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application/vnd.openxmlformats-officedocument.vmlDrawing" Extension="v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1" r:id="rId9"/>
    <p:sldId id="277" r:id="rId10"/>
    <p:sldId id="278" r:id="rId11"/>
    <p:sldId id="279" r:id="rId12"/>
    <p:sldId id="265" r:id="rId13"/>
    <p:sldId id="273" r:id="rId14"/>
    <p:sldId id="274" r:id="rId15"/>
    <p:sldId id="27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-13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08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D27A1-896D-4B07-A818-67491C82E9C6}" type="datetimeFigureOut">
              <a:rPr lang="uk-UA" smtClean="0"/>
              <a:pPr/>
              <a:t>01.02.2016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71CAC-0420-4E9B-9229-F523FDA63E8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36246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605B85-B4D7-4F5E-98F1-AF06B5E4B29C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FDA414-957A-4A61-A353-47AB4F64113B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693D12-9171-4E7E-B734-784C943A1BEE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2" Target="file:///C:\Users\&#1071;\Videos\&#1088;&#1077;&#1083;&#1072;&#1082;&#1089;%20&#1064;&#1086;&#1087;&#1077;&#1085;%20&#1082;&#1088;&#1072;&#1089;&#1080;&#1074;&#1072;&#1103;,%20&#1091;&#1089;&#1087;&#1086;&#1082;&#1072;&#1080;&#1074;&#1072;&#1102;&#1097;&#1072;&#1103;%20&#1084;&#1091;&#1079;&#1099;&#1082;&#1072;%20(1).wmv" TargetMode="External" Type="http://schemas.openxmlformats.org/officeDocument/2006/relationships/video"/><Relationship Id="rId1" Target="file:///C:\Users\&#1071;\Videos\&#1088;&#1077;&#1083;&#1072;&#1082;&#1089;%20&#1064;&#1086;&#1087;&#1077;&#1085;%20&#1082;&#1088;&#1072;&#1089;&#1080;&#1074;&#1072;&#1103;,%20&#1091;&#1089;&#1087;&#1086;&#1082;&#1072;&#1080;&#1074;&#1072;&#1102;&#1097;&#1072;&#1103;%20&#1084;&#1091;&#1079;&#1099;&#1082;&#1072;%20(1).wmv" TargetMode="External" Type="http://schemas.microsoft.com/office/2007/relationships/media"/><Relationship Id="rId4" Target="../media/image17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image" Target="../media/image25.png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2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0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6"/>
          <p:cNvSpPr txBox="1">
            <a:spLocks noChangeArrowheads="1"/>
          </p:cNvSpPr>
          <p:nvPr/>
        </p:nvSpPr>
        <p:spPr bwMode="auto">
          <a:xfrm>
            <a:off x="6261100" y="6503988"/>
            <a:ext cx="2954338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sz="1700" b="1">
              <a:solidFill>
                <a:srgbClr val="00B050"/>
              </a:solidFill>
              <a:latin typeface="Adobe Fangsong Std R" pitchFamily="18" charset="-128"/>
              <a:ea typeface="Adobe Fangsong Std R" pitchFamily="18" charset="-128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0" y="6488113"/>
            <a:ext cx="2928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ea typeface="Adobe Fangsong Std R" pitchFamily="18" charset="-128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988840"/>
            <a:ext cx="9144000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ДОДАВАННЯ ВІД’ЄМНИХ  </a:t>
            </a:r>
          </a:p>
          <a:p>
            <a:pPr algn="ctr">
              <a:defRPr/>
            </a:pPr>
            <a:r>
              <a:rPr lang="ru-RU" sz="5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чисел</a:t>
            </a:r>
            <a:endParaRPr lang="ru-RU" sz="5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Picture 45" descr="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9622" y="3717032"/>
            <a:ext cx="3934378" cy="28662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86800" cy="838200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Встановіть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відповідність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>
                <a:solidFill>
                  <a:schemeClr val="tx1"/>
                </a:solidFill>
              </a:rPr>
              <a:t>-4+(-2)                           -8</a:t>
            </a:r>
            <a:endParaRPr lang="uk-UA" sz="5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5400" dirty="0" smtClean="0">
                <a:solidFill>
                  <a:schemeClr val="tx1"/>
                </a:solidFill>
              </a:rPr>
              <a:t>-1+(-3)                           -6</a:t>
            </a:r>
            <a:endParaRPr lang="uk-UA" sz="5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5400" dirty="0" smtClean="0">
                <a:solidFill>
                  <a:schemeClr val="tx1"/>
                </a:solidFill>
              </a:rPr>
              <a:t>-5+(-4)                           -4</a:t>
            </a:r>
            <a:endParaRPr lang="uk-UA" sz="5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5400" dirty="0" smtClean="0">
                <a:solidFill>
                  <a:schemeClr val="tx1"/>
                </a:solidFill>
              </a:rPr>
              <a:t>                                      -9</a:t>
            </a:r>
            <a:endParaRPr lang="uk-UA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Виправити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помилку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600" dirty="0" smtClean="0">
                <a:solidFill>
                  <a:schemeClr val="tx1"/>
                </a:solidFill>
              </a:rPr>
              <a:t>-5+(-3)=-8</a:t>
            </a:r>
            <a:endParaRPr lang="uk-UA" sz="66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6600" dirty="0" smtClean="0">
                <a:solidFill>
                  <a:schemeClr val="tx1"/>
                </a:solidFill>
              </a:rPr>
              <a:t>-7+(-2)=9</a:t>
            </a:r>
            <a:endParaRPr lang="uk-UA" sz="66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6600" dirty="0" smtClean="0">
                <a:solidFill>
                  <a:schemeClr val="tx1"/>
                </a:solidFill>
              </a:rPr>
              <a:t>-3+(-5)=-7</a:t>
            </a:r>
            <a:endParaRPr lang="uk-UA" sz="66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uk-UA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50"/>
                            </p:stCondLst>
                            <p:childTnLst>
                              <p:par>
                                <p:cTn id="1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50"/>
                            </p:stCondLst>
                            <p:childTnLst>
                              <p:par>
                                <p:cTn id="2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858490"/>
          </a:xfrm>
        </p:spPr>
        <p:txBody>
          <a:bodyPr/>
          <a:lstStyle/>
          <a:p>
            <a:pPr algn="ctr"/>
            <a:r>
              <a:rPr lang="uk-UA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«Ланцюжок»</a:t>
            </a:r>
            <a:endParaRPr lang="uk-UA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80728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-5</a:t>
            </a:r>
            <a:endParaRPr lang="uk-UA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07804" y="980728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-11</a:t>
            </a:r>
            <a:endParaRPr lang="uk-UA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2060848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-7</a:t>
            </a:r>
            <a:endParaRPr lang="uk-UA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04248" y="2204864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</a:t>
            </a:r>
            <a:r>
              <a:rPr lang="uk-UA" sz="4000" dirty="0" smtClean="0"/>
              <a:t>10</a:t>
            </a:r>
            <a:endParaRPr lang="uk-UA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08104" y="980728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-18</a:t>
            </a:r>
            <a:endParaRPr lang="uk-UA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067944" y="2060848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-14</a:t>
            </a:r>
            <a:endParaRPr lang="uk-UA" sz="4000" dirty="0"/>
          </a:p>
          <a:p>
            <a:pPr algn="ctr"/>
            <a:endParaRPr lang="uk-UA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884368" y="980728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-8</a:t>
            </a:r>
            <a:endParaRPr lang="uk-UA" sz="4000" dirty="0"/>
          </a:p>
        </p:txBody>
      </p:sp>
      <p:cxnSp>
        <p:nvCxnSpPr>
          <p:cNvPr id="17" name="Соединительная линия уступом 16"/>
          <p:cNvCxnSpPr>
            <a:stCxn id="4" idx="2"/>
            <a:endCxn id="11" idx="1"/>
          </p:cNvCxnSpPr>
          <p:nvPr/>
        </p:nvCxnSpPr>
        <p:spPr>
          <a:xfrm rot="16200000" flipH="1">
            <a:off x="827584" y="1952836"/>
            <a:ext cx="540060" cy="75608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stCxn id="11" idx="3"/>
            <a:endCxn id="10" idx="2"/>
          </p:cNvCxnSpPr>
          <p:nvPr/>
        </p:nvCxnSpPr>
        <p:spPr>
          <a:xfrm flipV="1">
            <a:off x="2555776" y="2060848"/>
            <a:ext cx="792088" cy="5400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>
            <a:stCxn id="10" idx="3"/>
            <a:endCxn id="14" idx="0"/>
          </p:cNvCxnSpPr>
          <p:nvPr/>
        </p:nvCxnSpPr>
        <p:spPr>
          <a:xfrm>
            <a:off x="3887924" y="1520788"/>
            <a:ext cx="720080" cy="5400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>
            <a:stCxn id="14" idx="3"/>
            <a:endCxn id="13" idx="2"/>
          </p:cNvCxnSpPr>
          <p:nvPr/>
        </p:nvCxnSpPr>
        <p:spPr>
          <a:xfrm flipV="1">
            <a:off x="5148064" y="2060848"/>
            <a:ext cx="900100" cy="5400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>
            <a:stCxn id="13" idx="3"/>
            <a:endCxn id="12" idx="0"/>
          </p:cNvCxnSpPr>
          <p:nvPr/>
        </p:nvCxnSpPr>
        <p:spPr>
          <a:xfrm>
            <a:off x="6588224" y="1520788"/>
            <a:ext cx="756084" cy="68407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31"/>
          <p:cNvCxnSpPr>
            <a:endCxn id="15" idx="2"/>
          </p:cNvCxnSpPr>
          <p:nvPr/>
        </p:nvCxnSpPr>
        <p:spPr>
          <a:xfrm rot="5400000" flipH="1" flipV="1">
            <a:off x="7884368" y="2060848"/>
            <a:ext cx="540060" cy="540060"/>
          </a:xfrm>
          <a:prstGeom prst="bentConnector3">
            <a:avLst>
              <a:gd name="adj1" fmla="val -106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179511" y="5589240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-3</a:t>
            </a:r>
            <a:endParaRPr lang="uk-UA" sz="4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412032" y="4221088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-8</a:t>
            </a:r>
            <a:endParaRPr lang="uk-UA" sz="4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555776" y="5589240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-10</a:t>
            </a:r>
            <a:endParaRPr lang="uk-UA" sz="4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887924" y="4221088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</a:t>
            </a:r>
            <a:r>
              <a:rPr lang="uk-UA" sz="4000" dirty="0" smtClean="0"/>
              <a:t>15</a:t>
            </a:r>
            <a:endParaRPr lang="uk-UA" sz="40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148064" y="5589240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-9</a:t>
            </a:r>
            <a:endParaRPr lang="uk-UA" sz="40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6588224" y="4221088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</a:t>
            </a:r>
            <a:r>
              <a:rPr lang="uk-UA" sz="4000" dirty="0" smtClean="0"/>
              <a:t>16</a:t>
            </a:r>
            <a:endParaRPr lang="uk-UA" sz="40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7884368" y="5589240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-</a:t>
            </a:r>
            <a:r>
              <a:rPr lang="uk-UA" sz="4000" dirty="0" smtClean="0"/>
              <a:t>12</a:t>
            </a:r>
            <a:endParaRPr lang="uk-UA" sz="4000" dirty="0"/>
          </a:p>
        </p:txBody>
      </p:sp>
      <p:cxnSp>
        <p:nvCxnSpPr>
          <p:cNvPr id="45" name="Соединительная линия уступом 44"/>
          <p:cNvCxnSpPr>
            <a:stCxn id="37" idx="0"/>
            <a:endCxn id="38" idx="1"/>
          </p:cNvCxnSpPr>
          <p:nvPr/>
        </p:nvCxnSpPr>
        <p:spPr>
          <a:xfrm rot="5400000" flipH="1" flipV="1">
            <a:off x="651755" y="4828964"/>
            <a:ext cx="828092" cy="69246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Соединительная линия уступом 47"/>
          <p:cNvCxnSpPr>
            <a:stCxn id="38" idx="3"/>
            <a:endCxn id="39" idx="0"/>
          </p:cNvCxnSpPr>
          <p:nvPr/>
        </p:nvCxnSpPr>
        <p:spPr>
          <a:xfrm>
            <a:off x="2492152" y="4761148"/>
            <a:ext cx="603684" cy="82809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Соединительная линия уступом 50"/>
          <p:cNvCxnSpPr>
            <a:stCxn id="39" idx="3"/>
            <a:endCxn id="40" idx="2"/>
          </p:cNvCxnSpPr>
          <p:nvPr/>
        </p:nvCxnSpPr>
        <p:spPr>
          <a:xfrm flipV="1">
            <a:off x="3635896" y="5301208"/>
            <a:ext cx="792088" cy="82809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Соединительная линия уступом 54"/>
          <p:cNvCxnSpPr>
            <a:stCxn id="40" idx="3"/>
            <a:endCxn id="41" idx="0"/>
          </p:cNvCxnSpPr>
          <p:nvPr/>
        </p:nvCxnSpPr>
        <p:spPr>
          <a:xfrm>
            <a:off x="4968044" y="4761148"/>
            <a:ext cx="720080" cy="82809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ная линия уступом 57"/>
          <p:cNvCxnSpPr>
            <a:stCxn id="41" idx="3"/>
            <a:endCxn id="42" idx="2"/>
          </p:cNvCxnSpPr>
          <p:nvPr/>
        </p:nvCxnSpPr>
        <p:spPr>
          <a:xfrm flipV="1">
            <a:off x="6228184" y="5301208"/>
            <a:ext cx="900100" cy="82809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Соединительная линия уступом 60"/>
          <p:cNvCxnSpPr>
            <a:stCxn id="42" idx="3"/>
            <a:endCxn id="43" idx="0"/>
          </p:cNvCxnSpPr>
          <p:nvPr/>
        </p:nvCxnSpPr>
        <p:spPr>
          <a:xfrm>
            <a:off x="7668344" y="4761148"/>
            <a:ext cx="756084" cy="82809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5924128"/>
          </a:xfrm>
        </p:spPr>
        <p:txBody>
          <a:bodyPr>
            <a:normAutofit/>
          </a:bodyPr>
          <a:lstStyle/>
          <a:p>
            <a:pPr algn="ctr"/>
            <a:r>
              <a:rPr lang="uk-UA" sz="7200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ФІЗКУЛЬТХВИЛИНКА</a:t>
            </a:r>
            <a:endParaRPr lang="uk-UA" sz="7200" b="1" cap="none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елакс Шопен красивая, успокаивающая музыка (1)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     Одного разу в англійському графстві </a:t>
            </a:r>
            <a:r>
              <a:rPr lang="uk-UA" dirty="0" err="1" smtClean="0"/>
              <a:t>Камбеленд</a:t>
            </a:r>
            <a:r>
              <a:rPr lang="uk-UA" dirty="0" smtClean="0"/>
              <a:t> була гроза, сильний вітер виривав дерева з корінням, утворюючи глибокі ями. В одній з таких ям жителі знайшли якусь чорну речовину.</a:t>
            </a:r>
          </a:p>
          <a:p>
            <a:pPr>
              <a:buNone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                </a:t>
            </a:r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Проблемна ситуація                         </a:t>
            </a:r>
          </a:p>
          <a:p>
            <a:pPr>
              <a:buNone/>
            </a:pPr>
            <a:r>
              <a:rPr lang="uk-UA" dirty="0" smtClean="0"/>
              <a:t>        Назва цієї речовини зашифрована                                                             прикладами. Розв’яжіть їх, отримані відповіді запишіть буквами і дізнайтесь, що це за речовина.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Picture 23" descr="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229200"/>
            <a:ext cx="1524000" cy="131286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400600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1.   -2,7+(-5,4)</a:t>
            </a:r>
          </a:p>
          <a:p>
            <a:pPr marL="514350" lvl="0" indent="-514350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2.  -8,9+(-4,6)      </a:t>
            </a:r>
          </a:p>
          <a:p>
            <a:pPr marL="514350" lvl="0" indent="-514350">
              <a:buFont typeface="+mj-lt"/>
              <a:buAutoNum type="arabicPeriod"/>
            </a:pPr>
            <a:endParaRPr lang="uk-UA" sz="4000" dirty="0" smtClean="0">
              <a:solidFill>
                <a:schemeClr val="tx1"/>
              </a:solidFill>
            </a:endParaRPr>
          </a:p>
          <a:p>
            <a:pPr marL="514350" lvl="0" indent="-514350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3.  -     +(-     )</a:t>
            </a:r>
          </a:p>
          <a:p>
            <a:pPr marL="514350" lvl="0" indent="-514350">
              <a:buNone/>
            </a:pPr>
            <a:endParaRPr lang="uk-UA" sz="4000" dirty="0" smtClean="0">
              <a:solidFill>
                <a:schemeClr val="tx1"/>
              </a:solidFill>
            </a:endParaRPr>
          </a:p>
          <a:p>
            <a:pPr marL="514350" lvl="0" indent="-514350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4.  -     +(      )</a:t>
            </a:r>
          </a:p>
          <a:p>
            <a:pPr marL="514350" lvl="0" indent="-514350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 </a:t>
            </a:r>
          </a:p>
          <a:p>
            <a:pPr marL="514350" lvl="0" indent="-514350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5.  -3,2+(-7,9)</a:t>
            </a:r>
          </a:p>
          <a:p>
            <a:pPr marL="514350" lvl="0" indent="-514350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6.  -      +(-     )</a:t>
            </a:r>
          </a:p>
          <a:p>
            <a:pPr>
              <a:buNone/>
            </a:pP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1115616" y="2348880"/>
          <a:ext cx="580256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Формула" r:id="rId3" imgW="152280" imgH="393480" progId="Equation.3">
                  <p:embed/>
                </p:oleObj>
              </mc:Choice>
              <mc:Fallback>
                <p:oleObj name="Формула" r:id="rId3" imgW="152280" imgH="3934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348880"/>
                        <a:ext cx="580256" cy="12241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2123728" y="2420888"/>
          <a:ext cx="717922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Формула" r:id="rId5" imgW="139680" imgH="393480" progId="Equation.3">
                  <p:embed/>
                </p:oleObj>
              </mc:Choice>
              <mc:Fallback>
                <p:oleObj name="Формула" r:id="rId5" imgW="139680" imgH="39348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2420888"/>
                        <a:ext cx="717922" cy="1152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1259632" y="3573016"/>
          <a:ext cx="360040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Формула" r:id="rId7" imgW="152280" imgH="393480" progId="Equation.3">
                  <p:embed/>
                </p:oleObj>
              </mc:Choice>
              <mc:Fallback>
                <p:oleObj name="Формула" r:id="rId7" imgW="152280" imgH="39348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3573016"/>
                        <a:ext cx="360040" cy="1152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2123728" y="3501008"/>
          <a:ext cx="782637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Формула" r:id="rId9" imgW="253800" imgH="393480" progId="Equation.3">
                  <p:embed/>
                </p:oleObj>
              </mc:Choice>
              <mc:Fallback>
                <p:oleObj name="Формула" r:id="rId9" imgW="253800" imgH="39348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501008"/>
                        <a:ext cx="782637" cy="1223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/>
        </p:nvGraphicFramePr>
        <p:xfrm>
          <a:off x="1115616" y="5373216"/>
          <a:ext cx="461640" cy="1060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Формула" r:id="rId11" imgW="203040" imgH="393480" progId="Equation.3">
                  <p:embed/>
                </p:oleObj>
              </mc:Choice>
              <mc:Fallback>
                <p:oleObj name="Формула" r:id="rId11" imgW="203040" imgH="39348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373216"/>
                        <a:ext cx="461640" cy="10609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2339752" y="5373216"/>
          <a:ext cx="533648" cy="1060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Формула" r:id="rId13" imgW="203040" imgH="393480" progId="Equation.3">
                  <p:embed/>
                </p:oleObj>
              </mc:Choice>
              <mc:Fallback>
                <p:oleObj name="Формула" r:id="rId13" imgW="203040" imgH="39348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5373216"/>
                        <a:ext cx="533648" cy="10609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28" descr="0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72000" y="3789040"/>
            <a:ext cx="4347483" cy="25202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763688" y="1412776"/>
            <a:ext cx="5544616" cy="410445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/>
              <a:t>             </a:t>
            </a:r>
          </a:p>
          <a:p>
            <a:pPr>
              <a:buNone/>
            </a:pPr>
            <a:r>
              <a:rPr lang="uk-UA" dirty="0" smtClean="0"/>
              <a:t>                             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uk-UA" dirty="0" smtClean="0"/>
              <a:t>                 </a:t>
            </a:r>
          </a:p>
          <a:p>
            <a:pPr>
              <a:buNone/>
            </a:pPr>
            <a:r>
              <a:rPr lang="uk-UA" dirty="0" smtClean="0">
                <a:solidFill>
                  <a:schemeClr val="tx1"/>
                </a:solidFill>
              </a:rPr>
              <a:t>                     </a:t>
            </a:r>
            <a:r>
              <a:rPr lang="uk-UA" b="1" dirty="0" smtClean="0">
                <a:solidFill>
                  <a:schemeClr val="tx1"/>
                </a:solidFill>
              </a:rPr>
              <a:t>Ф</a:t>
            </a:r>
          </a:p>
          <a:p>
            <a:pPr>
              <a:buNone/>
            </a:pPr>
            <a:r>
              <a:rPr lang="uk-UA" dirty="0" smtClean="0"/>
              <a:t>                      </a:t>
            </a:r>
          </a:p>
          <a:p>
            <a:pPr>
              <a:buNone/>
            </a:pPr>
            <a:r>
              <a:rPr lang="uk-UA" b="1" dirty="0" smtClean="0">
                <a:solidFill>
                  <a:schemeClr val="tx1"/>
                </a:solidFill>
              </a:rPr>
              <a:t>       -                 Г </a:t>
            </a:r>
            <a:r>
              <a:rPr lang="uk-UA" b="1" dirty="0" smtClean="0"/>
              <a:t>                                           Р</a:t>
            </a:r>
          </a:p>
          <a:p>
            <a:pPr>
              <a:buNone/>
            </a:pPr>
            <a:r>
              <a:rPr lang="uk-UA" dirty="0" smtClean="0"/>
              <a:t>                                     </a:t>
            </a:r>
            <a:r>
              <a:rPr lang="uk-UA" b="1" dirty="0" smtClean="0">
                <a:solidFill>
                  <a:schemeClr val="tx1"/>
                </a:solidFill>
              </a:rPr>
              <a:t>І </a:t>
            </a:r>
            <a:r>
              <a:rPr lang="uk-UA" b="1" dirty="0" smtClean="0"/>
              <a:t>         </a:t>
            </a:r>
            <a:r>
              <a:rPr lang="uk-UA" b="1" dirty="0" smtClean="0">
                <a:solidFill>
                  <a:schemeClr val="tx1"/>
                </a:solidFill>
              </a:rPr>
              <a:t>Т</a:t>
            </a:r>
            <a:r>
              <a:rPr lang="uk-UA" b="1" dirty="0" smtClean="0"/>
              <a:t>          </a:t>
            </a:r>
            <a:r>
              <a:rPr lang="uk-UA" b="1" dirty="0" smtClean="0">
                <a:solidFill>
                  <a:schemeClr val="tx1"/>
                </a:solidFill>
              </a:rPr>
              <a:t>А                         -13,5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>
                <a:solidFill>
                  <a:schemeClr val="tx1"/>
                </a:solidFill>
              </a:rPr>
              <a:t>                </a:t>
            </a:r>
            <a:r>
              <a:rPr lang="uk-UA" b="1" dirty="0" smtClean="0">
                <a:solidFill>
                  <a:schemeClr val="tx1"/>
                </a:solidFill>
              </a:rPr>
              <a:t>-8,1</a:t>
            </a:r>
          </a:p>
          <a:p>
            <a:pPr>
              <a:buNone/>
            </a:pPr>
            <a:r>
              <a:rPr lang="uk-UA" dirty="0" smtClean="0"/>
              <a:t>                               </a:t>
            </a:r>
          </a:p>
          <a:p>
            <a:pPr>
              <a:buNone/>
            </a:pPr>
            <a:r>
              <a:rPr lang="uk-UA" b="1" dirty="0" smtClean="0"/>
              <a:t>                                  </a:t>
            </a:r>
            <a:r>
              <a:rPr lang="uk-UA" b="1" dirty="0" smtClean="0">
                <a:solidFill>
                  <a:schemeClr val="tx1"/>
                </a:solidFill>
              </a:rPr>
              <a:t>-11,1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2267744" y="2276872"/>
            <a:ext cx="4563616" cy="720080"/>
          </a:xfrm>
          <a:custGeom>
            <a:avLst/>
            <a:gdLst>
              <a:gd name="connsiteX0" fmla="*/ 0 w 4419600"/>
              <a:gd name="connsiteY0" fmla="*/ 15240 h 642620"/>
              <a:gd name="connsiteX1" fmla="*/ 2057400 w 4419600"/>
              <a:gd name="connsiteY1" fmla="*/ 640080 h 642620"/>
              <a:gd name="connsiteX2" fmla="*/ 4419600 w 4419600"/>
              <a:gd name="connsiteY2" fmla="*/ 0 h 642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19600" h="642620">
                <a:moveTo>
                  <a:pt x="0" y="15240"/>
                </a:moveTo>
                <a:cubicBezTo>
                  <a:pt x="660400" y="328930"/>
                  <a:pt x="1320800" y="642620"/>
                  <a:pt x="2057400" y="640080"/>
                </a:cubicBezTo>
                <a:cubicBezTo>
                  <a:pt x="2794000" y="637540"/>
                  <a:pt x="3606800" y="318770"/>
                  <a:pt x="4419600" y="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0" name="Прямая соединительная линия 9"/>
          <p:cNvCxnSpPr>
            <a:stCxn id="4" idx="0"/>
            <a:endCxn id="4" idx="2"/>
          </p:cNvCxnSpPr>
          <p:nvPr/>
        </p:nvCxnSpPr>
        <p:spPr>
          <a:xfrm flipH="1">
            <a:off x="1763688" y="1412776"/>
            <a:ext cx="2772308" cy="20522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4" idx="0"/>
          </p:cNvCxnSpPr>
          <p:nvPr/>
        </p:nvCxnSpPr>
        <p:spPr>
          <a:xfrm flipH="1">
            <a:off x="2339752" y="1412776"/>
            <a:ext cx="2196244" cy="33123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4" idx="0"/>
          </p:cNvCxnSpPr>
          <p:nvPr/>
        </p:nvCxnSpPr>
        <p:spPr>
          <a:xfrm flipH="1">
            <a:off x="3707904" y="1412776"/>
            <a:ext cx="828092" cy="40324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4" idx="0"/>
          </p:cNvCxnSpPr>
          <p:nvPr/>
        </p:nvCxnSpPr>
        <p:spPr>
          <a:xfrm>
            <a:off x="4535996" y="1412776"/>
            <a:ext cx="612068" cy="40324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4" idx="0"/>
            <a:endCxn id="4" idx="5"/>
          </p:cNvCxnSpPr>
          <p:nvPr/>
        </p:nvCxnSpPr>
        <p:spPr>
          <a:xfrm>
            <a:off x="4535996" y="1412776"/>
            <a:ext cx="1960317" cy="35033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4" idx="0"/>
            <a:endCxn id="4" idx="6"/>
          </p:cNvCxnSpPr>
          <p:nvPr/>
        </p:nvCxnSpPr>
        <p:spPr>
          <a:xfrm>
            <a:off x="4535996" y="1412776"/>
            <a:ext cx="2772308" cy="20522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2708920"/>
            <a:ext cx="288032" cy="1248139"/>
          </a:xfrm>
          <a:prstGeom prst="rect">
            <a:avLst/>
          </a:prstGeom>
          <a:noFill/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5517232"/>
            <a:ext cx="740835" cy="869057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4941168"/>
            <a:ext cx="560233" cy="101726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5400600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         </a:t>
            </a:r>
            <a:r>
              <a:rPr lang="vi-VN" b="1" dirty="0" smtClean="0">
                <a:solidFill>
                  <a:schemeClr val="accent1">
                    <a:lumMod val="50000"/>
                  </a:schemeClr>
                </a:solidFill>
              </a:rPr>
              <a:t>Графі́т</a:t>
            </a:r>
            <a:r>
              <a:rPr lang="vi-VN" dirty="0" smtClean="0">
                <a:solidFill>
                  <a:schemeClr val="accent1">
                    <a:lumMod val="50000"/>
                  </a:schemeClr>
                </a:solidFill>
              </a:rPr>
              <a:t> (від грец. </a:t>
            </a:r>
            <a:r>
              <a:rPr lang="el-GR" i="1" dirty="0" smtClean="0">
                <a:solidFill>
                  <a:schemeClr val="accent1">
                    <a:lumMod val="50000"/>
                  </a:schemeClr>
                </a:solidFill>
              </a:rPr>
              <a:t>γραφο</a:t>
            </a:r>
            <a:r>
              <a:rPr lang="el-GR" dirty="0" smtClean="0">
                <a:solidFill>
                  <a:schemeClr val="accent1">
                    <a:lumMod val="50000"/>
                  </a:schemeClr>
                </a:solidFill>
              </a:rPr>
              <a:t> — </a:t>
            </a:r>
            <a:r>
              <a:rPr lang="vi-VN" dirty="0" smtClean="0">
                <a:solidFill>
                  <a:schemeClr val="accent1">
                    <a:lumMod val="50000"/>
                  </a:schemeClr>
                </a:solidFill>
              </a:rPr>
              <a:t>писати) —мінерал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vi-VN" dirty="0" smtClean="0">
                <a:solidFill>
                  <a:schemeClr val="accent1">
                    <a:lumMod val="50000"/>
                  </a:schemeClr>
                </a:solidFill>
              </a:rPr>
              <a:t>класу самородних напівметалів, найстійкіший у земній корі кристалічний різновид вуглецю.</a:t>
            </a:r>
            <a:endParaRPr lang="uk-UA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36" descr="1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437112"/>
            <a:ext cx="2667744" cy="211822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60648"/>
            <a:ext cx="3096344" cy="922114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ЗАДАЧА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  </a:t>
            </a:r>
          </a:p>
          <a:p>
            <a:pPr>
              <a:buNone/>
            </a:pPr>
            <a:r>
              <a:rPr lang="uk-UA" sz="4400" dirty="0" smtClean="0"/>
              <a:t>        Увечері температура повітря була – 12С°, а за ніч змінилася на – 5С°. Яка стала температура повітря  вранці?</a:t>
            </a:r>
          </a:p>
          <a:p>
            <a:endParaRPr lang="uk-UA" dirty="0"/>
          </a:p>
        </p:txBody>
      </p:sp>
      <p:pic>
        <p:nvPicPr>
          <p:cNvPr id="4" name="Picture 24" descr="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4941168"/>
            <a:ext cx="2239888" cy="1719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556792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sz="4000" dirty="0" smtClean="0"/>
              <a:t>УСНИЙ РАХУНОК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chemeClr val="tx1"/>
                </a:solidFill>
              </a:rPr>
              <a:t>1.  Прочитати числа:</a:t>
            </a:r>
            <a:br>
              <a:rPr lang="uk-UA" dirty="0" smtClean="0">
                <a:solidFill>
                  <a:schemeClr val="tx1"/>
                </a:solidFill>
              </a:rPr>
            </a:br>
            <a:endParaRPr lang="uk-UA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2060847"/>
            <a:ext cx="8229600" cy="4070077"/>
          </a:xfrm>
        </p:spPr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uk-UA" sz="8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-5; +3; -   ;   ; -2,5</a:t>
            </a:r>
            <a:r>
              <a:rPr lang="uk-UA" sz="6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  <a:p>
            <a:endParaRPr lang="uk-UA" dirty="0"/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211960" y="2276872"/>
          <a:ext cx="864096" cy="223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Формула" r:id="rId3" imgW="152280" imgH="393480" progId="Equation.3">
                  <p:embed/>
                </p:oleObj>
              </mc:Choice>
              <mc:Fallback>
                <p:oleObj name="Формула" r:id="rId3" imgW="1522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2276872"/>
                        <a:ext cx="864096" cy="22322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220072" y="2276872"/>
          <a:ext cx="652136" cy="223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Формула" r:id="rId5" imgW="152280" imgH="393480" progId="Equation.3">
                  <p:embed/>
                </p:oleObj>
              </mc:Choice>
              <mc:Fallback>
                <p:oleObj name="Формула" r:id="rId5" imgW="15228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2276872"/>
                        <a:ext cx="652136" cy="22322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29" descr="0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42267" y="5532760"/>
            <a:ext cx="2301733" cy="13252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dirty="0" smtClean="0"/>
              <a:t>Знайдіть значення виразу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8000" dirty="0" smtClean="0"/>
              <a:t>х </a:t>
            </a:r>
            <a:r>
              <a:rPr lang="en-US" sz="8000" dirty="0" smtClean="0"/>
              <a:t>+</a:t>
            </a:r>
            <a:r>
              <a:rPr lang="uk-UA" sz="8000" dirty="0" smtClean="0"/>
              <a:t> </a:t>
            </a:r>
            <a:r>
              <a:rPr lang="en-US" sz="8000" dirty="0" smtClean="0"/>
              <a:t>y+(-16), </a:t>
            </a:r>
            <a:r>
              <a:rPr lang="uk-UA" sz="8000" dirty="0" smtClean="0"/>
              <a:t>якщо</a:t>
            </a:r>
            <a:r>
              <a:rPr lang="en-US" sz="8000" dirty="0" smtClean="0"/>
              <a:t> x=-17, y=-19</a:t>
            </a:r>
            <a:endParaRPr lang="uk-UA" sz="8000" dirty="0" smtClean="0"/>
          </a:p>
          <a:p>
            <a:endParaRPr lang="uk-UA" dirty="0"/>
          </a:p>
        </p:txBody>
      </p:sp>
      <p:pic>
        <p:nvPicPr>
          <p:cNvPr id="4" name="Picture 51" descr="1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797152"/>
            <a:ext cx="2150864" cy="184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uk-UA" dirty="0" smtClean="0"/>
              <a:t>Розв’яжіть рівняння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None/>
            </a:pPr>
            <a:r>
              <a:rPr lang="uk-UA" sz="5400" dirty="0" smtClean="0">
                <a:solidFill>
                  <a:schemeClr val="tx1"/>
                </a:solidFill>
              </a:rPr>
              <a:t>1. х-(-2,9)=-7,8</a:t>
            </a:r>
          </a:p>
          <a:p>
            <a:pPr marL="514350" lvl="0" indent="-514350">
              <a:buAutoNum type="arabicPeriod"/>
            </a:pPr>
            <a:endParaRPr lang="uk-UA" sz="5400" dirty="0" smtClean="0">
              <a:solidFill>
                <a:schemeClr val="tx1"/>
              </a:solidFill>
            </a:endParaRPr>
          </a:p>
          <a:p>
            <a:pPr marL="514350" lvl="0" indent="-514350">
              <a:buAutoNum type="arabicPeriod"/>
            </a:pPr>
            <a:endParaRPr lang="uk-UA" sz="5400" dirty="0" smtClean="0">
              <a:solidFill>
                <a:schemeClr val="tx1"/>
              </a:solidFill>
            </a:endParaRPr>
          </a:p>
          <a:p>
            <a:pPr marL="514350" lvl="0" indent="-514350">
              <a:buNone/>
            </a:pPr>
            <a:r>
              <a:rPr lang="uk-UA" sz="5400" dirty="0" smtClean="0">
                <a:solidFill>
                  <a:schemeClr val="tx1"/>
                </a:solidFill>
              </a:rPr>
              <a:t>2. х-(-     )= - 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195736" y="4293096"/>
          <a:ext cx="648072" cy="1473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3" name="Формула" r:id="rId3" imgW="152280" imgH="393480" progId="Equation.3">
                  <p:embed/>
                </p:oleObj>
              </mc:Choice>
              <mc:Fallback>
                <p:oleObj name="Формула" r:id="rId3" imgW="15228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4293096"/>
                        <a:ext cx="648072" cy="14738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851920" y="4221088"/>
          <a:ext cx="501898" cy="1565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Формула" r:id="rId5" imgW="139680" imgH="393480" progId="Equation.3">
                  <p:embed/>
                </p:oleObj>
              </mc:Choice>
              <mc:Fallback>
                <p:oleObj name="Формула" r:id="rId5" imgW="13968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4221088"/>
                        <a:ext cx="501898" cy="15650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51" descr="19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5085184"/>
            <a:ext cx="1800200" cy="14876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/>
          <a:lstStyle/>
          <a:p>
            <a:pPr algn="ctr"/>
            <a:r>
              <a:rPr lang="uk-UA" dirty="0" smtClean="0"/>
              <a:t>Тест (відповіді)</a:t>
            </a:r>
            <a:endParaRPr lang="uk-UA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2564904"/>
          <a:ext cx="8229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/>
                        <a:t>1</a:t>
                      </a:r>
                      <a:endParaRPr lang="uk-UA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/>
                        <a:t>2</a:t>
                      </a:r>
                      <a:endParaRPr lang="uk-UA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/>
                        <a:t>3</a:t>
                      </a:r>
                      <a:endParaRPr lang="uk-UA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/>
                        <a:t>4</a:t>
                      </a:r>
                      <a:endParaRPr lang="uk-UA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/>
                        <a:t>5</a:t>
                      </a:r>
                      <a:endParaRPr lang="uk-UA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/>
                        <a:t>6</a:t>
                      </a:r>
                      <a:endParaRPr lang="uk-UA" sz="4000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uk-UA" sz="4000" i="1" dirty="0" smtClean="0"/>
                        <a:t>а</a:t>
                      </a:r>
                      <a:endParaRPr lang="uk-UA" sz="4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i="1" dirty="0" smtClean="0"/>
                        <a:t>в</a:t>
                      </a:r>
                      <a:endParaRPr lang="uk-UA" sz="4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i="1" dirty="0" smtClean="0"/>
                        <a:t>в</a:t>
                      </a:r>
                      <a:endParaRPr lang="uk-UA" sz="4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i="1" dirty="0" smtClean="0"/>
                        <a:t>а</a:t>
                      </a:r>
                      <a:endParaRPr lang="uk-UA" sz="4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i="1" dirty="0" smtClean="0"/>
                        <a:t>а</a:t>
                      </a:r>
                      <a:endParaRPr lang="uk-UA" sz="4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i="1" dirty="0" smtClean="0"/>
                        <a:t>б</a:t>
                      </a:r>
                      <a:endParaRPr lang="uk-UA" sz="4000" i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6" descr="1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1600200" cy="1219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556792"/>
            <a:ext cx="8458200" cy="1222375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Дякуємо</a:t>
            </a:r>
            <a:r>
              <a:rPr lang="ru-RU" sz="8000" b="1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за </a:t>
            </a:r>
            <a:r>
              <a:rPr lang="ru-RU" sz="8000" b="1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увагу</a:t>
            </a:r>
            <a:r>
              <a:rPr lang="ru-RU" sz="8000" b="1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!</a:t>
            </a:r>
            <a:endParaRPr lang="uk-UA" sz="8000" b="1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Picture 45" descr="1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9622" y="3991744"/>
            <a:ext cx="3934378" cy="286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628800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dirty="0" smtClean="0">
                <a:solidFill>
                  <a:schemeClr val="tx1"/>
                </a:solidFill>
              </a:rPr>
              <a:t>2 Знайдіть серед чисел: а) від’ємні, б) додатні.</a:t>
            </a:r>
            <a:br>
              <a:rPr lang="uk-UA" dirty="0" smtClean="0">
                <a:solidFill>
                  <a:schemeClr val="tx1"/>
                </a:solidFill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72816"/>
            <a:ext cx="8686800" cy="4307309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8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+7; -    ;    ;                                           </a:t>
            </a:r>
          </a:p>
          <a:p>
            <a:pPr algn="ctr">
              <a:lnSpc>
                <a:spcPct val="150000"/>
              </a:lnSpc>
              <a:buNone/>
            </a:pPr>
            <a:endParaRPr lang="uk-UA" sz="8000" dirty="0" smtClean="0"/>
          </a:p>
          <a:p>
            <a:pPr algn="ctr">
              <a:lnSpc>
                <a:spcPct val="150000"/>
              </a:lnSpc>
              <a:buNone/>
            </a:pPr>
            <a:r>
              <a:rPr lang="uk-UA" sz="8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-14;  2,3;  -</a:t>
            </a:r>
          </a:p>
          <a:p>
            <a:endParaRPr lang="uk-UA" dirty="0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427984" y="1412776"/>
          <a:ext cx="940296" cy="223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Формула" r:id="rId3" imgW="152280" imgH="393480" progId="Equation.3">
                  <p:embed/>
                </p:oleObj>
              </mc:Choice>
              <mc:Fallback>
                <p:oleObj name="Формула" r:id="rId3" imgW="152280" imgH="3934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1412776"/>
                        <a:ext cx="940296" cy="22322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724128" y="1412776"/>
          <a:ext cx="1080120" cy="2243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Формула" r:id="rId5" imgW="152280" imgH="393480" progId="Equation.3">
                  <p:embed/>
                </p:oleObj>
              </mc:Choice>
              <mc:Fallback>
                <p:oleObj name="Формула" r:id="rId5" imgW="1522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1412776"/>
                        <a:ext cx="1080120" cy="22430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6588224" y="4221088"/>
          <a:ext cx="1368152" cy="2304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Формула" r:id="rId7" imgW="215640" imgH="393480" progId="Equation.3">
                  <p:embed/>
                </p:oleObj>
              </mc:Choice>
              <mc:Fallback>
                <p:oleObj name="Формула" r:id="rId7" imgW="21564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4221088"/>
                        <a:ext cx="1368152" cy="2304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36" descr="18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36296" y="1268760"/>
            <a:ext cx="1371600" cy="12541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86800" cy="720080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dirty="0" smtClean="0">
                <a:solidFill>
                  <a:schemeClr val="tx1"/>
                </a:solidFill>
              </a:rPr>
              <a:t>3. Назвіть модулі чисел:</a:t>
            </a:r>
            <a:br>
              <a:rPr lang="uk-UA" dirty="0" smtClean="0">
                <a:solidFill>
                  <a:schemeClr val="tx1"/>
                </a:solidFill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60000"/>
              </a:lnSpc>
              <a:buNone/>
            </a:pPr>
            <a:r>
              <a:rPr lang="uk-UA" sz="8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-5,8; -17; 12;          +    ; -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067944" y="3501008"/>
          <a:ext cx="1296144" cy="2285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Формула" r:id="rId3" imgW="152280" imgH="393480" progId="Equation.3">
                  <p:embed/>
                </p:oleObj>
              </mc:Choice>
              <mc:Fallback>
                <p:oleObj name="Формула" r:id="rId3" imgW="152280" imgH="3934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3501008"/>
                        <a:ext cx="1296144" cy="22850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6084168" y="3573016"/>
          <a:ext cx="1368152" cy="2304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Формула" r:id="rId5" imgW="139680" imgH="393480" progId="Equation.3">
                  <p:embed/>
                </p:oleObj>
              </mc:Choice>
              <mc:Fallback>
                <p:oleObj name="Формула" r:id="rId5" imgW="1396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168" y="3573016"/>
                        <a:ext cx="1368152" cy="2304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2" descr="00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5229200"/>
            <a:ext cx="1752600" cy="13223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858490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«Згоден – не згоден»</a:t>
            </a:r>
            <a:b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Чи згодні ви, що число -17 натуральне?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Чи згодні ви, що число -21 менше від нуля?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Чи згодні ви, що модуль числа 5 дорівнює -5?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Чи згодні ви, що сума від’ємних чисел завжди від’ємна? 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Чи згодні ви, що -14+(-13)=-27?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Чи згодні ви, що число 5 розміщене лівіше на координатній прямій від числа -7?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222625" y="622300"/>
            <a:ext cx="5921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>
                <a:solidFill>
                  <a:srgbClr val="0000FF"/>
                </a:solidFill>
                <a:latin typeface="Bookman Old Style" pitchFamily="18" charset="0"/>
              </a:rPr>
              <a:t>-6+(-3)</a:t>
            </a:r>
            <a:endParaRPr lang="ru-RU" sz="3500">
              <a:solidFill>
                <a:srgbClr val="0000FF"/>
              </a:solidFill>
              <a:latin typeface="Bookman Old Style" pitchFamily="18" charset="0"/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2657"/>
            <a:ext cx="3222625" cy="43204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357188" y="5359400"/>
            <a:ext cx="8572500" cy="1588"/>
          </a:xfrm>
          <a:prstGeom prst="line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43063" y="5715000"/>
            <a:ext cx="928687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>
                <a:solidFill>
                  <a:srgbClr val="FF0000"/>
                </a:solidFill>
                <a:latin typeface="Bookman Old Style" pitchFamily="18" charset="0"/>
              </a:rPr>
              <a:t>-9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215313" y="5732463"/>
            <a:ext cx="785812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>
                <a:solidFill>
                  <a:srgbClr val="FF0000"/>
                </a:solidFill>
                <a:latin typeface="Bookman Old Style" pitchFamily="18" charset="0"/>
              </a:rPr>
              <a:t>0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215313" y="4572000"/>
            <a:ext cx="78581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>
                <a:solidFill>
                  <a:srgbClr val="FF0000"/>
                </a:solidFill>
                <a:latin typeface="Bookman Old Style" pitchFamily="18" charset="0"/>
              </a:rPr>
              <a:t>О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785938" y="4572000"/>
            <a:ext cx="78581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>
                <a:solidFill>
                  <a:srgbClr val="FF0000"/>
                </a:solidFill>
                <a:latin typeface="Bookman Old Style" pitchFamily="18" charset="0"/>
              </a:rPr>
              <a:t>В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4108450" y="5360988"/>
            <a:ext cx="357187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3394075" y="5356225"/>
            <a:ext cx="35718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1962150" y="5360988"/>
            <a:ext cx="357187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2678113" y="5364163"/>
            <a:ext cx="357187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1249363" y="5364163"/>
            <a:ext cx="357187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534988" y="5364163"/>
            <a:ext cx="357187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8394700" y="5359400"/>
            <a:ext cx="35718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7680325" y="5354638"/>
            <a:ext cx="357187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6248400" y="5359400"/>
            <a:ext cx="35718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6964363" y="5362575"/>
            <a:ext cx="357188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 flipH="1" flipV="1">
            <a:off x="5535613" y="5362575"/>
            <a:ext cx="357188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4821238" y="5362575"/>
            <a:ext cx="357188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857625" y="5719763"/>
            <a:ext cx="71120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>
                <a:solidFill>
                  <a:srgbClr val="FF0000"/>
                </a:solidFill>
                <a:latin typeface="Bookman Old Style" pitchFamily="18" charset="0"/>
              </a:rPr>
              <a:t>-6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29063" y="4589463"/>
            <a:ext cx="785812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>
                <a:solidFill>
                  <a:srgbClr val="FF0000"/>
                </a:solidFill>
                <a:latin typeface="Bookman Old Style" pitchFamily="18" charset="0"/>
              </a:rPr>
              <a:t>А</a:t>
            </a:r>
          </a:p>
        </p:txBody>
      </p:sp>
      <p:sp>
        <p:nvSpPr>
          <p:cNvPr id="31" name="Правая круглая скобка 30"/>
          <p:cNvSpPr/>
          <p:nvPr/>
        </p:nvSpPr>
        <p:spPr>
          <a:xfrm rot="5400000" flipV="1">
            <a:off x="3123407" y="4591843"/>
            <a:ext cx="177800" cy="2138363"/>
          </a:xfrm>
          <a:prstGeom prst="rightBracket">
            <a:avLst/>
          </a:prstGeom>
          <a:ln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714625" y="5765800"/>
            <a:ext cx="7858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>
                <a:solidFill>
                  <a:srgbClr val="0000FF"/>
                </a:solidFill>
                <a:latin typeface="Bookman Old Style" pitchFamily="18" charset="0"/>
              </a:rPr>
              <a:t>-</a:t>
            </a:r>
            <a:r>
              <a:rPr lang="en-US" sz="2200">
                <a:solidFill>
                  <a:srgbClr val="0000FF"/>
                </a:solidFill>
                <a:latin typeface="Bookman Old Style" pitchFamily="18" charset="0"/>
              </a:rPr>
              <a:t>3</a:t>
            </a:r>
            <a:endParaRPr lang="ru-RU" sz="220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222625" y="1711325"/>
            <a:ext cx="5921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>
                <a:solidFill>
                  <a:srgbClr val="0000FF"/>
                </a:solidFill>
                <a:latin typeface="Bookman Old Style" pitchFamily="18" charset="0"/>
              </a:rPr>
              <a:t>9=6+3</a:t>
            </a:r>
            <a:endParaRPr lang="ru-RU" sz="350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222625" y="2214563"/>
            <a:ext cx="5921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>
                <a:solidFill>
                  <a:srgbClr val="0000FF"/>
                </a:solidFill>
                <a:latin typeface="Bookman Old Style" pitchFamily="18" charset="0"/>
              </a:rPr>
              <a:t>|-6|=6</a:t>
            </a:r>
            <a:endParaRPr lang="ru-RU" sz="350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222625" y="2786063"/>
            <a:ext cx="5921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>
                <a:solidFill>
                  <a:srgbClr val="0000FF"/>
                </a:solidFill>
                <a:latin typeface="Bookman Old Style" pitchFamily="18" charset="0"/>
              </a:rPr>
              <a:t>|-3|=3</a:t>
            </a:r>
            <a:endParaRPr lang="ru-RU" sz="350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222625" y="1214438"/>
            <a:ext cx="5921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>
                <a:solidFill>
                  <a:srgbClr val="0000FF"/>
                </a:solidFill>
                <a:latin typeface="Bookman Old Style" pitchFamily="18" charset="0"/>
              </a:rPr>
              <a:t>-6+(-3)=-9</a:t>
            </a:r>
            <a:endParaRPr lang="ru-RU" sz="3500">
              <a:solidFill>
                <a:srgbClr val="0000FF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250"/>
                            </p:stCondLst>
                            <p:childTnLst>
                              <p:par>
                                <p:cTn id="9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750"/>
                            </p:stCondLst>
                            <p:childTnLst>
                              <p:par>
                                <p:cTn id="9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0" grpId="0"/>
      <p:bldP spid="11" grpId="0"/>
      <p:bldP spid="12" grpId="0"/>
      <p:bldP spid="13" grpId="0"/>
      <p:bldP spid="26" grpId="0"/>
      <p:bldP spid="27" grpId="0"/>
      <p:bldP spid="31" grpId="0" animBg="1"/>
      <p:bldP spid="34" grpId="0"/>
      <p:bldP spid="35" grpId="0"/>
      <p:bldP spid="36" grpId="0"/>
      <p:bldP spid="37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46"/>
          <p:cNvSpPr txBox="1">
            <a:spLocks noChangeArrowheads="1"/>
          </p:cNvSpPr>
          <p:nvPr/>
        </p:nvSpPr>
        <p:spPr bwMode="auto">
          <a:xfrm>
            <a:off x="6261100" y="6503988"/>
            <a:ext cx="2954338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700" b="1" dirty="0">
              <a:solidFill>
                <a:srgbClr val="00B050"/>
              </a:solidFill>
              <a:latin typeface="Adobe Fangsong Std R" pitchFamily="18" charset="-128"/>
              <a:ea typeface="Adobe Fangsong Std R" pitchFamily="18" charset="-12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0" y="142875"/>
            <a:ext cx="9144000" cy="26064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8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ЩОБ ДОДАТИ ДВА ВІД’ЄМНИХ ЧИСЛА, ТРЕБА:</a:t>
            </a:r>
            <a:endParaRPr lang="ru-RU" sz="2800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ДОДАТИ ЇХ МОДУЛІ;</a:t>
            </a:r>
            <a:endParaRPr lang="ru-RU" sz="28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ПОСТАВИТИ ПЕРЕД ЗНАЙДЕНИМ  </a:t>
            </a:r>
            <a:r>
              <a:rPr lang="ru-RU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ЧИСЛОМ ЗНАК  –.</a:t>
            </a:r>
            <a:endParaRPr lang="ru-RU" sz="26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2782888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800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r>
              <a:rPr lang="ru-RU" sz="4800" dirty="0" smtClean="0">
                <a:solidFill>
                  <a:srgbClr val="008000"/>
                </a:solidFill>
                <a:latin typeface="Bookman Old Style" pitchFamily="18" charset="0"/>
              </a:rPr>
              <a:t>-</a:t>
            </a:r>
            <a:r>
              <a:rPr lang="ru-RU" sz="4800" dirty="0">
                <a:solidFill>
                  <a:srgbClr val="008000"/>
                </a:solidFill>
                <a:latin typeface="Bookman Old Style" pitchFamily="18" charset="0"/>
              </a:rPr>
              <a:t>8,7+(-3,5)=-(8,7+3,5)=-12,2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786188" y="3954463"/>
            <a:ext cx="157162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 dirty="0" smtClean="0">
                <a:solidFill>
                  <a:srgbClr val="008000"/>
                </a:solidFill>
                <a:latin typeface="Bookman Old Style" pitchFamily="18" charset="0"/>
              </a:rPr>
              <a:t>  </a:t>
            </a:r>
            <a:endParaRPr lang="ru-RU" sz="3500" dirty="0">
              <a:solidFill>
                <a:srgbClr val="008000"/>
              </a:solidFill>
              <a:latin typeface="Bookman Old Style" pitchFamily="18" charset="0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143125" y="5229225"/>
            <a:ext cx="157162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500" dirty="0" smtClean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endParaRPr lang="ru-RU" sz="3500" dirty="0">
              <a:solidFill>
                <a:srgbClr val="008000"/>
              </a:solidFill>
              <a:latin typeface="Bookman Old Style" pitchFamily="18" charset="0"/>
            </a:endParaRPr>
          </a:p>
        </p:txBody>
      </p:sp>
      <p:pic>
        <p:nvPicPr>
          <p:cNvPr id="7" name="Picture 46" descr="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5085184"/>
            <a:ext cx="1524000" cy="1355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4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build="p"/>
      <p:bldP spid="5" grpId="0"/>
      <p:bldP spid="15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/>
          <a:lstStyle/>
          <a:p>
            <a:pPr lvl="0" algn="ctr"/>
            <a:r>
              <a:rPr lang="uk-UA" dirty="0" smtClean="0">
                <a:solidFill>
                  <a:schemeClr val="tx1"/>
                </a:solidFill>
              </a:rPr>
              <a:t>Виконати додавання: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8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-8 + (-4); -6+(-3); </a:t>
            </a:r>
          </a:p>
          <a:p>
            <a:pPr algn="ctr">
              <a:buNone/>
            </a:pPr>
            <a:endParaRPr lang="uk-UA" sz="8000" dirty="0" smtClean="0"/>
          </a:p>
          <a:p>
            <a:pPr algn="ctr">
              <a:buNone/>
            </a:pPr>
            <a:r>
              <a:rPr lang="uk-UA" sz="8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-20+(-5); -15+(-2)</a:t>
            </a:r>
          </a:p>
          <a:p>
            <a:endParaRPr lang="uk-UA" dirty="0"/>
          </a:p>
        </p:txBody>
      </p:sp>
      <p:pic>
        <p:nvPicPr>
          <p:cNvPr id="5" name="Picture 51" descr="1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586412"/>
            <a:ext cx="1574800" cy="12715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86800" cy="838200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Продовжіть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uk-UA" dirty="0" smtClean="0">
                <a:solidFill>
                  <a:schemeClr val="tx1"/>
                </a:solidFill>
              </a:rPr>
              <a:t>запис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6600" dirty="0" smtClean="0">
                <a:solidFill>
                  <a:schemeClr val="tx1"/>
                </a:solidFill>
              </a:rPr>
              <a:t>-3+(-4)=-(…+…)=-…</a:t>
            </a:r>
          </a:p>
          <a:p>
            <a:pPr>
              <a:buNone/>
            </a:pPr>
            <a:endParaRPr lang="uk-UA" sz="66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6600" dirty="0" smtClean="0">
                <a:solidFill>
                  <a:schemeClr val="tx1"/>
                </a:solidFill>
              </a:rPr>
              <a:t>-2+(-5)=… (2+5)=…7</a:t>
            </a:r>
            <a:endParaRPr lang="uk-UA" sz="66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549</TotalTime>
  <Words>508</Words>
  <Application>Microsoft Office PowerPoint</Application>
  <PresentationFormat>Экран (4:3)</PresentationFormat>
  <Paragraphs>121</Paragraphs>
  <Slides>23</Slides>
  <Notes>3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Трек</vt:lpstr>
      <vt:lpstr>Формула</vt:lpstr>
      <vt:lpstr>Презентация PowerPoint</vt:lpstr>
      <vt:lpstr>УСНИЙ РАХУНОК 1.  Прочитати числа: </vt:lpstr>
      <vt:lpstr>2 Знайдіть серед чисел: а) від’ємні, б) додатні. </vt:lpstr>
      <vt:lpstr>3. Назвіть модулі чисел: </vt:lpstr>
      <vt:lpstr>  Гра «Згоден – не згоден» </vt:lpstr>
      <vt:lpstr>Презентация PowerPoint</vt:lpstr>
      <vt:lpstr>Презентация PowerPoint</vt:lpstr>
      <vt:lpstr>Виконати додавання: </vt:lpstr>
      <vt:lpstr>Продовжіть запис</vt:lpstr>
      <vt:lpstr>Встановіть відповідність:</vt:lpstr>
      <vt:lpstr>Виправити помилку</vt:lpstr>
      <vt:lpstr>«Ланцюжок»</vt:lpstr>
      <vt:lpstr>ФІЗКУЛЬТХВИЛИНКА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</vt:lpstr>
      <vt:lpstr>Знайдіть значення виразу </vt:lpstr>
      <vt:lpstr>Розв’яжіть рівняння </vt:lpstr>
      <vt:lpstr>Тест (відповіді)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User</cp:lastModifiedBy>
  <cp:revision>39</cp:revision>
  <dcterms:created xsi:type="dcterms:W3CDTF">2013-02-23T20:02:49Z</dcterms:created>
  <dcterms:modified xsi:type="dcterms:W3CDTF">2016-02-01T13:33:33Z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560221</vt:lpwstr>
  </property>
  <property fmtid="{D5CDD505-2E9C-101B-9397-08002B2CF9AE}" name="NXPowerLiteVersion" pid="3">
    <vt:lpwstr>D4.1.4</vt:lpwstr>
  </property>
</Properties>
</file>