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BE56A3"/>
    <a:srgbClr val="00FFFF"/>
    <a:srgbClr val="3366FF"/>
    <a:srgbClr val="FFCC00"/>
    <a:srgbClr val="FF99CC"/>
    <a:srgbClr val="C45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02" autoAdjust="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190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59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255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941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50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42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48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861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381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7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315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B79E6-75B4-42C8-9D69-7E4E67389A22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51864-B9C5-4750-B2A8-37BAEAFBD4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641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1"/>
            <a:ext cx="7772400" cy="64807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пряма,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площина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836712"/>
            <a:ext cx="8640960" cy="5400600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Презентацію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підготувала</a:t>
            </a:r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вчитель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математики,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вчитель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− методист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ЗОШ 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I–III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ступенів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№11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м.Білої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Церкви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Ільніцька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Л.В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ил\Desktop\Картинки\13076_html_m61200eb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08720"/>
            <a:ext cx="538137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27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5442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i="1" dirty="0" smtClean="0"/>
              <a:t> </a:t>
            </a:r>
            <a:r>
              <a:rPr lang="ru-RU" sz="2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>
                <a:solidFill>
                  <a:srgbClr val="C00000"/>
                </a:solidFill>
              </a:rPr>
              <a:t/>
            </a:r>
            <a:br>
              <a:rPr lang="ru-RU" sz="2200" b="1" dirty="0">
                <a:solidFill>
                  <a:srgbClr val="C0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32892"/>
            <a:ext cx="8691799" cy="60084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№591.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Накресли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з початком у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точці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А і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ньому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будь-яку точку В.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Відклади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АK = 5 см та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виміряй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ВK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Рис. 9</a:t>
            </a:r>
            <a:endParaRPr lang="ru-RU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А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K = 5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см,  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BK = 2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см 4 мм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№589.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Розглянь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рисунок 10.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Чи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правильні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такі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твердження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точка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належить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відрізку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АС;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точка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належить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променю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АС;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точка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лежить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точками В і D;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4)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точка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належить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прямій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АВ;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промені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ВА і СD –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доповняльні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точка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належить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променю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АС, і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променю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СА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1)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 2) так,  3) так,  4) так,   5)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ні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 6) так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uk-U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 10</a:t>
            </a:r>
            <a:endParaRPr 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8547783" cy="1088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23528" y="1508980"/>
            <a:ext cx="5904656" cy="476349"/>
            <a:chOff x="683568" y="2132856"/>
            <a:chExt cx="4752528" cy="585356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683568" y="2204864"/>
              <a:ext cx="47525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1066467" y="2132856"/>
              <a:ext cx="96582" cy="1080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99593" y="234888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3635896" y="2132856"/>
              <a:ext cx="72008" cy="1080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47864" y="234888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597420" y="2132856"/>
              <a:ext cx="95302" cy="1080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7419" y="2348880"/>
              <a:ext cx="334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251520" y="5805256"/>
            <a:ext cx="5688631" cy="521929"/>
            <a:chOff x="251520" y="5805256"/>
            <a:chExt cx="5688631" cy="521929"/>
          </a:xfrm>
        </p:grpSpPr>
        <p:sp>
          <p:nvSpPr>
            <p:cNvPr id="23" name="Овал 22"/>
            <p:cNvSpPr/>
            <p:nvPr/>
          </p:nvSpPr>
          <p:spPr>
            <a:xfrm>
              <a:off x="4597420" y="5805265"/>
              <a:ext cx="78311" cy="131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51520" y="5912134"/>
              <a:ext cx="56886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961728" y="5805264"/>
              <a:ext cx="76591" cy="13163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27314" y="5936898"/>
              <a:ext cx="464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2340369" y="5805264"/>
              <a:ext cx="76591" cy="13163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10595" y="5936898"/>
              <a:ext cx="522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 flipH="1" flipV="1">
              <a:off x="3461266" y="5805256"/>
              <a:ext cx="92953" cy="1316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336053" y="5936898"/>
              <a:ext cx="436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08329" y="5957853"/>
              <a:ext cx="540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17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147248" cy="100811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родовж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68070"/>
            <a:ext cx="8229600" cy="56572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№593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частин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ділять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площину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дві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перетинаються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Дві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перетинаються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ділять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площину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 4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частини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№595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зошиті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три точки А, В і С,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не лежать 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одній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прямій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Проведи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всі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кожна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з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яких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проходить через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дві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точки.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є таких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прямих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 11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. Таких </a:t>
            </a:r>
            <a:r>
              <a:rPr lang="ru-RU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прямих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 3: АВ, ВС, АС.</a:t>
            </a:r>
          </a:p>
          <a:p>
            <a:pPr marL="0" indent="0">
              <a:buNone/>
            </a:pP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115616" y="3717032"/>
            <a:ext cx="3528392" cy="11521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99592" y="3756693"/>
            <a:ext cx="3744416" cy="14401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923928" y="3573016"/>
            <a:ext cx="432048" cy="1800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23928" y="3604374"/>
            <a:ext cx="432048" cy="368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11760" y="3972718"/>
            <a:ext cx="32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468449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ил\Desktop\Картинки (Лена)\97896642407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44" y="3604374"/>
            <a:ext cx="2833296" cy="21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58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3" y="476672"/>
            <a:ext cx="8229600" cy="77809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b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" y="1517036"/>
            <a:ext cx="8229600" cy="517466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№601. 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прямій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позначено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точки А, В і С.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Причому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АВ = 37 см, ВС = 42 см. Яка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відстань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може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бути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А і С?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випадків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має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задача?</a:t>
            </a: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Перший 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випадок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 12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АС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= АВ+ ВС =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37 +42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= 79 (см)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Другий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випадок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 13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АС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= ВС –АВ = 42 -37 =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5(см)</a:t>
            </a: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дпов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79 см, 5см.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3429000"/>
            <a:ext cx="43924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1412649" y="3325699"/>
            <a:ext cx="126014" cy="10801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52197" y="3316698"/>
            <a:ext cx="144016" cy="1260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83968" y="3325699"/>
            <a:ext cx="144016" cy="1260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12649" y="3514720"/>
            <a:ext cx="279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353226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8467" y="3496718"/>
            <a:ext cx="597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27584" y="5085184"/>
            <a:ext cx="388843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439652" y="5036035"/>
            <a:ext cx="126014" cy="948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483768" y="5036035"/>
            <a:ext cx="144016" cy="948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flipH="1">
            <a:off x="3779913" y="5036035"/>
            <a:ext cx="144016" cy="948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59632" y="513090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83768" y="513090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79913" y="513090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ил\Desktop\Картинки (Лена)\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120" y="3106061"/>
            <a:ext cx="2736304" cy="284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32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7" grpId="0" animBg="1"/>
      <p:bldP spid="8" grpId="0" animBg="1"/>
      <p:bldP spid="10" grpId="0" animBg="1"/>
      <p:bldP spid="11" grpId="0"/>
      <p:bldP spid="12" grpId="0"/>
      <p:bldP spid="13" grpId="0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Самостійна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робота (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корекція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обговорення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робота в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парах)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648454"/>
              </p:ext>
            </p:extLst>
          </p:nvPr>
        </p:nvGraphicFramePr>
        <p:xfrm>
          <a:off x="457200" y="1052513"/>
          <a:ext cx="8229600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</a:t>
                      </a:r>
                      <a:r>
                        <a:rPr lang="uk-UA" sz="2400" dirty="0" smtClean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ант 1</a:t>
                      </a:r>
                      <a:endParaRPr lang="ru-RU" sz="24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Варіант 2</a:t>
                      </a:r>
                      <a:endParaRPr lang="ru-RU" b="1" dirty="0">
                        <a:solidFill>
                          <a:srgbClr val="92D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1.Чи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перетинаються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зображені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рисунку 14:</a:t>
                      </a:r>
                    </a:p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1)</a:t>
                      </a:r>
                      <a:r>
                        <a:rPr lang="ru-RU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пряма </a:t>
                      </a:r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MN 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відрізок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А</a:t>
                      </a:r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R;  </a:t>
                      </a:r>
                    </a:p>
                    <a:p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2)</a:t>
                      </a:r>
                      <a:r>
                        <a:rPr lang="uk-UA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промінь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і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відрізок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А</a:t>
                      </a:r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R;</a:t>
                      </a:r>
                    </a:p>
                    <a:p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3)</a:t>
                      </a:r>
                      <a:r>
                        <a:rPr lang="uk-UA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промінь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і пряма </a:t>
                      </a:r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MN?</a:t>
                      </a:r>
                      <a:endParaRPr lang="uk-UA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uk-UA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Рис. 14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1.Чи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перетинаються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зображені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рисунку 16:</a:t>
                      </a:r>
                    </a:p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1) пряма ЕМ і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відрізок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КР;  </a:t>
                      </a:r>
                    </a:p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2) пряма ЕМ і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промінь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ОА;	</a:t>
                      </a:r>
                    </a:p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3)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промінь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ОА і </a:t>
                      </a:r>
                      <a:r>
                        <a:rPr lang="ru-RU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відрізок</a:t>
                      </a:r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</a:t>
                      </a:r>
                      <a:r>
                        <a:rPr lang="ru-RU" dirty="0" smtClean="0"/>
                        <a:t>?</a:t>
                      </a: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uk-UA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Рис.16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uk-UA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uk-UA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Відомо, що АС = 171 см, відрізок  СВ у 3 рази менший від відрізка АС. Знайти довжину відрізка  АВ.</a:t>
                      </a:r>
                    </a:p>
                    <a:p>
                      <a:endParaRPr lang="uk-UA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uk-UA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Рис. 15</a:t>
                      </a:r>
                      <a:endParaRPr lang="ru-RU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Відомо, що КР = 28 см, відрізок  ЕК у 4 рази більший за відрізок КР. Знайти довжину відрізка  ЕР. </a:t>
                      </a:r>
                    </a:p>
                    <a:p>
                      <a:endParaRPr lang="uk-UA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uk-UA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Рис.17</a:t>
                      </a:r>
                      <a:endParaRPr lang="ru-RU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55576" y="3140968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1560" y="3140968"/>
            <a:ext cx="521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3140968"/>
            <a:ext cx="477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endCxn id="16" idx="3"/>
          </p:cNvCxnSpPr>
          <p:nvPr/>
        </p:nvCxnSpPr>
        <p:spPr>
          <a:xfrm>
            <a:off x="872081" y="3717032"/>
            <a:ext cx="1202496" cy="7607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555776" y="3140968"/>
            <a:ext cx="720080" cy="1152128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1561" y="3694966"/>
            <a:ext cx="26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4293096"/>
            <a:ext cx="5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 О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2956302"/>
            <a:ext cx="3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4064298"/>
            <a:ext cx="423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504396" y="3378726"/>
            <a:ext cx="102759" cy="1061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203848" y="4149080"/>
            <a:ext cx="72008" cy="998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19" idx="5"/>
            <a:endCxn id="20" idx="1"/>
          </p:cNvCxnSpPr>
          <p:nvPr/>
        </p:nvCxnSpPr>
        <p:spPr>
          <a:xfrm>
            <a:off x="2592106" y="3469360"/>
            <a:ext cx="622287" cy="6943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2027146" y="4431148"/>
            <a:ext cx="94864" cy="923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861933" y="6283852"/>
            <a:ext cx="3123854" cy="110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41821" y="6294907"/>
            <a:ext cx="517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741821" y="6241521"/>
            <a:ext cx="130259" cy="9233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2543300" y="6241535"/>
            <a:ext cx="296983" cy="371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Овал 45"/>
          <p:cNvSpPr/>
          <p:nvPr/>
        </p:nvSpPr>
        <p:spPr>
          <a:xfrm flipV="1">
            <a:off x="2785889" y="6241519"/>
            <a:ext cx="129927" cy="9233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3699242" y="6241522"/>
            <a:ext cx="286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3842514" y="6241522"/>
            <a:ext cx="143273" cy="923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292080" y="3816534"/>
            <a:ext cx="720080" cy="4765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074278" y="3378726"/>
            <a:ext cx="18002" cy="9918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64" idx="6"/>
            <a:endCxn id="73" idx="2"/>
          </p:cNvCxnSpPr>
          <p:nvPr/>
        </p:nvCxnSpPr>
        <p:spPr>
          <a:xfrm flipV="1">
            <a:off x="5796136" y="3173228"/>
            <a:ext cx="720079" cy="2712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092280" y="4097397"/>
            <a:ext cx="375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092280" y="3140968"/>
            <a:ext cx="335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7020272" y="3233300"/>
            <a:ext cx="108012" cy="14542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7020272" y="4370532"/>
            <a:ext cx="119805" cy="15294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TextBox 60"/>
          <p:cNvSpPr txBox="1"/>
          <p:nvPr/>
        </p:nvSpPr>
        <p:spPr>
          <a:xfrm>
            <a:off x="5004048" y="3816534"/>
            <a:ext cx="508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 flipV="1">
            <a:off x="5220072" y="3717032"/>
            <a:ext cx="144016" cy="12166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5740870" y="4248964"/>
            <a:ext cx="37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5706126" y="3378726"/>
            <a:ext cx="90010" cy="1315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70"/>
          <p:cNvSpPr txBox="1"/>
          <p:nvPr/>
        </p:nvSpPr>
        <p:spPr>
          <a:xfrm>
            <a:off x="5706126" y="3469360"/>
            <a:ext cx="428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523713" y="3113156"/>
            <a:ext cx="21602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6516215" y="3113156"/>
            <a:ext cx="115509" cy="12014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>
            <a:off x="4788024" y="5949280"/>
            <a:ext cx="267993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Овал 85"/>
          <p:cNvSpPr/>
          <p:nvPr/>
        </p:nvSpPr>
        <p:spPr>
          <a:xfrm>
            <a:off x="4788024" y="5877273"/>
            <a:ext cx="108012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6631724" y="5877273"/>
            <a:ext cx="108013" cy="14401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7427485" y="5877273"/>
            <a:ext cx="96842" cy="14401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TextBox 90"/>
          <p:cNvSpPr txBox="1"/>
          <p:nvPr/>
        </p:nvSpPr>
        <p:spPr>
          <a:xfrm>
            <a:off x="4716016" y="60212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16215" y="6021288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280121" y="6021289"/>
            <a:ext cx="52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08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Відповіді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8423683"/>
              </p:ext>
            </p:extLst>
          </p:nvPr>
        </p:nvGraphicFramePr>
        <p:xfrm>
          <a:off x="179512" y="836612"/>
          <a:ext cx="8784976" cy="568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547804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rgbClr val="00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Варіант 1</a:t>
                      </a:r>
                      <a:endParaRPr lang="ru-RU" sz="2000" dirty="0">
                        <a:solidFill>
                          <a:srgbClr val="00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rgbClr val="00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Варіант</a:t>
                      </a:r>
                      <a:r>
                        <a:rPr lang="uk-UA" sz="2000" baseline="0" dirty="0" smtClean="0">
                          <a:solidFill>
                            <a:srgbClr val="00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lang="ru-RU" sz="2000" dirty="0">
                        <a:solidFill>
                          <a:srgbClr val="00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969191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accent3"/>
                          </a:solidFill>
                        </a:rPr>
                        <a:t>1</a:t>
                      </a:r>
                      <a:r>
                        <a:rPr lang="uk-UA" sz="2000" dirty="0" smtClean="0">
                          <a:solidFill>
                            <a:schemeClr val="accent3"/>
                          </a:solidFill>
                        </a:rPr>
                        <a:t>.</a:t>
                      </a:r>
                      <a:r>
                        <a:rPr lang="uk-UA" sz="2000" baseline="0" dirty="0" smtClean="0">
                          <a:solidFill>
                            <a:schemeClr val="accent3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sz="2000" b="1" dirty="0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1) </a:t>
                      </a:r>
                      <a:r>
                        <a:rPr lang="ru-RU" sz="2000" b="1" dirty="0" err="1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перетинаються</a:t>
                      </a:r>
                      <a:r>
                        <a:rPr lang="ru-RU" sz="2000" b="1" dirty="0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  2) </a:t>
                      </a:r>
                      <a:r>
                        <a:rPr lang="ru-RU" sz="2000" b="1" dirty="0" err="1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ні</a:t>
                      </a:r>
                      <a:r>
                        <a:rPr lang="ru-RU" sz="2000" b="1" dirty="0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   3) </a:t>
                      </a:r>
                      <a:r>
                        <a:rPr lang="ru-RU" sz="2000" b="1" dirty="0" err="1" smtClean="0">
                          <a:solidFill>
                            <a:srgbClr val="BE56A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перетинаються</a:t>
                      </a:r>
                      <a:endParaRPr lang="ru-RU" sz="2000" b="1" dirty="0">
                        <a:solidFill>
                          <a:srgbClr val="BE56A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sz="2000" b="1" dirty="0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1) </a:t>
                      </a:r>
                      <a:r>
                        <a:rPr lang="ru-RU" sz="2000" b="1" dirty="0" err="1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ні</a:t>
                      </a:r>
                      <a:r>
                        <a:rPr lang="ru-RU" sz="2000" b="1" dirty="0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   2) </a:t>
                      </a:r>
                      <a:r>
                        <a:rPr lang="ru-RU" sz="2000" b="1" dirty="0" err="1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ні</a:t>
                      </a:r>
                      <a:r>
                        <a:rPr lang="ru-RU" sz="2000" b="1" dirty="0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  3) </a:t>
                      </a:r>
                      <a:r>
                        <a:rPr lang="ru-RU" sz="2000" b="1" dirty="0" err="1" smtClean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ні</a:t>
                      </a:r>
                      <a:endParaRPr lang="ru-RU" sz="2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7173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ru-RU" sz="2000" b="1" u="sng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Розв’язання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2000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Знайдемо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довжину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СВ. СВ = АС : 3 = 171 : 3 = 57 (см).</a:t>
                      </a:r>
                    </a:p>
                    <a:p>
                      <a:r>
                        <a:rPr lang="ru-RU" sz="2000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Оскільки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АВ = АС + СВ , то АВ = 171 +57 = 228 (см).</a:t>
                      </a:r>
                    </a:p>
                    <a:p>
                      <a:r>
                        <a:rPr lang="ru-RU" sz="2000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228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</a:t>
                      </a:r>
                      <a:endParaRPr lang="ru-RU" sz="2000" b="1" dirty="0" smtClean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ru-RU" sz="2000" b="1" dirty="0" err="1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Розв’зання</a:t>
                      </a:r>
                      <a:r>
                        <a:rPr lang="ru-RU" sz="2000" b="1" dirty="0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endParaRPr lang="ru-RU" sz="2000" b="1" dirty="0" smtClean="0">
                        <a:solidFill>
                          <a:srgbClr val="3366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ЕК = 28 ∙ 4 = 112 (см). ЕР = 28 + 112 = 140 (см).</a:t>
                      </a:r>
                    </a:p>
                    <a:p>
                      <a:endParaRPr lang="ru-RU" sz="2000" b="1" dirty="0" smtClean="0">
                        <a:solidFill>
                          <a:srgbClr val="3366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2000" b="1" dirty="0" err="1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sz="2000" b="1" dirty="0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140 </a:t>
                      </a:r>
                      <a:r>
                        <a:rPr lang="ru-RU" sz="2000" b="1" dirty="0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</a:t>
                      </a:r>
                      <a:r>
                        <a:rPr lang="ru-RU" sz="2000" b="1" dirty="0" smtClean="0">
                          <a:solidFill>
                            <a:srgbClr val="3366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r>
                        <a:rPr lang="ru-RU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endParaRPr lang="uk-UA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uk-UA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7" name="Picture 3" descr="C:\Users\ил\Desktop\Математичні картинки\da24445fa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437112"/>
            <a:ext cx="1828619" cy="166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л\Desktop\Математичні картинки\rId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97150"/>
            <a:ext cx="2534685" cy="158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39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Підсумок уроку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уроці вивчили, що таке пряма, промінь, площина.</a:t>
            </a:r>
          </a:p>
          <a:p>
            <a:pPr marL="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Повторили, що таке відрізок, як його позначати, які одиниці довжини ми знаємо, про які відрізки кажуть, що вони рівні між собою, як порівняти два відрізки.</a:t>
            </a:r>
          </a:p>
          <a:p>
            <a:pPr marL="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uk-UA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Розв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язали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ряд практичних задач. </a:t>
            </a:r>
          </a:p>
          <a:p>
            <a:pPr marL="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Застосовували набуті знання в стандартних і нестандартних ситуаціях.</a:t>
            </a:r>
          </a:p>
          <a:p>
            <a:pPr marL="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 Робили висновки.</a:t>
            </a:r>
          </a:p>
          <a:p>
            <a:pPr marL="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 переконалися, що дійсно геометрія потрібна і робітнику, і інженеру, і архітектору, і художнику. Одним словом, геометрію слід знати всім.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250365"/>
            <a:ext cx="2448271" cy="19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58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Домашнє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Вивчити </a:t>
            </a:r>
            <a:r>
              <a:rPr lang="uk-UA" sz="2400" dirty="0" smtClean="0">
                <a:latin typeface="Arial" panose="020B0604020202020204" pitchFamily="34" charset="0"/>
                <a:ea typeface="Cambria Math"/>
                <a:cs typeface="Arial" panose="020B0604020202020204" pitchFamily="34" charset="0"/>
              </a:rPr>
              <a:t>§17. Повторити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§ 16.</a:t>
            </a:r>
          </a:p>
          <a:p>
            <a:pPr marL="0" indent="0">
              <a:buNone/>
            </a:pP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Розв’язати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: №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580, № 584, №590. 600 </a:t>
            </a:r>
          </a:p>
          <a:p>
            <a:pPr marL="0" indent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бажанням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№ 602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Підручник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О. С.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Істер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Математика 2013.</a:t>
            </a:r>
          </a:p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ил\Desktop\Картинки (Лена)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24944"/>
            <a:ext cx="373948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81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uk-U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Література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1.Збірник задач і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контрольних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робіт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А.Г.Мерзляк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В.Б.Полонський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Ю. М.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Рабінович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М. С.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Якір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Х. :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Гімназія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2013. – 144 с. :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іл</a:t>
            </a:r>
            <a:r>
              <a:rPr lang="ru-RU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Математика: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підручник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для 5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класу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загальноосвітніх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навчальних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закладів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О. С.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Істер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.-К.∶ Генеза, 2013. – 368 с. :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іл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4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Інтернет-бібліотека</a:t>
            </a:r>
            <a:r>
              <a:rPr lang="ru-RU" sz="2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МЦНМО. http://ilib.mirror0.mccme.ru/</a:t>
            </a:r>
          </a:p>
          <a:p>
            <a:pPr marL="0" indent="0">
              <a:buNone/>
            </a:pPr>
            <a:endParaRPr lang="ru-RU" sz="2400" b="1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16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562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Епіграф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Геометр</a:t>
            </a:r>
            <a:r>
              <a:rPr lang="uk-UA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є </a:t>
            </a:r>
            <a:r>
              <a:rPr lang="ru-RU" sz="2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пізнання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всього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існуючого</a:t>
            </a:r>
            <a:r>
              <a:rPr lang="ru-RU" sz="2800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 algn="r"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Платон</a:t>
            </a:r>
          </a:p>
          <a:p>
            <a:pPr marL="0" indent="0" algn="r">
              <a:buNone/>
            </a:pPr>
            <a:r>
              <a:rPr lang="uk-UA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Давногрецький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вчений</a:t>
            </a:r>
          </a:p>
          <a:p>
            <a:pPr marL="0" indent="0">
              <a:buNone/>
            </a:pPr>
            <a:endParaRPr lang="uk-U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484313"/>
            <a:ext cx="4464496" cy="446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6021288"/>
            <a:ext cx="4248473" cy="606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21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/>
          </a:bodyPr>
          <a:lstStyle/>
          <a:p>
            <a:pPr algn="l"/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Домашнє завдання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874938" cy="612606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900" b="1" u="sng" dirty="0">
                <a:latin typeface="Arial" panose="020B0604020202020204" pitchFamily="34" charset="0"/>
                <a:cs typeface="Arial" panose="020B0604020202020204" pitchFamily="34" charset="0"/>
              </a:rPr>
              <a:t>№ 570.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На рисунку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АВ = 50 см, АD = 35 см, ВС = 29 см.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довжину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СD.</a:t>
            </a:r>
          </a:p>
          <a:p>
            <a:pPr marL="0" indent="0">
              <a:buNone/>
            </a:pPr>
            <a:endParaRPr lang="uk-U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uk-UA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Рис.1</a:t>
            </a:r>
            <a:endParaRPr lang="ru-RU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АС = АВ – СВ =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50-29 = 21 (см), СD = 35- 21 = 14 (см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900" b="1" u="sng" dirty="0">
                <a:latin typeface="Arial" panose="020B0604020202020204" pitchFamily="34" charset="0"/>
                <a:cs typeface="Arial" panose="020B0604020202020204" pitchFamily="34" charset="0"/>
              </a:rPr>
              <a:t>558(2).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Виміряти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відрізків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АВ, СD, ЕF на  рисунку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marL="0" indent="0">
              <a:buNone/>
            </a:pPr>
            <a:endParaRPr lang="uk-UA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0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: АВ = 4 см, С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D = 2,7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см,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EF = 6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см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00" b="1" u="sng" dirty="0">
                <a:latin typeface="Arial" panose="020B0604020202020204" pitchFamily="34" charset="0"/>
                <a:cs typeface="Arial" panose="020B0604020202020204" pitchFamily="34" charset="0"/>
              </a:rPr>
              <a:t>№572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. На рис. 3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довжина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 ВС у 4 рази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менша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цих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відрізків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якщо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AC  = 27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см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uk-UA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uk-UA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 3</a:t>
            </a:r>
          </a:p>
          <a:p>
            <a:pPr marL="0" indent="0">
              <a:buNone/>
            </a:pPr>
            <a:r>
              <a:rPr lang="de-DE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CB 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= x </a:t>
            </a:r>
            <a:r>
              <a:rPr lang="de-DE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см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,  AB = 4 x </a:t>
            </a:r>
            <a:r>
              <a:rPr lang="de-DE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см</a:t>
            </a:r>
            <a:r>
              <a:rPr lang="de-DE" sz="1900" b="1" dirty="0">
                <a:latin typeface="Arial" panose="020B0604020202020204" pitchFamily="34" charset="0"/>
                <a:cs typeface="Arial" panose="020B0604020202020204" pitchFamily="34" charset="0"/>
              </a:rPr>
              <a:t>. 4 x –x = 27; x = 9 (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см).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СВ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= 9 см, АВ = 36 см.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60621" y="1700807"/>
            <a:ext cx="4464496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683568" y="162880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06427" y="162880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>
            <a:off x="683567" y="1628801"/>
            <a:ext cx="77054" cy="1062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2267744" y="1628800"/>
            <a:ext cx="144016" cy="14401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851920" y="1651660"/>
            <a:ext cx="144016" cy="12115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25117" y="1674520"/>
            <a:ext cx="105489" cy="12115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39553" y="1799667"/>
            <a:ext cx="633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67744" y="179966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51920" y="179966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04047" y="1735098"/>
            <a:ext cx="432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60621" y="3284984"/>
            <a:ext cx="1435115" cy="5760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012426" y="3252126"/>
            <a:ext cx="15071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Прямая соединительная линия 3072"/>
          <p:cNvCxnSpPr/>
          <p:nvPr/>
        </p:nvCxnSpPr>
        <p:spPr>
          <a:xfrm>
            <a:off x="5277861" y="3114256"/>
            <a:ext cx="950323" cy="10441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3075"/>
          <p:cNvSpPr txBox="1"/>
          <p:nvPr/>
        </p:nvSpPr>
        <p:spPr>
          <a:xfrm>
            <a:off x="683567" y="3284984"/>
            <a:ext cx="30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7" name="TextBox 3076"/>
          <p:cNvSpPr txBox="1"/>
          <p:nvPr/>
        </p:nvSpPr>
        <p:spPr>
          <a:xfrm>
            <a:off x="1835696" y="37890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81" name="Овал 3080"/>
          <p:cNvSpPr/>
          <p:nvPr/>
        </p:nvSpPr>
        <p:spPr>
          <a:xfrm flipV="1">
            <a:off x="760621" y="3265267"/>
            <a:ext cx="75346" cy="1045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2" name="Овал 3081"/>
          <p:cNvSpPr/>
          <p:nvPr/>
        </p:nvSpPr>
        <p:spPr>
          <a:xfrm>
            <a:off x="2194868" y="3854922"/>
            <a:ext cx="45719" cy="791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4" name="TextBox 3083"/>
          <p:cNvSpPr txBox="1"/>
          <p:nvPr/>
        </p:nvSpPr>
        <p:spPr>
          <a:xfrm>
            <a:off x="2915816" y="336984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85" name="TextBox 3084"/>
          <p:cNvSpPr txBox="1"/>
          <p:nvPr/>
        </p:nvSpPr>
        <p:spPr>
          <a:xfrm>
            <a:off x="4211960" y="333429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086" name="Овал 3085"/>
          <p:cNvSpPr/>
          <p:nvPr/>
        </p:nvSpPr>
        <p:spPr>
          <a:xfrm>
            <a:off x="3012426" y="3252126"/>
            <a:ext cx="83410" cy="8217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7" name="Овал 3086"/>
          <p:cNvSpPr/>
          <p:nvPr/>
        </p:nvSpPr>
        <p:spPr>
          <a:xfrm flipV="1">
            <a:off x="4519549" y="3239265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8" name="Овал 3087"/>
          <p:cNvSpPr/>
          <p:nvPr/>
        </p:nvSpPr>
        <p:spPr>
          <a:xfrm>
            <a:off x="4519549" y="3239265"/>
            <a:ext cx="124459" cy="130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Овал 3090"/>
          <p:cNvSpPr/>
          <p:nvPr/>
        </p:nvSpPr>
        <p:spPr>
          <a:xfrm>
            <a:off x="5220072" y="3068961"/>
            <a:ext cx="108012" cy="85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2" name="Овал 3091"/>
          <p:cNvSpPr/>
          <p:nvPr/>
        </p:nvSpPr>
        <p:spPr>
          <a:xfrm>
            <a:off x="6179035" y="4158372"/>
            <a:ext cx="94868" cy="673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4" name="TextBox 3093"/>
          <p:cNvSpPr txBox="1"/>
          <p:nvPr/>
        </p:nvSpPr>
        <p:spPr>
          <a:xfrm>
            <a:off x="4932040" y="3068961"/>
            <a:ext cx="583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96" name="TextBox 3095"/>
          <p:cNvSpPr txBox="1"/>
          <p:nvPr/>
        </p:nvSpPr>
        <p:spPr>
          <a:xfrm>
            <a:off x="5753022" y="4158372"/>
            <a:ext cx="426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98" name="Прямая соединительная линия 3097"/>
          <p:cNvCxnSpPr/>
          <p:nvPr/>
        </p:nvCxnSpPr>
        <p:spPr>
          <a:xfrm flipV="1">
            <a:off x="884227" y="5587525"/>
            <a:ext cx="2967692" cy="17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10" name="Группа 3109"/>
          <p:cNvGrpSpPr/>
          <p:nvPr/>
        </p:nvGrpSpPr>
        <p:grpSpPr>
          <a:xfrm>
            <a:off x="835967" y="5540090"/>
            <a:ext cx="3375993" cy="465916"/>
            <a:chOff x="835967" y="5540090"/>
            <a:chExt cx="3375993" cy="465916"/>
          </a:xfrm>
        </p:grpSpPr>
        <p:sp>
          <p:nvSpPr>
            <p:cNvPr id="3101" name="Овал 3100"/>
            <p:cNvSpPr/>
            <p:nvPr/>
          </p:nvSpPr>
          <p:spPr>
            <a:xfrm>
              <a:off x="835967" y="5540091"/>
              <a:ext cx="152401" cy="948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2" name="Овал 3101"/>
            <p:cNvSpPr/>
            <p:nvPr/>
          </p:nvSpPr>
          <p:spPr>
            <a:xfrm>
              <a:off x="2915816" y="5540092"/>
              <a:ext cx="138315" cy="96582"/>
            </a:xfrm>
            <a:prstGeom prst="ellipse">
              <a:avLst/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03" name="Овал 3102"/>
            <p:cNvSpPr/>
            <p:nvPr/>
          </p:nvSpPr>
          <p:spPr>
            <a:xfrm flipH="1" flipV="1">
              <a:off x="3851919" y="5540090"/>
              <a:ext cx="144015" cy="965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4" name="TextBox 3103"/>
            <p:cNvSpPr txBox="1"/>
            <p:nvPr/>
          </p:nvSpPr>
          <p:spPr>
            <a:xfrm>
              <a:off x="835968" y="5636674"/>
              <a:ext cx="337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>
                  <a:latin typeface="Arial" panose="020B0604020202020204" pitchFamily="34" charset="0"/>
                  <a:cs typeface="Arial" panose="020B0604020202020204" pitchFamily="34" charset="0"/>
                </a:rPr>
                <a:t>А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6" name="TextBox 3105"/>
            <p:cNvSpPr txBox="1"/>
            <p:nvPr/>
          </p:nvSpPr>
          <p:spPr>
            <a:xfrm>
              <a:off x="3765987" y="5634959"/>
              <a:ext cx="44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7" name="TextBox 3106"/>
            <p:cNvSpPr txBox="1"/>
            <p:nvPr/>
          </p:nvSpPr>
          <p:spPr>
            <a:xfrm>
              <a:off x="2771800" y="5636674"/>
              <a:ext cx="504056" cy="36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/>
                <a:t>С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67888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346050"/>
          </a:xfrm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 домашньої роботи. Задача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363272" cy="5361459"/>
          </a:xfrm>
        </p:spPr>
        <p:txBody>
          <a:bodyPr/>
          <a:lstStyle/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№576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Сторони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прямокутника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мають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дм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і 13 см.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його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периметр. (на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повторення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>
              <a:buNone/>
            </a:pP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 = 2 (a + b) = 2(20 + 13) = 66 (см). </a:t>
            </a:r>
            <a:endParaRPr lang="ru-RU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66 см.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0968"/>
            <a:ext cx="145732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83768"/>
            <a:ext cx="13620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600091"/>
            <a:ext cx="16002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91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Еспрес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опитування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7606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Як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сполучає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точки 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M?</a:t>
            </a:r>
          </a:p>
          <a:p>
            <a:pPr marL="0" indent="0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Скількома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відрізками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сполучити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M?</a:t>
            </a:r>
          </a:p>
          <a:p>
            <a:pPr marL="0" indent="0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одиниці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знаєте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мм, см,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м,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км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м у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кілометрі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1000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сантиметрів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дециметрі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10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6) Про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кажуть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вони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рівні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собою?</a:t>
            </a: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Два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називаються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рівними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собою,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якщо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їх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однакові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747" y="5356431"/>
            <a:ext cx="1645422" cy="116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73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</a:t>
            </a: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на повторення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Записати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усі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зображені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рисунку 4.</a:t>
            </a:r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М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N, NK ,MK,  KP, MP, NP.</a:t>
            </a:r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Накреслити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М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K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завдовжки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8 см 7 мм.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ньому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точку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так,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щоб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EK = 5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 2 мм. Яка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ME?</a:t>
            </a:r>
          </a:p>
          <a:p>
            <a:pPr marL="0" indent="0">
              <a:buNone/>
            </a:pPr>
            <a:endParaRPr lang="ru-RU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 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ME = MK - EK= 8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 7 мм – 5 см 2 мм = 3 см 5 мм.</a:t>
            </a:r>
          </a:p>
          <a:p>
            <a:pPr marL="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3 см 5 мм.</a:t>
            </a: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>
            <a:endCxn id="19" idx="2"/>
          </p:cNvCxnSpPr>
          <p:nvPr/>
        </p:nvCxnSpPr>
        <p:spPr>
          <a:xfrm flipH="1">
            <a:off x="431540" y="1268760"/>
            <a:ext cx="1836204" cy="10174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268760"/>
            <a:ext cx="1008112" cy="10081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9" idx="2"/>
          </p:cNvCxnSpPr>
          <p:nvPr/>
        </p:nvCxnSpPr>
        <p:spPr>
          <a:xfrm flipV="1">
            <a:off x="431540" y="2276872"/>
            <a:ext cx="2844316" cy="92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11760" y="105273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16571" y="209220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191683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1763688" y="1556792"/>
            <a:ext cx="151217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367644" y="1237402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827584" y="4271146"/>
            <a:ext cx="396158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755576" y="4198227"/>
            <a:ext cx="144016" cy="11944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 flipV="1">
            <a:off x="4644008" y="4198225"/>
            <a:ext cx="145161" cy="1458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267744" y="4198226"/>
            <a:ext cx="144016" cy="1194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123729" y="441408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27984" y="4257947"/>
            <a:ext cx="361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5576" y="4344067"/>
            <a:ext cx="521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267745" y="4344068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 descr="C:\Users\ил\Desktop\Картинки (Лена)\Kab-skazki_chelovek-volshebnik-i-mudrec_4_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42613"/>
            <a:ext cx="1368152" cy="144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29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17" grpId="0"/>
      <p:bldP spid="18" grpId="0"/>
      <p:bldP spid="19" grpId="0"/>
      <p:bldP spid="29" grpId="0"/>
      <p:bldP spid="34" grpId="0" animBg="1"/>
      <p:bldP spid="35" grpId="0" animBg="1"/>
      <p:bldP spid="39" grpId="0" animBg="1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3.Історична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довідка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Виникнення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геометрії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сягає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глибокої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давнини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було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обумовлено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практичними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потребами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людської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діяльності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необхідністю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вимірювання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земельних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ділянок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вимірювання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об'ємів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різних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тіл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і т. д.).</a:t>
            </a:r>
          </a:p>
          <a:p>
            <a:pPr marL="0" indent="0" algn="just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Найпростіші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відомості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поняття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були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відомі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ще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Давньому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Єгипті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цей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період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твердження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формулювалися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вигляді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правил,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даються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без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доказів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  З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VII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століття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до н. е. по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століття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н. е.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геометрія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як наука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бурхливо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розвивалася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Стародавній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Греції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цей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період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відбувалося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не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тільки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накопичення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різних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відомостей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а й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відпрацьовувалася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методика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доказів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тверджень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також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робилися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перші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спроби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сформулювати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основні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первинні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положення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аксіоми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геометрії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з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яких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чисто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логічними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міркуваннями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виводиться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безліч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різних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тверджень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Рівень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розвитку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геометрії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Стародавній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Греції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відображений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творі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Евкліда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«Начала».</a:t>
            </a:r>
          </a:p>
          <a:p>
            <a:pPr marL="0" indent="0" algn="just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цій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книзі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вперше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була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зроблена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спроба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дати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систематичну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побудову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планіметрії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базі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основних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невизначених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понять і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аксіом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постулатів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7686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Давньогрецькі </a:t>
            </a: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вчені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ил\Desktop\Velikie_matematiki-Arhimed_Zakon_Arhimeda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43216"/>
            <a:ext cx="367240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587727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Архімед</a:t>
            </a:r>
          </a:p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(287 – 212 до н. е)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74441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4048" y="587727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Фалес </a:t>
            </a:r>
            <a:r>
              <a:rPr lang="uk-UA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Мілетський</a:t>
            </a:r>
            <a:endParaRPr lang="uk-U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бл</a:t>
            </a:r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. 625 – 547 до н. е)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60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Первинне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сприймання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нового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764704"/>
                <a:ext cx="8507288" cy="5760640"/>
              </a:xfrm>
              <a:ln>
                <a:noFill/>
              </a:ln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Якщо</a:t>
                </a:r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продовжити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відрізок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АВ за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його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кінець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В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необмежено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 то одержимо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промінь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АВ.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Якщо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продовжити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відрізок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АВ за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його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кінець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А, то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дістанемо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промінь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ВА.</a:t>
                </a:r>
              </a:p>
              <a:p>
                <a:pPr marL="0" indent="0">
                  <a:buNone/>
                </a:pPr>
                <a:endParaRPr lang="uk-UA" sz="18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uk-UA" sz="1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uk-UA" sz="18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uk-UA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Рис. 6                                                                  Рис. 7</a:t>
                </a:r>
              </a:p>
              <a:p>
                <a:pPr marL="0" indent="0">
                  <a:buNone/>
                </a:pPr>
                <a:r>
                  <a:rPr lang="uk-UA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Кожна точка, яка належить прямій, розбиває її на два промені. Такі промені називають доповняльними.</a:t>
                </a:r>
              </a:p>
              <a:p>
                <a:pPr marL="0" indent="0">
                  <a:buNone/>
                </a:pPr>
                <a:r>
                  <a:rPr lang="uk-UA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Точка, відрізок, промінь, пряма</a:t>
                </a:r>
                <a14:m>
                  <m:oMath xmlns:m="http://schemas.openxmlformats.org/officeDocument/2006/math">
                    <m:r>
                      <a:rPr lang="uk-UA" sz="1800" b="1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−</m:t>
                    </m:r>
                    <m:r>
                      <a:rPr lang="uk-UA" sz="1800" b="1" i="0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  </m:t>
                    </m:r>
                  </m:oMath>
                </a14:m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геометричні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фігури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які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можна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розмістити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на </a:t>
                </a:r>
                <a:r>
                  <a:rPr lang="ru-RU" sz="1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площині</a:t>
                </a:r>
                <a:r>
                  <a:rPr lang="ru-RU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uk-UA" sz="1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Рис. 8</a:t>
                </a:r>
                <a:endParaRPr lang="ru-RU" sz="1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764704"/>
                <a:ext cx="8507288" cy="5760640"/>
              </a:xfrm>
              <a:blipFill rotWithShape="1">
                <a:blip r:embed="rId2"/>
                <a:stretch>
                  <a:fillRect l="-5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1115616" y="2398386"/>
            <a:ext cx="11521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 flipH="1" flipV="1">
            <a:off x="971595" y="2384882"/>
            <a:ext cx="144019" cy="10801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2267744" y="2384882"/>
            <a:ext cx="144016" cy="10801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2555776" y="2398386"/>
            <a:ext cx="792088" cy="202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4572000" y="2398386"/>
            <a:ext cx="1224136" cy="202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5724128" y="2384882"/>
            <a:ext cx="144016" cy="10801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5652120" y="2492893"/>
            <a:ext cx="360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V="1">
            <a:off x="6012159" y="2398386"/>
            <a:ext cx="1080121" cy="202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7092280" y="2384882"/>
            <a:ext cx="144016" cy="10801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6948264" y="249289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67744" y="249289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27585" y="2492893"/>
            <a:ext cx="504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араллелограмм 54"/>
          <p:cNvSpPr/>
          <p:nvPr/>
        </p:nvSpPr>
        <p:spPr>
          <a:xfrm>
            <a:off x="1547664" y="4869160"/>
            <a:ext cx="3636404" cy="1368152"/>
          </a:xfrm>
          <a:prstGeom prst="parallelogram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Прямая соединительная линия 56"/>
          <p:cNvCxnSpPr>
            <a:endCxn id="66" idx="6"/>
          </p:cNvCxnSpPr>
          <p:nvPr/>
        </p:nvCxnSpPr>
        <p:spPr>
          <a:xfrm flipV="1">
            <a:off x="1835696" y="5577989"/>
            <a:ext cx="770602" cy="3712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3347864" y="5085184"/>
            <a:ext cx="1368152" cy="720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563888" y="5553236"/>
            <a:ext cx="792088" cy="3960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Овал 62"/>
          <p:cNvSpPr/>
          <p:nvPr/>
        </p:nvSpPr>
        <p:spPr>
          <a:xfrm flipV="1">
            <a:off x="1979712" y="5013176"/>
            <a:ext cx="90010" cy="7200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2069722" y="4869160"/>
            <a:ext cx="270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Овал 64"/>
          <p:cNvSpPr/>
          <p:nvPr/>
        </p:nvSpPr>
        <p:spPr>
          <a:xfrm flipV="1">
            <a:off x="1835696" y="5926418"/>
            <a:ext cx="45721" cy="491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560578" y="5553236"/>
            <a:ext cx="45720" cy="4950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58557" y="5926418"/>
            <a:ext cx="166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2606298" y="5602741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Овал 76"/>
          <p:cNvSpPr/>
          <p:nvPr/>
        </p:nvSpPr>
        <p:spPr>
          <a:xfrm flipH="1">
            <a:off x="3347863" y="5103974"/>
            <a:ext cx="45719" cy="7665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4427984" y="51211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3203849" y="5180629"/>
            <a:ext cx="360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3807160" y="575662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1473</Words>
  <Application>Microsoft Office PowerPoint</Application>
  <PresentationFormat>Экран (4:3)</PresentationFormat>
  <Paragraphs>271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Промінь, пряма, площина</vt:lpstr>
      <vt:lpstr>Епіграф</vt:lpstr>
      <vt:lpstr>Домашнє завдання</vt:lpstr>
      <vt:lpstr>Продовження домашньої роботи. Задача</vt:lpstr>
      <vt:lpstr>Еспрес опитування</vt:lpstr>
      <vt:lpstr>Задачі на повторення</vt:lpstr>
      <vt:lpstr>3.Історична довідка</vt:lpstr>
      <vt:lpstr>Давньогрецькі вчені</vt:lpstr>
      <vt:lpstr>2. Первинне сприймання нового матеріалу</vt:lpstr>
      <vt:lpstr>  5. Осмислення матеріалу і застосування практичних дій   </vt:lpstr>
      <vt:lpstr> Осмислення матеріалу і застосування практичних дій (продовж.)  </vt:lpstr>
      <vt:lpstr>Осмислення матеріалу і застосування практичних дій (продовж.) </vt:lpstr>
      <vt:lpstr>6. Самостійна робота (корекція, обговорення, робота в парах)</vt:lpstr>
      <vt:lpstr>Відповіді</vt:lpstr>
      <vt:lpstr>Підсумок уроку</vt:lpstr>
      <vt:lpstr>Домашнє завдання</vt:lpstr>
      <vt:lpstr>Література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</dc:creator>
  <cp:lastModifiedBy>ил</cp:lastModifiedBy>
  <cp:revision>110</cp:revision>
  <dcterms:created xsi:type="dcterms:W3CDTF">2016-01-25T17:50:11Z</dcterms:created>
  <dcterms:modified xsi:type="dcterms:W3CDTF">2016-01-30T08:29:25Z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484769</vt:lpwstr>
  </property>
  <property fmtid="{D5CDD505-2E9C-101B-9397-08002B2CF9AE}" name="NXPowerLiteVersion" pid="3">
    <vt:lpwstr>D4.1.4</vt:lpwstr>
  </property>
</Properties>
</file>