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1" r:id="rId7"/>
    <p:sldId id="266" r:id="rId8"/>
    <p:sldId id="260" r:id="rId9"/>
    <p:sldId id="263" r:id="rId10"/>
    <p:sldId id="262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712BF-2EBC-4403-8542-701E3F96A2F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E7F191-B609-4705-8EE5-1F09045C2D08}">
      <dgm:prSet/>
      <dgm:spPr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gm:spPr>
      <dgm:t>
        <a:bodyPr/>
        <a:lstStyle/>
        <a:p>
          <a:pPr rtl="0"/>
          <a:r>
            <a:rPr lang="uk-UA" dirty="0" smtClean="0"/>
            <a:t>Звертайтеся і ми допоможемо</a:t>
          </a:r>
          <a:endParaRPr lang="ru-RU" dirty="0"/>
        </a:p>
      </dgm:t>
    </dgm:pt>
    <dgm:pt modelId="{4DCEC71D-5339-4ED4-94E7-1B5F1B21E92A}" type="parTrans" cxnId="{78CCFEB9-172D-4734-A305-F77C83FEF91D}">
      <dgm:prSet/>
      <dgm:spPr/>
      <dgm:t>
        <a:bodyPr/>
        <a:lstStyle/>
        <a:p>
          <a:endParaRPr lang="ru-RU"/>
        </a:p>
      </dgm:t>
    </dgm:pt>
    <dgm:pt modelId="{68CD2026-E2E3-486D-B1BA-EE3FA6BDDB14}" type="sibTrans" cxnId="{78CCFEB9-172D-4734-A305-F77C83FEF91D}">
      <dgm:prSet/>
      <dgm:spPr/>
      <dgm:t>
        <a:bodyPr/>
        <a:lstStyle/>
        <a:p>
          <a:endParaRPr lang="ru-RU"/>
        </a:p>
      </dgm:t>
    </dgm:pt>
    <dgm:pt modelId="{199DC67C-3FC2-47DF-B62D-03C79450E6F7}" type="pres">
      <dgm:prSet presAssocID="{B00712BF-2EBC-4403-8542-701E3F96A2F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F4FEB6C-3A14-43AE-932D-8386C43DE2C8}" type="pres">
      <dgm:prSet presAssocID="{56E7F191-B609-4705-8EE5-1F09045C2D08}" presName="root" presStyleCnt="0"/>
      <dgm:spPr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gm:spPr>
      <dgm:t>
        <a:bodyPr/>
        <a:lstStyle/>
        <a:p>
          <a:endParaRPr lang="ru-RU"/>
        </a:p>
      </dgm:t>
    </dgm:pt>
    <dgm:pt modelId="{9C0C3F84-7ABE-4F9A-8DAC-6D8464D1D279}" type="pres">
      <dgm:prSet presAssocID="{56E7F191-B609-4705-8EE5-1F09045C2D08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gm:spPr>
      <dgm:t>
        <a:bodyPr/>
        <a:lstStyle/>
        <a:p>
          <a:endParaRPr lang="ru-RU"/>
        </a:p>
      </dgm:t>
    </dgm:pt>
    <dgm:pt modelId="{AE8A3D82-90E2-4D20-BA64-EED6AC89D965}" type="pres">
      <dgm:prSet presAssocID="{56E7F191-B609-4705-8EE5-1F09045C2D08}" presName="rootText" presStyleLbl="node1" presStyleIdx="0" presStyleCnt="1" custLinFactNeighborX="-4512" custLinFactNeighborY="-29708"/>
      <dgm:spPr/>
      <dgm:t>
        <a:bodyPr/>
        <a:lstStyle/>
        <a:p>
          <a:endParaRPr lang="ru-RU"/>
        </a:p>
      </dgm:t>
    </dgm:pt>
    <dgm:pt modelId="{72F9A99F-1E11-46C7-A0F8-FD3AF137BAFE}" type="pres">
      <dgm:prSet presAssocID="{56E7F191-B609-4705-8EE5-1F09045C2D08}" presName="rootConnector" presStyleLbl="node1" presStyleIdx="0" presStyleCnt="1"/>
      <dgm:spPr/>
      <dgm:t>
        <a:bodyPr/>
        <a:lstStyle/>
        <a:p>
          <a:endParaRPr lang="ru-RU"/>
        </a:p>
      </dgm:t>
    </dgm:pt>
    <dgm:pt modelId="{0647B22E-83C6-4F44-9C5D-3D370D218AF4}" type="pres">
      <dgm:prSet presAssocID="{56E7F191-B609-4705-8EE5-1F09045C2D08}" presName="childShape" presStyleCnt="0"/>
      <dgm:spPr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gm:spPr>
      <dgm:t>
        <a:bodyPr/>
        <a:lstStyle/>
        <a:p>
          <a:endParaRPr lang="ru-RU"/>
        </a:p>
      </dgm:t>
    </dgm:pt>
  </dgm:ptLst>
  <dgm:cxnLst>
    <dgm:cxn modelId="{B55BF110-B27C-4F7A-ADC8-9FF8586B71DD}" type="presOf" srcId="{B00712BF-2EBC-4403-8542-701E3F96A2FD}" destId="{199DC67C-3FC2-47DF-B62D-03C79450E6F7}" srcOrd="0" destOrd="0" presId="urn:microsoft.com/office/officeart/2005/8/layout/hierarchy3"/>
    <dgm:cxn modelId="{88A3409A-D1B6-4BD5-BB74-E659DF56477B}" type="presOf" srcId="{56E7F191-B609-4705-8EE5-1F09045C2D08}" destId="{72F9A99F-1E11-46C7-A0F8-FD3AF137BAFE}" srcOrd="1" destOrd="0" presId="urn:microsoft.com/office/officeart/2005/8/layout/hierarchy3"/>
    <dgm:cxn modelId="{FCD67A08-74E4-4457-8025-9A76030F0052}" type="presOf" srcId="{56E7F191-B609-4705-8EE5-1F09045C2D08}" destId="{AE8A3D82-90E2-4D20-BA64-EED6AC89D965}" srcOrd="0" destOrd="0" presId="urn:microsoft.com/office/officeart/2005/8/layout/hierarchy3"/>
    <dgm:cxn modelId="{78CCFEB9-172D-4734-A305-F77C83FEF91D}" srcId="{B00712BF-2EBC-4403-8542-701E3F96A2FD}" destId="{56E7F191-B609-4705-8EE5-1F09045C2D08}" srcOrd="0" destOrd="0" parTransId="{4DCEC71D-5339-4ED4-94E7-1B5F1B21E92A}" sibTransId="{68CD2026-E2E3-486D-B1BA-EE3FA6BDDB14}"/>
    <dgm:cxn modelId="{D6051BAD-4D33-44A7-B0A0-7020CB7A1BD4}" type="presParOf" srcId="{199DC67C-3FC2-47DF-B62D-03C79450E6F7}" destId="{6F4FEB6C-3A14-43AE-932D-8386C43DE2C8}" srcOrd="0" destOrd="0" presId="urn:microsoft.com/office/officeart/2005/8/layout/hierarchy3"/>
    <dgm:cxn modelId="{0828BDC0-D69E-4B9A-911E-7E12F46E3487}" type="presParOf" srcId="{6F4FEB6C-3A14-43AE-932D-8386C43DE2C8}" destId="{9C0C3F84-7ABE-4F9A-8DAC-6D8464D1D279}" srcOrd="0" destOrd="0" presId="urn:microsoft.com/office/officeart/2005/8/layout/hierarchy3"/>
    <dgm:cxn modelId="{530FC783-C9B0-4285-B0BC-9B1681902983}" type="presParOf" srcId="{9C0C3F84-7ABE-4F9A-8DAC-6D8464D1D279}" destId="{AE8A3D82-90E2-4D20-BA64-EED6AC89D965}" srcOrd="0" destOrd="0" presId="urn:microsoft.com/office/officeart/2005/8/layout/hierarchy3"/>
    <dgm:cxn modelId="{7D37273E-95B6-4C04-BE02-88A7645155A7}" type="presParOf" srcId="{9C0C3F84-7ABE-4F9A-8DAC-6D8464D1D279}" destId="{72F9A99F-1E11-46C7-A0F8-FD3AF137BAFE}" srcOrd="1" destOrd="0" presId="urn:microsoft.com/office/officeart/2005/8/layout/hierarchy3"/>
    <dgm:cxn modelId="{621C53C4-1ABF-479E-9793-772FD8E29B1A}" type="presParOf" srcId="{6F4FEB6C-3A14-43AE-932D-8386C43DE2C8}" destId="{0647B22E-83C6-4F44-9C5D-3D370D218AF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8A3D82-90E2-4D20-BA64-EED6AC89D965}">
      <dsp:nvSpPr>
        <dsp:cNvPr id="0" name=""/>
        <dsp:cNvSpPr/>
      </dsp:nvSpPr>
      <dsp:spPr>
        <a:xfrm>
          <a:off x="0" y="216016"/>
          <a:ext cx="4788024" cy="23940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63500" rIns="95250" bIns="63500" numCol="1" spcCol="1270" anchor="ctr" anchorCtr="0">
          <a:noAutofit/>
        </a:bodyPr>
        <a:lstStyle/>
        <a:p>
          <a:pPr lvl="0" algn="ctr" defTabSz="2222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Звертайтеся і ми допоможемо</a:t>
          </a:r>
          <a:endParaRPr lang="ru-RU" sz="5000" kern="1200" dirty="0"/>
        </a:p>
      </dsp:txBody>
      <dsp:txXfrm>
        <a:off x="0" y="216016"/>
        <a:ext cx="4788024" cy="2394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CCF37-8456-483E-B43A-91EF8DF3DBC1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45E10-A3E8-4356-9A63-DE4AE3E5F2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962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45E10-A3E8-4356-9A63-DE4AE3E5F21C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250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3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6E78F6-AC24-47FA-B7A2-9F12145F470F}" type="datetimeFigureOut">
              <a:rPr lang="ru-RU" smtClean="0"/>
              <a:pPr/>
              <a:t>09.02.2016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8A0FD7-9D35-4653-9352-021581D9584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3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dirty="0" smtClean="0"/>
              <a:t>ВІДНОШЕННЯ І ПРОПОРЦІЇ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урок математики </a:t>
            </a:r>
          </a:p>
          <a:p>
            <a:r>
              <a:rPr lang="uk-UA" dirty="0" smtClean="0"/>
              <a:t>6 клас  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СПЕЦЗАВДАННЯ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Довжина   автомагістралі  між  містами  </a:t>
            </a:r>
            <a:r>
              <a:rPr lang="en-US" smtClean="0"/>
              <a:t>K</a:t>
            </a:r>
            <a:r>
              <a:rPr lang="ru-RU" smtClean="0"/>
              <a:t> </a:t>
            </a:r>
            <a:r>
              <a:rPr lang="en-US" smtClean="0"/>
              <a:t> </a:t>
            </a:r>
            <a:r>
              <a:rPr lang="ru-RU" smtClean="0"/>
              <a:t>і  </a:t>
            </a:r>
            <a:r>
              <a:rPr lang="en-US" smtClean="0"/>
              <a:t>N </a:t>
            </a:r>
            <a:r>
              <a:rPr lang="ru-RU" smtClean="0"/>
              <a:t>на карті  з  масштабом 1 : 5 000 000  дорівнює 6,8 см. Чи зможуть туристи приїхати  до міста  К об 11 годині ранку, якщо вони виїдуть  із міста</a:t>
            </a:r>
            <a:r>
              <a:rPr lang="en-US" smtClean="0"/>
              <a:t> </a:t>
            </a:r>
            <a:r>
              <a:rPr lang="ru-RU" smtClean="0"/>
              <a:t> </a:t>
            </a:r>
            <a:r>
              <a:rPr lang="en-US" smtClean="0"/>
              <a:t>N  </a:t>
            </a:r>
            <a:r>
              <a:rPr lang="ru-RU" smtClean="0"/>
              <a:t>о  6 годині ранку й рухатимуться зі швидкістю  70  км/год</a:t>
            </a:r>
            <a:r>
              <a:rPr lang="uk-UA" smtClean="0"/>
              <a:t>?</a:t>
            </a:r>
            <a:r>
              <a:rPr lang="ru-RU" smtClean="0"/>
              <a:t>  </a:t>
            </a:r>
            <a:endParaRPr dirty="0" lang="ru-RU"/>
          </a:p>
        </p:txBody>
      </p:sp>
      <p:pic>
        <p:nvPicPr>
          <p:cNvPr descr="сле.jpe" id="7" name="Рисунок 6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"/>
          <a:stretch>
            <a:fillRect/>
          </a:stretch>
        </p:blipFill>
        <p:spPr>
          <a:xfrm rot="9986448">
            <a:off x="6120063" y="5049278"/>
            <a:ext cx="2889447" cy="1490781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85720" y="1371600"/>
            <a:ext cx="8099328" cy="1828800"/>
          </a:xfrm>
        </p:spPr>
        <p:txBody>
          <a:bodyPr>
            <a:noAutofit/>
          </a:bodyPr>
          <a:lstStyle/>
          <a:p>
            <a:r>
              <a:rPr lang="ru-RU" sz="6600" i="1" dirty="0" err="1" smtClean="0">
                <a:latin typeface="Times New Roman" pitchFamily="18" charset="0"/>
                <a:cs typeface="Times New Roman" pitchFamily="18" charset="0"/>
              </a:rPr>
              <a:t>Золотий</a:t>
            </a: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6600" i="1" dirty="0" err="1" smtClean="0">
                <a:latin typeface="Times New Roman" pitchFamily="18" charset="0"/>
                <a:cs typeface="Times New Roman" pitchFamily="18" charset="0"/>
              </a:rPr>
              <a:t>природі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зол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4000528" cy="2996066"/>
          </a:xfrm>
        </p:spPr>
      </p:pic>
      <p:pic>
        <p:nvPicPr>
          <p:cNvPr id="8" name="Содержимое 7" descr="зол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67362" y="3313906"/>
            <a:ext cx="2200275" cy="1647825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143536"/>
          </a:xfrm>
        </p:spPr>
        <p:txBody>
          <a:bodyPr>
            <a:norm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Прийнято вважати, що поняття про золотий переріз увів Піфагор, але є припущення, що Піфагор своє знання золотого перерізу запозичив у єгиптян і вавилонян. І дійсно, пропорції  піраміди Хеопса, храмів, барельєфів, предметів побуту та прикрас із гробниці  Тутанхамона свідчать, що єгипетські майстри користувались співвідношенням золотого перерізу при їх створенні.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10" descr="0006-005-Piramida-KHeops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996952"/>
            <a:ext cx="6048672" cy="3712373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imgpreview1NG8CBE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4063616" cy="410445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Леонардо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Вінчі багато уваги приділяв вивченню золотого перерізу. Він  робив перерізи стереометричного тіла, утвореного правильними п'ятикутниками, і щоразу отримував прямокутники з відношенням сторін у золотому поділі. Тому він дав цьому назву золотий переріз.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Форма спірально завитий раковини привернула увагу Архімеда. Він вивчав її і вивів рівняння спіралі. Спіраль, накреслені по цьому рівнянню, називається його ім'ям.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7" descr="Муш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132856"/>
            <a:ext cx="4752528" cy="3974097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opc2149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2500330" cy="53007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980728"/>
            <a:ext cx="4974704" cy="2808312"/>
          </a:xfrm>
        </p:spPr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Цейзинг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виконав колосальну роботу. Він виміряв близько двох тисяч людських тіл і дійшов висновку, що золотий перетин виражає середній статистичний закон.</a:t>
            </a:r>
          </a:p>
          <a:p>
            <a:endParaRPr lang="ru-RU" dirty="0"/>
          </a:p>
        </p:txBody>
      </p:sp>
      <p:pic>
        <p:nvPicPr>
          <p:cNvPr id="5" name="Содержимое 6" descr="dopc21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7241" y="3911021"/>
            <a:ext cx="5996759" cy="2946979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Серед пришляхових трав росте нічим не примітне рослина - цикорій. Від основного стебла утворився відросток. Тут же розташувався перший листок.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dopc214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173" y="2492896"/>
            <a:ext cx="7752813" cy="252028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ящірці з першого погляду вловлюються приємні для нашого ока пропорції - довжина її хвоста так ставиться до довжини іншого тіла, як 62до 38.</a:t>
            </a:r>
          </a:p>
          <a:p>
            <a:endParaRPr lang="ru-RU" dirty="0"/>
          </a:p>
        </p:txBody>
      </p:sp>
      <p:pic>
        <p:nvPicPr>
          <p:cNvPr id="8" name="Содержимое 7" descr="dopc2149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844824"/>
            <a:ext cx="4000500" cy="214314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000" dirty="0" smtClean="0">
                <a:latin typeface="Times New Roman" pitchFamily="18" charset="0"/>
                <a:cs typeface="Times New Roman" pitchFamily="18" charset="0"/>
              </a:rPr>
              <a:t>Дякую </a:t>
            </a:r>
            <a:r>
              <a:rPr lang="uk-UA" sz="8000" smtClean="0">
                <a:latin typeface="Times New Roman" pitchFamily="18" charset="0"/>
                <a:cs typeface="Times New Roman" pitchFamily="18" charset="0"/>
              </a:rPr>
              <a:t>за увагу!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500958" y="6286520"/>
            <a:ext cx="1387204" cy="33769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07.12.2015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3168352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/>
              <a:t>“ПРЕДМЕТ МАТЕМАТИКИ ТАКИЙ СЕРЙОЗНИЙ, ЩО  КОРИСНО РОБИТИ ЙОГО   ТРОХИ ЦІКАВІШИМ</a:t>
            </a:r>
            <a:r>
              <a:rPr lang="uk-UA" b="1" dirty="0" smtClean="0"/>
              <a:t>”</a:t>
            </a:r>
            <a:br>
              <a:rPr lang="uk-UA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3789040"/>
            <a:ext cx="8229600" cy="4572000"/>
          </a:xfrm>
        </p:spPr>
        <p:txBody>
          <a:bodyPr/>
          <a:lstStyle/>
          <a:p>
            <a:pPr algn="r">
              <a:buNone/>
            </a:pPr>
            <a:endParaRPr lang="uk-UA" b="1" dirty="0" smtClean="0"/>
          </a:p>
          <a:p>
            <a:pPr algn="r">
              <a:buNone/>
            </a:pPr>
            <a:r>
              <a:rPr lang="uk-UA" b="1" dirty="0" smtClean="0"/>
              <a:t>      Б.Паскаль                                               </a:t>
            </a:r>
            <a:endParaRPr lang="ru-RU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598421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</a:blip>
          <a:stretch>
            <a:fillRect/>
          </a:stretch>
        </p:blipFill>
        <p:spPr>
          <a:xfrm>
            <a:off x="0" y="2257425"/>
            <a:ext cx="4514850" cy="460057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ДЕТЕКТИВНА </a:t>
            </a:r>
            <a:r>
              <a:rPr lang="uk-UA" smtClean="0"/>
              <a:t>АГЕНЦІЯ </a:t>
            </a:r>
            <a:r>
              <a:rPr lang="uk-UA" smtClean="0"/>
              <a:t>22-6Б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139952" y="1700808"/>
          <a:ext cx="478802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СПРАВА “Х”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826112"/>
          </a:xfrm>
        </p:spPr>
        <p:txBody>
          <a:bodyPr>
            <a:noAutofit/>
          </a:bodyPr>
          <a:lstStyle/>
          <a:p>
            <a:r>
              <a:rPr dirty="0" lang="uk-UA" smtClean="0" sz="4800"/>
              <a:t>Розв'язати  рівняння : </a:t>
            </a:r>
            <a:endParaRPr dirty="0" lang="en-US" smtClean="0" sz="4800"/>
          </a:p>
          <a:p>
            <a:pPr>
              <a:buNone/>
            </a:pPr>
            <a:r>
              <a:rPr dirty="0" lang="uk-UA" smtClean="0" sz="4800"/>
              <a:t>Х : 0,6 = 17 : 1,2                           </a:t>
            </a:r>
            <a:endParaRPr dirty="0" lang="ru-RU" sz="4800"/>
          </a:p>
        </p:txBody>
      </p:sp>
      <p:sp>
        <p:nvSpPr>
          <p:cNvPr id="5" name="TextBox 4"/>
          <p:cNvSpPr txBox="1"/>
          <p:nvPr/>
        </p:nvSpPr>
        <p:spPr>
          <a:xfrm>
            <a:off x="899592" y="4581128"/>
            <a:ext cx="1728192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4400"/>
              <a:t>Х=8,5</a:t>
            </a:r>
            <a:endParaRPr dirty="0" lang="ru-RU" sz="4400"/>
          </a:p>
        </p:txBody>
      </p:sp>
      <p:pic>
        <p:nvPicPr>
          <p:cNvPr descr="сле.jpe" id="6" name="Рисунок 5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"/>
          <a:stretch>
            <a:fillRect/>
          </a:stretch>
        </p:blipFill>
        <p:spPr>
          <a:xfrm rot="9986448">
            <a:off x="4066573" y="3170758"/>
            <a:ext cx="4851609" cy="2503139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СПРАВА “</a:t>
            </a:r>
            <a:r>
              <a:rPr dirty="0" lang="en-US" smtClean="0"/>
              <a:t>Y</a:t>
            </a:r>
            <a:r>
              <a:rPr dirty="0" lang="uk-UA" smtClean="0"/>
              <a:t>”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826112"/>
          </a:xfrm>
        </p:spPr>
        <p:txBody>
          <a:bodyPr>
            <a:noAutofit/>
          </a:bodyPr>
          <a:lstStyle/>
          <a:p>
            <a:r>
              <a:rPr dirty="0" lang="uk-UA" smtClean="0" sz="4400"/>
              <a:t>Розв'язати рівняння : </a:t>
            </a:r>
            <a:endParaRPr dirty="0" lang="en-US" smtClean="0" sz="4400"/>
          </a:p>
          <a:p>
            <a:pPr>
              <a:buNone/>
            </a:pPr>
            <a:r>
              <a:rPr dirty="0" lang="uk-UA" smtClean="0" sz="4400"/>
              <a:t>( 7 – </a:t>
            </a:r>
            <a:r>
              <a:rPr dirty="0" lang="en-US" smtClean="0" sz="4400"/>
              <a:t>Y )</a:t>
            </a:r>
            <a:r>
              <a:rPr dirty="0" lang="uk-UA" smtClean="0" sz="4400"/>
              <a:t> : 6 =  5 : </a:t>
            </a:r>
            <a:r>
              <a:rPr dirty="0" lang="en-US" smtClean="0" sz="4400"/>
              <a:t>8</a:t>
            </a:r>
            <a:endParaRPr dirty="0" lang="ru-RU" sz="4400"/>
          </a:p>
        </p:txBody>
      </p:sp>
      <p:sp>
        <p:nvSpPr>
          <p:cNvPr id="4" name="TextBox 3"/>
          <p:cNvSpPr txBox="1"/>
          <p:nvPr/>
        </p:nvSpPr>
        <p:spPr>
          <a:xfrm>
            <a:off x="6516216" y="3861048"/>
            <a:ext cx="1944216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 smtClean="0" sz="4400"/>
              <a:t>Y=3,</a:t>
            </a:r>
            <a:r>
              <a:rPr dirty="0" lang="uk-UA" smtClean="0" sz="4400"/>
              <a:t>25</a:t>
            </a:r>
            <a:r>
              <a:rPr dirty="0" lang="en-US" smtClean="0" sz="4400"/>
              <a:t> </a:t>
            </a:r>
            <a:endParaRPr dirty="0" lang="ru-RU" sz="4400"/>
          </a:p>
        </p:txBody>
      </p:sp>
      <p:pic>
        <p:nvPicPr>
          <p:cNvPr descr="voies_de_chaussure_empreinte_de_pas_carte_postale-r1daaef1f2d794377bae4f3ef8245728f_vgbaq_8byvr_1024.jpg" id="6" name="Рисунок 5"/>
          <p:cNvPicPr>
            <a:picLocks noChangeAspect="1"/>
          </p:cNvPicPr>
          <p:nvPr/>
        </p:nvPicPr>
        <p:blipFill>
          <a:blip cstate="print"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2" r="12"/>
          <a:stretch>
            <a:fillRect/>
          </a:stretch>
        </p:blipFill>
        <p:spPr>
          <a:xfrm rot="5047387">
            <a:off x="834747" y="3069845"/>
            <a:ext cx="2664296" cy="3431975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АЛГОРИТМ ДО ЗАДАЧ НА ПРОПОРЦІЙНІ ВЕЛИЧИНИ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/>
              <a:t>Невідому величину позначити через Х.         </a:t>
            </a:r>
          </a:p>
          <a:p>
            <a:r>
              <a:rPr lang="uk-UA" dirty="0" smtClean="0"/>
              <a:t>Записати умову задачі у вигляді таблиці. </a:t>
            </a:r>
          </a:p>
          <a:p>
            <a:r>
              <a:rPr lang="uk-UA" dirty="0" smtClean="0"/>
              <a:t>З'ясувати  вид  пропорційності  величин.</a:t>
            </a:r>
          </a:p>
          <a:p>
            <a:r>
              <a:rPr lang="uk-UA" dirty="0" smtClean="0"/>
              <a:t>Пряма  пропорційність - стрілки </a:t>
            </a:r>
            <a:r>
              <a:rPr lang="uk-UA" dirty="0" err="1" smtClean="0"/>
              <a:t>співнапрямлені</a:t>
            </a:r>
            <a:r>
              <a:rPr lang="uk-UA" dirty="0" smtClean="0"/>
              <a:t>;  </a:t>
            </a:r>
            <a:r>
              <a:rPr lang="uk-UA" dirty="0" err="1" smtClean="0"/>
              <a:t>обернена-</a:t>
            </a:r>
            <a:r>
              <a:rPr lang="uk-UA" dirty="0" smtClean="0"/>
              <a:t> протилежно напрямлені.</a:t>
            </a:r>
          </a:p>
          <a:p>
            <a:r>
              <a:rPr lang="uk-UA" dirty="0" smtClean="0"/>
              <a:t>Записати пропорцію.</a:t>
            </a:r>
          </a:p>
          <a:p>
            <a:r>
              <a:rPr lang="uk-UA" dirty="0" smtClean="0"/>
              <a:t>Знайти невідомий член пропорції.</a:t>
            </a:r>
          </a:p>
          <a:p>
            <a:r>
              <a:rPr lang="uk-UA" dirty="0" smtClean="0"/>
              <a:t>Записати відповідь.                                                         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 СПРАВА ПІДПРИЄМЦІВ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896544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Волонтерська фірма пошила 30 військових кашкетів, витративши на кожний з них по 1,2 м тканини, а інша подібна фірма, завдяки раціональному крою,  з такої  самої кількості  тканини пошила 40 таких кашкетів. Скільки тканини  витратила ця фірма на кожний кашкет</a:t>
            </a:r>
            <a:r>
              <a:rPr lang="en-US" sz="3200" dirty="0" smtClean="0"/>
              <a:t>?</a:t>
            </a:r>
            <a:r>
              <a:rPr lang="uk-UA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uk-UA" dirty="0" smtClean="0"/>
              <a:t>ПРАВА  КОНДИТЕРІВ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Для бійців зони АТО кондитери вирішили приготувати солодкий подарунок - мармелад. Для його виготовлення   на 3 кг яблук беруть  2,4 кг цукру. Скільки цукру потрібно для виготовлення мармеладу з 1500 кг  яблук</a:t>
            </a:r>
            <a:r>
              <a:rPr lang="en-US" sz="3600" dirty="0" smtClean="0"/>
              <a:t>?</a:t>
            </a:r>
            <a:r>
              <a:rPr lang="uk-UA" sz="3600" dirty="0" smtClean="0"/>
              <a:t>  </a:t>
            </a:r>
            <a:endParaRPr lang="ru-RU" sz="3600" dirty="0"/>
          </a:p>
        </p:txBody>
      </p:sp>
      <p:pic>
        <p:nvPicPr>
          <p:cNvPr id="4" name="Рисунок 3" descr="magnifying-glass-with-an-eye_318-991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80" y="4797152"/>
            <a:ext cx="2376264" cy="2376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СПРАВА ДЕТЕКТИВІВ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28800"/>
            <a:ext cx="8229600" cy="4572000"/>
          </a:xfrm>
        </p:spPr>
        <p:txBody>
          <a:bodyPr/>
          <a:lstStyle/>
          <a:p>
            <a:r>
              <a:rPr lang="uk-UA" dirty="0" smtClean="0"/>
              <a:t>За вдало розкриту справу детективи </a:t>
            </a:r>
            <a:r>
              <a:rPr lang="en-US" dirty="0" smtClean="0"/>
              <a:t>X</a:t>
            </a:r>
            <a:r>
              <a:rPr lang="uk-UA" dirty="0" smtClean="0"/>
              <a:t>,</a:t>
            </a:r>
            <a:r>
              <a:rPr lang="en-US" dirty="0" smtClean="0"/>
              <a:t> Y</a:t>
            </a:r>
            <a:r>
              <a:rPr lang="uk-UA" dirty="0" smtClean="0"/>
              <a:t>,</a:t>
            </a:r>
            <a:r>
              <a:rPr lang="en-US" dirty="0" smtClean="0"/>
              <a:t>  Z</a:t>
            </a:r>
            <a:r>
              <a:rPr lang="uk-UA" dirty="0" smtClean="0"/>
              <a:t> отримали винагороду в розмірі     2 840 грн. і розділили її, відповідно </a:t>
            </a:r>
            <a:r>
              <a:rPr lang="uk-UA" smtClean="0"/>
              <a:t>до  виконаної </a:t>
            </a:r>
            <a:r>
              <a:rPr lang="uk-UA" dirty="0" smtClean="0"/>
              <a:t>роботи кожним, у відношенні  3 : 2 :3. Яку винагороду отримав кожен детектив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 descr="magnifying-glass-with-an-eye_318-991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968" y="3717032"/>
            <a:ext cx="3456384" cy="3456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223</TotalTime>
  <Words>496</Words>
  <Application>Microsoft Office PowerPoint</Application>
  <PresentationFormat>Экран (4:3)</PresentationFormat>
  <Paragraphs>42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Яркая</vt:lpstr>
      <vt:lpstr>Поток</vt:lpstr>
      <vt:lpstr>ВІДНОШЕННЯ І ПРОПОРЦІЇ</vt:lpstr>
      <vt:lpstr>“ПРЕДМЕТ МАТЕМАТИКИ ТАКИЙ СЕРЙОЗНИЙ, ЩО  КОРИСНО РОБИТИ ЙОГО   ТРОХИ ЦІКАВІШИМ” </vt:lpstr>
      <vt:lpstr>ДЕТЕКТИВНА АГЕНЦІЯ 22-6Б</vt:lpstr>
      <vt:lpstr>СПРАВА “Х”</vt:lpstr>
      <vt:lpstr>СПРАВА “Y”</vt:lpstr>
      <vt:lpstr>АЛГОРИТМ ДО ЗАДАЧ НА ПРОПОРЦІЙНІ ВЕЛИЧИНИ</vt:lpstr>
      <vt:lpstr>  СПРАВА ПІДПРИЄМЦІВ</vt:lpstr>
      <vt:lpstr>CПРАВА  КОНДИТЕРІВ</vt:lpstr>
      <vt:lpstr>СПРАВА ДЕТЕКТИВІВ</vt:lpstr>
      <vt:lpstr>СПЕЦЗАВДАННЯ</vt:lpstr>
      <vt:lpstr>Золотий переріз у природі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ВІДНОШЕННЯ І ПРОПОРЦІЇ</dc:title>
  <dc:creator>Ната</dc:creator>
  <cp:lastModifiedBy>Ната</cp:lastModifiedBy>
  <cp:revision>21</cp:revision>
  <dcterms:created xsi:type="dcterms:W3CDTF">2015-12-01T20:17:40Z</dcterms:created>
  <dcterms:modified xsi:type="dcterms:W3CDTF">2016-02-09T16:01:21Z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250413</vt:lpwstr>
  </property>
  <property fmtid="{D5CDD505-2E9C-101B-9397-08002B2CF9AE}" name="NXPowerLiteVersion" pid="3">
    <vt:lpwstr>D4.1.4</vt:lpwstr>
  </property>
</Properties>
</file>