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Default ContentType="application/vnd.openxmlformats-officedocument.oleObject" Extension="bin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image/x-emf" Extension="e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8" r:id="rId3"/>
    <p:sldId id="267" r:id="rId4"/>
    <p:sldId id="268" r:id="rId5"/>
    <p:sldId id="269" r:id="rId6"/>
    <p:sldId id="275" r:id="rId7"/>
    <p:sldId id="276" r:id="rId8"/>
    <p:sldId id="260" r:id="rId9"/>
    <p:sldId id="264" r:id="rId10"/>
    <p:sldId id="261" r:id="rId11"/>
    <p:sldId id="277" r:id="rId12"/>
    <p:sldId id="272" r:id="rId13"/>
    <p:sldId id="273" r:id="rId14"/>
    <p:sldId id="266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8000"/>
    <a:srgbClr val="009900"/>
    <a:srgbClr val="FF9900"/>
    <a:srgbClr val="3399FF"/>
    <a:srgbClr val="66FF33"/>
    <a:srgbClr val="00CC00"/>
    <a:srgbClr val="3C4EF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69" d="100"/>
          <a:sy n="69" d="100"/>
        </p:scale>
        <p:origin x="-47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E7FED90-92EE-49F8-A637-EA68C420C4A5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73D61E6-7C73-421A-8B79-7C68F012FC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0435E-1DBD-4EEF-B9CB-C7003AAD6B75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50344-C436-4883-8ADF-687939CE8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7AC8-7D1F-48D1-A710-43B986CB70FD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68E52-54ED-454F-BE89-DF10543DB1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B711E-0D55-4031-97B4-A3CFC0FF856E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870A8-884B-477B-B115-05A246C081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7A528-69F5-4CDC-B5A2-8F2AB7D3FE00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2B95C-65B7-4DBB-895E-E5DB948726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41C1E-C6B7-48C1-9661-ABE3BB0EC07A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F7483-D00F-4A92-BCBD-4B96873BC3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A6F8D-6611-4FEB-AECF-FAB1645DE4BA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716E9-93EA-4ABC-98CC-75159810AC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C5C2F-E870-40B4-82F8-9B43777043F0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B27B4-7296-4AB3-8F48-D2D60A4F07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5C8B0-1A96-49EE-87D4-1F7C59319FA4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ADE68-3665-41DC-A43D-7AF545B7F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AE3C2-443A-4060-8AFB-D5045311E105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7D604-815C-454C-B82F-F45207857F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20873-63BC-4199-B750-1E8CAC8FB4B6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BE9C6-2EC3-4A2E-8150-923F942D57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9DE3C-FA04-4748-9213-6896BBAAFE47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4F7C3-D1F2-4B5D-BCE8-2E1D8FC1B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6F07C80-25F0-4D5A-9993-8728CB5288C4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1434BF-050E-401D-B232-17C8C15CF4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8" Target="../media/image52.jpeg" Type="http://schemas.openxmlformats.org/officeDocument/2006/relationships/image"/><Relationship Id="rId13" Target="../media/image57.jpeg" Type="http://schemas.openxmlformats.org/officeDocument/2006/relationships/image"/><Relationship Id="rId3" Target="../media/image47.jpeg" Type="http://schemas.openxmlformats.org/officeDocument/2006/relationships/image"/><Relationship Id="rId7" Target="../media/image51.jpeg" Type="http://schemas.openxmlformats.org/officeDocument/2006/relationships/image"/><Relationship Id="rId12" Target="../media/image56.jpeg" Type="http://schemas.openxmlformats.org/officeDocument/2006/relationships/image"/><Relationship Id="rId17" Target="../media/image61.jpeg" Type="http://schemas.openxmlformats.org/officeDocument/2006/relationships/image"/><Relationship Id="rId2" Target="../media/image3.jpeg" Type="http://schemas.openxmlformats.org/officeDocument/2006/relationships/image"/><Relationship Id="rId16" Target="../media/image60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50.jpeg" Type="http://schemas.openxmlformats.org/officeDocument/2006/relationships/image"/><Relationship Id="rId11" Target="../media/image55.jpeg" Type="http://schemas.openxmlformats.org/officeDocument/2006/relationships/image"/><Relationship Id="rId5" Target="../media/image49.png" Type="http://schemas.openxmlformats.org/officeDocument/2006/relationships/image"/><Relationship Id="rId15" Target="../media/image59.jpeg" Type="http://schemas.openxmlformats.org/officeDocument/2006/relationships/image"/><Relationship Id="rId10" Target="../media/image54.jpeg" Type="http://schemas.openxmlformats.org/officeDocument/2006/relationships/image"/><Relationship Id="rId4" Target="../media/image48.jpeg" Type="http://schemas.openxmlformats.org/officeDocument/2006/relationships/image"/><Relationship Id="rId9" Target="../media/image53.jpeg" Type="http://schemas.openxmlformats.org/officeDocument/2006/relationships/image"/><Relationship Id="rId14" Target="../media/image58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ilindrifaraona.ru/?partner=selectornewssng5275&amp;uid=087480101&amp;lang=ru&amp;p=12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7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7" Target="../media/image14.emf" Type="http://schemas.openxmlformats.org/officeDocument/2006/relationships/image"/><Relationship Id="rId2" Target="../slideLayouts/slideLayout7.xml" Type="http://schemas.openxmlformats.org/officeDocument/2006/relationships/slideLayout"/><Relationship Id="rId6" Target="../media/image13.emf" Type="http://schemas.openxmlformats.org/officeDocument/2006/relationships/image"/><Relationship Id="rId5" Target="../media/image12.emf" Type="http://schemas.openxmlformats.org/officeDocument/2006/relationships/image"/><Relationship Id="rId4" Target="../media/image11.emf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8" Target="../media/image19.jpeg" Type="http://schemas.openxmlformats.org/officeDocument/2006/relationships/image"/><Relationship Id="rId13" Target="../media/image24.png" Type="http://schemas.openxmlformats.org/officeDocument/2006/relationships/image"/><Relationship Id="rId18" Target="../media/image29.jpeg" Type="http://schemas.openxmlformats.org/officeDocument/2006/relationships/image"/><Relationship Id="rId3" Target="http://radugavd.ru/d/63369/d/14091.jpg" TargetMode="External" Type="http://schemas.openxmlformats.org/officeDocument/2006/relationships/hyperlink"/><Relationship Id="rId7" Target="../media/image18.jpeg" Type="http://schemas.openxmlformats.org/officeDocument/2006/relationships/image"/><Relationship Id="rId12" Target="../media/image23.jpeg" Type="http://schemas.openxmlformats.org/officeDocument/2006/relationships/image"/><Relationship Id="rId17" Target="../media/image28.jpeg" Type="http://schemas.openxmlformats.org/officeDocument/2006/relationships/image"/><Relationship Id="rId2" Target="../media/image3.jpeg" Type="http://schemas.openxmlformats.org/officeDocument/2006/relationships/image"/><Relationship Id="rId16" Target="../media/image27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7.jpeg" Type="http://schemas.openxmlformats.org/officeDocument/2006/relationships/image"/><Relationship Id="rId11" Target="../media/image22.jpeg" Type="http://schemas.openxmlformats.org/officeDocument/2006/relationships/image"/><Relationship Id="rId5" Target="../media/image16.jpeg" Type="http://schemas.openxmlformats.org/officeDocument/2006/relationships/image"/><Relationship Id="rId15" Target="../media/image26.jpeg" Type="http://schemas.openxmlformats.org/officeDocument/2006/relationships/image"/><Relationship Id="rId10" Target="../media/image21.jpeg" Type="http://schemas.openxmlformats.org/officeDocument/2006/relationships/image"/><Relationship Id="rId19" Target="../media/image30.jpeg" Type="http://schemas.openxmlformats.org/officeDocument/2006/relationships/image"/><Relationship Id="rId4" Target="../media/image15.jpeg" Type="http://schemas.openxmlformats.org/officeDocument/2006/relationships/image"/><Relationship Id="rId9" Target="../media/image20.jpeg" Type="http://schemas.openxmlformats.org/officeDocument/2006/relationships/image"/><Relationship Id="rId14" Target="../media/image25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8" Target="../media/image36.jpeg" Type="http://schemas.openxmlformats.org/officeDocument/2006/relationships/image"/><Relationship Id="rId13" Target="../media/image41.jpeg" Type="http://schemas.openxmlformats.org/officeDocument/2006/relationships/image"/><Relationship Id="rId18" Target="../media/image46.jpeg" Type="http://schemas.openxmlformats.org/officeDocument/2006/relationships/image"/><Relationship Id="rId3" Target="../media/image31.jpeg" Type="http://schemas.openxmlformats.org/officeDocument/2006/relationships/image"/><Relationship Id="rId7" Target="../media/image35.jpeg" Type="http://schemas.openxmlformats.org/officeDocument/2006/relationships/image"/><Relationship Id="rId12" Target="../media/image40.jpeg" Type="http://schemas.openxmlformats.org/officeDocument/2006/relationships/image"/><Relationship Id="rId17" Target="../media/image45.jpeg" Type="http://schemas.openxmlformats.org/officeDocument/2006/relationships/image"/><Relationship Id="rId2" Target="../media/image3.jpeg" Type="http://schemas.openxmlformats.org/officeDocument/2006/relationships/image"/><Relationship Id="rId16" Target="../media/image44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34.jpeg" Type="http://schemas.openxmlformats.org/officeDocument/2006/relationships/image"/><Relationship Id="rId11" Target="../media/image39.jpeg" Type="http://schemas.openxmlformats.org/officeDocument/2006/relationships/image"/><Relationship Id="rId5" Target="../media/image33.jpeg" Type="http://schemas.openxmlformats.org/officeDocument/2006/relationships/image"/><Relationship Id="rId15" Target="../media/image43.jpeg" Type="http://schemas.openxmlformats.org/officeDocument/2006/relationships/image"/><Relationship Id="rId10" Target="../media/image38.jpeg" Type="http://schemas.openxmlformats.org/officeDocument/2006/relationships/image"/><Relationship Id="rId4" Target="../media/image32.jpeg" Type="http://schemas.openxmlformats.org/officeDocument/2006/relationships/image"/><Relationship Id="rId9" Target="../media/image37.jpeg" Type="http://schemas.openxmlformats.org/officeDocument/2006/relationships/image"/><Relationship Id="rId14" Target="../media/image42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1288" y="0"/>
            <a:ext cx="91408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2593975" y="0"/>
            <a:ext cx="61468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9000" b="1" i="1">
                <a:solidFill>
                  <a:srgbClr val="008000"/>
                </a:solidFill>
                <a:latin typeface="Calibri" pitchFamily="34" charset="0"/>
              </a:rPr>
              <a:t>Тіла</a:t>
            </a:r>
          </a:p>
          <a:p>
            <a:pPr algn="ctr"/>
            <a:r>
              <a:rPr lang="uk-UA" sz="9000" b="1" i="1">
                <a:solidFill>
                  <a:srgbClr val="008000"/>
                </a:solidFill>
                <a:latin typeface="Calibri" pitchFamily="34" charset="0"/>
              </a:rPr>
              <a:t> обертання</a:t>
            </a:r>
            <a:endParaRPr lang="ru-RU" sz="9000" b="1" i="1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208338" y="6315075"/>
            <a:ext cx="3333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8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realshkola84. dnepredu.com.</a:t>
            </a:r>
          </a:p>
        </p:txBody>
      </p:sp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4038600" y="3052763"/>
            <a:ext cx="46513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 i="1">
                <a:solidFill>
                  <a:srgbClr val="3C4EF4"/>
                </a:solidFill>
                <a:latin typeface="Arial Black" pitchFamily="34" charset="0"/>
              </a:rPr>
              <a:t>БЮРО УЧНіВСЬКИХ ЗНАХіДОК </a:t>
            </a:r>
          </a:p>
          <a:p>
            <a:r>
              <a:rPr lang="ru-RU" sz="3600" b="1" i="1">
                <a:solidFill>
                  <a:srgbClr val="3C4EF4"/>
                </a:solidFill>
                <a:latin typeface="Arial Black" pitchFamily="34" charset="0"/>
              </a:rPr>
              <a:t>       </a:t>
            </a:r>
            <a:r>
              <a:rPr lang="ru-RU" sz="2800" b="1" i="1">
                <a:solidFill>
                  <a:srgbClr val="3C4EF4"/>
                </a:solidFill>
                <a:latin typeface="Arial Black" pitchFamily="34" charset="0"/>
              </a:rPr>
              <a:t>6 клас</a:t>
            </a:r>
          </a:p>
        </p:txBody>
      </p: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3625850" y="4127500"/>
            <a:ext cx="53244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800" i="1"/>
              <a:t>    </a:t>
            </a:r>
            <a:r>
              <a:rPr lang="ru-RU" sz="1800" i="1">
                <a:solidFill>
                  <a:srgbClr val="008000"/>
                </a:solidFill>
              </a:rPr>
              <a:t>«Я думаю, що ніколи до цього часу ми         </a:t>
            </a:r>
          </a:p>
          <a:p>
            <a:r>
              <a:rPr lang="ru-RU" sz="1800" i="1">
                <a:solidFill>
                  <a:srgbClr val="008000"/>
                </a:solidFill>
              </a:rPr>
              <a:t>          не жили в такий</a:t>
            </a:r>
            <a:r>
              <a:rPr lang="ru-RU" sz="1800">
                <a:solidFill>
                  <a:srgbClr val="008000"/>
                </a:solidFill>
              </a:rPr>
              <a:t> </a:t>
            </a:r>
            <a:r>
              <a:rPr lang="ru-RU" sz="1800" i="1">
                <a:solidFill>
                  <a:srgbClr val="008000"/>
                </a:solidFill>
              </a:rPr>
              <a:t>геометричний період.    </a:t>
            </a:r>
          </a:p>
          <a:p>
            <a:r>
              <a:rPr lang="ru-RU" sz="1800" i="1">
                <a:solidFill>
                  <a:srgbClr val="008000"/>
                </a:solidFill>
              </a:rPr>
              <a:t>                                    Все навколо – геометрія»</a:t>
            </a:r>
            <a:r>
              <a:rPr lang="ru-RU" sz="1800">
                <a:solidFill>
                  <a:srgbClr val="008000"/>
                </a:solidFill>
              </a:rPr>
              <a:t>                       </a:t>
            </a:r>
          </a:p>
          <a:p>
            <a:r>
              <a:rPr lang="ru-RU" sz="1800">
                <a:solidFill>
                  <a:srgbClr val="008000"/>
                </a:solidFill>
              </a:rPr>
              <a:t>                                                    </a:t>
            </a:r>
            <a:r>
              <a:rPr lang="ru-RU" sz="1800" b="1" i="1">
                <a:solidFill>
                  <a:srgbClr val="008000"/>
                </a:solidFill>
              </a:rPr>
              <a:t>Ле Корбюзьє</a:t>
            </a:r>
            <a:r>
              <a:rPr lang="ru-RU" sz="1800">
                <a:solidFill>
                  <a:srgbClr val="3399FF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31" descr="1307169936_140503_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8525" y="5006975"/>
            <a:ext cx="1895475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3" descr="8653695369760217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3511550"/>
            <a:ext cx="1908175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28" descr="24666433_html_m741a18e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90775" y="4375150"/>
            <a:ext cx="1187450" cy="150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16" descr="http://im4-tub.yandex.net/i?id=44256238&amp;tov=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114925"/>
            <a:ext cx="2146300" cy="140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Рисунок 89" descr="http://go2.imgsmail.ru/imgpreview?key=5d2aef9a7653d1a2&amp;mb=imgdb_preview_19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11550"/>
            <a:ext cx="21463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Рисунок 34" descr="http://images.ua.prom.st/87203834_w640_h640_piramidkakonusmalenkaya_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83025" y="325438"/>
            <a:ext cx="2327275" cy="232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30" descr="19283_kuchenprofi_sitko_stozkow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59425" y="4178300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Рисунок 40" descr="http://coolbusinessideas.info/wp-content/post_1492152_1235663263_med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21038" y="490538"/>
            <a:ext cx="1338262" cy="176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0" name="Picture 35" descr="5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860081">
            <a:off x="3778250" y="5313363"/>
            <a:ext cx="295275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1" name="Picture 29" descr="4142101-500x50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058988" y="1822450"/>
            <a:ext cx="1625600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Oval 44"/>
          <p:cNvSpPr>
            <a:spLocks noChangeArrowheads="1"/>
          </p:cNvSpPr>
          <p:nvPr/>
        </p:nvSpPr>
        <p:spPr bwMode="auto">
          <a:xfrm>
            <a:off x="2808288" y="2711450"/>
            <a:ext cx="4090987" cy="1862138"/>
          </a:xfrm>
          <a:prstGeom prst="ellipse">
            <a:avLst/>
          </a:prstGeom>
          <a:gradFill rotWithShape="0">
            <a:gsLst>
              <a:gs pos="0">
                <a:srgbClr val="66FF66"/>
              </a:gs>
              <a:gs pos="50000">
                <a:schemeClr val="bg1"/>
              </a:gs>
              <a:gs pos="100000">
                <a:srgbClr val="66FF66"/>
              </a:gs>
            </a:gsLst>
            <a:lin ang="5400000" scaled="1"/>
          </a:gradFill>
          <a:ln w="127000">
            <a:pattFill prst="sphere">
              <a:fgClr>
                <a:schemeClr val="tx1"/>
              </a:fgClr>
              <a:bgClr>
                <a:srgbClr val="FFFF00"/>
              </a:bgClr>
            </a:patt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uk-UA" sz="3200" b="1" dirty="0">
                <a:solidFill>
                  <a:srgbClr val="0D6939"/>
                </a:solidFill>
              </a:rPr>
              <a:t> Конус </a:t>
            </a:r>
          </a:p>
          <a:p>
            <a:pPr algn="ctr">
              <a:spcBef>
                <a:spcPct val="50000"/>
              </a:spcBef>
              <a:defRPr/>
            </a:pPr>
            <a:r>
              <a:rPr lang="uk-UA" sz="3200" b="1" dirty="0">
                <a:solidFill>
                  <a:srgbClr val="0D6939"/>
                </a:solidFill>
              </a:rPr>
              <a:t>навколо нас        </a:t>
            </a:r>
            <a:endParaRPr lang="ru-RU" sz="3200" b="1" dirty="0">
              <a:solidFill>
                <a:srgbClr val="0D6939"/>
              </a:solidFill>
            </a:endParaRPr>
          </a:p>
        </p:txBody>
      </p:sp>
      <p:pic>
        <p:nvPicPr>
          <p:cNvPr id="35853" name="Picture 3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939925"/>
            <a:ext cx="220027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4" name="Рисунок 105" descr="http://s06.radikal.ru/i179/1208/ae/688d49f2bc85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271463"/>
            <a:ext cx="2198688" cy="164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5" name="Picture 26" descr="2133674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223125" y="1895475"/>
            <a:ext cx="192087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6" name="Picture 18" descr="7_Vo_Zam8mU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597525" y="1120775"/>
            <a:ext cx="1539875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7" name="Picture 3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000875" y="282575"/>
            <a:ext cx="2143125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2139950" y="546607"/>
            <a:ext cx="52922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 i="1" dirty="0" smtClean="0">
                <a:solidFill>
                  <a:srgbClr val="008000"/>
                </a:solidFill>
              </a:rPr>
              <a:t>«КУЛЬОВА </a:t>
            </a:r>
            <a:r>
              <a:rPr lang="ru-RU" sz="3200" b="1" i="1" dirty="0">
                <a:solidFill>
                  <a:srgbClr val="008000"/>
                </a:solidFill>
              </a:rPr>
              <a:t>БЛИСКАВКА»</a:t>
            </a:r>
            <a:endParaRPr lang="ru-RU" dirty="0"/>
          </a:p>
        </p:txBody>
      </p:sp>
      <p:pic>
        <p:nvPicPr>
          <p:cNvPr id="36867" name="Picture 4" descr="9103959dcca1997742819186b3e42c1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14450"/>
            <a:ext cx="2444750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5" descr="molniy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92563"/>
            <a:ext cx="2489200" cy="249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6" descr="8938504ad6e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29325" y="1306513"/>
            <a:ext cx="3114675" cy="264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7" descr="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4750" y="3919538"/>
            <a:ext cx="3638550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8" descr="3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1238" y="3941763"/>
            <a:ext cx="3052762" cy="257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9" descr="sharovaya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54275" y="1304925"/>
            <a:ext cx="361315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Рисунок 15" descr="http://www.cilindrifaraona.ru/images/pic02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013" y="955675"/>
            <a:ext cx="3167062" cy="43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Рисунок 1" descr="http://maxpark.com/static/u/article_image/12/07/08/tmp68D8ev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25" y="3392488"/>
            <a:ext cx="1868488" cy="242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Rectangle 18"/>
          <p:cNvSpPr>
            <a:spLocks noChangeArrowheads="1"/>
          </p:cNvSpPr>
          <p:nvPr/>
        </p:nvSpPr>
        <p:spPr bwMode="auto">
          <a:xfrm>
            <a:off x="2463800" y="265113"/>
            <a:ext cx="50720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 i="1">
                <a:solidFill>
                  <a:srgbClr val="008000"/>
                </a:solidFill>
              </a:rPr>
              <a:t>«ЦИЛІНДРИ ФАРАОНА»</a:t>
            </a:r>
            <a:r>
              <a:rPr lang="uk-UA" sz="3200">
                <a:solidFill>
                  <a:srgbClr val="008000"/>
                </a:solidFill>
              </a:rPr>
              <a:t> </a:t>
            </a:r>
          </a:p>
        </p:txBody>
      </p:sp>
      <p:pic>
        <p:nvPicPr>
          <p:cNvPr id="37893" name="Picture 6" descr="pic00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87763" y="984250"/>
            <a:ext cx="2278062" cy="290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7" descr="pic01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65838" y="858838"/>
            <a:ext cx="2725737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5" name="Rectangle 8"/>
          <p:cNvSpPr>
            <a:spLocks noChangeArrowheads="1"/>
          </p:cNvSpPr>
          <p:nvPr/>
        </p:nvSpPr>
        <p:spPr bwMode="auto">
          <a:xfrm>
            <a:off x="6111875" y="2652912"/>
            <a:ext cx="2935034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 dirty="0" err="1" smtClean="0">
                <a:solidFill>
                  <a:srgbClr val="009900"/>
                </a:solidFill>
              </a:rPr>
              <a:t>Пожовклий</a:t>
            </a:r>
            <a:r>
              <a:rPr lang="ru-RU" sz="1400" dirty="0" smtClean="0">
                <a:solidFill>
                  <a:srgbClr val="009900"/>
                </a:solidFill>
              </a:rPr>
              <a:t> </a:t>
            </a:r>
            <a:r>
              <a:rPr lang="ru-RU" sz="1400" dirty="0" err="1" smtClean="0">
                <a:solidFill>
                  <a:srgbClr val="009900"/>
                </a:solidFill>
              </a:rPr>
              <a:t>старовинний</a:t>
            </a:r>
            <a:r>
              <a:rPr lang="ru-RU" sz="1400" dirty="0" smtClean="0">
                <a:solidFill>
                  <a:srgbClr val="009900"/>
                </a:solidFill>
              </a:rPr>
              <a:t> </a:t>
            </a:r>
            <a:r>
              <a:rPr lang="ru-RU" sz="1400" dirty="0" err="1">
                <a:solidFill>
                  <a:srgbClr val="009900"/>
                </a:solidFill>
              </a:rPr>
              <a:t>рукопис</a:t>
            </a:r>
            <a:endParaRPr lang="ru-RU" sz="1400" dirty="0">
              <a:solidFill>
                <a:srgbClr val="009900"/>
              </a:solidFill>
            </a:endParaRPr>
          </a:p>
          <a:p>
            <a:r>
              <a:rPr lang="ru-RU" sz="1400" dirty="0">
                <a:solidFill>
                  <a:srgbClr val="009900"/>
                </a:solidFill>
              </a:rPr>
              <a:t> "</a:t>
            </a:r>
            <a:r>
              <a:rPr lang="ru-RU" sz="1400" dirty="0" err="1">
                <a:solidFill>
                  <a:srgbClr val="009900"/>
                </a:solidFill>
              </a:rPr>
              <a:t>Таємниці</a:t>
            </a:r>
            <a:r>
              <a:rPr lang="ru-RU" sz="1400" dirty="0">
                <a:solidFill>
                  <a:srgbClr val="009900"/>
                </a:solidFill>
              </a:rPr>
              <a:t> </a:t>
            </a:r>
            <a:r>
              <a:rPr lang="ru-RU" sz="1400" dirty="0" err="1">
                <a:solidFill>
                  <a:srgbClr val="009900"/>
                </a:solidFill>
              </a:rPr>
              <a:t>Життя</a:t>
            </a:r>
            <a:r>
              <a:rPr lang="ru-RU" sz="1400" dirty="0">
                <a:solidFill>
                  <a:srgbClr val="009900"/>
                </a:solidFill>
              </a:rPr>
              <a:t> </a:t>
            </a:r>
            <a:r>
              <a:rPr lang="ru-RU" sz="1400" dirty="0" err="1">
                <a:solidFill>
                  <a:srgbClr val="009900"/>
                </a:solidFill>
              </a:rPr>
              <a:t>і</a:t>
            </a:r>
            <a:r>
              <a:rPr lang="ru-RU" sz="1400" dirty="0">
                <a:solidFill>
                  <a:srgbClr val="009900"/>
                </a:solidFill>
              </a:rPr>
              <a:t> </a:t>
            </a:r>
            <a:r>
              <a:rPr lang="ru-RU" sz="1400" dirty="0" err="1">
                <a:solidFill>
                  <a:srgbClr val="009900"/>
                </a:solidFill>
              </a:rPr>
              <a:t>Смерті</a:t>
            </a:r>
            <a:r>
              <a:rPr lang="ru-RU" sz="1400" dirty="0">
                <a:solidFill>
                  <a:srgbClr val="009900"/>
                </a:solidFill>
              </a:rPr>
              <a:t>"</a:t>
            </a:r>
            <a:r>
              <a:rPr lang="ru-RU" dirty="0"/>
              <a:t> </a:t>
            </a:r>
          </a:p>
        </p:txBody>
      </p:sp>
      <p:sp>
        <p:nvSpPr>
          <p:cNvPr id="37896" name="Rectangle 9"/>
          <p:cNvSpPr>
            <a:spLocks noChangeArrowheads="1"/>
          </p:cNvSpPr>
          <p:nvPr/>
        </p:nvSpPr>
        <p:spPr bwMode="auto">
          <a:xfrm>
            <a:off x="366713" y="5287963"/>
            <a:ext cx="2919412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>
                <a:solidFill>
                  <a:srgbClr val="009900"/>
                </a:solidFill>
              </a:rPr>
              <a:t>Фараон Менкаура, богиня Хатор </a:t>
            </a:r>
          </a:p>
          <a:p>
            <a:r>
              <a:rPr lang="ru-RU" sz="1400">
                <a:solidFill>
                  <a:srgbClr val="009900"/>
                </a:solidFill>
              </a:rPr>
              <a:t>і богиня Ному тримають у руках </a:t>
            </a:r>
          </a:p>
          <a:p>
            <a:r>
              <a:rPr lang="ru-RU" sz="1400">
                <a:solidFill>
                  <a:srgbClr val="009900"/>
                </a:solidFill>
              </a:rPr>
              <a:t>Сонячний і Місячний Циліндри</a:t>
            </a:r>
          </a:p>
        </p:txBody>
      </p:sp>
      <p:sp>
        <p:nvSpPr>
          <p:cNvPr id="37897" name="Rectangle 10"/>
          <p:cNvSpPr>
            <a:spLocks noChangeArrowheads="1"/>
          </p:cNvSpPr>
          <p:nvPr/>
        </p:nvSpPr>
        <p:spPr bwMode="auto">
          <a:xfrm>
            <a:off x="3777247" y="3801031"/>
            <a:ext cx="230864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1400" dirty="0" err="1" smtClean="0">
                <a:solidFill>
                  <a:srgbClr val="009900"/>
                </a:solidFill>
              </a:rPr>
              <a:t>Циліндри</a:t>
            </a:r>
            <a:r>
              <a:rPr lang="ru-RU" sz="1400" dirty="0">
                <a:solidFill>
                  <a:srgbClr val="009900"/>
                </a:solidFill>
              </a:rPr>
              <a:t>, </a:t>
            </a:r>
            <a:r>
              <a:rPr lang="ru-RU" sz="1400" dirty="0" err="1">
                <a:solidFill>
                  <a:srgbClr val="009900"/>
                </a:solidFill>
              </a:rPr>
              <a:t>виготовлені</a:t>
            </a:r>
            <a:r>
              <a:rPr lang="ru-RU" sz="1400" dirty="0">
                <a:solidFill>
                  <a:srgbClr val="009900"/>
                </a:solidFill>
              </a:rPr>
              <a:t> </a:t>
            </a:r>
          </a:p>
          <a:p>
            <a:pPr algn="ctr"/>
            <a:r>
              <a:rPr lang="ru-RU" sz="1400" dirty="0" err="1">
                <a:solidFill>
                  <a:srgbClr val="009900"/>
                </a:solidFill>
              </a:rPr>
              <a:t>з</a:t>
            </a:r>
            <a:r>
              <a:rPr lang="ru-RU" sz="1400" dirty="0">
                <a:solidFill>
                  <a:srgbClr val="009900"/>
                </a:solidFill>
              </a:rPr>
              <a:t> цинку </a:t>
            </a:r>
            <a:r>
              <a:rPr lang="ru-RU" sz="1400" dirty="0" err="1">
                <a:solidFill>
                  <a:srgbClr val="009900"/>
                </a:solidFill>
              </a:rPr>
              <a:t>і</a:t>
            </a:r>
            <a:r>
              <a:rPr lang="ru-RU" sz="1400" dirty="0">
                <a:solidFill>
                  <a:srgbClr val="009900"/>
                </a:solidFill>
              </a:rPr>
              <a:t> </a:t>
            </a:r>
            <a:r>
              <a:rPr lang="ru-RU" sz="1400" dirty="0" err="1">
                <a:solidFill>
                  <a:srgbClr val="009900"/>
                </a:solidFill>
              </a:rPr>
              <a:t>міді</a:t>
            </a:r>
            <a:r>
              <a:rPr lang="ru-RU" sz="1400" dirty="0">
                <a:solidFill>
                  <a:srgbClr val="009900"/>
                </a:solidFill>
              </a:rPr>
              <a:t> </a:t>
            </a:r>
            <a:r>
              <a:rPr lang="ru-RU" sz="1400" dirty="0" err="1">
                <a:solidFill>
                  <a:srgbClr val="009900"/>
                </a:solidFill>
              </a:rPr>
              <a:t>з</a:t>
            </a:r>
            <a:r>
              <a:rPr lang="ru-RU" sz="1400" dirty="0">
                <a:solidFill>
                  <a:srgbClr val="009900"/>
                </a:solidFill>
              </a:rPr>
              <a:t> </a:t>
            </a:r>
            <a:r>
              <a:rPr lang="ru-RU" sz="1400" dirty="0" err="1">
                <a:solidFill>
                  <a:srgbClr val="009900"/>
                </a:solidFill>
              </a:rPr>
              <a:t>певним</a:t>
            </a:r>
            <a:endParaRPr lang="ru-RU" sz="1400" dirty="0">
              <a:solidFill>
                <a:srgbClr val="009900"/>
              </a:solidFill>
            </a:endParaRPr>
          </a:p>
          <a:p>
            <a:pPr algn="ctr"/>
            <a:r>
              <a:rPr lang="ru-RU" sz="1400" dirty="0">
                <a:solidFill>
                  <a:srgbClr val="009900"/>
                </a:solidFill>
              </a:rPr>
              <a:t> </a:t>
            </a:r>
            <a:r>
              <a:rPr lang="ru-RU" sz="1400" dirty="0" err="1">
                <a:solidFill>
                  <a:srgbClr val="009900"/>
                </a:solidFill>
              </a:rPr>
              <a:t>внутрішнім</a:t>
            </a:r>
            <a:r>
              <a:rPr lang="ru-RU" sz="1400" dirty="0">
                <a:solidFill>
                  <a:srgbClr val="009900"/>
                </a:solidFill>
              </a:rPr>
              <a:t> </a:t>
            </a:r>
            <a:r>
              <a:rPr lang="ru-RU" sz="1400" dirty="0" err="1">
                <a:solidFill>
                  <a:srgbClr val="009900"/>
                </a:solidFill>
              </a:rPr>
              <a:t>наповненням</a:t>
            </a:r>
            <a:endParaRPr lang="ru-RU" sz="1400" dirty="0">
              <a:solidFill>
                <a:srgbClr val="009900"/>
              </a:solidFill>
            </a:endParaRPr>
          </a:p>
        </p:txBody>
      </p:sp>
      <p:sp>
        <p:nvSpPr>
          <p:cNvPr id="37898" name="Rectangle 11"/>
          <p:cNvSpPr>
            <a:spLocks noChangeArrowheads="1"/>
          </p:cNvSpPr>
          <p:nvPr/>
        </p:nvSpPr>
        <p:spPr bwMode="auto">
          <a:xfrm>
            <a:off x="6411913" y="5797550"/>
            <a:ext cx="25654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>
                <a:solidFill>
                  <a:srgbClr val="009900"/>
                </a:solidFill>
              </a:rPr>
              <a:t>Два загадкових предмета </a:t>
            </a:r>
          </a:p>
          <a:p>
            <a:r>
              <a:rPr lang="ru-RU" sz="1400">
                <a:solidFill>
                  <a:srgbClr val="009900"/>
                </a:solidFill>
              </a:rPr>
              <a:t>циліндричної Форми в руках </a:t>
            </a:r>
          </a:p>
          <a:p>
            <a:r>
              <a:rPr lang="ru-RU" sz="1400">
                <a:solidFill>
                  <a:srgbClr val="009900"/>
                </a:solidFill>
              </a:rPr>
              <a:t>давньоєгипетської статуї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6" descr="dep_31062299-Fire-po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66813"/>
            <a:ext cx="9144000" cy="534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731838" y="371475"/>
            <a:ext cx="73040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/>
              <a:t>   </a:t>
            </a:r>
            <a:r>
              <a:rPr lang="ru-RU" sz="3200">
                <a:solidFill>
                  <a:srgbClr val="008000"/>
                </a:solidFill>
              </a:rPr>
              <a:t>«</a:t>
            </a:r>
            <a:r>
              <a:rPr lang="uk-UA" sz="3200" b="1" i="1">
                <a:solidFill>
                  <a:srgbClr val="008000"/>
                </a:solidFill>
              </a:rPr>
              <a:t>Чому на пожежному щиті відро </a:t>
            </a:r>
          </a:p>
          <a:p>
            <a:pPr algn="ctr"/>
            <a:r>
              <a:rPr lang="uk-UA" sz="3200" b="1" i="1">
                <a:solidFill>
                  <a:srgbClr val="008000"/>
                </a:solidFill>
              </a:rPr>
              <a:t>має форму конуса?»</a:t>
            </a:r>
            <a:r>
              <a:rPr lang="uk-UA" sz="3200">
                <a:solidFill>
                  <a:srgbClr val="008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Rectangle 4"/>
          <p:cNvSpPr>
            <a:spLocks noChangeArrowheads="1"/>
          </p:cNvSpPr>
          <p:nvPr/>
        </p:nvSpPr>
        <p:spPr bwMode="auto">
          <a:xfrm>
            <a:off x="2238375" y="2089150"/>
            <a:ext cx="6580188" cy="24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uk-UA" sz="1800">
                <a:solidFill>
                  <a:srgbClr val="008000"/>
                </a:solidFill>
              </a:rPr>
              <a:t>1.Тарасенкова Н. А. та інш. Математика: підруч.</a:t>
            </a:r>
          </a:p>
          <a:p>
            <a:pPr marL="342900" indent="-342900"/>
            <a:r>
              <a:rPr lang="uk-UA" sz="1800">
                <a:solidFill>
                  <a:srgbClr val="008000"/>
                </a:solidFill>
              </a:rPr>
              <a:t>    для 6 класу – К.:Видавничий дім “Освіта”, 2014.-304с.</a:t>
            </a:r>
            <a:endParaRPr lang="ru-RU" sz="1800">
              <a:solidFill>
                <a:srgbClr val="008000"/>
              </a:solidFill>
            </a:endParaRPr>
          </a:p>
          <a:p>
            <a:pPr marL="342900" indent="-342900"/>
            <a:r>
              <a:rPr lang="ru-RU" sz="1800">
                <a:solidFill>
                  <a:srgbClr val="008000"/>
                </a:solidFill>
              </a:rPr>
              <a:t>2. </a:t>
            </a:r>
            <a:r>
              <a:rPr lang="uk-UA">
                <a:solidFill>
                  <a:srgbClr val="008000"/>
                </a:solidFill>
              </a:rPr>
              <a:t>https://yandex.ua/images/search?text=цилиндр</a:t>
            </a:r>
            <a:endParaRPr lang="ru-RU" sz="1800">
              <a:solidFill>
                <a:srgbClr val="008000"/>
              </a:solidFill>
            </a:endParaRPr>
          </a:p>
          <a:p>
            <a:pPr marL="342900" indent="-342900"/>
            <a:r>
              <a:rPr lang="uk-UA" sz="1800">
                <a:solidFill>
                  <a:srgbClr val="008000"/>
                </a:solidFill>
              </a:rPr>
              <a:t>3. </a:t>
            </a:r>
            <a:r>
              <a:rPr lang="ru-RU">
                <a:solidFill>
                  <a:srgbClr val="008000"/>
                </a:solidFill>
              </a:rPr>
              <a:t>http://images.rambler.ru/search?query=сфера</a:t>
            </a:r>
            <a:endParaRPr lang="uk-UA" sz="1800">
              <a:solidFill>
                <a:srgbClr val="008000"/>
              </a:solidFill>
            </a:endParaRPr>
          </a:p>
          <a:p>
            <a:pPr marL="342900" indent="-342900"/>
            <a:r>
              <a:rPr lang="uk-UA" sz="1800">
                <a:solidFill>
                  <a:srgbClr val="008000"/>
                </a:solidFill>
              </a:rPr>
              <a:t>4.</a:t>
            </a:r>
            <a:r>
              <a:rPr lang="en-US" sz="1800">
                <a:solidFill>
                  <a:srgbClr val="008000"/>
                </a:solidFill>
              </a:rPr>
              <a:t> </a:t>
            </a:r>
            <a:r>
              <a:rPr lang="ru-RU">
                <a:solidFill>
                  <a:srgbClr val="008000"/>
                </a:solidFill>
              </a:rPr>
              <a:t>http://images.rambler.ru/search?query=конус</a:t>
            </a:r>
            <a:endParaRPr lang="ru-RU" sz="1800">
              <a:solidFill>
                <a:srgbClr val="008000"/>
              </a:solidFill>
            </a:endParaRPr>
          </a:p>
          <a:p>
            <a:pPr marL="342900" indent="-342900"/>
            <a:r>
              <a:rPr lang="ru-RU" sz="1800">
                <a:solidFill>
                  <a:srgbClr val="008000"/>
                </a:solidFill>
              </a:rPr>
              <a:t>5. http://pedsovet.su/  (шаблон)</a:t>
            </a:r>
          </a:p>
          <a:p>
            <a:pPr marL="342900" indent="-342900"/>
            <a:r>
              <a:rPr lang="uk-UA" sz="1800">
                <a:solidFill>
                  <a:srgbClr val="008000"/>
                </a:solidFill>
              </a:rPr>
              <a:t>6. </a:t>
            </a:r>
            <a:r>
              <a:rPr lang="ru-RU">
                <a:solidFill>
                  <a:srgbClr val="009900"/>
                </a:solidFill>
              </a:rPr>
              <a:t>www</a:t>
            </a:r>
            <a:r>
              <a:rPr lang="uk-UA">
                <a:solidFill>
                  <a:srgbClr val="009900"/>
                </a:solidFill>
                <a:hlinkClick r:id="rId3"/>
              </a:rPr>
              <a:t>.</a:t>
            </a:r>
            <a:r>
              <a:rPr lang="ru-RU">
                <a:solidFill>
                  <a:srgbClr val="009900"/>
                </a:solidFill>
              </a:rPr>
              <a:t>cilindrifaraona</a:t>
            </a:r>
            <a:r>
              <a:rPr lang="uk-UA">
                <a:solidFill>
                  <a:srgbClr val="009900"/>
                </a:solidFill>
                <a:hlinkClick r:id="rId3"/>
              </a:rPr>
              <a:t>.</a:t>
            </a:r>
            <a:r>
              <a:rPr lang="ru-RU">
                <a:solidFill>
                  <a:srgbClr val="009900"/>
                </a:solidFill>
              </a:rPr>
              <a:t>ru</a:t>
            </a:r>
            <a:r>
              <a:rPr lang="uk-UA"/>
              <a:t> </a:t>
            </a:r>
          </a:p>
          <a:p>
            <a:pPr marL="342900" indent="-342900"/>
            <a:r>
              <a:rPr lang="uk-UA">
                <a:solidFill>
                  <a:srgbClr val="009900"/>
                </a:solidFill>
              </a:rPr>
              <a:t>7. </a:t>
            </a:r>
            <a:r>
              <a:rPr lang="ru-RU">
                <a:solidFill>
                  <a:srgbClr val="009900"/>
                </a:solidFill>
              </a:rPr>
              <a:t>https://uk.wikipedia.org/wiki</a:t>
            </a:r>
          </a:p>
        </p:txBody>
      </p:sp>
      <p:sp>
        <p:nvSpPr>
          <p:cNvPr id="39939" name="Rectangle 4"/>
          <p:cNvSpPr>
            <a:spLocks noChangeArrowheads="1"/>
          </p:cNvSpPr>
          <p:nvPr/>
        </p:nvSpPr>
        <p:spPr bwMode="auto">
          <a:xfrm>
            <a:off x="2771775" y="469900"/>
            <a:ext cx="47402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8000" b="1" i="1">
                <a:solidFill>
                  <a:srgbClr val="009900"/>
                </a:solidFill>
              </a:rPr>
              <a:t>Джерела</a:t>
            </a:r>
            <a:r>
              <a:rPr lang="ru-RU">
                <a:solidFill>
                  <a:schemeClr val="hlink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7"/>
          <p:cNvGrpSpPr>
            <a:grpSpLocks/>
          </p:cNvGrpSpPr>
          <p:nvPr/>
        </p:nvGrpSpPr>
        <p:grpSpPr bwMode="auto">
          <a:xfrm rot="10019575" flipH="1">
            <a:off x="868363" y="1346200"/>
            <a:ext cx="1878012" cy="866775"/>
            <a:chOff x="1109" y="1171"/>
            <a:chExt cx="1645" cy="924"/>
          </a:xfrm>
        </p:grpSpPr>
        <p:sp>
          <p:nvSpPr>
            <p:cNvPr id="15383" name="Freeform 8"/>
            <p:cNvSpPr>
              <a:spLocks/>
            </p:cNvSpPr>
            <p:nvPr/>
          </p:nvSpPr>
          <p:spPr bwMode="auto">
            <a:xfrm>
              <a:off x="1110" y="1174"/>
              <a:ext cx="952" cy="607"/>
            </a:xfrm>
            <a:custGeom>
              <a:avLst/>
              <a:gdLst>
                <a:gd name="T0" fmla="*/ 0 w 952"/>
                <a:gd name="T1" fmla="*/ 0 h 607"/>
                <a:gd name="T2" fmla="*/ 0 w 952"/>
                <a:gd name="T3" fmla="*/ 45 h 607"/>
                <a:gd name="T4" fmla="*/ 69 w 952"/>
                <a:gd name="T5" fmla="*/ 57 h 607"/>
                <a:gd name="T6" fmla="*/ 132 w 952"/>
                <a:gd name="T7" fmla="*/ 72 h 607"/>
                <a:gd name="T8" fmla="*/ 189 w 952"/>
                <a:gd name="T9" fmla="*/ 90 h 607"/>
                <a:gd name="T10" fmla="*/ 248 w 952"/>
                <a:gd name="T11" fmla="*/ 108 h 607"/>
                <a:gd name="T12" fmla="*/ 298 w 952"/>
                <a:gd name="T13" fmla="*/ 126 h 607"/>
                <a:gd name="T14" fmla="*/ 340 w 952"/>
                <a:gd name="T15" fmla="*/ 144 h 607"/>
                <a:gd name="T16" fmla="*/ 379 w 952"/>
                <a:gd name="T17" fmla="*/ 160 h 607"/>
                <a:gd name="T18" fmla="*/ 424 w 952"/>
                <a:gd name="T19" fmla="*/ 181 h 607"/>
                <a:gd name="T20" fmla="*/ 463 w 952"/>
                <a:gd name="T21" fmla="*/ 205 h 607"/>
                <a:gd name="T22" fmla="*/ 508 w 952"/>
                <a:gd name="T23" fmla="*/ 235 h 607"/>
                <a:gd name="T24" fmla="*/ 544 w 952"/>
                <a:gd name="T25" fmla="*/ 262 h 607"/>
                <a:gd name="T26" fmla="*/ 580 w 952"/>
                <a:gd name="T27" fmla="*/ 289 h 607"/>
                <a:gd name="T28" fmla="*/ 613 w 952"/>
                <a:gd name="T29" fmla="*/ 319 h 607"/>
                <a:gd name="T30" fmla="*/ 655 w 952"/>
                <a:gd name="T31" fmla="*/ 355 h 607"/>
                <a:gd name="T32" fmla="*/ 700 w 952"/>
                <a:gd name="T33" fmla="*/ 397 h 607"/>
                <a:gd name="T34" fmla="*/ 726 w 952"/>
                <a:gd name="T35" fmla="*/ 427 h 607"/>
                <a:gd name="T36" fmla="*/ 753 w 952"/>
                <a:gd name="T37" fmla="*/ 459 h 607"/>
                <a:gd name="T38" fmla="*/ 780 w 952"/>
                <a:gd name="T39" fmla="*/ 490 h 607"/>
                <a:gd name="T40" fmla="*/ 804 w 952"/>
                <a:gd name="T41" fmla="*/ 520 h 607"/>
                <a:gd name="T42" fmla="*/ 834 w 952"/>
                <a:gd name="T43" fmla="*/ 568 h 607"/>
                <a:gd name="T44" fmla="*/ 852 w 952"/>
                <a:gd name="T45" fmla="*/ 607 h 607"/>
                <a:gd name="T46" fmla="*/ 952 w 952"/>
                <a:gd name="T47" fmla="*/ 595 h 607"/>
                <a:gd name="T48" fmla="*/ 919 w 952"/>
                <a:gd name="T49" fmla="*/ 529 h 607"/>
                <a:gd name="T50" fmla="*/ 870 w 952"/>
                <a:gd name="T51" fmla="*/ 459 h 607"/>
                <a:gd name="T52" fmla="*/ 819 w 952"/>
                <a:gd name="T53" fmla="*/ 400 h 607"/>
                <a:gd name="T54" fmla="*/ 753 w 952"/>
                <a:gd name="T55" fmla="*/ 337 h 607"/>
                <a:gd name="T56" fmla="*/ 664 w 952"/>
                <a:gd name="T57" fmla="*/ 247 h 607"/>
                <a:gd name="T58" fmla="*/ 565 w 952"/>
                <a:gd name="T59" fmla="*/ 172 h 607"/>
                <a:gd name="T60" fmla="*/ 460 w 952"/>
                <a:gd name="T61" fmla="*/ 108 h 607"/>
                <a:gd name="T62" fmla="*/ 367 w 952"/>
                <a:gd name="T63" fmla="*/ 69 h 607"/>
                <a:gd name="T64" fmla="*/ 251 w 952"/>
                <a:gd name="T65" fmla="*/ 30 h 607"/>
                <a:gd name="T66" fmla="*/ 156 w 952"/>
                <a:gd name="T67" fmla="*/ 15 h 607"/>
                <a:gd name="T68" fmla="*/ 0 w 952"/>
                <a:gd name="T69" fmla="*/ 0 h 6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2"/>
                <a:gd name="T106" fmla="*/ 0 h 607"/>
                <a:gd name="T107" fmla="*/ 952 w 952"/>
                <a:gd name="T108" fmla="*/ 607 h 60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2" h="607">
                  <a:moveTo>
                    <a:pt x="0" y="0"/>
                  </a:moveTo>
                  <a:lnTo>
                    <a:pt x="0" y="45"/>
                  </a:lnTo>
                  <a:lnTo>
                    <a:pt x="69" y="57"/>
                  </a:lnTo>
                  <a:lnTo>
                    <a:pt x="132" y="72"/>
                  </a:lnTo>
                  <a:lnTo>
                    <a:pt x="189" y="90"/>
                  </a:lnTo>
                  <a:lnTo>
                    <a:pt x="248" y="108"/>
                  </a:lnTo>
                  <a:lnTo>
                    <a:pt x="298" y="126"/>
                  </a:lnTo>
                  <a:lnTo>
                    <a:pt x="340" y="144"/>
                  </a:lnTo>
                  <a:lnTo>
                    <a:pt x="379" y="160"/>
                  </a:lnTo>
                  <a:lnTo>
                    <a:pt x="424" y="181"/>
                  </a:lnTo>
                  <a:lnTo>
                    <a:pt x="463" y="205"/>
                  </a:lnTo>
                  <a:lnTo>
                    <a:pt x="508" y="235"/>
                  </a:lnTo>
                  <a:lnTo>
                    <a:pt x="544" y="262"/>
                  </a:lnTo>
                  <a:lnTo>
                    <a:pt x="580" y="289"/>
                  </a:lnTo>
                  <a:lnTo>
                    <a:pt x="613" y="319"/>
                  </a:lnTo>
                  <a:lnTo>
                    <a:pt x="655" y="355"/>
                  </a:lnTo>
                  <a:lnTo>
                    <a:pt x="700" y="397"/>
                  </a:lnTo>
                  <a:lnTo>
                    <a:pt x="726" y="427"/>
                  </a:lnTo>
                  <a:lnTo>
                    <a:pt x="753" y="459"/>
                  </a:lnTo>
                  <a:lnTo>
                    <a:pt x="780" y="490"/>
                  </a:lnTo>
                  <a:lnTo>
                    <a:pt x="804" y="520"/>
                  </a:lnTo>
                  <a:lnTo>
                    <a:pt x="834" y="568"/>
                  </a:lnTo>
                  <a:lnTo>
                    <a:pt x="852" y="607"/>
                  </a:lnTo>
                  <a:lnTo>
                    <a:pt x="952" y="595"/>
                  </a:lnTo>
                  <a:lnTo>
                    <a:pt x="919" y="529"/>
                  </a:lnTo>
                  <a:lnTo>
                    <a:pt x="870" y="459"/>
                  </a:lnTo>
                  <a:lnTo>
                    <a:pt x="819" y="400"/>
                  </a:lnTo>
                  <a:lnTo>
                    <a:pt x="753" y="337"/>
                  </a:lnTo>
                  <a:lnTo>
                    <a:pt x="664" y="247"/>
                  </a:lnTo>
                  <a:lnTo>
                    <a:pt x="565" y="172"/>
                  </a:lnTo>
                  <a:lnTo>
                    <a:pt x="460" y="108"/>
                  </a:lnTo>
                  <a:lnTo>
                    <a:pt x="367" y="69"/>
                  </a:lnTo>
                  <a:lnTo>
                    <a:pt x="251" y="30"/>
                  </a:lnTo>
                  <a:lnTo>
                    <a:pt x="15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5384" name="Freeform 9"/>
            <p:cNvSpPr>
              <a:spLocks/>
            </p:cNvSpPr>
            <p:nvPr/>
          </p:nvSpPr>
          <p:spPr bwMode="auto">
            <a:xfrm>
              <a:off x="2261" y="1661"/>
              <a:ext cx="493" cy="434"/>
            </a:xfrm>
            <a:custGeom>
              <a:avLst/>
              <a:gdLst>
                <a:gd name="T0" fmla="*/ 0 w 493"/>
                <a:gd name="T1" fmla="*/ 335 h 434"/>
                <a:gd name="T2" fmla="*/ 0 w 493"/>
                <a:gd name="T3" fmla="*/ 434 h 434"/>
                <a:gd name="T4" fmla="*/ 20 w 493"/>
                <a:gd name="T5" fmla="*/ 409 h 434"/>
                <a:gd name="T6" fmla="*/ 42 w 493"/>
                <a:gd name="T7" fmla="*/ 383 h 434"/>
                <a:gd name="T8" fmla="*/ 71 w 493"/>
                <a:gd name="T9" fmla="*/ 356 h 434"/>
                <a:gd name="T10" fmla="*/ 107 w 493"/>
                <a:gd name="T11" fmla="*/ 325 h 434"/>
                <a:gd name="T12" fmla="*/ 142 w 493"/>
                <a:gd name="T13" fmla="*/ 291 h 434"/>
                <a:gd name="T14" fmla="*/ 178 w 493"/>
                <a:gd name="T15" fmla="*/ 259 h 434"/>
                <a:gd name="T16" fmla="*/ 211 w 493"/>
                <a:gd name="T17" fmla="*/ 232 h 434"/>
                <a:gd name="T18" fmla="*/ 241 w 493"/>
                <a:gd name="T19" fmla="*/ 208 h 434"/>
                <a:gd name="T20" fmla="*/ 274 w 493"/>
                <a:gd name="T21" fmla="*/ 186 h 434"/>
                <a:gd name="T22" fmla="*/ 308 w 493"/>
                <a:gd name="T23" fmla="*/ 164 h 434"/>
                <a:gd name="T24" fmla="*/ 348 w 493"/>
                <a:gd name="T25" fmla="*/ 141 h 434"/>
                <a:gd name="T26" fmla="*/ 385 w 493"/>
                <a:gd name="T27" fmla="*/ 123 h 434"/>
                <a:gd name="T28" fmla="*/ 423 w 493"/>
                <a:gd name="T29" fmla="*/ 107 h 434"/>
                <a:gd name="T30" fmla="*/ 463 w 493"/>
                <a:gd name="T31" fmla="*/ 90 h 434"/>
                <a:gd name="T32" fmla="*/ 493 w 493"/>
                <a:gd name="T33" fmla="*/ 76 h 434"/>
                <a:gd name="T34" fmla="*/ 493 w 493"/>
                <a:gd name="T35" fmla="*/ 0 h 434"/>
                <a:gd name="T36" fmla="*/ 439 w 493"/>
                <a:gd name="T37" fmla="*/ 15 h 434"/>
                <a:gd name="T38" fmla="*/ 360 w 493"/>
                <a:gd name="T39" fmla="*/ 49 h 434"/>
                <a:gd name="T40" fmla="*/ 259 w 493"/>
                <a:gd name="T41" fmla="*/ 92 h 434"/>
                <a:gd name="T42" fmla="*/ 185 w 493"/>
                <a:gd name="T43" fmla="*/ 138 h 434"/>
                <a:gd name="T44" fmla="*/ 117 w 493"/>
                <a:gd name="T45" fmla="*/ 204 h 434"/>
                <a:gd name="T46" fmla="*/ 50 w 493"/>
                <a:gd name="T47" fmla="*/ 259 h 434"/>
                <a:gd name="T48" fmla="*/ 0 w 493"/>
                <a:gd name="T49" fmla="*/ 312 h 434"/>
                <a:gd name="T50" fmla="*/ 0 w 493"/>
                <a:gd name="T51" fmla="*/ 433 h 434"/>
                <a:gd name="T52" fmla="*/ 0 w 493"/>
                <a:gd name="T53" fmla="*/ 431 h 434"/>
                <a:gd name="T54" fmla="*/ 0 w 493"/>
                <a:gd name="T55" fmla="*/ 335 h 4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3"/>
                <a:gd name="T85" fmla="*/ 0 h 434"/>
                <a:gd name="T86" fmla="*/ 493 w 493"/>
                <a:gd name="T87" fmla="*/ 434 h 4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3" h="434">
                  <a:moveTo>
                    <a:pt x="0" y="335"/>
                  </a:moveTo>
                  <a:lnTo>
                    <a:pt x="0" y="434"/>
                  </a:lnTo>
                  <a:lnTo>
                    <a:pt x="20" y="409"/>
                  </a:lnTo>
                  <a:lnTo>
                    <a:pt x="42" y="383"/>
                  </a:lnTo>
                  <a:lnTo>
                    <a:pt x="71" y="356"/>
                  </a:lnTo>
                  <a:lnTo>
                    <a:pt x="107" y="325"/>
                  </a:lnTo>
                  <a:lnTo>
                    <a:pt x="142" y="291"/>
                  </a:lnTo>
                  <a:lnTo>
                    <a:pt x="178" y="259"/>
                  </a:lnTo>
                  <a:lnTo>
                    <a:pt x="211" y="232"/>
                  </a:lnTo>
                  <a:lnTo>
                    <a:pt x="241" y="208"/>
                  </a:lnTo>
                  <a:lnTo>
                    <a:pt x="274" y="186"/>
                  </a:lnTo>
                  <a:lnTo>
                    <a:pt x="308" y="164"/>
                  </a:lnTo>
                  <a:lnTo>
                    <a:pt x="348" y="141"/>
                  </a:lnTo>
                  <a:lnTo>
                    <a:pt x="385" y="123"/>
                  </a:lnTo>
                  <a:lnTo>
                    <a:pt x="423" y="107"/>
                  </a:lnTo>
                  <a:lnTo>
                    <a:pt x="463" y="90"/>
                  </a:lnTo>
                  <a:lnTo>
                    <a:pt x="493" y="76"/>
                  </a:lnTo>
                  <a:lnTo>
                    <a:pt x="493" y="0"/>
                  </a:lnTo>
                  <a:lnTo>
                    <a:pt x="439" y="15"/>
                  </a:lnTo>
                  <a:lnTo>
                    <a:pt x="360" y="49"/>
                  </a:lnTo>
                  <a:lnTo>
                    <a:pt x="259" y="92"/>
                  </a:lnTo>
                  <a:lnTo>
                    <a:pt x="185" y="138"/>
                  </a:lnTo>
                  <a:lnTo>
                    <a:pt x="117" y="204"/>
                  </a:lnTo>
                  <a:lnTo>
                    <a:pt x="50" y="259"/>
                  </a:lnTo>
                  <a:lnTo>
                    <a:pt x="0" y="312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5385" name="Freeform 10"/>
            <p:cNvSpPr>
              <a:spLocks/>
            </p:cNvSpPr>
            <p:nvPr/>
          </p:nvSpPr>
          <p:spPr bwMode="auto">
            <a:xfrm>
              <a:off x="1670" y="1824"/>
              <a:ext cx="589" cy="270"/>
            </a:xfrm>
            <a:custGeom>
              <a:avLst/>
              <a:gdLst>
                <a:gd name="T0" fmla="*/ 0 w 589"/>
                <a:gd name="T1" fmla="*/ 0 h 270"/>
                <a:gd name="T2" fmla="*/ 0 w 589"/>
                <a:gd name="T3" fmla="*/ 83 h 270"/>
                <a:gd name="T4" fmla="*/ 38 w 589"/>
                <a:gd name="T5" fmla="*/ 90 h 270"/>
                <a:gd name="T6" fmla="*/ 77 w 589"/>
                <a:gd name="T7" fmla="*/ 97 h 270"/>
                <a:gd name="T8" fmla="*/ 114 w 589"/>
                <a:gd name="T9" fmla="*/ 106 h 270"/>
                <a:gd name="T10" fmla="*/ 152 w 589"/>
                <a:gd name="T11" fmla="*/ 115 h 270"/>
                <a:gd name="T12" fmla="*/ 196 w 589"/>
                <a:gd name="T13" fmla="*/ 126 h 270"/>
                <a:gd name="T14" fmla="*/ 244 w 589"/>
                <a:gd name="T15" fmla="*/ 138 h 270"/>
                <a:gd name="T16" fmla="*/ 304 w 589"/>
                <a:gd name="T17" fmla="*/ 156 h 270"/>
                <a:gd name="T18" fmla="*/ 362 w 589"/>
                <a:gd name="T19" fmla="*/ 172 h 270"/>
                <a:gd name="T20" fmla="*/ 400 w 589"/>
                <a:gd name="T21" fmla="*/ 185 h 270"/>
                <a:gd name="T22" fmla="*/ 445 w 589"/>
                <a:gd name="T23" fmla="*/ 203 h 270"/>
                <a:gd name="T24" fmla="*/ 494 w 589"/>
                <a:gd name="T25" fmla="*/ 223 h 270"/>
                <a:gd name="T26" fmla="*/ 538 w 589"/>
                <a:gd name="T27" fmla="*/ 243 h 270"/>
                <a:gd name="T28" fmla="*/ 570 w 589"/>
                <a:gd name="T29" fmla="*/ 259 h 270"/>
                <a:gd name="T30" fmla="*/ 589 w 589"/>
                <a:gd name="T31" fmla="*/ 270 h 270"/>
                <a:gd name="T32" fmla="*/ 589 w 589"/>
                <a:gd name="T33" fmla="*/ 167 h 270"/>
                <a:gd name="T34" fmla="*/ 552 w 589"/>
                <a:gd name="T35" fmla="*/ 141 h 270"/>
                <a:gd name="T36" fmla="*/ 478 w 589"/>
                <a:gd name="T37" fmla="*/ 105 h 270"/>
                <a:gd name="T38" fmla="*/ 392 w 589"/>
                <a:gd name="T39" fmla="*/ 69 h 270"/>
                <a:gd name="T40" fmla="*/ 315 w 589"/>
                <a:gd name="T41" fmla="*/ 49 h 270"/>
                <a:gd name="T42" fmla="*/ 226 w 589"/>
                <a:gd name="T43" fmla="*/ 24 h 270"/>
                <a:gd name="T44" fmla="*/ 137 w 589"/>
                <a:gd name="T45" fmla="*/ 7 h 270"/>
                <a:gd name="T46" fmla="*/ 74 w 589"/>
                <a:gd name="T47" fmla="*/ 1 h 270"/>
                <a:gd name="T48" fmla="*/ 0 w 589"/>
                <a:gd name="T49" fmla="*/ 0 h 2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9"/>
                <a:gd name="T76" fmla="*/ 0 h 270"/>
                <a:gd name="T77" fmla="*/ 589 w 589"/>
                <a:gd name="T78" fmla="*/ 270 h 2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9" h="270">
                  <a:moveTo>
                    <a:pt x="0" y="0"/>
                  </a:moveTo>
                  <a:lnTo>
                    <a:pt x="0" y="83"/>
                  </a:lnTo>
                  <a:lnTo>
                    <a:pt x="38" y="90"/>
                  </a:lnTo>
                  <a:lnTo>
                    <a:pt x="77" y="97"/>
                  </a:lnTo>
                  <a:lnTo>
                    <a:pt x="114" y="106"/>
                  </a:lnTo>
                  <a:lnTo>
                    <a:pt x="152" y="115"/>
                  </a:lnTo>
                  <a:lnTo>
                    <a:pt x="196" y="126"/>
                  </a:lnTo>
                  <a:lnTo>
                    <a:pt x="244" y="138"/>
                  </a:lnTo>
                  <a:lnTo>
                    <a:pt x="304" y="156"/>
                  </a:lnTo>
                  <a:lnTo>
                    <a:pt x="362" y="172"/>
                  </a:lnTo>
                  <a:lnTo>
                    <a:pt x="400" y="185"/>
                  </a:lnTo>
                  <a:lnTo>
                    <a:pt x="445" y="203"/>
                  </a:lnTo>
                  <a:lnTo>
                    <a:pt x="494" y="223"/>
                  </a:lnTo>
                  <a:lnTo>
                    <a:pt x="538" y="243"/>
                  </a:lnTo>
                  <a:lnTo>
                    <a:pt x="570" y="259"/>
                  </a:lnTo>
                  <a:lnTo>
                    <a:pt x="589" y="270"/>
                  </a:lnTo>
                  <a:lnTo>
                    <a:pt x="589" y="167"/>
                  </a:lnTo>
                  <a:lnTo>
                    <a:pt x="552" y="141"/>
                  </a:lnTo>
                  <a:lnTo>
                    <a:pt x="478" y="105"/>
                  </a:lnTo>
                  <a:lnTo>
                    <a:pt x="392" y="69"/>
                  </a:lnTo>
                  <a:lnTo>
                    <a:pt x="315" y="49"/>
                  </a:lnTo>
                  <a:lnTo>
                    <a:pt x="226" y="24"/>
                  </a:lnTo>
                  <a:lnTo>
                    <a:pt x="137" y="7"/>
                  </a:lnTo>
                  <a:lnTo>
                    <a:pt x="7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5386" name="Freeform 11"/>
            <p:cNvSpPr>
              <a:spLocks/>
            </p:cNvSpPr>
            <p:nvPr/>
          </p:nvSpPr>
          <p:spPr bwMode="auto">
            <a:xfrm>
              <a:off x="1109" y="1171"/>
              <a:ext cx="1645" cy="823"/>
            </a:xfrm>
            <a:custGeom>
              <a:avLst/>
              <a:gdLst>
                <a:gd name="T0" fmla="*/ 90 w 1645"/>
                <a:gd name="T1" fmla="*/ 0 h 823"/>
                <a:gd name="T2" fmla="*/ 189 w 1645"/>
                <a:gd name="T3" fmla="*/ 0 h 823"/>
                <a:gd name="T4" fmla="*/ 291 w 1645"/>
                <a:gd name="T5" fmla="*/ 6 h 823"/>
                <a:gd name="T6" fmla="*/ 386 w 1645"/>
                <a:gd name="T7" fmla="*/ 21 h 823"/>
                <a:gd name="T8" fmla="*/ 496 w 1645"/>
                <a:gd name="T9" fmla="*/ 45 h 823"/>
                <a:gd name="T10" fmla="*/ 601 w 1645"/>
                <a:gd name="T11" fmla="*/ 78 h 823"/>
                <a:gd name="T12" fmla="*/ 712 w 1645"/>
                <a:gd name="T13" fmla="*/ 123 h 823"/>
                <a:gd name="T14" fmla="*/ 811 w 1645"/>
                <a:gd name="T15" fmla="*/ 170 h 823"/>
                <a:gd name="T16" fmla="*/ 905 w 1645"/>
                <a:gd name="T17" fmla="*/ 217 h 823"/>
                <a:gd name="T18" fmla="*/ 1001 w 1645"/>
                <a:gd name="T19" fmla="*/ 271 h 823"/>
                <a:gd name="T20" fmla="*/ 1091 w 1645"/>
                <a:gd name="T21" fmla="*/ 331 h 823"/>
                <a:gd name="T22" fmla="*/ 1178 w 1645"/>
                <a:gd name="T23" fmla="*/ 400 h 823"/>
                <a:gd name="T24" fmla="*/ 1249 w 1645"/>
                <a:gd name="T25" fmla="*/ 469 h 823"/>
                <a:gd name="T26" fmla="*/ 1297 w 1645"/>
                <a:gd name="T27" fmla="*/ 533 h 823"/>
                <a:gd name="T28" fmla="*/ 1596 w 1645"/>
                <a:gd name="T29" fmla="*/ 512 h 823"/>
                <a:gd name="T30" fmla="*/ 1494 w 1645"/>
                <a:gd name="T31" fmla="*/ 557 h 823"/>
                <a:gd name="T32" fmla="*/ 1423 w 1645"/>
                <a:gd name="T33" fmla="*/ 593 h 823"/>
                <a:gd name="T34" fmla="*/ 1364 w 1645"/>
                <a:gd name="T35" fmla="*/ 630 h 823"/>
                <a:gd name="T36" fmla="*/ 1307 w 1645"/>
                <a:gd name="T37" fmla="*/ 676 h 823"/>
                <a:gd name="T38" fmla="*/ 1240 w 1645"/>
                <a:gd name="T39" fmla="*/ 736 h 823"/>
                <a:gd name="T40" fmla="*/ 1178 w 1645"/>
                <a:gd name="T41" fmla="*/ 796 h 823"/>
                <a:gd name="T42" fmla="*/ 1124 w 1645"/>
                <a:gd name="T43" fmla="*/ 811 h 823"/>
                <a:gd name="T44" fmla="*/ 1068 w 1645"/>
                <a:gd name="T45" fmla="*/ 783 h 823"/>
                <a:gd name="T46" fmla="*/ 999 w 1645"/>
                <a:gd name="T47" fmla="*/ 755 h 823"/>
                <a:gd name="T48" fmla="*/ 936 w 1645"/>
                <a:gd name="T49" fmla="*/ 735 h 823"/>
                <a:gd name="T50" fmla="*/ 864 w 1645"/>
                <a:gd name="T51" fmla="*/ 715 h 823"/>
                <a:gd name="T52" fmla="*/ 791 w 1645"/>
                <a:gd name="T53" fmla="*/ 696 h 823"/>
                <a:gd name="T54" fmla="*/ 720 w 1645"/>
                <a:gd name="T55" fmla="*/ 681 h 823"/>
                <a:gd name="T56" fmla="*/ 652 w 1645"/>
                <a:gd name="T57" fmla="*/ 666 h 823"/>
                <a:gd name="T58" fmla="*/ 560 w 1645"/>
                <a:gd name="T59" fmla="*/ 652 h 823"/>
                <a:gd name="T60" fmla="*/ 896 w 1645"/>
                <a:gd name="T61" fmla="*/ 542 h 823"/>
                <a:gd name="T62" fmla="*/ 817 w 1645"/>
                <a:gd name="T63" fmla="*/ 439 h 823"/>
                <a:gd name="T64" fmla="*/ 757 w 1645"/>
                <a:gd name="T65" fmla="*/ 379 h 823"/>
                <a:gd name="T66" fmla="*/ 670 w 1645"/>
                <a:gd name="T67" fmla="*/ 298 h 823"/>
                <a:gd name="T68" fmla="*/ 595 w 1645"/>
                <a:gd name="T69" fmla="*/ 235 h 823"/>
                <a:gd name="T70" fmla="*/ 535 w 1645"/>
                <a:gd name="T71" fmla="*/ 188 h 823"/>
                <a:gd name="T72" fmla="*/ 460 w 1645"/>
                <a:gd name="T73" fmla="*/ 141 h 823"/>
                <a:gd name="T74" fmla="*/ 383 w 1645"/>
                <a:gd name="T75" fmla="*/ 102 h 823"/>
                <a:gd name="T76" fmla="*/ 291 w 1645"/>
                <a:gd name="T77" fmla="*/ 69 h 823"/>
                <a:gd name="T78" fmla="*/ 192 w 1645"/>
                <a:gd name="T79" fmla="*/ 45 h 823"/>
                <a:gd name="T80" fmla="*/ 87 w 1645"/>
                <a:gd name="T81" fmla="*/ 24 h 8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45"/>
                <a:gd name="T124" fmla="*/ 0 h 823"/>
                <a:gd name="T125" fmla="*/ 1645 w 1645"/>
                <a:gd name="T126" fmla="*/ 823 h 8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45" h="823">
                  <a:moveTo>
                    <a:pt x="0" y="6"/>
                  </a:moveTo>
                  <a:lnTo>
                    <a:pt x="90" y="0"/>
                  </a:lnTo>
                  <a:lnTo>
                    <a:pt x="135" y="0"/>
                  </a:lnTo>
                  <a:lnTo>
                    <a:pt x="189" y="0"/>
                  </a:lnTo>
                  <a:lnTo>
                    <a:pt x="240" y="3"/>
                  </a:lnTo>
                  <a:lnTo>
                    <a:pt x="291" y="6"/>
                  </a:lnTo>
                  <a:lnTo>
                    <a:pt x="341" y="12"/>
                  </a:lnTo>
                  <a:lnTo>
                    <a:pt x="386" y="21"/>
                  </a:lnTo>
                  <a:lnTo>
                    <a:pt x="436" y="30"/>
                  </a:lnTo>
                  <a:lnTo>
                    <a:pt x="496" y="45"/>
                  </a:lnTo>
                  <a:lnTo>
                    <a:pt x="550" y="63"/>
                  </a:lnTo>
                  <a:lnTo>
                    <a:pt x="601" y="78"/>
                  </a:lnTo>
                  <a:lnTo>
                    <a:pt x="658" y="99"/>
                  </a:lnTo>
                  <a:lnTo>
                    <a:pt x="712" y="123"/>
                  </a:lnTo>
                  <a:lnTo>
                    <a:pt x="766" y="147"/>
                  </a:lnTo>
                  <a:lnTo>
                    <a:pt x="811" y="170"/>
                  </a:lnTo>
                  <a:lnTo>
                    <a:pt x="862" y="194"/>
                  </a:lnTo>
                  <a:lnTo>
                    <a:pt x="905" y="217"/>
                  </a:lnTo>
                  <a:lnTo>
                    <a:pt x="953" y="244"/>
                  </a:lnTo>
                  <a:lnTo>
                    <a:pt x="1001" y="271"/>
                  </a:lnTo>
                  <a:lnTo>
                    <a:pt x="1049" y="304"/>
                  </a:lnTo>
                  <a:lnTo>
                    <a:pt x="1091" y="331"/>
                  </a:lnTo>
                  <a:lnTo>
                    <a:pt x="1136" y="367"/>
                  </a:lnTo>
                  <a:lnTo>
                    <a:pt x="1178" y="400"/>
                  </a:lnTo>
                  <a:lnTo>
                    <a:pt x="1217" y="433"/>
                  </a:lnTo>
                  <a:lnTo>
                    <a:pt x="1249" y="469"/>
                  </a:lnTo>
                  <a:lnTo>
                    <a:pt x="1276" y="500"/>
                  </a:lnTo>
                  <a:lnTo>
                    <a:pt x="1297" y="533"/>
                  </a:lnTo>
                  <a:lnTo>
                    <a:pt x="1645" y="489"/>
                  </a:lnTo>
                  <a:lnTo>
                    <a:pt x="1596" y="512"/>
                  </a:lnTo>
                  <a:lnTo>
                    <a:pt x="1539" y="536"/>
                  </a:lnTo>
                  <a:lnTo>
                    <a:pt x="1494" y="557"/>
                  </a:lnTo>
                  <a:lnTo>
                    <a:pt x="1460" y="573"/>
                  </a:lnTo>
                  <a:lnTo>
                    <a:pt x="1423" y="593"/>
                  </a:lnTo>
                  <a:lnTo>
                    <a:pt x="1393" y="611"/>
                  </a:lnTo>
                  <a:lnTo>
                    <a:pt x="1364" y="630"/>
                  </a:lnTo>
                  <a:lnTo>
                    <a:pt x="1335" y="653"/>
                  </a:lnTo>
                  <a:lnTo>
                    <a:pt x="1307" y="676"/>
                  </a:lnTo>
                  <a:lnTo>
                    <a:pt x="1273" y="705"/>
                  </a:lnTo>
                  <a:lnTo>
                    <a:pt x="1240" y="736"/>
                  </a:lnTo>
                  <a:lnTo>
                    <a:pt x="1211" y="762"/>
                  </a:lnTo>
                  <a:lnTo>
                    <a:pt x="1178" y="796"/>
                  </a:lnTo>
                  <a:lnTo>
                    <a:pt x="1151" y="823"/>
                  </a:lnTo>
                  <a:lnTo>
                    <a:pt x="1124" y="811"/>
                  </a:lnTo>
                  <a:lnTo>
                    <a:pt x="1097" y="796"/>
                  </a:lnTo>
                  <a:lnTo>
                    <a:pt x="1068" y="783"/>
                  </a:lnTo>
                  <a:lnTo>
                    <a:pt x="1034" y="769"/>
                  </a:lnTo>
                  <a:lnTo>
                    <a:pt x="999" y="755"/>
                  </a:lnTo>
                  <a:lnTo>
                    <a:pt x="967" y="744"/>
                  </a:lnTo>
                  <a:lnTo>
                    <a:pt x="936" y="735"/>
                  </a:lnTo>
                  <a:lnTo>
                    <a:pt x="901" y="724"/>
                  </a:lnTo>
                  <a:lnTo>
                    <a:pt x="864" y="715"/>
                  </a:lnTo>
                  <a:lnTo>
                    <a:pt x="826" y="705"/>
                  </a:lnTo>
                  <a:lnTo>
                    <a:pt x="791" y="696"/>
                  </a:lnTo>
                  <a:lnTo>
                    <a:pt x="757" y="687"/>
                  </a:lnTo>
                  <a:lnTo>
                    <a:pt x="720" y="681"/>
                  </a:lnTo>
                  <a:lnTo>
                    <a:pt x="685" y="673"/>
                  </a:lnTo>
                  <a:lnTo>
                    <a:pt x="652" y="666"/>
                  </a:lnTo>
                  <a:lnTo>
                    <a:pt x="613" y="658"/>
                  </a:lnTo>
                  <a:lnTo>
                    <a:pt x="560" y="652"/>
                  </a:lnTo>
                  <a:lnTo>
                    <a:pt x="920" y="590"/>
                  </a:lnTo>
                  <a:lnTo>
                    <a:pt x="896" y="542"/>
                  </a:lnTo>
                  <a:lnTo>
                    <a:pt x="868" y="506"/>
                  </a:lnTo>
                  <a:lnTo>
                    <a:pt x="817" y="439"/>
                  </a:lnTo>
                  <a:lnTo>
                    <a:pt x="787" y="409"/>
                  </a:lnTo>
                  <a:lnTo>
                    <a:pt x="757" y="379"/>
                  </a:lnTo>
                  <a:lnTo>
                    <a:pt x="703" y="328"/>
                  </a:lnTo>
                  <a:lnTo>
                    <a:pt x="670" y="298"/>
                  </a:lnTo>
                  <a:lnTo>
                    <a:pt x="631" y="262"/>
                  </a:lnTo>
                  <a:lnTo>
                    <a:pt x="595" y="235"/>
                  </a:lnTo>
                  <a:lnTo>
                    <a:pt x="565" y="211"/>
                  </a:lnTo>
                  <a:lnTo>
                    <a:pt x="535" y="188"/>
                  </a:lnTo>
                  <a:lnTo>
                    <a:pt x="499" y="164"/>
                  </a:lnTo>
                  <a:lnTo>
                    <a:pt x="460" y="141"/>
                  </a:lnTo>
                  <a:lnTo>
                    <a:pt x="421" y="123"/>
                  </a:lnTo>
                  <a:lnTo>
                    <a:pt x="383" y="102"/>
                  </a:lnTo>
                  <a:lnTo>
                    <a:pt x="335" y="84"/>
                  </a:lnTo>
                  <a:lnTo>
                    <a:pt x="291" y="69"/>
                  </a:lnTo>
                  <a:lnTo>
                    <a:pt x="240" y="57"/>
                  </a:lnTo>
                  <a:lnTo>
                    <a:pt x="192" y="45"/>
                  </a:lnTo>
                  <a:lnTo>
                    <a:pt x="141" y="33"/>
                  </a:lnTo>
                  <a:lnTo>
                    <a:pt x="87" y="2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90156" name="Oval 44"/>
          <p:cNvSpPr>
            <a:spLocks noChangeArrowheads="1"/>
          </p:cNvSpPr>
          <p:nvPr/>
        </p:nvSpPr>
        <p:spPr bwMode="auto">
          <a:xfrm>
            <a:off x="149225" y="2320925"/>
            <a:ext cx="4124325" cy="1597025"/>
          </a:xfrm>
          <a:prstGeom prst="ellipse">
            <a:avLst/>
          </a:prstGeom>
          <a:gradFill rotWithShape="0">
            <a:gsLst>
              <a:gs pos="0">
                <a:srgbClr val="66FF66"/>
              </a:gs>
              <a:gs pos="50000">
                <a:schemeClr val="bg1"/>
              </a:gs>
              <a:gs pos="100000">
                <a:srgbClr val="66FF66"/>
              </a:gs>
            </a:gsLst>
            <a:lin ang="5400000" scaled="1"/>
          </a:gradFill>
          <a:ln w="127000">
            <a:pattFill prst="sphere">
              <a:fgClr>
                <a:schemeClr val="tx1"/>
              </a:fgClr>
              <a:bgClr>
                <a:srgbClr val="FFFF00"/>
              </a:bgClr>
            </a:patt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uk-UA" sz="3200" b="1">
                <a:solidFill>
                  <a:srgbClr val="0D6939"/>
                </a:solidFill>
              </a:rPr>
              <a:t> Завдання        для груп</a:t>
            </a:r>
            <a:endParaRPr lang="ru-RU" sz="3200" b="1">
              <a:solidFill>
                <a:srgbClr val="0D6939"/>
              </a:solidFill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 rot="10081030" flipH="1" flipV="1">
            <a:off x="2082800" y="3886200"/>
            <a:ext cx="1579563" cy="984250"/>
            <a:chOff x="1109" y="1171"/>
            <a:chExt cx="1645" cy="924"/>
          </a:xfrm>
        </p:grpSpPr>
        <p:sp>
          <p:nvSpPr>
            <p:cNvPr id="15379" name="Freeform 8"/>
            <p:cNvSpPr>
              <a:spLocks/>
            </p:cNvSpPr>
            <p:nvPr/>
          </p:nvSpPr>
          <p:spPr bwMode="auto">
            <a:xfrm>
              <a:off x="1110" y="1174"/>
              <a:ext cx="952" cy="607"/>
            </a:xfrm>
            <a:custGeom>
              <a:avLst/>
              <a:gdLst>
                <a:gd name="T0" fmla="*/ 0 w 952"/>
                <a:gd name="T1" fmla="*/ 0 h 607"/>
                <a:gd name="T2" fmla="*/ 0 w 952"/>
                <a:gd name="T3" fmla="*/ 45 h 607"/>
                <a:gd name="T4" fmla="*/ 69 w 952"/>
                <a:gd name="T5" fmla="*/ 57 h 607"/>
                <a:gd name="T6" fmla="*/ 132 w 952"/>
                <a:gd name="T7" fmla="*/ 72 h 607"/>
                <a:gd name="T8" fmla="*/ 189 w 952"/>
                <a:gd name="T9" fmla="*/ 90 h 607"/>
                <a:gd name="T10" fmla="*/ 248 w 952"/>
                <a:gd name="T11" fmla="*/ 108 h 607"/>
                <a:gd name="T12" fmla="*/ 298 w 952"/>
                <a:gd name="T13" fmla="*/ 126 h 607"/>
                <a:gd name="T14" fmla="*/ 340 w 952"/>
                <a:gd name="T15" fmla="*/ 144 h 607"/>
                <a:gd name="T16" fmla="*/ 379 w 952"/>
                <a:gd name="T17" fmla="*/ 160 h 607"/>
                <a:gd name="T18" fmla="*/ 424 w 952"/>
                <a:gd name="T19" fmla="*/ 181 h 607"/>
                <a:gd name="T20" fmla="*/ 463 w 952"/>
                <a:gd name="T21" fmla="*/ 205 h 607"/>
                <a:gd name="T22" fmla="*/ 508 w 952"/>
                <a:gd name="T23" fmla="*/ 235 h 607"/>
                <a:gd name="T24" fmla="*/ 544 w 952"/>
                <a:gd name="T25" fmla="*/ 262 h 607"/>
                <a:gd name="T26" fmla="*/ 580 w 952"/>
                <a:gd name="T27" fmla="*/ 289 h 607"/>
                <a:gd name="T28" fmla="*/ 613 w 952"/>
                <a:gd name="T29" fmla="*/ 319 h 607"/>
                <a:gd name="T30" fmla="*/ 655 w 952"/>
                <a:gd name="T31" fmla="*/ 355 h 607"/>
                <a:gd name="T32" fmla="*/ 700 w 952"/>
                <a:gd name="T33" fmla="*/ 397 h 607"/>
                <a:gd name="T34" fmla="*/ 726 w 952"/>
                <a:gd name="T35" fmla="*/ 427 h 607"/>
                <a:gd name="T36" fmla="*/ 753 w 952"/>
                <a:gd name="T37" fmla="*/ 459 h 607"/>
                <a:gd name="T38" fmla="*/ 780 w 952"/>
                <a:gd name="T39" fmla="*/ 490 h 607"/>
                <a:gd name="T40" fmla="*/ 804 w 952"/>
                <a:gd name="T41" fmla="*/ 520 h 607"/>
                <a:gd name="T42" fmla="*/ 834 w 952"/>
                <a:gd name="T43" fmla="*/ 568 h 607"/>
                <a:gd name="T44" fmla="*/ 852 w 952"/>
                <a:gd name="T45" fmla="*/ 607 h 607"/>
                <a:gd name="T46" fmla="*/ 952 w 952"/>
                <a:gd name="T47" fmla="*/ 595 h 607"/>
                <a:gd name="T48" fmla="*/ 919 w 952"/>
                <a:gd name="T49" fmla="*/ 529 h 607"/>
                <a:gd name="T50" fmla="*/ 870 w 952"/>
                <a:gd name="T51" fmla="*/ 459 h 607"/>
                <a:gd name="T52" fmla="*/ 819 w 952"/>
                <a:gd name="T53" fmla="*/ 400 h 607"/>
                <a:gd name="T54" fmla="*/ 753 w 952"/>
                <a:gd name="T55" fmla="*/ 337 h 607"/>
                <a:gd name="T56" fmla="*/ 664 w 952"/>
                <a:gd name="T57" fmla="*/ 247 h 607"/>
                <a:gd name="T58" fmla="*/ 565 w 952"/>
                <a:gd name="T59" fmla="*/ 172 h 607"/>
                <a:gd name="T60" fmla="*/ 460 w 952"/>
                <a:gd name="T61" fmla="*/ 108 h 607"/>
                <a:gd name="T62" fmla="*/ 367 w 952"/>
                <a:gd name="T63" fmla="*/ 69 h 607"/>
                <a:gd name="T64" fmla="*/ 251 w 952"/>
                <a:gd name="T65" fmla="*/ 30 h 607"/>
                <a:gd name="T66" fmla="*/ 156 w 952"/>
                <a:gd name="T67" fmla="*/ 15 h 607"/>
                <a:gd name="T68" fmla="*/ 0 w 952"/>
                <a:gd name="T69" fmla="*/ 0 h 6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2"/>
                <a:gd name="T106" fmla="*/ 0 h 607"/>
                <a:gd name="T107" fmla="*/ 952 w 952"/>
                <a:gd name="T108" fmla="*/ 607 h 60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2" h="607">
                  <a:moveTo>
                    <a:pt x="0" y="0"/>
                  </a:moveTo>
                  <a:lnTo>
                    <a:pt x="0" y="45"/>
                  </a:lnTo>
                  <a:lnTo>
                    <a:pt x="69" y="57"/>
                  </a:lnTo>
                  <a:lnTo>
                    <a:pt x="132" y="72"/>
                  </a:lnTo>
                  <a:lnTo>
                    <a:pt x="189" y="90"/>
                  </a:lnTo>
                  <a:lnTo>
                    <a:pt x="248" y="108"/>
                  </a:lnTo>
                  <a:lnTo>
                    <a:pt x="298" y="126"/>
                  </a:lnTo>
                  <a:lnTo>
                    <a:pt x="340" y="144"/>
                  </a:lnTo>
                  <a:lnTo>
                    <a:pt x="379" y="160"/>
                  </a:lnTo>
                  <a:lnTo>
                    <a:pt x="424" y="181"/>
                  </a:lnTo>
                  <a:lnTo>
                    <a:pt x="463" y="205"/>
                  </a:lnTo>
                  <a:lnTo>
                    <a:pt x="508" y="235"/>
                  </a:lnTo>
                  <a:lnTo>
                    <a:pt x="544" y="262"/>
                  </a:lnTo>
                  <a:lnTo>
                    <a:pt x="580" y="289"/>
                  </a:lnTo>
                  <a:lnTo>
                    <a:pt x="613" y="319"/>
                  </a:lnTo>
                  <a:lnTo>
                    <a:pt x="655" y="355"/>
                  </a:lnTo>
                  <a:lnTo>
                    <a:pt x="700" y="397"/>
                  </a:lnTo>
                  <a:lnTo>
                    <a:pt x="726" y="427"/>
                  </a:lnTo>
                  <a:lnTo>
                    <a:pt x="753" y="459"/>
                  </a:lnTo>
                  <a:lnTo>
                    <a:pt x="780" y="490"/>
                  </a:lnTo>
                  <a:lnTo>
                    <a:pt x="804" y="520"/>
                  </a:lnTo>
                  <a:lnTo>
                    <a:pt x="834" y="568"/>
                  </a:lnTo>
                  <a:lnTo>
                    <a:pt x="852" y="607"/>
                  </a:lnTo>
                  <a:lnTo>
                    <a:pt x="952" y="595"/>
                  </a:lnTo>
                  <a:lnTo>
                    <a:pt x="919" y="529"/>
                  </a:lnTo>
                  <a:lnTo>
                    <a:pt x="870" y="459"/>
                  </a:lnTo>
                  <a:lnTo>
                    <a:pt x="819" y="400"/>
                  </a:lnTo>
                  <a:lnTo>
                    <a:pt x="753" y="337"/>
                  </a:lnTo>
                  <a:lnTo>
                    <a:pt x="664" y="247"/>
                  </a:lnTo>
                  <a:lnTo>
                    <a:pt x="565" y="172"/>
                  </a:lnTo>
                  <a:lnTo>
                    <a:pt x="460" y="108"/>
                  </a:lnTo>
                  <a:lnTo>
                    <a:pt x="367" y="69"/>
                  </a:lnTo>
                  <a:lnTo>
                    <a:pt x="251" y="30"/>
                  </a:lnTo>
                  <a:lnTo>
                    <a:pt x="15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5380" name="Freeform 9"/>
            <p:cNvSpPr>
              <a:spLocks/>
            </p:cNvSpPr>
            <p:nvPr/>
          </p:nvSpPr>
          <p:spPr bwMode="auto">
            <a:xfrm>
              <a:off x="2261" y="1661"/>
              <a:ext cx="493" cy="434"/>
            </a:xfrm>
            <a:custGeom>
              <a:avLst/>
              <a:gdLst>
                <a:gd name="T0" fmla="*/ 0 w 493"/>
                <a:gd name="T1" fmla="*/ 335 h 434"/>
                <a:gd name="T2" fmla="*/ 0 w 493"/>
                <a:gd name="T3" fmla="*/ 434 h 434"/>
                <a:gd name="T4" fmla="*/ 20 w 493"/>
                <a:gd name="T5" fmla="*/ 409 h 434"/>
                <a:gd name="T6" fmla="*/ 42 w 493"/>
                <a:gd name="T7" fmla="*/ 383 h 434"/>
                <a:gd name="T8" fmla="*/ 71 w 493"/>
                <a:gd name="T9" fmla="*/ 356 h 434"/>
                <a:gd name="T10" fmla="*/ 107 w 493"/>
                <a:gd name="T11" fmla="*/ 325 h 434"/>
                <a:gd name="T12" fmla="*/ 142 w 493"/>
                <a:gd name="T13" fmla="*/ 291 h 434"/>
                <a:gd name="T14" fmla="*/ 178 w 493"/>
                <a:gd name="T15" fmla="*/ 259 h 434"/>
                <a:gd name="T16" fmla="*/ 211 w 493"/>
                <a:gd name="T17" fmla="*/ 232 h 434"/>
                <a:gd name="T18" fmla="*/ 241 w 493"/>
                <a:gd name="T19" fmla="*/ 208 h 434"/>
                <a:gd name="T20" fmla="*/ 274 w 493"/>
                <a:gd name="T21" fmla="*/ 186 h 434"/>
                <a:gd name="T22" fmla="*/ 308 w 493"/>
                <a:gd name="T23" fmla="*/ 164 h 434"/>
                <a:gd name="T24" fmla="*/ 348 w 493"/>
                <a:gd name="T25" fmla="*/ 141 h 434"/>
                <a:gd name="T26" fmla="*/ 385 w 493"/>
                <a:gd name="T27" fmla="*/ 123 h 434"/>
                <a:gd name="T28" fmla="*/ 423 w 493"/>
                <a:gd name="T29" fmla="*/ 107 h 434"/>
                <a:gd name="T30" fmla="*/ 463 w 493"/>
                <a:gd name="T31" fmla="*/ 90 h 434"/>
                <a:gd name="T32" fmla="*/ 493 w 493"/>
                <a:gd name="T33" fmla="*/ 76 h 434"/>
                <a:gd name="T34" fmla="*/ 493 w 493"/>
                <a:gd name="T35" fmla="*/ 0 h 434"/>
                <a:gd name="T36" fmla="*/ 439 w 493"/>
                <a:gd name="T37" fmla="*/ 15 h 434"/>
                <a:gd name="T38" fmla="*/ 360 w 493"/>
                <a:gd name="T39" fmla="*/ 49 h 434"/>
                <a:gd name="T40" fmla="*/ 259 w 493"/>
                <a:gd name="T41" fmla="*/ 92 h 434"/>
                <a:gd name="T42" fmla="*/ 185 w 493"/>
                <a:gd name="T43" fmla="*/ 138 h 434"/>
                <a:gd name="T44" fmla="*/ 117 w 493"/>
                <a:gd name="T45" fmla="*/ 204 h 434"/>
                <a:gd name="T46" fmla="*/ 50 w 493"/>
                <a:gd name="T47" fmla="*/ 259 h 434"/>
                <a:gd name="T48" fmla="*/ 0 w 493"/>
                <a:gd name="T49" fmla="*/ 312 h 434"/>
                <a:gd name="T50" fmla="*/ 0 w 493"/>
                <a:gd name="T51" fmla="*/ 433 h 434"/>
                <a:gd name="T52" fmla="*/ 0 w 493"/>
                <a:gd name="T53" fmla="*/ 431 h 434"/>
                <a:gd name="T54" fmla="*/ 0 w 493"/>
                <a:gd name="T55" fmla="*/ 335 h 4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3"/>
                <a:gd name="T85" fmla="*/ 0 h 434"/>
                <a:gd name="T86" fmla="*/ 493 w 493"/>
                <a:gd name="T87" fmla="*/ 434 h 4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3" h="434">
                  <a:moveTo>
                    <a:pt x="0" y="335"/>
                  </a:moveTo>
                  <a:lnTo>
                    <a:pt x="0" y="434"/>
                  </a:lnTo>
                  <a:lnTo>
                    <a:pt x="20" y="409"/>
                  </a:lnTo>
                  <a:lnTo>
                    <a:pt x="42" y="383"/>
                  </a:lnTo>
                  <a:lnTo>
                    <a:pt x="71" y="356"/>
                  </a:lnTo>
                  <a:lnTo>
                    <a:pt x="107" y="325"/>
                  </a:lnTo>
                  <a:lnTo>
                    <a:pt x="142" y="291"/>
                  </a:lnTo>
                  <a:lnTo>
                    <a:pt x="178" y="259"/>
                  </a:lnTo>
                  <a:lnTo>
                    <a:pt x="211" y="232"/>
                  </a:lnTo>
                  <a:lnTo>
                    <a:pt x="241" y="208"/>
                  </a:lnTo>
                  <a:lnTo>
                    <a:pt x="274" y="186"/>
                  </a:lnTo>
                  <a:lnTo>
                    <a:pt x="308" y="164"/>
                  </a:lnTo>
                  <a:lnTo>
                    <a:pt x="348" y="141"/>
                  </a:lnTo>
                  <a:lnTo>
                    <a:pt x="385" y="123"/>
                  </a:lnTo>
                  <a:lnTo>
                    <a:pt x="423" y="107"/>
                  </a:lnTo>
                  <a:lnTo>
                    <a:pt x="463" y="90"/>
                  </a:lnTo>
                  <a:lnTo>
                    <a:pt x="493" y="76"/>
                  </a:lnTo>
                  <a:lnTo>
                    <a:pt x="493" y="0"/>
                  </a:lnTo>
                  <a:lnTo>
                    <a:pt x="439" y="15"/>
                  </a:lnTo>
                  <a:lnTo>
                    <a:pt x="360" y="49"/>
                  </a:lnTo>
                  <a:lnTo>
                    <a:pt x="259" y="92"/>
                  </a:lnTo>
                  <a:lnTo>
                    <a:pt x="185" y="138"/>
                  </a:lnTo>
                  <a:lnTo>
                    <a:pt x="117" y="204"/>
                  </a:lnTo>
                  <a:lnTo>
                    <a:pt x="50" y="259"/>
                  </a:lnTo>
                  <a:lnTo>
                    <a:pt x="0" y="312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5381" name="Freeform 10"/>
            <p:cNvSpPr>
              <a:spLocks/>
            </p:cNvSpPr>
            <p:nvPr/>
          </p:nvSpPr>
          <p:spPr bwMode="auto">
            <a:xfrm>
              <a:off x="1670" y="1824"/>
              <a:ext cx="589" cy="270"/>
            </a:xfrm>
            <a:custGeom>
              <a:avLst/>
              <a:gdLst>
                <a:gd name="T0" fmla="*/ 0 w 589"/>
                <a:gd name="T1" fmla="*/ 0 h 270"/>
                <a:gd name="T2" fmla="*/ 0 w 589"/>
                <a:gd name="T3" fmla="*/ 83 h 270"/>
                <a:gd name="T4" fmla="*/ 38 w 589"/>
                <a:gd name="T5" fmla="*/ 90 h 270"/>
                <a:gd name="T6" fmla="*/ 77 w 589"/>
                <a:gd name="T7" fmla="*/ 97 h 270"/>
                <a:gd name="T8" fmla="*/ 114 w 589"/>
                <a:gd name="T9" fmla="*/ 106 h 270"/>
                <a:gd name="T10" fmla="*/ 152 w 589"/>
                <a:gd name="T11" fmla="*/ 115 h 270"/>
                <a:gd name="T12" fmla="*/ 196 w 589"/>
                <a:gd name="T13" fmla="*/ 126 h 270"/>
                <a:gd name="T14" fmla="*/ 244 w 589"/>
                <a:gd name="T15" fmla="*/ 138 h 270"/>
                <a:gd name="T16" fmla="*/ 304 w 589"/>
                <a:gd name="T17" fmla="*/ 156 h 270"/>
                <a:gd name="T18" fmla="*/ 362 w 589"/>
                <a:gd name="T19" fmla="*/ 172 h 270"/>
                <a:gd name="T20" fmla="*/ 400 w 589"/>
                <a:gd name="T21" fmla="*/ 185 h 270"/>
                <a:gd name="T22" fmla="*/ 445 w 589"/>
                <a:gd name="T23" fmla="*/ 203 h 270"/>
                <a:gd name="T24" fmla="*/ 494 w 589"/>
                <a:gd name="T25" fmla="*/ 223 h 270"/>
                <a:gd name="T26" fmla="*/ 538 w 589"/>
                <a:gd name="T27" fmla="*/ 243 h 270"/>
                <a:gd name="T28" fmla="*/ 570 w 589"/>
                <a:gd name="T29" fmla="*/ 259 h 270"/>
                <a:gd name="T30" fmla="*/ 589 w 589"/>
                <a:gd name="T31" fmla="*/ 270 h 270"/>
                <a:gd name="T32" fmla="*/ 589 w 589"/>
                <a:gd name="T33" fmla="*/ 167 h 270"/>
                <a:gd name="T34" fmla="*/ 552 w 589"/>
                <a:gd name="T35" fmla="*/ 141 h 270"/>
                <a:gd name="T36" fmla="*/ 478 w 589"/>
                <a:gd name="T37" fmla="*/ 105 h 270"/>
                <a:gd name="T38" fmla="*/ 392 w 589"/>
                <a:gd name="T39" fmla="*/ 69 h 270"/>
                <a:gd name="T40" fmla="*/ 315 w 589"/>
                <a:gd name="T41" fmla="*/ 49 h 270"/>
                <a:gd name="T42" fmla="*/ 226 w 589"/>
                <a:gd name="T43" fmla="*/ 24 h 270"/>
                <a:gd name="T44" fmla="*/ 137 w 589"/>
                <a:gd name="T45" fmla="*/ 7 h 270"/>
                <a:gd name="T46" fmla="*/ 74 w 589"/>
                <a:gd name="T47" fmla="*/ 1 h 270"/>
                <a:gd name="T48" fmla="*/ 0 w 589"/>
                <a:gd name="T49" fmla="*/ 0 h 2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9"/>
                <a:gd name="T76" fmla="*/ 0 h 270"/>
                <a:gd name="T77" fmla="*/ 589 w 589"/>
                <a:gd name="T78" fmla="*/ 270 h 2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9" h="270">
                  <a:moveTo>
                    <a:pt x="0" y="0"/>
                  </a:moveTo>
                  <a:lnTo>
                    <a:pt x="0" y="83"/>
                  </a:lnTo>
                  <a:lnTo>
                    <a:pt x="38" y="90"/>
                  </a:lnTo>
                  <a:lnTo>
                    <a:pt x="77" y="97"/>
                  </a:lnTo>
                  <a:lnTo>
                    <a:pt x="114" y="106"/>
                  </a:lnTo>
                  <a:lnTo>
                    <a:pt x="152" y="115"/>
                  </a:lnTo>
                  <a:lnTo>
                    <a:pt x="196" y="126"/>
                  </a:lnTo>
                  <a:lnTo>
                    <a:pt x="244" y="138"/>
                  </a:lnTo>
                  <a:lnTo>
                    <a:pt x="304" y="156"/>
                  </a:lnTo>
                  <a:lnTo>
                    <a:pt x="362" y="172"/>
                  </a:lnTo>
                  <a:lnTo>
                    <a:pt x="400" y="185"/>
                  </a:lnTo>
                  <a:lnTo>
                    <a:pt x="445" y="203"/>
                  </a:lnTo>
                  <a:lnTo>
                    <a:pt x="494" y="223"/>
                  </a:lnTo>
                  <a:lnTo>
                    <a:pt x="538" y="243"/>
                  </a:lnTo>
                  <a:lnTo>
                    <a:pt x="570" y="259"/>
                  </a:lnTo>
                  <a:lnTo>
                    <a:pt x="589" y="270"/>
                  </a:lnTo>
                  <a:lnTo>
                    <a:pt x="589" y="167"/>
                  </a:lnTo>
                  <a:lnTo>
                    <a:pt x="552" y="141"/>
                  </a:lnTo>
                  <a:lnTo>
                    <a:pt x="478" y="105"/>
                  </a:lnTo>
                  <a:lnTo>
                    <a:pt x="392" y="69"/>
                  </a:lnTo>
                  <a:lnTo>
                    <a:pt x="315" y="49"/>
                  </a:lnTo>
                  <a:lnTo>
                    <a:pt x="226" y="24"/>
                  </a:lnTo>
                  <a:lnTo>
                    <a:pt x="137" y="7"/>
                  </a:lnTo>
                  <a:lnTo>
                    <a:pt x="7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5382" name="Freeform 11"/>
            <p:cNvSpPr>
              <a:spLocks/>
            </p:cNvSpPr>
            <p:nvPr/>
          </p:nvSpPr>
          <p:spPr bwMode="auto">
            <a:xfrm>
              <a:off x="1109" y="1171"/>
              <a:ext cx="1645" cy="823"/>
            </a:xfrm>
            <a:custGeom>
              <a:avLst/>
              <a:gdLst>
                <a:gd name="T0" fmla="*/ 90 w 1645"/>
                <a:gd name="T1" fmla="*/ 0 h 823"/>
                <a:gd name="T2" fmla="*/ 189 w 1645"/>
                <a:gd name="T3" fmla="*/ 0 h 823"/>
                <a:gd name="T4" fmla="*/ 291 w 1645"/>
                <a:gd name="T5" fmla="*/ 6 h 823"/>
                <a:gd name="T6" fmla="*/ 386 w 1645"/>
                <a:gd name="T7" fmla="*/ 21 h 823"/>
                <a:gd name="T8" fmla="*/ 496 w 1645"/>
                <a:gd name="T9" fmla="*/ 45 h 823"/>
                <a:gd name="T10" fmla="*/ 601 w 1645"/>
                <a:gd name="T11" fmla="*/ 78 h 823"/>
                <a:gd name="T12" fmla="*/ 712 w 1645"/>
                <a:gd name="T13" fmla="*/ 123 h 823"/>
                <a:gd name="T14" fmla="*/ 811 w 1645"/>
                <a:gd name="T15" fmla="*/ 170 h 823"/>
                <a:gd name="T16" fmla="*/ 905 w 1645"/>
                <a:gd name="T17" fmla="*/ 217 h 823"/>
                <a:gd name="T18" fmla="*/ 1001 w 1645"/>
                <a:gd name="T19" fmla="*/ 271 h 823"/>
                <a:gd name="T20" fmla="*/ 1091 w 1645"/>
                <a:gd name="T21" fmla="*/ 331 h 823"/>
                <a:gd name="T22" fmla="*/ 1178 w 1645"/>
                <a:gd name="T23" fmla="*/ 400 h 823"/>
                <a:gd name="T24" fmla="*/ 1249 w 1645"/>
                <a:gd name="T25" fmla="*/ 469 h 823"/>
                <a:gd name="T26" fmla="*/ 1297 w 1645"/>
                <a:gd name="T27" fmla="*/ 533 h 823"/>
                <a:gd name="T28" fmla="*/ 1596 w 1645"/>
                <a:gd name="T29" fmla="*/ 512 h 823"/>
                <a:gd name="T30" fmla="*/ 1494 w 1645"/>
                <a:gd name="T31" fmla="*/ 557 h 823"/>
                <a:gd name="T32" fmla="*/ 1423 w 1645"/>
                <a:gd name="T33" fmla="*/ 593 h 823"/>
                <a:gd name="T34" fmla="*/ 1364 w 1645"/>
                <a:gd name="T35" fmla="*/ 630 h 823"/>
                <a:gd name="T36" fmla="*/ 1307 w 1645"/>
                <a:gd name="T37" fmla="*/ 676 h 823"/>
                <a:gd name="T38" fmla="*/ 1240 w 1645"/>
                <a:gd name="T39" fmla="*/ 736 h 823"/>
                <a:gd name="T40" fmla="*/ 1178 w 1645"/>
                <a:gd name="T41" fmla="*/ 796 h 823"/>
                <a:gd name="T42" fmla="*/ 1124 w 1645"/>
                <a:gd name="T43" fmla="*/ 811 h 823"/>
                <a:gd name="T44" fmla="*/ 1068 w 1645"/>
                <a:gd name="T45" fmla="*/ 783 h 823"/>
                <a:gd name="T46" fmla="*/ 999 w 1645"/>
                <a:gd name="T47" fmla="*/ 755 h 823"/>
                <a:gd name="T48" fmla="*/ 936 w 1645"/>
                <a:gd name="T49" fmla="*/ 735 h 823"/>
                <a:gd name="T50" fmla="*/ 864 w 1645"/>
                <a:gd name="T51" fmla="*/ 715 h 823"/>
                <a:gd name="T52" fmla="*/ 791 w 1645"/>
                <a:gd name="T53" fmla="*/ 696 h 823"/>
                <a:gd name="T54" fmla="*/ 720 w 1645"/>
                <a:gd name="T55" fmla="*/ 681 h 823"/>
                <a:gd name="T56" fmla="*/ 652 w 1645"/>
                <a:gd name="T57" fmla="*/ 666 h 823"/>
                <a:gd name="T58" fmla="*/ 560 w 1645"/>
                <a:gd name="T59" fmla="*/ 652 h 823"/>
                <a:gd name="T60" fmla="*/ 896 w 1645"/>
                <a:gd name="T61" fmla="*/ 542 h 823"/>
                <a:gd name="T62" fmla="*/ 817 w 1645"/>
                <a:gd name="T63" fmla="*/ 439 h 823"/>
                <a:gd name="T64" fmla="*/ 757 w 1645"/>
                <a:gd name="T65" fmla="*/ 379 h 823"/>
                <a:gd name="T66" fmla="*/ 670 w 1645"/>
                <a:gd name="T67" fmla="*/ 298 h 823"/>
                <a:gd name="T68" fmla="*/ 595 w 1645"/>
                <a:gd name="T69" fmla="*/ 235 h 823"/>
                <a:gd name="T70" fmla="*/ 535 w 1645"/>
                <a:gd name="T71" fmla="*/ 188 h 823"/>
                <a:gd name="T72" fmla="*/ 460 w 1645"/>
                <a:gd name="T73" fmla="*/ 141 h 823"/>
                <a:gd name="T74" fmla="*/ 383 w 1645"/>
                <a:gd name="T75" fmla="*/ 102 h 823"/>
                <a:gd name="T76" fmla="*/ 291 w 1645"/>
                <a:gd name="T77" fmla="*/ 69 h 823"/>
                <a:gd name="T78" fmla="*/ 192 w 1645"/>
                <a:gd name="T79" fmla="*/ 45 h 823"/>
                <a:gd name="T80" fmla="*/ 87 w 1645"/>
                <a:gd name="T81" fmla="*/ 24 h 8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45"/>
                <a:gd name="T124" fmla="*/ 0 h 823"/>
                <a:gd name="T125" fmla="*/ 1645 w 1645"/>
                <a:gd name="T126" fmla="*/ 823 h 8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45" h="823">
                  <a:moveTo>
                    <a:pt x="0" y="6"/>
                  </a:moveTo>
                  <a:lnTo>
                    <a:pt x="90" y="0"/>
                  </a:lnTo>
                  <a:lnTo>
                    <a:pt x="135" y="0"/>
                  </a:lnTo>
                  <a:lnTo>
                    <a:pt x="189" y="0"/>
                  </a:lnTo>
                  <a:lnTo>
                    <a:pt x="240" y="3"/>
                  </a:lnTo>
                  <a:lnTo>
                    <a:pt x="291" y="6"/>
                  </a:lnTo>
                  <a:lnTo>
                    <a:pt x="341" y="12"/>
                  </a:lnTo>
                  <a:lnTo>
                    <a:pt x="386" y="21"/>
                  </a:lnTo>
                  <a:lnTo>
                    <a:pt x="436" y="30"/>
                  </a:lnTo>
                  <a:lnTo>
                    <a:pt x="496" y="45"/>
                  </a:lnTo>
                  <a:lnTo>
                    <a:pt x="550" y="63"/>
                  </a:lnTo>
                  <a:lnTo>
                    <a:pt x="601" y="78"/>
                  </a:lnTo>
                  <a:lnTo>
                    <a:pt x="658" y="99"/>
                  </a:lnTo>
                  <a:lnTo>
                    <a:pt x="712" y="123"/>
                  </a:lnTo>
                  <a:lnTo>
                    <a:pt x="766" y="147"/>
                  </a:lnTo>
                  <a:lnTo>
                    <a:pt x="811" y="170"/>
                  </a:lnTo>
                  <a:lnTo>
                    <a:pt x="862" y="194"/>
                  </a:lnTo>
                  <a:lnTo>
                    <a:pt x="905" y="217"/>
                  </a:lnTo>
                  <a:lnTo>
                    <a:pt x="953" y="244"/>
                  </a:lnTo>
                  <a:lnTo>
                    <a:pt x="1001" y="271"/>
                  </a:lnTo>
                  <a:lnTo>
                    <a:pt x="1049" y="304"/>
                  </a:lnTo>
                  <a:lnTo>
                    <a:pt x="1091" y="331"/>
                  </a:lnTo>
                  <a:lnTo>
                    <a:pt x="1136" y="367"/>
                  </a:lnTo>
                  <a:lnTo>
                    <a:pt x="1178" y="400"/>
                  </a:lnTo>
                  <a:lnTo>
                    <a:pt x="1217" y="433"/>
                  </a:lnTo>
                  <a:lnTo>
                    <a:pt x="1249" y="469"/>
                  </a:lnTo>
                  <a:lnTo>
                    <a:pt x="1276" y="500"/>
                  </a:lnTo>
                  <a:lnTo>
                    <a:pt x="1297" y="533"/>
                  </a:lnTo>
                  <a:lnTo>
                    <a:pt x="1645" y="489"/>
                  </a:lnTo>
                  <a:lnTo>
                    <a:pt x="1596" y="512"/>
                  </a:lnTo>
                  <a:lnTo>
                    <a:pt x="1539" y="536"/>
                  </a:lnTo>
                  <a:lnTo>
                    <a:pt x="1494" y="557"/>
                  </a:lnTo>
                  <a:lnTo>
                    <a:pt x="1460" y="573"/>
                  </a:lnTo>
                  <a:lnTo>
                    <a:pt x="1423" y="593"/>
                  </a:lnTo>
                  <a:lnTo>
                    <a:pt x="1393" y="611"/>
                  </a:lnTo>
                  <a:lnTo>
                    <a:pt x="1364" y="630"/>
                  </a:lnTo>
                  <a:lnTo>
                    <a:pt x="1335" y="653"/>
                  </a:lnTo>
                  <a:lnTo>
                    <a:pt x="1307" y="676"/>
                  </a:lnTo>
                  <a:lnTo>
                    <a:pt x="1273" y="705"/>
                  </a:lnTo>
                  <a:lnTo>
                    <a:pt x="1240" y="736"/>
                  </a:lnTo>
                  <a:lnTo>
                    <a:pt x="1211" y="762"/>
                  </a:lnTo>
                  <a:lnTo>
                    <a:pt x="1178" y="796"/>
                  </a:lnTo>
                  <a:lnTo>
                    <a:pt x="1151" y="823"/>
                  </a:lnTo>
                  <a:lnTo>
                    <a:pt x="1124" y="811"/>
                  </a:lnTo>
                  <a:lnTo>
                    <a:pt x="1097" y="796"/>
                  </a:lnTo>
                  <a:lnTo>
                    <a:pt x="1068" y="783"/>
                  </a:lnTo>
                  <a:lnTo>
                    <a:pt x="1034" y="769"/>
                  </a:lnTo>
                  <a:lnTo>
                    <a:pt x="999" y="755"/>
                  </a:lnTo>
                  <a:lnTo>
                    <a:pt x="967" y="744"/>
                  </a:lnTo>
                  <a:lnTo>
                    <a:pt x="936" y="735"/>
                  </a:lnTo>
                  <a:lnTo>
                    <a:pt x="901" y="724"/>
                  </a:lnTo>
                  <a:lnTo>
                    <a:pt x="864" y="715"/>
                  </a:lnTo>
                  <a:lnTo>
                    <a:pt x="826" y="705"/>
                  </a:lnTo>
                  <a:lnTo>
                    <a:pt x="791" y="696"/>
                  </a:lnTo>
                  <a:lnTo>
                    <a:pt x="757" y="687"/>
                  </a:lnTo>
                  <a:lnTo>
                    <a:pt x="720" y="681"/>
                  </a:lnTo>
                  <a:lnTo>
                    <a:pt x="685" y="673"/>
                  </a:lnTo>
                  <a:lnTo>
                    <a:pt x="652" y="666"/>
                  </a:lnTo>
                  <a:lnTo>
                    <a:pt x="613" y="658"/>
                  </a:lnTo>
                  <a:lnTo>
                    <a:pt x="560" y="652"/>
                  </a:lnTo>
                  <a:lnTo>
                    <a:pt x="920" y="590"/>
                  </a:lnTo>
                  <a:lnTo>
                    <a:pt x="896" y="542"/>
                  </a:lnTo>
                  <a:lnTo>
                    <a:pt x="868" y="506"/>
                  </a:lnTo>
                  <a:lnTo>
                    <a:pt x="817" y="439"/>
                  </a:lnTo>
                  <a:lnTo>
                    <a:pt x="787" y="409"/>
                  </a:lnTo>
                  <a:lnTo>
                    <a:pt x="757" y="379"/>
                  </a:lnTo>
                  <a:lnTo>
                    <a:pt x="703" y="328"/>
                  </a:lnTo>
                  <a:lnTo>
                    <a:pt x="670" y="298"/>
                  </a:lnTo>
                  <a:lnTo>
                    <a:pt x="631" y="262"/>
                  </a:lnTo>
                  <a:lnTo>
                    <a:pt x="595" y="235"/>
                  </a:lnTo>
                  <a:lnTo>
                    <a:pt x="565" y="211"/>
                  </a:lnTo>
                  <a:lnTo>
                    <a:pt x="535" y="188"/>
                  </a:lnTo>
                  <a:lnTo>
                    <a:pt x="499" y="164"/>
                  </a:lnTo>
                  <a:lnTo>
                    <a:pt x="460" y="141"/>
                  </a:lnTo>
                  <a:lnTo>
                    <a:pt x="421" y="123"/>
                  </a:lnTo>
                  <a:lnTo>
                    <a:pt x="383" y="102"/>
                  </a:lnTo>
                  <a:lnTo>
                    <a:pt x="335" y="84"/>
                  </a:lnTo>
                  <a:lnTo>
                    <a:pt x="291" y="69"/>
                  </a:lnTo>
                  <a:lnTo>
                    <a:pt x="240" y="57"/>
                  </a:lnTo>
                  <a:lnTo>
                    <a:pt x="192" y="45"/>
                  </a:lnTo>
                  <a:lnTo>
                    <a:pt x="141" y="33"/>
                  </a:lnTo>
                  <a:lnTo>
                    <a:pt x="87" y="2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90153" name="AutoShape 41"/>
          <p:cNvSpPr>
            <a:spLocks noChangeArrowheads="1"/>
          </p:cNvSpPr>
          <p:nvPr/>
        </p:nvSpPr>
        <p:spPr bwMode="auto">
          <a:xfrm>
            <a:off x="136525" y="460375"/>
            <a:ext cx="4294188" cy="709613"/>
          </a:xfrm>
          <a:prstGeom prst="roundRect">
            <a:avLst>
              <a:gd name="adj" fmla="val 16667"/>
            </a:avLst>
          </a:prstGeom>
          <a:solidFill>
            <a:srgbClr val="FFFF00">
              <a:alpha val="50195"/>
            </a:srgbClr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FF0000"/>
              </a:buClr>
              <a:buFont typeface="Wingdings" pitchFamily="2" charset="2"/>
              <a:buChar char="v"/>
            </a:pPr>
            <a:r>
              <a:rPr lang="uk-UA" sz="1800" b="1">
                <a:solidFill>
                  <a:srgbClr val="008000"/>
                </a:solidFill>
              </a:rPr>
              <a:t>1. </a:t>
            </a:r>
            <a:r>
              <a:rPr lang="ru-RU" sz="1800" b="1" i="1">
                <a:solidFill>
                  <a:srgbClr val="008000"/>
                </a:solidFill>
              </a:rPr>
              <a:t>Знайти історичний матеріал про циліндр, конус, кулю.</a:t>
            </a:r>
            <a:r>
              <a:rPr lang="uk-UA" sz="1800"/>
              <a:t> </a:t>
            </a:r>
            <a:endParaRPr lang="ru-RU" sz="1800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 rot="12203004" flipH="1">
            <a:off x="3914775" y="1758950"/>
            <a:ext cx="1271588" cy="1114425"/>
            <a:chOff x="1109" y="1171"/>
            <a:chExt cx="1645" cy="924"/>
          </a:xfrm>
        </p:grpSpPr>
        <p:sp>
          <p:nvSpPr>
            <p:cNvPr id="15375" name="Freeform 8"/>
            <p:cNvSpPr>
              <a:spLocks/>
            </p:cNvSpPr>
            <p:nvPr/>
          </p:nvSpPr>
          <p:spPr bwMode="auto">
            <a:xfrm>
              <a:off x="1110" y="1174"/>
              <a:ext cx="952" cy="607"/>
            </a:xfrm>
            <a:custGeom>
              <a:avLst/>
              <a:gdLst>
                <a:gd name="T0" fmla="*/ 0 w 952"/>
                <a:gd name="T1" fmla="*/ 0 h 607"/>
                <a:gd name="T2" fmla="*/ 0 w 952"/>
                <a:gd name="T3" fmla="*/ 45 h 607"/>
                <a:gd name="T4" fmla="*/ 69 w 952"/>
                <a:gd name="T5" fmla="*/ 57 h 607"/>
                <a:gd name="T6" fmla="*/ 132 w 952"/>
                <a:gd name="T7" fmla="*/ 72 h 607"/>
                <a:gd name="T8" fmla="*/ 189 w 952"/>
                <a:gd name="T9" fmla="*/ 90 h 607"/>
                <a:gd name="T10" fmla="*/ 248 w 952"/>
                <a:gd name="T11" fmla="*/ 108 h 607"/>
                <a:gd name="T12" fmla="*/ 298 w 952"/>
                <a:gd name="T13" fmla="*/ 126 h 607"/>
                <a:gd name="T14" fmla="*/ 340 w 952"/>
                <a:gd name="T15" fmla="*/ 144 h 607"/>
                <a:gd name="T16" fmla="*/ 379 w 952"/>
                <a:gd name="T17" fmla="*/ 160 h 607"/>
                <a:gd name="T18" fmla="*/ 424 w 952"/>
                <a:gd name="T19" fmla="*/ 181 h 607"/>
                <a:gd name="T20" fmla="*/ 463 w 952"/>
                <a:gd name="T21" fmla="*/ 205 h 607"/>
                <a:gd name="T22" fmla="*/ 508 w 952"/>
                <a:gd name="T23" fmla="*/ 235 h 607"/>
                <a:gd name="T24" fmla="*/ 544 w 952"/>
                <a:gd name="T25" fmla="*/ 262 h 607"/>
                <a:gd name="T26" fmla="*/ 580 w 952"/>
                <a:gd name="T27" fmla="*/ 289 h 607"/>
                <a:gd name="T28" fmla="*/ 613 w 952"/>
                <a:gd name="T29" fmla="*/ 319 h 607"/>
                <a:gd name="T30" fmla="*/ 655 w 952"/>
                <a:gd name="T31" fmla="*/ 355 h 607"/>
                <a:gd name="T32" fmla="*/ 700 w 952"/>
                <a:gd name="T33" fmla="*/ 397 h 607"/>
                <a:gd name="T34" fmla="*/ 726 w 952"/>
                <a:gd name="T35" fmla="*/ 427 h 607"/>
                <a:gd name="T36" fmla="*/ 753 w 952"/>
                <a:gd name="T37" fmla="*/ 459 h 607"/>
                <a:gd name="T38" fmla="*/ 780 w 952"/>
                <a:gd name="T39" fmla="*/ 490 h 607"/>
                <a:gd name="T40" fmla="*/ 804 w 952"/>
                <a:gd name="T41" fmla="*/ 520 h 607"/>
                <a:gd name="T42" fmla="*/ 834 w 952"/>
                <a:gd name="T43" fmla="*/ 568 h 607"/>
                <a:gd name="T44" fmla="*/ 852 w 952"/>
                <a:gd name="T45" fmla="*/ 607 h 607"/>
                <a:gd name="T46" fmla="*/ 952 w 952"/>
                <a:gd name="T47" fmla="*/ 595 h 607"/>
                <a:gd name="T48" fmla="*/ 919 w 952"/>
                <a:gd name="T49" fmla="*/ 529 h 607"/>
                <a:gd name="T50" fmla="*/ 870 w 952"/>
                <a:gd name="T51" fmla="*/ 459 h 607"/>
                <a:gd name="T52" fmla="*/ 819 w 952"/>
                <a:gd name="T53" fmla="*/ 400 h 607"/>
                <a:gd name="T54" fmla="*/ 753 w 952"/>
                <a:gd name="T55" fmla="*/ 337 h 607"/>
                <a:gd name="T56" fmla="*/ 664 w 952"/>
                <a:gd name="T57" fmla="*/ 247 h 607"/>
                <a:gd name="T58" fmla="*/ 565 w 952"/>
                <a:gd name="T59" fmla="*/ 172 h 607"/>
                <a:gd name="T60" fmla="*/ 460 w 952"/>
                <a:gd name="T61" fmla="*/ 108 h 607"/>
                <a:gd name="T62" fmla="*/ 367 w 952"/>
                <a:gd name="T63" fmla="*/ 69 h 607"/>
                <a:gd name="T64" fmla="*/ 251 w 952"/>
                <a:gd name="T65" fmla="*/ 30 h 607"/>
                <a:gd name="T66" fmla="*/ 156 w 952"/>
                <a:gd name="T67" fmla="*/ 15 h 607"/>
                <a:gd name="T68" fmla="*/ 0 w 952"/>
                <a:gd name="T69" fmla="*/ 0 h 6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2"/>
                <a:gd name="T106" fmla="*/ 0 h 607"/>
                <a:gd name="T107" fmla="*/ 952 w 952"/>
                <a:gd name="T108" fmla="*/ 607 h 60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2" h="607">
                  <a:moveTo>
                    <a:pt x="0" y="0"/>
                  </a:moveTo>
                  <a:lnTo>
                    <a:pt x="0" y="45"/>
                  </a:lnTo>
                  <a:lnTo>
                    <a:pt x="69" y="57"/>
                  </a:lnTo>
                  <a:lnTo>
                    <a:pt x="132" y="72"/>
                  </a:lnTo>
                  <a:lnTo>
                    <a:pt x="189" y="90"/>
                  </a:lnTo>
                  <a:lnTo>
                    <a:pt x="248" y="108"/>
                  </a:lnTo>
                  <a:lnTo>
                    <a:pt x="298" y="126"/>
                  </a:lnTo>
                  <a:lnTo>
                    <a:pt x="340" y="144"/>
                  </a:lnTo>
                  <a:lnTo>
                    <a:pt x="379" y="160"/>
                  </a:lnTo>
                  <a:lnTo>
                    <a:pt x="424" y="181"/>
                  </a:lnTo>
                  <a:lnTo>
                    <a:pt x="463" y="205"/>
                  </a:lnTo>
                  <a:lnTo>
                    <a:pt x="508" y="235"/>
                  </a:lnTo>
                  <a:lnTo>
                    <a:pt x="544" y="262"/>
                  </a:lnTo>
                  <a:lnTo>
                    <a:pt x="580" y="289"/>
                  </a:lnTo>
                  <a:lnTo>
                    <a:pt x="613" y="319"/>
                  </a:lnTo>
                  <a:lnTo>
                    <a:pt x="655" y="355"/>
                  </a:lnTo>
                  <a:lnTo>
                    <a:pt x="700" y="397"/>
                  </a:lnTo>
                  <a:lnTo>
                    <a:pt x="726" y="427"/>
                  </a:lnTo>
                  <a:lnTo>
                    <a:pt x="753" y="459"/>
                  </a:lnTo>
                  <a:lnTo>
                    <a:pt x="780" y="490"/>
                  </a:lnTo>
                  <a:lnTo>
                    <a:pt x="804" y="520"/>
                  </a:lnTo>
                  <a:lnTo>
                    <a:pt x="834" y="568"/>
                  </a:lnTo>
                  <a:lnTo>
                    <a:pt x="852" y="607"/>
                  </a:lnTo>
                  <a:lnTo>
                    <a:pt x="952" y="595"/>
                  </a:lnTo>
                  <a:lnTo>
                    <a:pt x="919" y="529"/>
                  </a:lnTo>
                  <a:lnTo>
                    <a:pt x="870" y="459"/>
                  </a:lnTo>
                  <a:lnTo>
                    <a:pt x="819" y="400"/>
                  </a:lnTo>
                  <a:lnTo>
                    <a:pt x="753" y="337"/>
                  </a:lnTo>
                  <a:lnTo>
                    <a:pt x="664" y="247"/>
                  </a:lnTo>
                  <a:lnTo>
                    <a:pt x="565" y="172"/>
                  </a:lnTo>
                  <a:lnTo>
                    <a:pt x="460" y="108"/>
                  </a:lnTo>
                  <a:lnTo>
                    <a:pt x="367" y="69"/>
                  </a:lnTo>
                  <a:lnTo>
                    <a:pt x="251" y="30"/>
                  </a:lnTo>
                  <a:lnTo>
                    <a:pt x="15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5376" name="Freeform 9"/>
            <p:cNvSpPr>
              <a:spLocks/>
            </p:cNvSpPr>
            <p:nvPr/>
          </p:nvSpPr>
          <p:spPr bwMode="auto">
            <a:xfrm>
              <a:off x="2261" y="1661"/>
              <a:ext cx="493" cy="434"/>
            </a:xfrm>
            <a:custGeom>
              <a:avLst/>
              <a:gdLst>
                <a:gd name="T0" fmla="*/ 0 w 493"/>
                <a:gd name="T1" fmla="*/ 335 h 434"/>
                <a:gd name="T2" fmla="*/ 0 w 493"/>
                <a:gd name="T3" fmla="*/ 434 h 434"/>
                <a:gd name="T4" fmla="*/ 20 w 493"/>
                <a:gd name="T5" fmla="*/ 409 h 434"/>
                <a:gd name="T6" fmla="*/ 42 w 493"/>
                <a:gd name="T7" fmla="*/ 383 h 434"/>
                <a:gd name="T8" fmla="*/ 71 w 493"/>
                <a:gd name="T9" fmla="*/ 356 h 434"/>
                <a:gd name="T10" fmla="*/ 107 w 493"/>
                <a:gd name="T11" fmla="*/ 325 h 434"/>
                <a:gd name="T12" fmla="*/ 142 w 493"/>
                <a:gd name="T13" fmla="*/ 291 h 434"/>
                <a:gd name="T14" fmla="*/ 178 w 493"/>
                <a:gd name="T15" fmla="*/ 259 h 434"/>
                <a:gd name="T16" fmla="*/ 211 w 493"/>
                <a:gd name="T17" fmla="*/ 232 h 434"/>
                <a:gd name="T18" fmla="*/ 241 w 493"/>
                <a:gd name="T19" fmla="*/ 208 h 434"/>
                <a:gd name="T20" fmla="*/ 274 w 493"/>
                <a:gd name="T21" fmla="*/ 186 h 434"/>
                <a:gd name="T22" fmla="*/ 308 w 493"/>
                <a:gd name="T23" fmla="*/ 164 h 434"/>
                <a:gd name="T24" fmla="*/ 348 w 493"/>
                <a:gd name="T25" fmla="*/ 141 h 434"/>
                <a:gd name="T26" fmla="*/ 385 w 493"/>
                <a:gd name="T27" fmla="*/ 123 h 434"/>
                <a:gd name="T28" fmla="*/ 423 w 493"/>
                <a:gd name="T29" fmla="*/ 107 h 434"/>
                <a:gd name="T30" fmla="*/ 463 w 493"/>
                <a:gd name="T31" fmla="*/ 90 h 434"/>
                <a:gd name="T32" fmla="*/ 493 w 493"/>
                <a:gd name="T33" fmla="*/ 76 h 434"/>
                <a:gd name="T34" fmla="*/ 493 w 493"/>
                <a:gd name="T35" fmla="*/ 0 h 434"/>
                <a:gd name="T36" fmla="*/ 439 w 493"/>
                <a:gd name="T37" fmla="*/ 15 h 434"/>
                <a:gd name="T38" fmla="*/ 360 w 493"/>
                <a:gd name="T39" fmla="*/ 49 h 434"/>
                <a:gd name="T40" fmla="*/ 259 w 493"/>
                <a:gd name="T41" fmla="*/ 92 h 434"/>
                <a:gd name="T42" fmla="*/ 185 w 493"/>
                <a:gd name="T43" fmla="*/ 138 h 434"/>
                <a:gd name="T44" fmla="*/ 117 w 493"/>
                <a:gd name="T45" fmla="*/ 204 h 434"/>
                <a:gd name="T46" fmla="*/ 50 w 493"/>
                <a:gd name="T47" fmla="*/ 259 h 434"/>
                <a:gd name="T48" fmla="*/ 0 w 493"/>
                <a:gd name="T49" fmla="*/ 312 h 434"/>
                <a:gd name="T50" fmla="*/ 0 w 493"/>
                <a:gd name="T51" fmla="*/ 433 h 434"/>
                <a:gd name="T52" fmla="*/ 0 w 493"/>
                <a:gd name="T53" fmla="*/ 431 h 434"/>
                <a:gd name="T54" fmla="*/ 0 w 493"/>
                <a:gd name="T55" fmla="*/ 335 h 4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3"/>
                <a:gd name="T85" fmla="*/ 0 h 434"/>
                <a:gd name="T86" fmla="*/ 493 w 493"/>
                <a:gd name="T87" fmla="*/ 434 h 4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3" h="434">
                  <a:moveTo>
                    <a:pt x="0" y="335"/>
                  </a:moveTo>
                  <a:lnTo>
                    <a:pt x="0" y="434"/>
                  </a:lnTo>
                  <a:lnTo>
                    <a:pt x="20" y="409"/>
                  </a:lnTo>
                  <a:lnTo>
                    <a:pt x="42" y="383"/>
                  </a:lnTo>
                  <a:lnTo>
                    <a:pt x="71" y="356"/>
                  </a:lnTo>
                  <a:lnTo>
                    <a:pt x="107" y="325"/>
                  </a:lnTo>
                  <a:lnTo>
                    <a:pt x="142" y="291"/>
                  </a:lnTo>
                  <a:lnTo>
                    <a:pt x="178" y="259"/>
                  </a:lnTo>
                  <a:lnTo>
                    <a:pt x="211" y="232"/>
                  </a:lnTo>
                  <a:lnTo>
                    <a:pt x="241" y="208"/>
                  </a:lnTo>
                  <a:lnTo>
                    <a:pt x="274" y="186"/>
                  </a:lnTo>
                  <a:lnTo>
                    <a:pt x="308" y="164"/>
                  </a:lnTo>
                  <a:lnTo>
                    <a:pt x="348" y="141"/>
                  </a:lnTo>
                  <a:lnTo>
                    <a:pt x="385" y="123"/>
                  </a:lnTo>
                  <a:lnTo>
                    <a:pt x="423" y="107"/>
                  </a:lnTo>
                  <a:lnTo>
                    <a:pt x="463" y="90"/>
                  </a:lnTo>
                  <a:lnTo>
                    <a:pt x="493" y="76"/>
                  </a:lnTo>
                  <a:lnTo>
                    <a:pt x="493" y="0"/>
                  </a:lnTo>
                  <a:lnTo>
                    <a:pt x="439" y="15"/>
                  </a:lnTo>
                  <a:lnTo>
                    <a:pt x="360" y="49"/>
                  </a:lnTo>
                  <a:lnTo>
                    <a:pt x="259" y="92"/>
                  </a:lnTo>
                  <a:lnTo>
                    <a:pt x="185" y="138"/>
                  </a:lnTo>
                  <a:lnTo>
                    <a:pt x="117" y="204"/>
                  </a:lnTo>
                  <a:lnTo>
                    <a:pt x="50" y="259"/>
                  </a:lnTo>
                  <a:lnTo>
                    <a:pt x="0" y="312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5377" name="Freeform 10"/>
            <p:cNvSpPr>
              <a:spLocks/>
            </p:cNvSpPr>
            <p:nvPr/>
          </p:nvSpPr>
          <p:spPr bwMode="auto">
            <a:xfrm>
              <a:off x="1670" y="1824"/>
              <a:ext cx="589" cy="270"/>
            </a:xfrm>
            <a:custGeom>
              <a:avLst/>
              <a:gdLst>
                <a:gd name="T0" fmla="*/ 0 w 589"/>
                <a:gd name="T1" fmla="*/ 0 h 270"/>
                <a:gd name="T2" fmla="*/ 0 w 589"/>
                <a:gd name="T3" fmla="*/ 83 h 270"/>
                <a:gd name="T4" fmla="*/ 38 w 589"/>
                <a:gd name="T5" fmla="*/ 90 h 270"/>
                <a:gd name="T6" fmla="*/ 77 w 589"/>
                <a:gd name="T7" fmla="*/ 97 h 270"/>
                <a:gd name="T8" fmla="*/ 114 w 589"/>
                <a:gd name="T9" fmla="*/ 106 h 270"/>
                <a:gd name="T10" fmla="*/ 152 w 589"/>
                <a:gd name="T11" fmla="*/ 115 h 270"/>
                <a:gd name="T12" fmla="*/ 196 w 589"/>
                <a:gd name="T13" fmla="*/ 126 h 270"/>
                <a:gd name="T14" fmla="*/ 244 w 589"/>
                <a:gd name="T15" fmla="*/ 138 h 270"/>
                <a:gd name="T16" fmla="*/ 304 w 589"/>
                <a:gd name="T17" fmla="*/ 156 h 270"/>
                <a:gd name="T18" fmla="*/ 362 w 589"/>
                <a:gd name="T19" fmla="*/ 172 h 270"/>
                <a:gd name="T20" fmla="*/ 400 w 589"/>
                <a:gd name="T21" fmla="*/ 185 h 270"/>
                <a:gd name="T22" fmla="*/ 445 w 589"/>
                <a:gd name="T23" fmla="*/ 203 h 270"/>
                <a:gd name="T24" fmla="*/ 494 w 589"/>
                <a:gd name="T25" fmla="*/ 223 h 270"/>
                <a:gd name="T26" fmla="*/ 538 w 589"/>
                <a:gd name="T27" fmla="*/ 243 h 270"/>
                <a:gd name="T28" fmla="*/ 570 w 589"/>
                <a:gd name="T29" fmla="*/ 259 h 270"/>
                <a:gd name="T30" fmla="*/ 589 w 589"/>
                <a:gd name="T31" fmla="*/ 270 h 270"/>
                <a:gd name="T32" fmla="*/ 589 w 589"/>
                <a:gd name="T33" fmla="*/ 167 h 270"/>
                <a:gd name="T34" fmla="*/ 552 w 589"/>
                <a:gd name="T35" fmla="*/ 141 h 270"/>
                <a:gd name="T36" fmla="*/ 478 w 589"/>
                <a:gd name="T37" fmla="*/ 105 h 270"/>
                <a:gd name="T38" fmla="*/ 392 w 589"/>
                <a:gd name="T39" fmla="*/ 69 h 270"/>
                <a:gd name="T40" fmla="*/ 315 w 589"/>
                <a:gd name="T41" fmla="*/ 49 h 270"/>
                <a:gd name="T42" fmla="*/ 226 w 589"/>
                <a:gd name="T43" fmla="*/ 24 h 270"/>
                <a:gd name="T44" fmla="*/ 137 w 589"/>
                <a:gd name="T45" fmla="*/ 7 h 270"/>
                <a:gd name="T46" fmla="*/ 74 w 589"/>
                <a:gd name="T47" fmla="*/ 1 h 270"/>
                <a:gd name="T48" fmla="*/ 0 w 589"/>
                <a:gd name="T49" fmla="*/ 0 h 2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9"/>
                <a:gd name="T76" fmla="*/ 0 h 270"/>
                <a:gd name="T77" fmla="*/ 589 w 589"/>
                <a:gd name="T78" fmla="*/ 270 h 2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9" h="270">
                  <a:moveTo>
                    <a:pt x="0" y="0"/>
                  </a:moveTo>
                  <a:lnTo>
                    <a:pt x="0" y="83"/>
                  </a:lnTo>
                  <a:lnTo>
                    <a:pt x="38" y="90"/>
                  </a:lnTo>
                  <a:lnTo>
                    <a:pt x="77" y="97"/>
                  </a:lnTo>
                  <a:lnTo>
                    <a:pt x="114" y="106"/>
                  </a:lnTo>
                  <a:lnTo>
                    <a:pt x="152" y="115"/>
                  </a:lnTo>
                  <a:lnTo>
                    <a:pt x="196" y="126"/>
                  </a:lnTo>
                  <a:lnTo>
                    <a:pt x="244" y="138"/>
                  </a:lnTo>
                  <a:lnTo>
                    <a:pt x="304" y="156"/>
                  </a:lnTo>
                  <a:lnTo>
                    <a:pt x="362" y="172"/>
                  </a:lnTo>
                  <a:lnTo>
                    <a:pt x="400" y="185"/>
                  </a:lnTo>
                  <a:lnTo>
                    <a:pt x="445" y="203"/>
                  </a:lnTo>
                  <a:lnTo>
                    <a:pt x="494" y="223"/>
                  </a:lnTo>
                  <a:lnTo>
                    <a:pt x="538" y="243"/>
                  </a:lnTo>
                  <a:lnTo>
                    <a:pt x="570" y="259"/>
                  </a:lnTo>
                  <a:lnTo>
                    <a:pt x="589" y="270"/>
                  </a:lnTo>
                  <a:lnTo>
                    <a:pt x="589" y="167"/>
                  </a:lnTo>
                  <a:lnTo>
                    <a:pt x="552" y="141"/>
                  </a:lnTo>
                  <a:lnTo>
                    <a:pt x="478" y="105"/>
                  </a:lnTo>
                  <a:lnTo>
                    <a:pt x="392" y="69"/>
                  </a:lnTo>
                  <a:lnTo>
                    <a:pt x="315" y="49"/>
                  </a:lnTo>
                  <a:lnTo>
                    <a:pt x="226" y="24"/>
                  </a:lnTo>
                  <a:lnTo>
                    <a:pt x="137" y="7"/>
                  </a:lnTo>
                  <a:lnTo>
                    <a:pt x="7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5378" name="Freeform 11"/>
            <p:cNvSpPr>
              <a:spLocks/>
            </p:cNvSpPr>
            <p:nvPr/>
          </p:nvSpPr>
          <p:spPr bwMode="auto">
            <a:xfrm>
              <a:off x="1109" y="1171"/>
              <a:ext cx="1645" cy="823"/>
            </a:xfrm>
            <a:custGeom>
              <a:avLst/>
              <a:gdLst>
                <a:gd name="T0" fmla="*/ 90 w 1645"/>
                <a:gd name="T1" fmla="*/ 0 h 823"/>
                <a:gd name="T2" fmla="*/ 189 w 1645"/>
                <a:gd name="T3" fmla="*/ 0 h 823"/>
                <a:gd name="T4" fmla="*/ 291 w 1645"/>
                <a:gd name="T5" fmla="*/ 6 h 823"/>
                <a:gd name="T6" fmla="*/ 386 w 1645"/>
                <a:gd name="T7" fmla="*/ 21 h 823"/>
                <a:gd name="T8" fmla="*/ 496 w 1645"/>
                <a:gd name="T9" fmla="*/ 45 h 823"/>
                <a:gd name="T10" fmla="*/ 601 w 1645"/>
                <a:gd name="T11" fmla="*/ 78 h 823"/>
                <a:gd name="T12" fmla="*/ 712 w 1645"/>
                <a:gd name="T13" fmla="*/ 123 h 823"/>
                <a:gd name="T14" fmla="*/ 811 w 1645"/>
                <a:gd name="T15" fmla="*/ 170 h 823"/>
                <a:gd name="T16" fmla="*/ 905 w 1645"/>
                <a:gd name="T17" fmla="*/ 217 h 823"/>
                <a:gd name="T18" fmla="*/ 1001 w 1645"/>
                <a:gd name="T19" fmla="*/ 271 h 823"/>
                <a:gd name="T20" fmla="*/ 1091 w 1645"/>
                <a:gd name="T21" fmla="*/ 331 h 823"/>
                <a:gd name="T22" fmla="*/ 1178 w 1645"/>
                <a:gd name="T23" fmla="*/ 400 h 823"/>
                <a:gd name="T24" fmla="*/ 1249 w 1645"/>
                <a:gd name="T25" fmla="*/ 469 h 823"/>
                <a:gd name="T26" fmla="*/ 1297 w 1645"/>
                <a:gd name="T27" fmla="*/ 533 h 823"/>
                <a:gd name="T28" fmla="*/ 1596 w 1645"/>
                <a:gd name="T29" fmla="*/ 512 h 823"/>
                <a:gd name="T30" fmla="*/ 1494 w 1645"/>
                <a:gd name="T31" fmla="*/ 557 h 823"/>
                <a:gd name="T32" fmla="*/ 1423 w 1645"/>
                <a:gd name="T33" fmla="*/ 593 h 823"/>
                <a:gd name="T34" fmla="*/ 1364 w 1645"/>
                <a:gd name="T35" fmla="*/ 630 h 823"/>
                <a:gd name="T36" fmla="*/ 1307 w 1645"/>
                <a:gd name="T37" fmla="*/ 676 h 823"/>
                <a:gd name="T38" fmla="*/ 1240 w 1645"/>
                <a:gd name="T39" fmla="*/ 736 h 823"/>
                <a:gd name="T40" fmla="*/ 1178 w 1645"/>
                <a:gd name="T41" fmla="*/ 796 h 823"/>
                <a:gd name="T42" fmla="*/ 1124 w 1645"/>
                <a:gd name="T43" fmla="*/ 811 h 823"/>
                <a:gd name="T44" fmla="*/ 1068 w 1645"/>
                <a:gd name="T45" fmla="*/ 783 h 823"/>
                <a:gd name="T46" fmla="*/ 999 w 1645"/>
                <a:gd name="T47" fmla="*/ 755 h 823"/>
                <a:gd name="T48" fmla="*/ 936 w 1645"/>
                <a:gd name="T49" fmla="*/ 735 h 823"/>
                <a:gd name="T50" fmla="*/ 864 w 1645"/>
                <a:gd name="T51" fmla="*/ 715 h 823"/>
                <a:gd name="T52" fmla="*/ 791 w 1645"/>
                <a:gd name="T53" fmla="*/ 696 h 823"/>
                <a:gd name="T54" fmla="*/ 720 w 1645"/>
                <a:gd name="T55" fmla="*/ 681 h 823"/>
                <a:gd name="T56" fmla="*/ 652 w 1645"/>
                <a:gd name="T57" fmla="*/ 666 h 823"/>
                <a:gd name="T58" fmla="*/ 560 w 1645"/>
                <a:gd name="T59" fmla="*/ 652 h 823"/>
                <a:gd name="T60" fmla="*/ 896 w 1645"/>
                <a:gd name="T61" fmla="*/ 542 h 823"/>
                <a:gd name="T62" fmla="*/ 817 w 1645"/>
                <a:gd name="T63" fmla="*/ 439 h 823"/>
                <a:gd name="T64" fmla="*/ 757 w 1645"/>
                <a:gd name="T65" fmla="*/ 379 h 823"/>
                <a:gd name="T66" fmla="*/ 670 w 1645"/>
                <a:gd name="T67" fmla="*/ 298 h 823"/>
                <a:gd name="T68" fmla="*/ 595 w 1645"/>
                <a:gd name="T69" fmla="*/ 235 h 823"/>
                <a:gd name="T70" fmla="*/ 535 w 1645"/>
                <a:gd name="T71" fmla="*/ 188 h 823"/>
                <a:gd name="T72" fmla="*/ 460 w 1645"/>
                <a:gd name="T73" fmla="*/ 141 h 823"/>
                <a:gd name="T74" fmla="*/ 383 w 1645"/>
                <a:gd name="T75" fmla="*/ 102 h 823"/>
                <a:gd name="T76" fmla="*/ 291 w 1645"/>
                <a:gd name="T77" fmla="*/ 69 h 823"/>
                <a:gd name="T78" fmla="*/ 192 w 1645"/>
                <a:gd name="T79" fmla="*/ 45 h 823"/>
                <a:gd name="T80" fmla="*/ 87 w 1645"/>
                <a:gd name="T81" fmla="*/ 24 h 8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45"/>
                <a:gd name="T124" fmla="*/ 0 h 823"/>
                <a:gd name="T125" fmla="*/ 1645 w 1645"/>
                <a:gd name="T126" fmla="*/ 823 h 8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45" h="823">
                  <a:moveTo>
                    <a:pt x="0" y="6"/>
                  </a:moveTo>
                  <a:lnTo>
                    <a:pt x="90" y="0"/>
                  </a:lnTo>
                  <a:lnTo>
                    <a:pt x="135" y="0"/>
                  </a:lnTo>
                  <a:lnTo>
                    <a:pt x="189" y="0"/>
                  </a:lnTo>
                  <a:lnTo>
                    <a:pt x="240" y="3"/>
                  </a:lnTo>
                  <a:lnTo>
                    <a:pt x="291" y="6"/>
                  </a:lnTo>
                  <a:lnTo>
                    <a:pt x="341" y="12"/>
                  </a:lnTo>
                  <a:lnTo>
                    <a:pt x="386" y="21"/>
                  </a:lnTo>
                  <a:lnTo>
                    <a:pt x="436" y="30"/>
                  </a:lnTo>
                  <a:lnTo>
                    <a:pt x="496" y="45"/>
                  </a:lnTo>
                  <a:lnTo>
                    <a:pt x="550" y="63"/>
                  </a:lnTo>
                  <a:lnTo>
                    <a:pt x="601" y="78"/>
                  </a:lnTo>
                  <a:lnTo>
                    <a:pt x="658" y="99"/>
                  </a:lnTo>
                  <a:lnTo>
                    <a:pt x="712" y="123"/>
                  </a:lnTo>
                  <a:lnTo>
                    <a:pt x="766" y="147"/>
                  </a:lnTo>
                  <a:lnTo>
                    <a:pt x="811" y="170"/>
                  </a:lnTo>
                  <a:lnTo>
                    <a:pt x="862" y="194"/>
                  </a:lnTo>
                  <a:lnTo>
                    <a:pt x="905" y="217"/>
                  </a:lnTo>
                  <a:lnTo>
                    <a:pt x="953" y="244"/>
                  </a:lnTo>
                  <a:lnTo>
                    <a:pt x="1001" y="271"/>
                  </a:lnTo>
                  <a:lnTo>
                    <a:pt x="1049" y="304"/>
                  </a:lnTo>
                  <a:lnTo>
                    <a:pt x="1091" y="331"/>
                  </a:lnTo>
                  <a:lnTo>
                    <a:pt x="1136" y="367"/>
                  </a:lnTo>
                  <a:lnTo>
                    <a:pt x="1178" y="400"/>
                  </a:lnTo>
                  <a:lnTo>
                    <a:pt x="1217" y="433"/>
                  </a:lnTo>
                  <a:lnTo>
                    <a:pt x="1249" y="469"/>
                  </a:lnTo>
                  <a:lnTo>
                    <a:pt x="1276" y="500"/>
                  </a:lnTo>
                  <a:lnTo>
                    <a:pt x="1297" y="533"/>
                  </a:lnTo>
                  <a:lnTo>
                    <a:pt x="1645" y="489"/>
                  </a:lnTo>
                  <a:lnTo>
                    <a:pt x="1596" y="512"/>
                  </a:lnTo>
                  <a:lnTo>
                    <a:pt x="1539" y="536"/>
                  </a:lnTo>
                  <a:lnTo>
                    <a:pt x="1494" y="557"/>
                  </a:lnTo>
                  <a:lnTo>
                    <a:pt x="1460" y="573"/>
                  </a:lnTo>
                  <a:lnTo>
                    <a:pt x="1423" y="593"/>
                  </a:lnTo>
                  <a:lnTo>
                    <a:pt x="1393" y="611"/>
                  </a:lnTo>
                  <a:lnTo>
                    <a:pt x="1364" y="630"/>
                  </a:lnTo>
                  <a:lnTo>
                    <a:pt x="1335" y="653"/>
                  </a:lnTo>
                  <a:lnTo>
                    <a:pt x="1307" y="676"/>
                  </a:lnTo>
                  <a:lnTo>
                    <a:pt x="1273" y="705"/>
                  </a:lnTo>
                  <a:lnTo>
                    <a:pt x="1240" y="736"/>
                  </a:lnTo>
                  <a:lnTo>
                    <a:pt x="1211" y="762"/>
                  </a:lnTo>
                  <a:lnTo>
                    <a:pt x="1178" y="796"/>
                  </a:lnTo>
                  <a:lnTo>
                    <a:pt x="1151" y="823"/>
                  </a:lnTo>
                  <a:lnTo>
                    <a:pt x="1124" y="811"/>
                  </a:lnTo>
                  <a:lnTo>
                    <a:pt x="1097" y="796"/>
                  </a:lnTo>
                  <a:lnTo>
                    <a:pt x="1068" y="783"/>
                  </a:lnTo>
                  <a:lnTo>
                    <a:pt x="1034" y="769"/>
                  </a:lnTo>
                  <a:lnTo>
                    <a:pt x="999" y="755"/>
                  </a:lnTo>
                  <a:lnTo>
                    <a:pt x="967" y="744"/>
                  </a:lnTo>
                  <a:lnTo>
                    <a:pt x="936" y="735"/>
                  </a:lnTo>
                  <a:lnTo>
                    <a:pt x="901" y="724"/>
                  </a:lnTo>
                  <a:lnTo>
                    <a:pt x="864" y="715"/>
                  </a:lnTo>
                  <a:lnTo>
                    <a:pt x="826" y="705"/>
                  </a:lnTo>
                  <a:lnTo>
                    <a:pt x="791" y="696"/>
                  </a:lnTo>
                  <a:lnTo>
                    <a:pt x="757" y="687"/>
                  </a:lnTo>
                  <a:lnTo>
                    <a:pt x="720" y="681"/>
                  </a:lnTo>
                  <a:lnTo>
                    <a:pt x="685" y="673"/>
                  </a:lnTo>
                  <a:lnTo>
                    <a:pt x="652" y="666"/>
                  </a:lnTo>
                  <a:lnTo>
                    <a:pt x="613" y="658"/>
                  </a:lnTo>
                  <a:lnTo>
                    <a:pt x="560" y="652"/>
                  </a:lnTo>
                  <a:lnTo>
                    <a:pt x="920" y="590"/>
                  </a:lnTo>
                  <a:lnTo>
                    <a:pt x="896" y="542"/>
                  </a:lnTo>
                  <a:lnTo>
                    <a:pt x="868" y="506"/>
                  </a:lnTo>
                  <a:lnTo>
                    <a:pt x="817" y="439"/>
                  </a:lnTo>
                  <a:lnTo>
                    <a:pt x="787" y="409"/>
                  </a:lnTo>
                  <a:lnTo>
                    <a:pt x="757" y="379"/>
                  </a:lnTo>
                  <a:lnTo>
                    <a:pt x="703" y="328"/>
                  </a:lnTo>
                  <a:lnTo>
                    <a:pt x="670" y="298"/>
                  </a:lnTo>
                  <a:lnTo>
                    <a:pt x="631" y="262"/>
                  </a:lnTo>
                  <a:lnTo>
                    <a:pt x="595" y="235"/>
                  </a:lnTo>
                  <a:lnTo>
                    <a:pt x="565" y="211"/>
                  </a:lnTo>
                  <a:lnTo>
                    <a:pt x="535" y="188"/>
                  </a:lnTo>
                  <a:lnTo>
                    <a:pt x="499" y="164"/>
                  </a:lnTo>
                  <a:lnTo>
                    <a:pt x="460" y="141"/>
                  </a:lnTo>
                  <a:lnTo>
                    <a:pt x="421" y="123"/>
                  </a:lnTo>
                  <a:lnTo>
                    <a:pt x="383" y="102"/>
                  </a:lnTo>
                  <a:lnTo>
                    <a:pt x="335" y="84"/>
                  </a:lnTo>
                  <a:lnTo>
                    <a:pt x="291" y="69"/>
                  </a:lnTo>
                  <a:lnTo>
                    <a:pt x="240" y="57"/>
                  </a:lnTo>
                  <a:lnTo>
                    <a:pt x="192" y="45"/>
                  </a:lnTo>
                  <a:lnTo>
                    <a:pt x="141" y="33"/>
                  </a:lnTo>
                  <a:lnTo>
                    <a:pt x="87" y="2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grpSp>
        <p:nvGrpSpPr>
          <p:cNvPr id="4" name="Group 7"/>
          <p:cNvGrpSpPr>
            <a:grpSpLocks/>
          </p:cNvGrpSpPr>
          <p:nvPr/>
        </p:nvGrpSpPr>
        <p:grpSpPr bwMode="auto">
          <a:xfrm rot="13682979" flipH="1">
            <a:off x="3729038" y="3556000"/>
            <a:ext cx="1336675" cy="841375"/>
            <a:chOff x="1109" y="1171"/>
            <a:chExt cx="1645" cy="924"/>
          </a:xfrm>
        </p:grpSpPr>
        <p:sp>
          <p:nvSpPr>
            <p:cNvPr id="15371" name="Freeform 8"/>
            <p:cNvSpPr>
              <a:spLocks/>
            </p:cNvSpPr>
            <p:nvPr/>
          </p:nvSpPr>
          <p:spPr bwMode="auto">
            <a:xfrm>
              <a:off x="1110" y="1174"/>
              <a:ext cx="952" cy="607"/>
            </a:xfrm>
            <a:custGeom>
              <a:avLst/>
              <a:gdLst>
                <a:gd name="T0" fmla="*/ 0 w 952"/>
                <a:gd name="T1" fmla="*/ 0 h 607"/>
                <a:gd name="T2" fmla="*/ 0 w 952"/>
                <a:gd name="T3" fmla="*/ 45 h 607"/>
                <a:gd name="T4" fmla="*/ 69 w 952"/>
                <a:gd name="T5" fmla="*/ 57 h 607"/>
                <a:gd name="T6" fmla="*/ 132 w 952"/>
                <a:gd name="T7" fmla="*/ 72 h 607"/>
                <a:gd name="T8" fmla="*/ 189 w 952"/>
                <a:gd name="T9" fmla="*/ 90 h 607"/>
                <a:gd name="T10" fmla="*/ 248 w 952"/>
                <a:gd name="T11" fmla="*/ 108 h 607"/>
                <a:gd name="T12" fmla="*/ 298 w 952"/>
                <a:gd name="T13" fmla="*/ 126 h 607"/>
                <a:gd name="T14" fmla="*/ 340 w 952"/>
                <a:gd name="T15" fmla="*/ 144 h 607"/>
                <a:gd name="T16" fmla="*/ 379 w 952"/>
                <a:gd name="T17" fmla="*/ 160 h 607"/>
                <a:gd name="T18" fmla="*/ 424 w 952"/>
                <a:gd name="T19" fmla="*/ 181 h 607"/>
                <a:gd name="T20" fmla="*/ 463 w 952"/>
                <a:gd name="T21" fmla="*/ 205 h 607"/>
                <a:gd name="T22" fmla="*/ 508 w 952"/>
                <a:gd name="T23" fmla="*/ 235 h 607"/>
                <a:gd name="T24" fmla="*/ 544 w 952"/>
                <a:gd name="T25" fmla="*/ 262 h 607"/>
                <a:gd name="T26" fmla="*/ 580 w 952"/>
                <a:gd name="T27" fmla="*/ 289 h 607"/>
                <a:gd name="T28" fmla="*/ 613 w 952"/>
                <a:gd name="T29" fmla="*/ 319 h 607"/>
                <a:gd name="T30" fmla="*/ 655 w 952"/>
                <a:gd name="T31" fmla="*/ 355 h 607"/>
                <a:gd name="T32" fmla="*/ 700 w 952"/>
                <a:gd name="T33" fmla="*/ 397 h 607"/>
                <a:gd name="T34" fmla="*/ 726 w 952"/>
                <a:gd name="T35" fmla="*/ 427 h 607"/>
                <a:gd name="T36" fmla="*/ 753 w 952"/>
                <a:gd name="T37" fmla="*/ 459 h 607"/>
                <a:gd name="T38" fmla="*/ 780 w 952"/>
                <a:gd name="T39" fmla="*/ 490 h 607"/>
                <a:gd name="T40" fmla="*/ 804 w 952"/>
                <a:gd name="T41" fmla="*/ 520 h 607"/>
                <a:gd name="T42" fmla="*/ 834 w 952"/>
                <a:gd name="T43" fmla="*/ 568 h 607"/>
                <a:gd name="T44" fmla="*/ 852 w 952"/>
                <a:gd name="T45" fmla="*/ 607 h 607"/>
                <a:gd name="T46" fmla="*/ 952 w 952"/>
                <a:gd name="T47" fmla="*/ 595 h 607"/>
                <a:gd name="T48" fmla="*/ 919 w 952"/>
                <a:gd name="T49" fmla="*/ 529 h 607"/>
                <a:gd name="T50" fmla="*/ 870 w 952"/>
                <a:gd name="T51" fmla="*/ 459 h 607"/>
                <a:gd name="T52" fmla="*/ 819 w 952"/>
                <a:gd name="T53" fmla="*/ 400 h 607"/>
                <a:gd name="T54" fmla="*/ 753 w 952"/>
                <a:gd name="T55" fmla="*/ 337 h 607"/>
                <a:gd name="T56" fmla="*/ 664 w 952"/>
                <a:gd name="T57" fmla="*/ 247 h 607"/>
                <a:gd name="T58" fmla="*/ 565 w 952"/>
                <a:gd name="T59" fmla="*/ 172 h 607"/>
                <a:gd name="T60" fmla="*/ 460 w 952"/>
                <a:gd name="T61" fmla="*/ 108 h 607"/>
                <a:gd name="T62" fmla="*/ 367 w 952"/>
                <a:gd name="T63" fmla="*/ 69 h 607"/>
                <a:gd name="T64" fmla="*/ 251 w 952"/>
                <a:gd name="T65" fmla="*/ 30 h 607"/>
                <a:gd name="T66" fmla="*/ 156 w 952"/>
                <a:gd name="T67" fmla="*/ 15 h 607"/>
                <a:gd name="T68" fmla="*/ 0 w 952"/>
                <a:gd name="T69" fmla="*/ 0 h 6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2"/>
                <a:gd name="T106" fmla="*/ 0 h 607"/>
                <a:gd name="T107" fmla="*/ 952 w 952"/>
                <a:gd name="T108" fmla="*/ 607 h 60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2" h="607">
                  <a:moveTo>
                    <a:pt x="0" y="0"/>
                  </a:moveTo>
                  <a:lnTo>
                    <a:pt x="0" y="45"/>
                  </a:lnTo>
                  <a:lnTo>
                    <a:pt x="69" y="57"/>
                  </a:lnTo>
                  <a:lnTo>
                    <a:pt x="132" y="72"/>
                  </a:lnTo>
                  <a:lnTo>
                    <a:pt x="189" y="90"/>
                  </a:lnTo>
                  <a:lnTo>
                    <a:pt x="248" y="108"/>
                  </a:lnTo>
                  <a:lnTo>
                    <a:pt x="298" y="126"/>
                  </a:lnTo>
                  <a:lnTo>
                    <a:pt x="340" y="144"/>
                  </a:lnTo>
                  <a:lnTo>
                    <a:pt x="379" y="160"/>
                  </a:lnTo>
                  <a:lnTo>
                    <a:pt x="424" y="181"/>
                  </a:lnTo>
                  <a:lnTo>
                    <a:pt x="463" y="205"/>
                  </a:lnTo>
                  <a:lnTo>
                    <a:pt x="508" y="235"/>
                  </a:lnTo>
                  <a:lnTo>
                    <a:pt x="544" y="262"/>
                  </a:lnTo>
                  <a:lnTo>
                    <a:pt x="580" y="289"/>
                  </a:lnTo>
                  <a:lnTo>
                    <a:pt x="613" y="319"/>
                  </a:lnTo>
                  <a:lnTo>
                    <a:pt x="655" y="355"/>
                  </a:lnTo>
                  <a:lnTo>
                    <a:pt x="700" y="397"/>
                  </a:lnTo>
                  <a:lnTo>
                    <a:pt x="726" y="427"/>
                  </a:lnTo>
                  <a:lnTo>
                    <a:pt x="753" y="459"/>
                  </a:lnTo>
                  <a:lnTo>
                    <a:pt x="780" y="490"/>
                  </a:lnTo>
                  <a:lnTo>
                    <a:pt x="804" y="520"/>
                  </a:lnTo>
                  <a:lnTo>
                    <a:pt x="834" y="568"/>
                  </a:lnTo>
                  <a:lnTo>
                    <a:pt x="852" y="607"/>
                  </a:lnTo>
                  <a:lnTo>
                    <a:pt x="952" y="595"/>
                  </a:lnTo>
                  <a:lnTo>
                    <a:pt x="919" y="529"/>
                  </a:lnTo>
                  <a:lnTo>
                    <a:pt x="870" y="459"/>
                  </a:lnTo>
                  <a:lnTo>
                    <a:pt x="819" y="400"/>
                  </a:lnTo>
                  <a:lnTo>
                    <a:pt x="753" y="337"/>
                  </a:lnTo>
                  <a:lnTo>
                    <a:pt x="664" y="247"/>
                  </a:lnTo>
                  <a:lnTo>
                    <a:pt x="565" y="172"/>
                  </a:lnTo>
                  <a:lnTo>
                    <a:pt x="460" y="108"/>
                  </a:lnTo>
                  <a:lnTo>
                    <a:pt x="367" y="69"/>
                  </a:lnTo>
                  <a:lnTo>
                    <a:pt x="251" y="30"/>
                  </a:lnTo>
                  <a:lnTo>
                    <a:pt x="15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5372" name="Freeform 9"/>
            <p:cNvSpPr>
              <a:spLocks/>
            </p:cNvSpPr>
            <p:nvPr/>
          </p:nvSpPr>
          <p:spPr bwMode="auto">
            <a:xfrm>
              <a:off x="2261" y="1661"/>
              <a:ext cx="493" cy="434"/>
            </a:xfrm>
            <a:custGeom>
              <a:avLst/>
              <a:gdLst>
                <a:gd name="T0" fmla="*/ 0 w 493"/>
                <a:gd name="T1" fmla="*/ 335 h 434"/>
                <a:gd name="T2" fmla="*/ 0 w 493"/>
                <a:gd name="T3" fmla="*/ 434 h 434"/>
                <a:gd name="T4" fmla="*/ 20 w 493"/>
                <a:gd name="T5" fmla="*/ 409 h 434"/>
                <a:gd name="T6" fmla="*/ 42 w 493"/>
                <a:gd name="T7" fmla="*/ 383 h 434"/>
                <a:gd name="T8" fmla="*/ 71 w 493"/>
                <a:gd name="T9" fmla="*/ 356 h 434"/>
                <a:gd name="T10" fmla="*/ 107 w 493"/>
                <a:gd name="T11" fmla="*/ 325 h 434"/>
                <a:gd name="T12" fmla="*/ 142 w 493"/>
                <a:gd name="T13" fmla="*/ 291 h 434"/>
                <a:gd name="T14" fmla="*/ 178 w 493"/>
                <a:gd name="T15" fmla="*/ 259 h 434"/>
                <a:gd name="T16" fmla="*/ 211 w 493"/>
                <a:gd name="T17" fmla="*/ 232 h 434"/>
                <a:gd name="T18" fmla="*/ 241 w 493"/>
                <a:gd name="T19" fmla="*/ 208 h 434"/>
                <a:gd name="T20" fmla="*/ 274 w 493"/>
                <a:gd name="T21" fmla="*/ 186 h 434"/>
                <a:gd name="T22" fmla="*/ 308 w 493"/>
                <a:gd name="T23" fmla="*/ 164 h 434"/>
                <a:gd name="T24" fmla="*/ 348 w 493"/>
                <a:gd name="T25" fmla="*/ 141 h 434"/>
                <a:gd name="T26" fmla="*/ 385 w 493"/>
                <a:gd name="T27" fmla="*/ 123 h 434"/>
                <a:gd name="T28" fmla="*/ 423 w 493"/>
                <a:gd name="T29" fmla="*/ 107 h 434"/>
                <a:gd name="T30" fmla="*/ 463 w 493"/>
                <a:gd name="T31" fmla="*/ 90 h 434"/>
                <a:gd name="T32" fmla="*/ 493 w 493"/>
                <a:gd name="T33" fmla="*/ 76 h 434"/>
                <a:gd name="T34" fmla="*/ 493 w 493"/>
                <a:gd name="T35" fmla="*/ 0 h 434"/>
                <a:gd name="T36" fmla="*/ 439 w 493"/>
                <a:gd name="T37" fmla="*/ 15 h 434"/>
                <a:gd name="T38" fmla="*/ 360 w 493"/>
                <a:gd name="T39" fmla="*/ 49 h 434"/>
                <a:gd name="T40" fmla="*/ 259 w 493"/>
                <a:gd name="T41" fmla="*/ 92 h 434"/>
                <a:gd name="T42" fmla="*/ 185 w 493"/>
                <a:gd name="T43" fmla="*/ 138 h 434"/>
                <a:gd name="T44" fmla="*/ 117 w 493"/>
                <a:gd name="T45" fmla="*/ 204 h 434"/>
                <a:gd name="T46" fmla="*/ 50 w 493"/>
                <a:gd name="T47" fmla="*/ 259 h 434"/>
                <a:gd name="T48" fmla="*/ 0 w 493"/>
                <a:gd name="T49" fmla="*/ 312 h 434"/>
                <a:gd name="T50" fmla="*/ 0 w 493"/>
                <a:gd name="T51" fmla="*/ 433 h 434"/>
                <a:gd name="T52" fmla="*/ 0 w 493"/>
                <a:gd name="T53" fmla="*/ 431 h 434"/>
                <a:gd name="T54" fmla="*/ 0 w 493"/>
                <a:gd name="T55" fmla="*/ 335 h 4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3"/>
                <a:gd name="T85" fmla="*/ 0 h 434"/>
                <a:gd name="T86" fmla="*/ 493 w 493"/>
                <a:gd name="T87" fmla="*/ 434 h 4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3" h="434">
                  <a:moveTo>
                    <a:pt x="0" y="335"/>
                  </a:moveTo>
                  <a:lnTo>
                    <a:pt x="0" y="434"/>
                  </a:lnTo>
                  <a:lnTo>
                    <a:pt x="20" y="409"/>
                  </a:lnTo>
                  <a:lnTo>
                    <a:pt x="42" y="383"/>
                  </a:lnTo>
                  <a:lnTo>
                    <a:pt x="71" y="356"/>
                  </a:lnTo>
                  <a:lnTo>
                    <a:pt x="107" y="325"/>
                  </a:lnTo>
                  <a:lnTo>
                    <a:pt x="142" y="291"/>
                  </a:lnTo>
                  <a:lnTo>
                    <a:pt x="178" y="259"/>
                  </a:lnTo>
                  <a:lnTo>
                    <a:pt x="211" y="232"/>
                  </a:lnTo>
                  <a:lnTo>
                    <a:pt x="241" y="208"/>
                  </a:lnTo>
                  <a:lnTo>
                    <a:pt x="274" y="186"/>
                  </a:lnTo>
                  <a:lnTo>
                    <a:pt x="308" y="164"/>
                  </a:lnTo>
                  <a:lnTo>
                    <a:pt x="348" y="141"/>
                  </a:lnTo>
                  <a:lnTo>
                    <a:pt x="385" y="123"/>
                  </a:lnTo>
                  <a:lnTo>
                    <a:pt x="423" y="107"/>
                  </a:lnTo>
                  <a:lnTo>
                    <a:pt x="463" y="90"/>
                  </a:lnTo>
                  <a:lnTo>
                    <a:pt x="493" y="76"/>
                  </a:lnTo>
                  <a:lnTo>
                    <a:pt x="493" y="0"/>
                  </a:lnTo>
                  <a:lnTo>
                    <a:pt x="439" y="15"/>
                  </a:lnTo>
                  <a:lnTo>
                    <a:pt x="360" y="49"/>
                  </a:lnTo>
                  <a:lnTo>
                    <a:pt x="259" y="92"/>
                  </a:lnTo>
                  <a:lnTo>
                    <a:pt x="185" y="138"/>
                  </a:lnTo>
                  <a:lnTo>
                    <a:pt x="117" y="204"/>
                  </a:lnTo>
                  <a:lnTo>
                    <a:pt x="50" y="259"/>
                  </a:lnTo>
                  <a:lnTo>
                    <a:pt x="0" y="312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5373" name="Freeform 10"/>
            <p:cNvSpPr>
              <a:spLocks/>
            </p:cNvSpPr>
            <p:nvPr/>
          </p:nvSpPr>
          <p:spPr bwMode="auto">
            <a:xfrm>
              <a:off x="1670" y="1824"/>
              <a:ext cx="589" cy="270"/>
            </a:xfrm>
            <a:custGeom>
              <a:avLst/>
              <a:gdLst>
                <a:gd name="T0" fmla="*/ 0 w 589"/>
                <a:gd name="T1" fmla="*/ 0 h 270"/>
                <a:gd name="T2" fmla="*/ 0 w 589"/>
                <a:gd name="T3" fmla="*/ 83 h 270"/>
                <a:gd name="T4" fmla="*/ 38 w 589"/>
                <a:gd name="T5" fmla="*/ 90 h 270"/>
                <a:gd name="T6" fmla="*/ 77 w 589"/>
                <a:gd name="T7" fmla="*/ 97 h 270"/>
                <a:gd name="T8" fmla="*/ 114 w 589"/>
                <a:gd name="T9" fmla="*/ 106 h 270"/>
                <a:gd name="T10" fmla="*/ 152 w 589"/>
                <a:gd name="T11" fmla="*/ 115 h 270"/>
                <a:gd name="T12" fmla="*/ 196 w 589"/>
                <a:gd name="T13" fmla="*/ 126 h 270"/>
                <a:gd name="T14" fmla="*/ 244 w 589"/>
                <a:gd name="T15" fmla="*/ 138 h 270"/>
                <a:gd name="T16" fmla="*/ 304 w 589"/>
                <a:gd name="T17" fmla="*/ 156 h 270"/>
                <a:gd name="T18" fmla="*/ 362 w 589"/>
                <a:gd name="T19" fmla="*/ 172 h 270"/>
                <a:gd name="T20" fmla="*/ 400 w 589"/>
                <a:gd name="T21" fmla="*/ 185 h 270"/>
                <a:gd name="T22" fmla="*/ 445 w 589"/>
                <a:gd name="T23" fmla="*/ 203 h 270"/>
                <a:gd name="T24" fmla="*/ 494 w 589"/>
                <a:gd name="T25" fmla="*/ 223 h 270"/>
                <a:gd name="T26" fmla="*/ 538 w 589"/>
                <a:gd name="T27" fmla="*/ 243 h 270"/>
                <a:gd name="T28" fmla="*/ 570 w 589"/>
                <a:gd name="T29" fmla="*/ 259 h 270"/>
                <a:gd name="T30" fmla="*/ 589 w 589"/>
                <a:gd name="T31" fmla="*/ 270 h 270"/>
                <a:gd name="T32" fmla="*/ 589 w 589"/>
                <a:gd name="T33" fmla="*/ 167 h 270"/>
                <a:gd name="T34" fmla="*/ 552 w 589"/>
                <a:gd name="T35" fmla="*/ 141 h 270"/>
                <a:gd name="T36" fmla="*/ 478 w 589"/>
                <a:gd name="T37" fmla="*/ 105 h 270"/>
                <a:gd name="T38" fmla="*/ 392 w 589"/>
                <a:gd name="T39" fmla="*/ 69 h 270"/>
                <a:gd name="T40" fmla="*/ 315 w 589"/>
                <a:gd name="T41" fmla="*/ 49 h 270"/>
                <a:gd name="T42" fmla="*/ 226 w 589"/>
                <a:gd name="T43" fmla="*/ 24 h 270"/>
                <a:gd name="T44" fmla="*/ 137 w 589"/>
                <a:gd name="T45" fmla="*/ 7 h 270"/>
                <a:gd name="T46" fmla="*/ 74 w 589"/>
                <a:gd name="T47" fmla="*/ 1 h 270"/>
                <a:gd name="T48" fmla="*/ 0 w 589"/>
                <a:gd name="T49" fmla="*/ 0 h 2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9"/>
                <a:gd name="T76" fmla="*/ 0 h 270"/>
                <a:gd name="T77" fmla="*/ 589 w 589"/>
                <a:gd name="T78" fmla="*/ 270 h 2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9" h="270">
                  <a:moveTo>
                    <a:pt x="0" y="0"/>
                  </a:moveTo>
                  <a:lnTo>
                    <a:pt x="0" y="83"/>
                  </a:lnTo>
                  <a:lnTo>
                    <a:pt x="38" y="90"/>
                  </a:lnTo>
                  <a:lnTo>
                    <a:pt x="77" y="97"/>
                  </a:lnTo>
                  <a:lnTo>
                    <a:pt x="114" y="106"/>
                  </a:lnTo>
                  <a:lnTo>
                    <a:pt x="152" y="115"/>
                  </a:lnTo>
                  <a:lnTo>
                    <a:pt x="196" y="126"/>
                  </a:lnTo>
                  <a:lnTo>
                    <a:pt x="244" y="138"/>
                  </a:lnTo>
                  <a:lnTo>
                    <a:pt x="304" y="156"/>
                  </a:lnTo>
                  <a:lnTo>
                    <a:pt x="362" y="172"/>
                  </a:lnTo>
                  <a:lnTo>
                    <a:pt x="400" y="185"/>
                  </a:lnTo>
                  <a:lnTo>
                    <a:pt x="445" y="203"/>
                  </a:lnTo>
                  <a:lnTo>
                    <a:pt x="494" y="223"/>
                  </a:lnTo>
                  <a:lnTo>
                    <a:pt x="538" y="243"/>
                  </a:lnTo>
                  <a:lnTo>
                    <a:pt x="570" y="259"/>
                  </a:lnTo>
                  <a:lnTo>
                    <a:pt x="589" y="270"/>
                  </a:lnTo>
                  <a:lnTo>
                    <a:pt x="589" y="167"/>
                  </a:lnTo>
                  <a:lnTo>
                    <a:pt x="552" y="141"/>
                  </a:lnTo>
                  <a:lnTo>
                    <a:pt x="478" y="105"/>
                  </a:lnTo>
                  <a:lnTo>
                    <a:pt x="392" y="69"/>
                  </a:lnTo>
                  <a:lnTo>
                    <a:pt x="315" y="49"/>
                  </a:lnTo>
                  <a:lnTo>
                    <a:pt x="226" y="24"/>
                  </a:lnTo>
                  <a:lnTo>
                    <a:pt x="137" y="7"/>
                  </a:lnTo>
                  <a:lnTo>
                    <a:pt x="7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15374" name="Freeform 11"/>
            <p:cNvSpPr>
              <a:spLocks/>
            </p:cNvSpPr>
            <p:nvPr/>
          </p:nvSpPr>
          <p:spPr bwMode="auto">
            <a:xfrm>
              <a:off x="1109" y="1171"/>
              <a:ext cx="1645" cy="823"/>
            </a:xfrm>
            <a:custGeom>
              <a:avLst/>
              <a:gdLst>
                <a:gd name="T0" fmla="*/ 90 w 1645"/>
                <a:gd name="T1" fmla="*/ 0 h 823"/>
                <a:gd name="T2" fmla="*/ 189 w 1645"/>
                <a:gd name="T3" fmla="*/ 0 h 823"/>
                <a:gd name="T4" fmla="*/ 291 w 1645"/>
                <a:gd name="T5" fmla="*/ 6 h 823"/>
                <a:gd name="T6" fmla="*/ 386 w 1645"/>
                <a:gd name="T7" fmla="*/ 21 h 823"/>
                <a:gd name="T8" fmla="*/ 496 w 1645"/>
                <a:gd name="T9" fmla="*/ 45 h 823"/>
                <a:gd name="T10" fmla="*/ 601 w 1645"/>
                <a:gd name="T11" fmla="*/ 78 h 823"/>
                <a:gd name="T12" fmla="*/ 712 w 1645"/>
                <a:gd name="T13" fmla="*/ 123 h 823"/>
                <a:gd name="T14" fmla="*/ 811 w 1645"/>
                <a:gd name="T15" fmla="*/ 170 h 823"/>
                <a:gd name="T16" fmla="*/ 905 w 1645"/>
                <a:gd name="T17" fmla="*/ 217 h 823"/>
                <a:gd name="T18" fmla="*/ 1001 w 1645"/>
                <a:gd name="T19" fmla="*/ 271 h 823"/>
                <a:gd name="T20" fmla="*/ 1091 w 1645"/>
                <a:gd name="T21" fmla="*/ 331 h 823"/>
                <a:gd name="T22" fmla="*/ 1178 w 1645"/>
                <a:gd name="T23" fmla="*/ 400 h 823"/>
                <a:gd name="T24" fmla="*/ 1249 w 1645"/>
                <a:gd name="T25" fmla="*/ 469 h 823"/>
                <a:gd name="T26" fmla="*/ 1297 w 1645"/>
                <a:gd name="T27" fmla="*/ 533 h 823"/>
                <a:gd name="T28" fmla="*/ 1596 w 1645"/>
                <a:gd name="T29" fmla="*/ 512 h 823"/>
                <a:gd name="T30" fmla="*/ 1494 w 1645"/>
                <a:gd name="T31" fmla="*/ 557 h 823"/>
                <a:gd name="T32" fmla="*/ 1423 w 1645"/>
                <a:gd name="T33" fmla="*/ 593 h 823"/>
                <a:gd name="T34" fmla="*/ 1364 w 1645"/>
                <a:gd name="T35" fmla="*/ 630 h 823"/>
                <a:gd name="T36" fmla="*/ 1307 w 1645"/>
                <a:gd name="T37" fmla="*/ 676 h 823"/>
                <a:gd name="T38" fmla="*/ 1240 w 1645"/>
                <a:gd name="T39" fmla="*/ 736 h 823"/>
                <a:gd name="T40" fmla="*/ 1178 w 1645"/>
                <a:gd name="T41" fmla="*/ 796 h 823"/>
                <a:gd name="T42" fmla="*/ 1124 w 1645"/>
                <a:gd name="T43" fmla="*/ 811 h 823"/>
                <a:gd name="T44" fmla="*/ 1068 w 1645"/>
                <a:gd name="T45" fmla="*/ 783 h 823"/>
                <a:gd name="T46" fmla="*/ 999 w 1645"/>
                <a:gd name="T47" fmla="*/ 755 h 823"/>
                <a:gd name="T48" fmla="*/ 936 w 1645"/>
                <a:gd name="T49" fmla="*/ 735 h 823"/>
                <a:gd name="T50" fmla="*/ 864 w 1645"/>
                <a:gd name="T51" fmla="*/ 715 h 823"/>
                <a:gd name="T52" fmla="*/ 791 w 1645"/>
                <a:gd name="T53" fmla="*/ 696 h 823"/>
                <a:gd name="T54" fmla="*/ 720 w 1645"/>
                <a:gd name="T55" fmla="*/ 681 h 823"/>
                <a:gd name="T56" fmla="*/ 652 w 1645"/>
                <a:gd name="T57" fmla="*/ 666 h 823"/>
                <a:gd name="T58" fmla="*/ 560 w 1645"/>
                <a:gd name="T59" fmla="*/ 652 h 823"/>
                <a:gd name="T60" fmla="*/ 896 w 1645"/>
                <a:gd name="T61" fmla="*/ 542 h 823"/>
                <a:gd name="T62" fmla="*/ 817 w 1645"/>
                <a:gd name="T63" fmla="*/ 439 h 823"/>
                <a:gd name="T64" fmla="*/ 757 w 1645"/>
                <a:gd name="T65" fmla="*/ 379 h 823"/>
                <a:gd name="T66" fmla="*/ 670 w 1645"/>
                <a:gd name="T67" fmla="*/ 298 h 823"/>
                <a:gd name="T68" fmla="*/ 595 w 1645"/>
                <a:gd name="T69" fmla="*/ 235 h 823"/>
                <a:gd name="T70" fmla="*/ 535 w 1645"/>
                <a:gd name="T71" fmla="*/ 188 h 823"/>
                <a:gd name="T72" fmla="*/ 460 w 1645"/>
                <a:gd name="T73" fmla="*/ 141 h 823"/>
                <a:gd name="T74" fmla="*/ 383 w 1645"/>
                <a:gd name="T75" fmla="*/ 102 h 823"/>
                <a:gd name="T76" fmla="*/ 291 w 1645"/>
                <a:gd name="T77" fmla="*/ 69 h 823"/>
                <a:gd name="T78" fmla="*/ 192 w 1645"/>
                <a:gd name="T79" fmla="*/ 45 h 823"/>
                <a:gd name="T80" fmla="*/ 87 w 1645"/>
                <a:gd name="T81" fmla="*/ 24 h 8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45"/>
                <a:gd name="T124" fmla="*/ 0 h 823"/>
                <a:gd name="T125" fmla="*/ 1645 w 1645"/>
                <a:gd name="T126" fmla="*/ 823 h 8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45" h="823">
                  <a:moveTo>
                    <a:pt x="0" y="6"/>
                  </a:moveTo>
                  <a:lnTo>
                    <a:pt x="90" y="0"/>
                  </a:lnTo>
                  <a:lnTo>
                    <a:pt x="135" y="0"/>
                  </a:lnTo>
                  <a:lnTo>
                    <a:pt x="189" y="0"/>
                  </a:lnTo>
                  <a:lnTo>
                    <a:pt x="240" y="3"/>
                  </a:lnTo>
                  <a:lnTo>
                    <a:pt x="291" y="6"/>
                  </a:lnTo>
                  <a:lnTo>
                    <a:pt x="341" y="12"/>
                  </a:lnTo>
                  <a:lnTo>
                    <a:pt x="386" y="21"/>
                  </a:lnTo>
                  <a:lnTo>
                    <a:pt x="436" y="30"/>
                  </a:lnTo>
                  <a:lnTo>
                    <a:pt x="496" y="45"/>
                  </a:lnTo>
                  <a:lnTo>
                    <a:pt x="550" y="63"/>
                  </a:lnTo>
                  <a:lnTo>
                    <a:pt x="601" y="78"/>
                  </a:lnTo>
                  <a:lnTo>
                    <a:pt x="658" y="99"/>
                  </a:lnTo>
                  <a:lnTo>
                    <a:pt x="712" y="123"/>
                  </a:lnTo>
                  <a:lnTo>
                    <a:pt x="766" y="147"/>
                  </a:lnTo>
                  <a:lnTo>
                    <a:pt x="811" y="170"/>
                  </a:lnTo>
                  <a:lnTo>
                    <a:pt x="862" y="194"/>
                  </a:lnTo>
                  <a:lnTo>
                    <a:pt x="905" y="217"/>
                  </a:lnTo>
                  <a:lnTo>
                    <a:pt x="953" y="244"/>
                  </a:lnTo>
                  <a:lnTo>
                    <a:pt x="1001" y="271"/>
                  </a:lnTo>
                  <a:lnTo>
                    <a:pt x="1049" y="304"/>
                  </a:lnTo>
                  <a:lnTo>
                    <a:pt x="1091" y="331"/>
                  </a:lnTo>
                  <a:lnTo>
                    <a:pt x="1136" y="367"/>
                  </a:lnTo>
                  <a:lnTo>
                    <a:pt x="1178" y="400"/>
                  </a:lnTo>
                  <a:lnTo>
                    <a:pt x="1217" y="433"/>
                  </a:lnTo>
                  <a:lnTo>
                    <a:pt x="1249" y="469"/>
                  </a:lnTo>
                  <a:lnTo>
                    <a:pt x="1276" y="500"/>
                  </a:lnTo>
                  <a:lnTo>
                    <a:pt x="1297" y="533"/>
                  </a:lnTo>
                  <a:lnTo>
                    <a:pt x="1645" y="489"/>
                  </a:lnTo>
                  <a:lnTo>
                    <a:pt x="1596" y="512"/>
                  </a:lnTo>
                  <a:lnTo>
                    <a:pt x="1539" y="536"/>
                  </a:lnTo>
                  <a:lnTo>
                    <a:pt x="1494" y="557"/>
                  </a:lnTo>
                  <a:lnTo>
                    <a:pt x="1460" y="573"/>
                  </a:lnTo>
                  <a:lnTo>
                    <a:pt x="1423" y="593"/>
                  </a:lnTo>
                  <a:lnTo>
                    <a:pt x="1393" y="611"/>
                  </a:lnTo>
                  <a:lnTo>
                    <a:pt x="1364" y="630"/>
                  </a:lnTo>
                  <a:lnTo>
                    <a:pt x="1335" y="653"/>
                  </a:lnTo>
                  <a:lnTo>
                    <a:pt x="1307" y="676"/>
                  </a:lnTo>
                  <a:lnTo>
                    <a:pt x="1273" y="705"/>
                  </a:lnTo>
                  <a:lnTo>
                    <a:pt x="1240" y="736"/>
                  </a:lnTo>
                  <a:lnTo>
                    <a:pt x="1211" y="762"/>
                  </a:lnTo>
                  <a:lnTo>
                    <a:pt x="1178" y="796"/>
                  </a:lnTo>
                  <a:lnTo>
                    <a:pt x="1151" y="823"/>
                  </a:lnTo>
                  <a:lnTo>
                    <a:pt x="1124" y="811"/>
                  </a:lnTo>
                  <a:lnTo>
                    <a:pt x="1097" y="796"/>
                  </a:lnTo>
                  <a:lnTo>
                    <a:pt x="1068" y="783"/>
                  </a:lnTo>
                  <a:lnTo>
                    <a:pt x="1034" y="769"/>
                  </a:lnTo>
                  <a:lnTo>
                    <a:pt x="999" y="755"/>
                  </a:lnTo>
                  <a:lnTo>
                    <a:pt x="967" y="744"/>
                  </a:lnTo>
                  <a:lnTo>
                    <a:pt x="936" y="735"/>
                  </a:lnTo>
                  <a:lnTo>
                    <a:pt x="901" y="724"/>
                  </a:lnTo>
                  <a:lnTo>
                    <a:pt x="864" y="715"/>
                  </a:lnTo>
                  <a:lnTo>
                    <a:pt x="826" y="705"/>
                  </a:lnTo>
                  <a:lnTo>
                    <a:pt x="791" y="696"/>
                  </a:lnTo>
                  <a:lnTo>
                    <a:pt x="757" y="687"/>
                  </a:lnTo>
                  <a:lnTo>
                    <a:pt x="720" y="681"/>
                  </a:lnTo>
                  <a:lnTo>
                    <a:pt x="685" y="673"/>
                  </a:lnTo>
                  <a:lnTo>
                    <a:pt x="652" y="666"/>
                  </a:lnTo>
                  <a:lnTo>
                    <a:pt x="613" y="658"/>
                  </a:lnTo>
                  <a:lnTo>
                    <a:pt x="560" y="652"/>
                  </a:lnTo>
                  <a:lnTo>
                    <a:pt x="920" y="590"/>
                  </a:lnTo>
                  <a:lnTo>
                    <a:pt x="896" y="542"/>
                  </a:lnTo>
                  <a:lnTo>
                    <a:pt x="868" y="506"/>
                  </a:lnTo>
                  <a:lnTo>
                    <a:pt x="817" y="439"/>
                  </a:lnTo>
                  <a:lnTo>
                    <a:pt x="787" y="409"/>
                  </a:lnTo>
                  <a:lnTo>
                    <a:pt x="757" y="379"/>
                  </a:lnTo>
                  <a:lnTo>
                    <a:pt x="703" y="328"/>
                  </a:lnTo>
                  <a:lnTo>
                    <a:pt x="670" y="298"/>
                  </a:lnTo>
                  <a:lnTo>
                    <a:pt x="631" y="262"/>
                  </a:lnTo>
                  <a:lnTo>
                    <a:pt x="595" y="235"/>
                  </a:lnTo>
                  <a:lnTo>
                    <a:pt x="565" y="211"/>
                  </a:lnTo>
                  <a:lnTo>
                    <a:pt x="535" y="188"/>
                  </a:lnTo>
                  <a:lnTo>
                    <a:pt x="499" y="164"/>
                  </a:lnTo>
                  <a:lnTo>
                    <a:pt x="460" y="141"/>
                  </a:lnTo>
                  <a:lnTo>
                    <a:pt x="421" y="123"/>
                  </a:lnTo>
                  <a:lnTo>
                    <a:pt x="383" y="102"/>
                  </a:lnTo>
                  <a:lnTo>
                    <a:pt x="335" y="84"/>
                  </a:lnTo>
                  <a:lnTo>
                    <a:pt x="291" y="69"/>
                  </a:lnTo>
                  <a:lnTo>
                    <a:pt x="240" y="57"/>
                  </a:lnTo>
                  <a:lnTo>
                    <a:pt x="192" y="45"/>
                  </a:lnTo>
                  <a:lnTo>
                    <a:pt x="141" y="33"/>
                  </a:lnTo>
                  <a:lnTo>
                    <a:pt x="87" y="2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sp>
        <p:nvSpPr>
          <p:cNvPr id="6" name="AutoShape 41"/>
          <p:cNvSpPr>
            <a:spLocks noChangeArrowheads="1"/>
          </p:cNvSpPr>
          <p:nvPr/>
        </p:nvSpPr>
        <p:spPr bwMode="auto">
          <a:xfrm>
            <a:off x="5043488" y="803275"/>
            <a:ext cx="3908425" cy="1014413"/>
          </a:xfrm>
          <a:prstGeom prst="roundRect">
            <a:avLst>
              <a:gd name="adj" fmla="val 16667"/>
            </a:avLst>
          </a:prstGeom>
          <a:solidFill>
            <a:srgbClr val="FFFF00">
              <a:alpha val="50195"/>
            </a:srgbClr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FF0000"/>
              </a:buClr>
              <a:buFont typeface="Wingdings" pitchFamily="2" charset="2"/>
              <a:buChar char="v"/>
            </a:pPr>
            <a:r>
              <a:rPr lang="uk-UA" sz="1800" b="1">
                <a:solidFill>
                  <a:srgbClr val="FF0000"/>
                </a:solidFill>
              </a:rPr>
              <a:t>2. </a:t>
            </a:r>
            <a:r>
              <a:rPr lang="uk-UA" sz="1800" b="1" i="1">
                <a:solidFill>
                  <a:srgbClr val="008000"/>
                </a:solidFill>
              </a:rPr>
              <a:t>Навести приклади</a:t>
            </a:r>
            <a:r>
              <a:rPr lang="ru-RU" sz="1800" b="1" i="1">
                <a:solidFill>
                  <a:srgbClr val="008000"/>
                </a:solidFill>
              </a:rPr>
              <a:t> застосування властивостей тіл обертання в побуті.</a:t>
            </a:r>
          </a:p>
        </p:txBody>
      </p:sp>
      <p:sp>
        <p:nvSpPr>
          <p:cNvPr id="7" name="AutoShape 41"/>
          <p:cNvSpPr>
            <a:spLocks noChangeArrowheads="1"/>
          </p:cNvSpPr>
          <p:nvPr/>
        </p:nvSpPr>
        <p:spPr bwMode="auto">
          <a:xfrm>
            <a:off x="4956175" y="2795588"/>
            <a:ext cx="4065588" cy="1624012"/>
          </a:xfrm>
          <a:prstGeom prst="roundRect">
            <a:avLst>
              <a:gd name="adj" fmla="val 16667"/>
            </a:avLst>
          </a:prstGeom>
          <a:solidFill>
            <a:srgbClr val="FFFF00">
              <a:alpha val="50195"/>
            </a:srgbClr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FF0000"/>
              </a:buClr>
              <a:buFont typeface="Wingdings" pitchFamily="2" charset="2"/>
              <a:buChar char="v"/>
            </a:pPr>
            <a:r>
              <a:rPr lang="uk-UA" sz="1800" b="1" dirty="0">
                <a:solidFill>
                  <a:srgbClr val="FF0000"/>
                </a:solidFill>
              </a:rPr>
              <a:t>3. </a:t>
            </a:r>
            <a:r>
              <a:rPr lang="uk-UA" sz="1800" b="1" i="1" dirty="0">
                <a:solidFill>
                  <a:srgbClr val="008000"/>
                </a:solidFill>
              </a:rPr>
              <a:t>Створити </a:t>
            </a:r>
            <a:r>
              <a:rPr lang="ru-RU" sz="1800" b="1" i="1" dirty="0" err="1" smtClean="0">
                <a:solidFill>
                  <a:srgbClr val="008000"/>
                </a:solidFill>
              </a:rPr>
              <a:t>презентацію</a:t>
            </a:r>
            <a:r>
              <a:rPr lang="ru-RU" sz="1800" b="1" i="1" dirty="0" smtClean="0">
                <a:solidFill>
                  <a:srgbClr val="008000"/>
                </a:solidFill>
              </a:rPr>
              <a:t>, </a:t>
            </a:r>
            <a:r>
              <a:rPr lang="uk-UA" sz="1800" b="1" i="1" dirty="0">
                <a:solidFill>
                  <a:srgbClr val="008000"/>
                </a:solidFill>
              </a:rPr>
              <a:t>яка </a:t>
            </a:r>
            <a:r>
              <a:rPr lang="ru-RU" sz="1800" b="1" i="1" dirty="0" err="1">
                <a:solidFill>
                  <a:srgbClr val="008000"/>
                </a:solidFill>
              </a:rPr>
              <a:t>підтверджує</a:t>
            </a:r>
            <a:r>
              <a:rPr lang="ru-RU" sz="1800" b="1" i="1" dirty="0">
                <a:solidFill>
                  <a:srgbClr val="008000"/>
                </a:solidFill>
              </a:rPr>
              <a:t> </a:t>
            </a:r>
            <a:r>
              <a:rPr lang="ru-RU" sz="1800" b="1" i="1" dirty="0" err="1">
                <a:solidFill>
                  <a:srgbClr val="008000"/>
                </a:solidFill>
              </a:rPr>
              <a:t>застосування</a:t>
            </a:r>
            <a:r>
              <a:rPr lang="ru-RU" sz="1800" b="1" i="1" dirty="0">
                <a:solidFill>
                  <a:srgbClr val="008000"/>
                </a:solidFill>
              </a:rPr>
              <a:t> </a:t>
            </a:r>
            <a:r>
              <a:rPr lang="ru-RU" sz="1800" b="1" i="1" dirty="0" err="1">
                <a:solidFill>
                  <a:srgbClr val="008000"/>
                </a:solidFill>
              </a:rPr>
              <a:t>властивостей</a:t>
            </a:r>
            <a:r>
              <a:rPr lang="ru-RU" sz="1800" b="1" i="1" dirty="0">
                <a:solidFill>
                  <a:srgbClr val="008000"/>
                </a:solidFill>
              </a:rPr>
              <a:t> </a:t>
            </a:r>
            <a:r>
              <a:rPr lang="ru-RU" sz="1800" b="1" i="1" dirty="0" err="1">
                <a:solidFill>
                  <a:srgbClr val="008000"/>
                </a:solidFill>
              </a:rPr>
              <a:t>циліндр</a:t>
            </a:r>
            <a:r>
              <a:rPr lang="uk-UA" sz="1800" b="1" i="1" dirty="0">
                <a:solidFill>
                  <a:srgbClr val="008000"/>
                </a:solidFill>
              </a:rPr>
              <a:t>а </a:t>
            </a:r>
            <a:r>
              <a:rPr lang="ru-RU" sz="1800" b="1" i="1" dirty="0">
                <a:solidFill>
                  <a:srgbClr val="008000"/>
                </a:solidFill>
              </a:rPr>
              <a:t>(конус</a:t>
            </a:r>
            <a:r>
              <a:rPr lang="uk-UA" sz="1800" b="1" i="1" dirty="0">
                <a:solidFill>
                  <a:srgbClr val="008000"/>
                </a:solidFill>
              </a:rPr>
              <a:t>а</a:t>
            </a:r>
            <a:r>
              <a:rPr lang="ru-RU" sz="1800" b="1" i="1" dirty="0">
                <a:solidFill>
                  <a:srgbClr val="008000"/>
                </a:solidFill>
              </a:rPr>
              <a:t>, </a:t>
            </a:r>
            <a:r>
              <a:rPr lang="uk-UA" sz="1800" b="1" i="1" dirty="0">
                <a:solidFill>
                  <a:srgbClr val="008000"/>
                </a:solidFill>
              </a:rPr>
              <a:t>кулі</a:t>
            </a:r>
            <a:r>
              <a:rPr lang="ru-RU" sz="1800" b="1" i="1" dirty="0">
                <a:solidFill>
                  <a:srgbClr val="008000"/>
                </a:solidFill>
              </a:rPr>
              <a:t>) в </a:t>
            </a:r>
            <a:r>
              <a:rPr lang="ru-RU" sz="1800" b="1" i="1" dirty="0" err="1">
                <a:solidFill>
                  <a:srgbClr val="008000"/>
                </a:solidFill>
              </a:rPr>
              <a:t>архітектурі</a:t>
            </a:r>
            <a:r>
              <a:rPr lang="ru-RU" sz="1800" b="1" i="1" dirty="0">
                <a:solidFill>
                  <a:srgbClr val="008000"/>
                </a:solidFill>
              </a:rPr>
              <a:t>     м. </a:t>
            </a:r>
            <a:r>
              <a:rPr lang="ru-RU" sz="1800" b="1" i="1" dirty="0" err="1">
                <a:solidFill>
                  <a:srgbClr val="008000"/>
                </a:solidFill>
              </a:rPr>
              <a:t>Дн</a:t>
            </a:r>
            <a:r>
              <a:rPr lang="uk-UA" sz="1800" b="1" i="1" dirty="0">
                <a:solidFill>
                  <a:srgbClr val="008000"/>
                </a:solidFill>
              </a:rPr>
              <a:t>і</a:t>
            </a:r>
            <a:r>
              <a:rPr lang="ru-RU" sz="1800" b="1" i="1" dirty="0" err="1">
                <a:solidFill>
                  <a:srgbClr val="008000"/>
                </a:solidFill>
              </a:rPr>
              <a:t>пропетровська</a:t>
            </a:r>
            <a:r>
              <a:rPr lang="ru-RU" sz="1800" b="1" i="1" dirty="0"/>
              <a:t>.</a:t>
            </a:r>
            <a:r>
              <a:rPr lang="ru-RU" sz="1800" dirty="0"/>
              <a:t> </a:t>
            </a:r>
          </a:p>
        </p:txBody>
      </p:sp>
      <p:sp>
        <p:nvSpPr>
          <p:cNvPr id="8" name="AutoShape 41"/>
          <p:cNvSpPr>
            <a:spLocks noChangeArrowheads="1"/>
          </p:cNvSpPr>
          <p:nvPr/>
        </p:nvSpPr>
        <p:spPr bwMode="auto">
          <a:xfrm>
            <a:off x="3297238" y="4772025"/>
            <a:ext cx="4462462" cy="1319213"/>
          </a:xfrm>
          <a:prstGeom prst="roundRect">
            <a:avLst>
              <a:gd name="adj" fmla="val 16667"/>
            </a:avLst>
          </a:prstGeom>
          <a:solidFill>
            <a:srgbClr val="FFFF00">
              <a:alpha val="50195"/>
            </a:srgbClr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Clr>
                <a:srgbClr val="FF0000"/>
              </a:buClr>
              <a:buFont typeface="Wingdings" pitchFamily="2" charset="2"/>
              <a:buChar char="v"/>
            </a:pPr>
            <a:r>
              <a:rPr lang="uk-UA" sz="1800" b="1">
                <a:solidFill>
                  <a:srgbClr val="FF0000"/>
                </a:solidFill>
              </a:rPr>
              <a:t>4.</a:t>
            </a:r>
            <a:r>
              <a:rPr lang="ru-RU" sz="1800"/>
              <a:t> </a:t>
            </a:r>
            <a:r>
              <a:rPr lang="ru-RU" sz="1800" b="1" i="1">
                <a:solidFill>
                  <a:srgbClr val="008000"/>
                </a:solidFill>
              </a:rPr>
              <a:t>Запропонувати ескіз будівлі з використанням властивостей круглих тіл</a:t>
            </a:r>
            <a:r>
              <a:rPr lang="uk-UA" sz="1800" b="1" i="1">
                <a:solidFill>
                  <a:srgbClr val="008000"/>
                </a:solidFill>
              </a:rPr>
              <a:t> </a:t>
            </a:r>
            <a:r>
              <a:rPr lang="ru-RU" sz="1800" b="1" i="1">
                <a:solidFill>
                  <a:srgbClr val="008000"/>
                </a:solidFill>
              </a:rPr>
              <a:t>для будівництва дитячого майданчика</a:t>
            </a:r>
            <a:endParaRPr lang="ru-RU" sz="1800" b="1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0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0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0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0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0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56" grpId="0" animBg="1" autoUpdateAnimBg="0"/>
      <p:bldP spid="90153" grpId="0" animBg="1" autoUpdateAnimBg="0"/>
      <p:bldP spid="6" grpId="0" animBg="1" autoUpdateAnimBg="0"/>
      <p:bldP spid="7" grpId="0" animBg="1" autoUpdateAnimBg="0"/>
      <p:bldP spid="8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Прямоугольник 2"/>
          <p:cNvSpPr>
            <a:spLocks noChangeArrowheads="1"/>
          </p:cNvSpPr>
          <p:nvPr/>
        </p:nvSpPr>
        <p:spPr bwMode="auto">
          <a:xfrm>
            <a:off x="4300538" y="1689100"/>
            <a:ext cx="434816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2400" b="1" i="1">
                <a:solidFill>
                  <a:srgbClr val="0066CC"/>
                </a:solidFill>
                <a:latin typeface="Calibri" pitchFamily="34" charset="0"/>
              </a:rPr>
              <a:t>Циліндр</a:t>
            </a:r>
            <a:r>
              <a:rPr lang="uk-UA" sz="2400">
                <a:solidFill>
                  <a:srgbClr val="0066CC"/>
                </a:solidFill>
                <a:latin typeface="Calibri" pitchFamily="34" charset="0"/>
              </a:rPr>
              <a:t> можна утворити, якщо </a:t>
            </a:r>
          </a:p>
          <a:p>
            <a:r>
              <a:rPr lang="uk-UA" sz="2400">
                <a:solidFill>
                  <a:srgbClr val="0066CC"/>
                </a:solidFill>
                <a:latin typeface="Calibri" pitchFamily="34" charset="0"/>
              </a:rPr>
              <a:t>обертати прямокутник навколо </a:t>
            </a:r>
          </a:p>
          <a:p>
            <a:r>
              <a:rPr lang="uk-UA" sz="2400">
                <a:solidFill>
                  <a:srgbClr val="0066CC"/>
                </a:solidFill>
                <a:latin typeface="Calibri" pitchFamily="34" charset="0"/>
              </a:rPr>
              <a:t>однієї з його сторін.</a:t>
            </a:r>
            <a:endParaRPr lang="ru-RU" sz="2400">
              <a:solidFill>
                <a:srgbClr val="0066CC"/>
              </a:solidFill>
              <a:latin typeface="Calibri" pitchFamily="34" charset="0"/>
            </a:endParaRPr>
          </a:p>
        </p:txBody>
      </p:sp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2692400" y="357188"/>
            <a:ext cx="44418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7200" b="1" i="1">
                <a:solidFill>
                  <a:srgbClr val="009900"/>
                </a:solidFill>
                <a:latin typeface="Arial Black" pitchFamily="34" charset="0"/>
              </a:rPr>
              <a:t>Циліндр</a:t>
            </a:r>
            <a:endParaRPr lang="ru-RU" sz="7200" b="1" i="1">
              <a:solidFill>
                <a:srgbClr val="009900"/>
              </a:solidFill>
              <a:latin typeface="Arial Black" pitchFamily="34" charset="0"/>
            </a:endParaRPr>
          </a:p>
        </p:txBody>
      </p:sp>
      <p:pic>
        <p:nvPicPr>
          <p:cNvPr id="1638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8" y="1423988"/>
            <a:ext cx="3068637" cy="411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Line 12"/>
          <p:cNvSpPr>
            <a:spLocks noChangeShapeType="1"/>
          </p:cNvSpPr>
          <p:nvPr/>
        </p:nvSpPr>
        <p:spPr bwMode="auto">
          <a:xfrm>
            <a:off x="609600" y="1347788"/>
            <a:ext cx="965200" cy="542925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 flipV="1">
            <a:off x="631825" y="4826000"/>
            <a:ext cx="762000" cy="95250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" name="Line 12"/>
          <p:cNvSpPr>
            <a:spLocks noChangeShapeType="1"/>
          </p:cNvSpPr>
          <p:nvPr/>
        </p:nvSpPr>
        <p:spPr bwMode="auto">
          <a:xfrm flipH="1" flipV="1">
            <a:off x="2794000" y="5219700"/>
            <a:ext cx="244475" cy="48260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" name="Line 12"/>
          <p:cNvSpPr>
            <a:spLocks noChangeShapeType="1"/>
          </p:cNvSpPr>
          <p:nvPr/>
        </p:nvSpPr>
        <p:spPr bwMode="auto">
          <a:xfrm flipH="1">
            <a:off x="2232025" y="3200400"/>
            <a:ext cx="1352550" cy="441325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3" name="Прямоугольник 2"/>
          <p:cNvSpPr>
            <a:spLocks noChangeArrowheads="1"/>
          </p:cNvSpPr>
          <p:nvPr/>
        </p:nvSpPr>
        <p:spPr bwMode="auto">
          <a:xfrm>
            <a:off x="3316288" y="2886075"/>
            <a:ext cx="1250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b="1" i="1">
                <a:solidFill>
                  <a:srgbClr val="0066CC"/>
                </a:solidFill>
                <a:latin typeface="Calibri" pitchFamily="34" charset="0"/>
              </a:rPr>
              <a:t>    Вісь</a:t>
            </a:r>
          </a:p>
          <a:p>
            <a:r>
              <a:rPr lang="uk-UA" b="1" i="1">
                <a:solidFill>
                  <a:srgbClr val="0066CC"/>
                </a:solidFill>
                <a:latin typeface="Calibri" pitchFamily="34" charset="0"/>
              </a:rPr>
              <a:t> циліндра</a:t>
            </a:r>
            <a:endParaRPr lang="ru-RU" b="1" i="1">
              <a:solidFill>
                <a:srgbClr val="0066CC"/>
              </a:solidFill>
              <a:latin typeface="Calibri" pitchFamily="34" charset="0"/>
            </a:endParaRPr>
          </a:p>
        </p:txBody>
      </p:sp>
      <p:sp>
        <p:nvSpPr>
          <p:cNvPr id="16394" name="Прямоугольник 2"/>
          <p:cNvSpPr>
            <a:spLocks noChangeArrowheads="1"/>
          </p:cNvSpPr>
          <p:nvPr/>
        </p:nvSpPr>
        <p:spPr bwMode="auto">
          <a:xfrm>
            <a:off x="122238" y="985838"/>
            <a:ext cx="1790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b="1" i="1">
                <a:solidFill>
                  <a:srgbClr val="0066CC"/>
                </a:solidFill>
                <a:latin typeface="Calibri" pitchFamily="34" charset="0"/>
              </a:rPr>
              <a:t>Верхня основа</a:t>
            </a:r>
            <a:endParaRPr lang="ru-RU" b="1" i="1">
              <a:solidFill>
                <a:srgbClr val="0066CC"/>
              </a:solidFill>
              <a:latin typeface="Calibri" pitchFamily="34" charset="0"/>
            </a:endParaRPr>
          </a:p>
        </p:txBody>
      </p:sp>
      <p:sp>
        <p:nvSpPr>
          <p:cNvPr id="16395" name="Прямоугольник 2"/>
          <p:cNvSpPr>
            <a:spLocks noChangeArrowheads="1"/>
          </p:cNvSpPr>
          <p:nvPr/>
        </p:nvSpPr>
        <p:spPr bwMode="auto">
          <a:xfrm>
            <a:off x="2867025" y="5668963"/>
            <a:ext cx="1008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b="1" i="1">
                <a:solidFill>
                  <a:srgbClr val="0066CC"/>
                </a:solidFill>
                <a:latin typeface="Calibri" pitchFamily="34" charset="0"/>
              </a:rPr>
              <a:t>Нижня </a:t>
            </a:r>
          </a:p>
          <a:p>
            <a:r>
              <a:rPr lang="uk-UA" b="1" i="1">
                <a:solidFill>
                  <a:srgbClr val="0066CC"/>
                </a:solidFill>
                <a:latin typeface="Calibri" pitchFamily="34" charset="0"/>
              </a:rPr>
              <a:t>основа</a:t>
            </a:r>
            <a:endParaRPr lang="ru-RU" b="1" i="1">
              <a:solidFill>
                <a:srgbClr val="0066CC"/>
              </a:solidFill>
              <a:latin typeface="Calibri" pitchFamily="34" charset="0"/>
            </a:endParaRPr>
          </a:p>
        </p:txBody>
      </p:sp>
      <p:sp>
        <p:nvSpPr>
          <p:cNvPr id="16396" name="Прямоугольник 2"/>
          <p:cNvSpPr>
            <a:spLocks noChangeArrowheads="1"/>
          </p:cNvSpPr>
          <p:nvPr/>
        </p:nvSpPr>
        <p:spPr bwMode="auto">
          <a:xfrm>
            <a:off x="233363" y="5741988"/>
            <a:ext cx="900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b="1" i="1">
                <a:solidFill>
                  <a:srgbClr val="0066CC"/>
                </a:solidFill>
                <a:latin typeface="Calibri" pitchFamily="34" charset="0"/>
              </a:rPr>
              <a:t>Твірна</a:t>
            </a:r>
            <a:endParaRPr lang="ru-RU" b="1" i="1">
              <a:solidFill>
                <a:srgbClr val="0066CC"/>
              </a:solidFill>
              <a:latin typeface="Calibri" pitchFamily="34" charset="0"/>
            </a:endParaRPr>
          </a:p>
        </p:txBody>
      </p:sp>
      <p:sp>
        <p:nvSpPr>
          <p:cNvPr id="16397" name="Прямоугольник 2"/>
          <p:cNvSpPr>
            <a:spLocks noChangeArrowheads="1"/>
          </p:cNvSpPr>
          <p:nvPr/>
        </p:nvSpPr>
        <p:spPr bwMode="auto">
          <a:xfrm>
            <a:off x="4049713" y="4179888"/>
            <a:ext cx="47402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2400">
                <a:solidFill>
                  <a:srgbClr val="008000"/>
                </a:solidFill>
                <a:latin typeface="Calibri" pitchFamily="34" charset="0"/>
              </a:rPr>
              <a:t>Під час обертання твірна циліндра </a:t>
            </a:r>
          </a:p>
          <a:p>
            <a:r>
              <a:rPr lang="uk-UA" sz="2400">
                <a:solidFill>
                  <a:srgbClr val="008000"/>
                </a:solidFill>
                <a:latin typeface="Calibri" pitchFamily="34" charset="0"/>
              </a:rPr>
              <a:t>описує поверхню, яку називають</a:t>
            </a:r>
            <a:r>
              <a:rPr lang="uk-UA" sz="2400" b="1" i="1">
                <a:solidFill>
                  <a:srgbClr val="008000"/>
                </a:solidFill>
                <a:latin typeface="Calibri" pitchFamily="34" charset="0"/>
              </a:rPr>
              <a:t> </a:t>
            </a:r>
          </a:p>
          <a:p>
            <a:r>
              <a:rPr lang="uk-UA" sz="2400" b="1" i="1">
                <a:solidFill>
                  <a:srgbClr val="008000"/>
                </a:solidFill>
                <a:latin typeface="Calibri" pitchFamily="34" charset="0"/>
              </a:rPr>
              <a:t>бічною поверхнею циліндра.</a:t>
            </a:r>
            <a:endParaRPr lang="ru-RU" sz="2400">
              <a:solidFill>
                <a:srgbClr val="008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420" grpId="0" animBg="1"/>
      <p:bldP spid="2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Прямоугольник 2"/>
          <p:cNvSpPr>
            <a:spLocks noChangeArrowheads="1"/>
          </p:cNvSpPr>
          <p:nvPr/>
        </p:nvSpPr>
        <p:spPr bwMode="auto">
          <a:xfrm>
            <a:off x="3716338" y="477838"/>
            <a:ext cx="2938462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7200" b="1" i="1">
                <a:solidFill>
                  <a:srgbClr val="009900"/>
                </a:solidFill>
                <a:latin typeface="Arial Black" pitchFamily="34" charset="0"/>
              </a:rPr>
              <a:t>Куля </a:t>
            </a:r>
          </a:p>
        </p:txBody>
      </p:sp>
      <p:sp>
        <p:nvSpPr>
          <p:cNvPr id="17411" name="Прямоугольник 2"/>
          <p:cNvSpPr>
            <a:spLocks noChangeArrowheads="1"/>
          </p:cNvSpPr>
          <p:nvPr/>
        </p:nvSpPr>
        <p:spPr bwMode="auto">
          <a:xfrm>
            <a:off x="4781550" y="1889036"/>
            <a:ext cx="323787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400" b="1" i="1" dirty="0">
                <a:solidFill>
                  <a:srgbClr val="0066CC"/>
                </a:solidFill>
                <a:latin typeface="Calibri" pitchFamily="34" charset="0"/>
              </a:rPr>
              <a:t>Кулю</a:t>
            </a:r>
            <a:r>
              <a:rPr lang="ru-RU" sz="2400" dirty="0">
                <a:solidFill>
                  <a:srgbClr val="0066CC"/>
                </a:solidFill>
                <a:latin typeface="Calibri" pitchFamily="34" charset="0"/>
              </a:rPr>
              <a:t> </a:t>
            </a:r>
            <a:r>
              <a:rPr lang="ru-RU" sz="2400" dirty="0" err="1">
                <a:solidFill>
                  <a:srgbClr val="0066CC"/>
                </a:solidFill>
                <a:latin typeface="Calibri" pitchFamily="34" charset="0"/>
              </a:rPr>
              <a:t>можна</a:t>
            </a:r>
            <a:r>
              <a:rPr lang="ru-RU" sz="2400" dirty="0">
                <a:solidFill>
                  <a:srgbClr val="0066CC"/>
                </a:solidFill>
                <a:latin typeface="Calibri" pitchFamily="34" charset="0"/>
              </a:rPr>
              <a:t> </a:t>
            </a:r>
            <a:r>
              <a:rPr lang="ru-RU" sz="2400" dirty="0" err="1">
                <a:solidFill>
                  <a:srgbClr val="0066CC"/>
                </a:solidFill>
                <a:latin typeface="Calibri" pitchFamily="34" charset="0"/>
              </a:rPr>
              <a:t>утворити</a:t>
            </a:r>
            <a:r>
              <a:rPr lang="ru-RU" sz="2400" dirty="0">
                <a:solidFill>
                  <a:srgbClr val="0066CC"/>
                </a:solidFill>
                <a:latin typeface="Calibri" pitchFamily="34" charset="0"/>
              </a:rPr>
              <a:t>, </a:t>
            </a:r>
          </a:p>
          <a:p>
            <a:r>
              <a:rPr lang="ru-RU" sz="2400" dirty="0" err="1">
                <a:solidFill>
                  <a:srgbClr val="0066CC"/>
                </a:solidFill>
                <a:latin typeface="Calibri" pitchFamily="34" charset="0"/>
              </a:rPr>
              <a:t>якщо</a:t>
            </a:r>
            <a:r>
              <a:rPr lang="ru-RU" sz="2400" dirty="0">
                <a:solidFill>
                  <a:srgbClr val="0066CC"/>
                </a:solidFill>
                <a:latin typeface="Calibri" pitchFamily="34" charset="0"/>
              </a:rPr>
              <a:t> </a:t>
            </a:r>
            <a:r>
              <a:rPr lang="ru-RU" sz="2400" dirty="0" err="1">
                <a:solidFill>
                  <a:srgbClr val="0066CC"/>
                </a:solidFill>
                <a:latin typeface="Calibri" pitchFamily="34" charset="0"/>
              </a:rPr>
              <a:t>обертати</a:t>
            </a:r>
            <a:r>
              <a:rPr lang="ru-RU" sz="2400" dirty="0">
                <a:solidFill>
                  <a:srgbClr val="0066CC"/>
                </a:solidFill>
                <a:latin typeface="Calibri" pitchFamily="34" charset="0"/>
              </a:rPr>
              <a:t> круг</a:t>
            </a:r>
          </a:p>
          <a:p>
            <a:r>
              <a:rPr lang="ru-RU" sz="2400" dirty="0">
                <a:solidFill>
                  <a:srgbClr val="0066CC"/>
                </a:solidFill>
                <a:latin typeface="Calibri" pitchFamily="34" charset="0"/>
              </a:rPr>
              <a:t> </a:t>
            </a:r>
            <a:r>
              <a:rPr lang="ru-RU" sz="2400" dirty="0" err="1">
                <a:solidFill>
                  <a:srgbClr val="0066CC"/>
                </a:solidFill>
                <a:latin typeface="Calibri" pitchFamily="34" charset="0"/>
              </a:rPr>
              <a:t>навколо</a:t>
            </a:r>
            <a:r>
              <a:rPr lang="ru-RU" sz="2400" dirty="0">
                <a:solidFill>
                  <a:srgbClr val="0066CC"/>
                </a:solidFill>
                <a:latin typeface="Calibri" pitchFamily="34" charset="0"/>
              </a:rPr>
              <a:t> </a:t>
            </a:r>
            <a:r>
              <a:rPr lang="ru-RU" sz="2400" dirty="0" err="1">
                <a:solidFill>
                  <a:srgbClr val="0066CC"/>
                </a:solidFill>
                <a:latin typeface="Calibri" pitchFamily="34" charset="0"/>
              </a:rPr>
              <a:t>його</a:t>
            </a:r>
            <a:r>
              <a:rPr lang="ru-RU" sz="2400" dirty="0">
                <a:solidFill>
                  <a:srgbClr val="0066CC"/>
                </a:solidFill>
                <a:latin typeface="Calibri" pitchFamily="34" charset="0"/>
              </a:rPr>
              <a:t> </a:t>
            </a:r>
            <a:r>
              <a:rPr lang="ru-RU" sz="2400" dirty="0" err="1" smtClean="0">
                <a:solidFill>
                  <a:srgbClr val="0066CC"/>
                </a:solidFill>
                <a:latin typeface="Calibri" pitchFamily="34" charset="0"/>
              </a:rPr>
              <a:t>д</a:t>
            </a:r>
            <a:r>
              <a:rPr lang="uk-UA" sz="2400" dirty="0" smtClean="0">
                <a:solidFill>
                  <a:srgbClr val="0066CC"/>
                </a:solidFill>
                <a:latin typeface="Calibri" pitchFamily="34" charset="0"/>
              </a:rPr>
              <a:t>і</a:t>
            </a:r>
            <a:r>
              <a:rPr lang="ru-RU" sz="2400" dirty="0" err="1" smtClean="0">
                <a:solidFill>
                  <a:srgbClr val="0066CC"/>
                </a:solidFill>
                <a:latin typeface="Calibri" pitchFamily="34" charset="0"/>
              </a:rPr>
              <a:t>аметра</a:t>
            </a:r>
            <a:endParaRPr lang="ru-RU" sz="2400" dirty="0">
              <a:solidFill>
                <a:srgbClr val="0066CC"/>
              </a:solidFill>
              <a:latin typeface="Calibri" pitchFamily="34" charset="0"/>
            </a:endParaRPr>
          </a:p>
        </p:txBody>
      </p:sp>
      <p:pic>
        <p:nvPicPr>
          <p:cNvPr id="17412" name="Picture 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938" y="1446213"/>
            <a:ext cx="3570287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0" name="Line 12"/>
          <p:cNvSpPr>
            <a:spLocks noChangeShapeType="1"/>
          </p:cNvSpPr>
          <p:nvPr/>
        </p:nvSpPr>
        <p:spPr bwMode="auto">
          <a:xfrm flipV="1">
            <a:off x="795338" y="3332163"/>
            <a:ext cx="628650" cy="207010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" name="Line 12"/>
          <p:cNvSpPr>
            <a:spLocks noChangeShapeType="1"/>
          </p:cNvSpPr>
          <p:nvPr/>
        </p:nvSpPr>
        <p:spPr bwMode="auto">
          <a:xfrm flipH="1" flipV="1">
            <a:off x="2438400" y="2439988"/>
            <a:ext cx="1096963" cy="207010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15" name="Прямоугольник 2"/>
          <p:cNvSpPr>
            <a:spLocks noChangeArrowheads="1"/>
          </p:cNvSpPr>
          <p:nvPr/>
        </p:nvSpPr>
        <p:spPr bwMode="auto">
          <a:xfrm>
            <a:off x="4757738" y="3721100"/>
            <a:ext cx="34448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>
                <a:solidFill>
                  <a:srgbClr val="008000"/>
                </a:solidFill>
                <a:latin typeface="Calibri" pitchFamily="34" charset="0"/>
              </a:rPr>
              <a:t>Поверхня</a:t>
            </a:r>
            <a:r>
              <a:rPr lang="uk-UA" sz="2400">
                <a:solidFill>
                  <a:srgbClr val="008000"/>
                </a:solidFill>
                <a:latin typeface="Calibri" pitchFamily="34" charset="0"/>
              </a:rPr>
              <a:t> кулі має </a:t>
            </a:r>
          </a:p>
          <a:p>
            <a:pPr algn="ctr"/>
            <a:r>
              <a:rPr lang="uk-UA" sz="2400">
                <a:solidFill>
                  <a:srgbClr val="008000"/>
                </a:solidFill>
                <a:latin typeface="Calibri" pitchFamily="34" charset="0"/>
              </a:rPr>
              <a:t>спеціальну назву</a:t>
            </a:r>
            <a:r>
              <a:rPr lang="uk-UA" sz="2400" b="1">
                <a:solidFill>
                  <a:srgbClr val="008000"/>
                </a:solidFill>
                <a:latin typeface="Calibri" pitchFamily="34" charset="0"/>
              </a:rPr>
              <a:t> </a:t>
            </a:r>
            <a:r>
              <a:rPr lang="uk-UA" sz="2400">
                <a:solidFill>
                  <a:srgbClr val="008000"/>
                </a:solidFill>
                <a:latin typeface="Calibri" pitchFamily="34" charset="0"/>
              </a:rPr>
              <a:t>- </a:t>
            </a:r>
            <a:r>
              <a:rPr lang="uk-UA" sz="2400" b="1" i="1">
                <a:solidFill>
                  <a:srgbClr val="008000"/>
                </a:solidFill>
                <a:latin typeface="Calibri" pitchFamily="34" charset="0"/>
              </a:rPr>
              <a:t>сфера</a:t>
            </a:r>
            <a:endParaRPr lang="ru-RU" sz="2400" i="1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17416" name="Прямоугольник 2"/>
          <p:cNvSpPr>
            <a:spLocks noChangeArrowheads="1"/>
          </p:cNvSpPr>
          <p:nvPr/>
        </p:nvSpPr>
        <p:spPr bwMode="auto">
          <a:xfrm>
            <a:off x="3313113" y="4471988"/>
            <a:ext cx="8747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b="1" i="1">
                <a:solidFill>
                  <a:srgbClr val="0066CC"/>
                </a:solidFill>
                <a:latin typeface="Calibri" pitchFamily="34" charset="0"/>
              </a:rPr>
              <a:t>Радіус</a:t>
            </a:r>
            <a:endParaRPr lang="ru-RU" b="1" i="1">
              <a:solidFill>
                <a:srgbClr val="0066CC"/>
              </a:solidFill>
              <a:latin typeface="Calibri" pitchFamily="34" charset="0"/>
            </a:endParaRPr>
          </a:p>
        </p:txBody>
      </p:sp>
      <p:sp>
        <p:nvSpPr>
          <p:cNvPr id="17417" name="Прямоугольник 2"/>
          <p:cNvSpPr>
            <a:spLocks noChangeArrowheads="1"/>
          </p:cNvSpPr>
          <p:nvPr/>
        </p:nvSpPr>
        <p:spPr bwMode="auto">
          <a:xfrm>
            <a:off x="292100" y="5357813"/>
            <a:ext cx="11953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b="1" i="1">
                <a:solidFill>
                  <a:srgbClr val="0066CC"/>
                </a:solidFill>
                <a:latin typeface="Calibri" pitchFamily="34" charset="0"/>
              </a:rPr>
              <a:t>Діаметр</a:t>
            </a:r>
            <a:endParaRPr lang="ru-RU" b="1" i="1">
              <a:solidFill>
                <a:srgbClr val="0066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0" grpId="0" animBg="1"/>
      <p:bldP spid="2" grpId="0" animBg="1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5"/>
          <p:cNvPicPr>
            <a:picLocks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2692400" y="357188"/>
            <a:ext cx="3281363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wrap="none">
            <a:spAutoFit/>
          </a:bodyPr>
          <a:lstStyle/>
          <a:p>
            <a:r>
              <a:rPr b="1" i="1" lang="uk-UA" sz="7200">
                <a:solidFill>
                  <a:srgbClr val="009900"/>
                </a:solidFill>
                <a:latin charset="0" pitchFamily="34" typeface="Arial Black"/>
              </a:rPr>
              <a:t>Конус</a:t>
            </a:r>
            <a:endParaRPr b="1" i="1" lang="ru-RU" sz="7200">
              <a:solidFill>
                <a:srgbClr val="009900"/>
              </a:solidFill>
              <a:latin charset="0" pitchFamily="34" typeface="Arial Black"/>
            </a:endParaRPr>
          </a:p>
        </p:txBody>
      </p:sp>
      <p:sp>
        <p:nvSpPr>
          <p:cNvPr id="18435" name="Прямоугольник 2"/>
          <p:cNvSpPr>
            <a:spLocks noChangeArrowheads="1"/>
          </p:cNvSpPr>
          <p:nvPr/>
        </p:nvSpPr>
        <p:spPr bwMode="auto">
          <a:xfrm>
            <a:off x="3562350" y="1602771"/>
            <a:ext cx="47743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wrap="none">
            <a:spAutoFit/>
          </a:bodyPr>
          <a:lstStyle/>
          <a:p>
            <a:r>
              <a:rPr b="1" dirty="0" i="1" lang="ru-RU" sz="2400">
                <a:solidFill>
                  <a:srgbClr val="008000"/>
                </a:solidFill>
                <a:latin charset="0" pitchFamily="34" typeface="Calibri"/>
              </a:rPr>
              <a:t>Конус</a:t>
            </a:r>
            <a:r>
              <a:rPr dirty="0" lang="ru-RU" sz="2400">
                <a:solidFill>
                  <a:srgbClr val="008000"/>
                </a:solidFill>
                <a:latin charset="0" pitchFamily="34" typeface="Calibri"/>
              </a:rPr>
              <a:t> </a:t>
            </a:r>
            <a:r>
              <a:rPr dirty="0" err="1" lang="ru-RU" sz="2400">
                <a:solidFill>
                  <a:srgbClr val="008000"/>
                </a:solidFill>
                <a:latin charset="0" pitchFamily="34" typeface="Calibri"/>
              </a:rPr>
              <a:t>можна</a:t>
            </a:r>
            <a:r>
              <a:rPr dirty="0" lang="ru-RU" sz="2400">
                <a:solidFill>
                  <a:srgbClr val="008000"/>
                </a:solidFill>
                <a:latin charset="0" pitchFamily="34" typeface="Calibri"/>
              </a:rPr>
              <a:t> </a:t>
            </a:r>
            <a:r>
              <a:rPr dirty="0" err="1" lang="ru-RU" sz="2400">
                <a:solidFill>
                  <a:srgbClr val="008000"/>
                </a:solidFill>
                <a:latin charset="0" pitchFamily="34" typeface="Calibri"/>
              </a:rPr>
              <a:t>утворити</a:t>
            </a:r>
            <a:r>
              <a:rPr dirty="0" lang="ru-RU" sz="2400">
                <a:solidFill>
                  <a:srgbClr val="008000"/>
                </a:solidFill>
                <a:latin charset="0" pitchFamily="34" typeface="Calibri"/>
              </a:rPr>
              <a:t>, </a:t>
            </a:r>
          </a:p>
          <a:p>
            <a:r>
              <a:rPr dirty="0" err="1" lang="ru-RU" sz="2400">
                <a:solidFill>
                  <a:srgbClr val="008000"/>
                </a:solidFill>
                <a:latin charset="0" pitchFamily="34" typeface="Calibri"/>
              </a:rPr>
              <a:t>якщо</a:t>
            </a:r>
            <a:r>
              <a:rPr dirty="0" lang="ru-RU" sz="2400">
                <a:solidFill>
                  <a:srgbClr val="008000"/>
                </a:solidFill>
                <a:latin charset="0" pitchFamily="34" typeface="Calibri"/>
              </a:rPr>
              <a:t> </a:t>
            </a:r>
            <a:r>
              <a:rPr dirty="0" err="1" lang="ru-RU" sz="2400">
                <a:solidFill>
                  <a:srgbClr val="008000"/>
                </a:solidFill>
                <a:latin charset="0" pitchFamily="34" typeface="Calibri"/>
              </a:rPr>
              <a:t>обертати</a:t>
            </a:r>
            <a:r>
              <a:rPr dirty="0" lang="ru-RU" sz="2400">
                <a:solidFill>
                  <a:srgbClr val="008000"/>
                </a:solidFill>
                <a:latin charset="0" pitchFamily="34" typeface="Calibri"/>
              </a:rPr>
              <a:t> </a:t>
            </a:r>
            <a:r>
              <a:rPr dirty="0" err="1" lang="ru-RU" sz="2400">
                <a:solidFill>
                  <a:srgbClr val="008000"/>
                </a:solidFill>
                <a:latin charset="0" pitchFamily="34" typeface="Calibri"/>
              </a:rPr>
              <a:t>прямокутний</a:t>
            </a:r>
            <a:r>
              <a:rPr dirty="0" lang="ru-RU" sz="2400">
                <a:solidFill>
                  <a:srgbClr val="008000"/>
                </a:solidFill>
                <a:latin charset="0" pitchFamily="34" typeface="Calibri"/>
              </a:rPr>
              <a:t> </a:t>
            </a:r>
          </a:p>
          <a:p>
            <a:r>
              <a:rPr dirty="0" err="1" lang="ru-RU" sz="2400">
                <a:solidFill>
                  <a:srgbClr val="008000"/>
                </a:solidFill>
                <a:latin charset="0" pitchFamily="34" typeface="Calibri"/>
              </a:rPr>
              <a:t>трикутник</a:t>
            </a:r>
            <a:r>
              <a:rPr dirty="0" lang="ru-RU" sz="2400">
                <a:solidFill>
                  <a:srgbClr val="008000"/>
                </a:solidFill>
                <a:latin charset="0" pitchFamily="34" typeface="Calibri"/>
              </a:rPr>
              <a:t> </a:t>
            </a:r>
            <a:r>
              <a:rPr dirty="0" err="1" lang="ru-RU" smtClean="0" sz="2400">
                <a:solidFill>
                  <a:srgbClr val="008000"/>
                </a:solidFill>
                <a:latin charset="0" pitchFamily="34" typeface="Calibri"/>
              </a:rPr>
              <a:t>навколо</a:t>
            </a:r>
            <a:r>
              <a:rPr dirty="0" lang="ru-RU" sz="2400">
                <a:solidFill>
                  <a:srgbClr val="008000"/>
                </a:solidFill>
                <a:latin charset="0" pitchFamily="34" typeface="Calibri"/>
              </a:rPr>
              <a:t> </a:t>
            </a:r>
            <a:r>
              <a:rPr dirty="0" lang="ru-RU" smtClean="0" sz="2400">
                <a:solidFill>
                  <a:srgbClr val="008000"/>
                </a:solidFill>
                <a:latin charset="0" pitchFamily="34" typeface="Calibri"/>
              </a:rPr>
              <a:t> </a:t>
            </a:r>
            <a:r>
              <a:rPr dirty="0" err="1" lang="ru-RU" sz="2400">
                <a:solidFill>
                  <a:srgbClr val="008000"/>
                </a:solidFill>
                <a:latin charset="0" pitchFamily="34" typeface="Calibri"/>
              </a:rPr>
              <a:t>однієї</a:t>
            </a:r>
            <a:r>
              <a:rPr dirty="0" lang="ru-RU" sz="2400">
                <a:solidFill>
                  <a:srgbClr val="008000"/>
                </a:solidFill>
                <a:latin charset="0" pitchFamily="34" typeface="Calibri"/>
              </a:rPr>
              <a:t> </a:t>
            </a:r>
            <a:r>
              <a:rPr dirty="0" err="1" lang="ru-RU" sz="2400">
                <a:solidFill>
                  <a:srgbClr val="008000"/>
                </a:solidFill>
                <a:latin charset="0" pitchFamily="34" typeface="Calibri"/>
              </a:rPr>
              <a:t>зі</a:t>
            </a:r>
            <a:r>
              <a:rPr dirty="0" lang="ru-RU" sz="2400">
                <a:solidFill>
                  <a:srgbClr val="008000"/>
                </a:solidFill>
                <a:latin charset="0" pitchFamily="34" typeface="Calibri"/>
              </a:rPr>
              <a:t> </a:t>
            </a:r>
            <a:r>
              <a:rPr dirty="0" err="1" lang="ru-RU" sz="2400">
                <a:solidFill>
                  <a:srgbClr val="008000"/>
                </a:solidFill>
                <a:latin charset="0" pitchFamily="34" typeface="Calibri"/>
              </a:rPr>
              <a:t>сторін</a:t>
            </a:r>
            <a:r>
              <a:rPr dirty="0" lang="ru-RU" sz="2400">
                <a:solidFill>
                  <a:srgbClr val="008000"/>
                </a:solidFill>
                <a:latin charset="0" pitchFamily="34" typeface="Calibri"/>
              </a:rPr>
              <a:t>,</a:t>
            </a:r>
          </a:p>
          <a:p>
            <a:r>
              <a:rPr dirty="0" lang="uk-UA" sz="2400">
                <a:solidFill>
                  <a:srgbClr val="008000"/>
                </a:solidFill>
                <a:latin charset="0" pitchFamily="34" typeface="Calibri"/>
              </a:rPr>
              <a:t> що утворюють прямий кут.</a:t>
            </a:r>
            <a:endParaRPr dirty="0" i="1" lang="ru-RU" sz="2400">
              <a:solidFill>
                <a:srgbClr val="008000"/>
              </a:solidFill>
              <a:latin charset="0" pitchFamily="34" typeface="Calibri"/>
            </a:endParaRPr>
          </a:p>
        </p:txBody>
      </p:sp>
      <p:sp>
        <p:nvSpPr>
          <p:cNvPr id="18436" name="Прямоугольник 2"/>
          <p:cNvSpPr>
            <a:spLocks noChangeArrowheads="1"/>
          </p:cNvSpPr>
          <p:nvPr/>
        </p:nvSpPr>
        <p:spPr bwMode="auto">
          <a:xfrm>
            <a:off x="4046538" y="4265613"/>
            <a:ext cx="47720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wrap="none">
            <a:spAutoFit/>
          </a:bodyPr>
          <a:lstStyle/>
          <a:p>
            <a:r>
              <a:rPr lang="uk-UA" sz="2400">
                <a:solidFill>
                  <a:srgbClr val="0066CC"/>
                </a:solidFill>
                <a:latin charset="0" pitchFamily="34" typeface="Calibri"/>
              </a:rPr>
              <a:t>Обертаючись,</a:t>
            </a:r>
            <a:r>
              <a:rPr b="1" i="1" lang="uk-UA" sz="2400">
                <a:solidFill>
                  <a:srgbClr val="0066CC"/>
                </a:solidFill>
                <a:latin charset="0" pitchFamily="34" typeface="Calibri"/>
              </a:rPr>
              <a:t> </a:t>
            </a:r>
            <a:r>
              <a:rPr lang="uk-UA" sz="2400">
                <a:solidFill>
                  <a:srgbClr val="0066CC"/>
                </a:solidFill>
                <a:latin charset="0" pitchFamily="34" typeface="Calibri"/>
              </a:rPr>
              <a:t>твірна конуса описує</a:t>
            </a:r>
          </a:p>
          <a:p>
            <a:r>
              <a:rPr lang="uk-UA" sz="2400">
                <a:solidFill>
                  <a:srgbClr val="0066CC"/>
                </a:solidFill>
                <a:latin charset="0" pitchFamily="34" typeface="Calibri"/>
              </a:rPr>
              <a:t> поверхню, яку називають </a:t>
            </a:r>
          </a:p>
          <a:p>
            <a:r>
              <a:rPr b="1" i="1" lang="uk-UA" sz="2400">
                <a:solidFill>
                  <a:srgbClr val="0066CC"/>
                </a:solidFill>
                <a:latin charset="0" pitchFamily="34" typeface="Calibri"/>
              </a:rPr>
              <a:t>бічною поверхнею конуса.</a:t>
            </a:r>
            <a:endParaRPr b="1" i="1" lang="ru-RU" sz="2400">
              <a:solidFill>
                <a:srgbClr val="0066CC"/>
              </a:solidFill>
              <a:latin charset="0" pitchFamily="34" typeface="Calibri"/>
            </a:endParaRPr>
          </a:p>
        </p:txBody>
      </p:sp>
      <p:pic>
        <p:nvPicPr>
          <p:cNvPr id="22532" name="Picture 4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-530225" y="1320800"/>
            <a:ext cx="4718050" cy="4773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" name="Line 12"/>
          <p:cNvSpPr>
            <a:spLocks noChangeShapeType="1"/>
          </p:cNvSpPr>
          <p:nvPr/>
        </p:nvSpPr>
        <p:spPr bwMode="auto">
          <a:xfrm flipH="1">
            <a:off x="1709738" y="3641725"/>
            <a:ext cx="1250950" cy="123825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len="med" type="triangle" w="med"/>
          </a:ln>
        </p:spPr>
        <p:txBody>
          <a:bodyPr/>
          <a:lstStyle/>
          <a:p>
            <a:endParaRPr lang="ru-RU"/>
          </a:p>
        </p:txBody>
      </p:sp>
      <p:sp>
        <p:nvSpPr>
          <p:cNvPr id="18439" name="Прямоугольник 2"/>
          <p:cNvSpPr>
            <a:spLocks noChangeArrowheads="1"/>
          </p:cNvSpPr>
          <p:nvPr/>
        </p:nvSpPr>
        <p:spPr bwMode="auto">
          <a:xfrm>
            <a:off x="2849563" y="3286125"/>
            <a:ext cx="9937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wrap="none">
            <a:spAutoFit/>
          </a:bodyPr>
          <a:lstStyle/>
          <a:p>
            <a:r>
              <a:rPr b="1" i="1" lang="uk-UA">
                <a:solidFill>
                  <a:srgbClr val="0066CC"/>
                </a:solidFill>
                <a:latin charset="0" pitchFamily="34" typeface="Calibri"/>
              </a:rPr>
              <a:t>Вісь</a:t>
            </a:r>
          </a:p>
          <a:p>
            <a:r>
              <a:rPr b="1" i="1" lang="uk-UA">
                <a:solidFill>
                  <a:srgbClr val="0066CC"/>
                </a:solidFill>
                <a:latin charset="0" pitchFamily="34" typeface="Calibri"/>
              </a:rPr>
              <a:t> конуса</a:t>
            </a:r>
            <a:endParaRPr b="1" i="1" lang="ru-RU">
              <a:solidFill>
                <a:srgbClr val="0066CC"/>
              </a:solidFill>
              <a:latin charset="0" pitchFamily="34" typeface="Calibri"/>
            </a:endParaRPr>
          </a:p>
        </p:txBody>
      </p:sp>
      <p:sp>
        <p:nvSpPr>
          <p:cNvPr id="4" name="Line 12"/>
          <p:cNvSpPr>
            <a:spLocks noChangeShapeType="1"/>
          </p:cNvSpPr>
          <p:nvPr/>
        </p:nvSpPr>
        <p:spPr bwMode="auto">
          <a:xfrm flipH="1" flipV="1">
            <a:off x="2249488" y="5384800"/>
            <a:ext cx="338137" cy="587375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len="med" type="triangle" w="med"/>
          </a:ln>
        </p:spPr>
        <p:txBody>
          <a:bodyPr/>
          <a:lstStyle/>
          <a:p>
            <a:endParaRPr lang="ru-RU"/>
          </a:p>
        </p:txBody>
      </p:sp>
      <p:sp>
        <p:nvSpPr>
          <p:cNvPr id="18441" name="Прямоугольник 2"/>
          <p:cNvSpPr>
            <a:spLocks noChangeArrowheads="1"/>
          </p:cNvSpPr>
          <p:nvPr/>
        </p:nvSpPr>
        <p:spPr bwMode="auto">
          <a:xfrm>
            <a:off x="2430463" y="5984875"/>
            <a:ext cx="987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wrap="none">
            <a:spAutoFit/>
          </a:bodyPr>
          <a:lstStyle/>
          <a:p>
            <a:r>
              <a:rPr b="1" i="1" lang="uk-UA">
                <a:solidFill>
                  <a:srgbClr val="0066CC"/>
                </a:solidFill>
                <a:latin charset="0" pitchFamily="34" typeface="Calibri"/>
              </a:rPr>
              <a:t>Основа</a:t>
            </a:r>
            <a:endParaRPr b="1" i="1" lang="ru-RU">
              <a:solidFill>
                <a:srgbClr val="0066CC"/>
              </a:solidFill>
              <a:latin charset="0" pitchFamily="34" typeface="Calibri"/>
            </a:endParaRPr>
          </a:p>
        </p:txBody>
      </p:sp>
      <p:sp>
        <p:nvSpPr>
          <p:cNvPr id="18442" name="Прямоугольник 2"/>
          <p:cNvSpPr>
            <a:spLocks noChangeArrowheads="1"/>
          </p:cNvSpPr>
          <p:nvPr/>
        </p:nvSpPr>
        <p:spPr bwMode="auto">
          <a:xfrm>
            <a:off x="762000" y="5802313"/>
            <a:ext cx="9509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wrap="none">
            <a:spAutoFit/>
          </a:bodyPr>
          <a:lstStyle/>
          <a:p>
            <a:r>
              <a:rPr b="1" i="1" lang="uk-UA">
                <a:solidFill>
                  <a:srgbClr val="0066CC"/>
                </a:solidFill>
                <a:latin charset="0" pitchFamily="34" typeface="Calibri"/>
              </a:rPr>
              <a:t>Радіус </a:t>
            </a:r>
          </a:p>
          <a:p>
            <a:r>
              <a:rPr b="1" i="1" lang="uk-UA">
                <a:solidFill>
                  <a:srgbClr val="0066CC"/>
                </a:solidFill>
                <a:latin charset="0" pitchFamily="34" typeface="Calibri"/>
              </a:rPr>
              <a:t>основи</a:t>
            </a:r>
            <a:endParaRPr b="1" i="1" lang="ru-RU">
              <a:solidFill>
                <a:srgbClr val="0066CC"/>
              </a:solidFill>
              <a:latin charset="0" pitchFamily="34" typeface="Calibri"/>
            </a:endParaRPr>
          </a:p>
        </p:txBody>
      </p:sp>
      <p:sp>
        <p:nvSpPr>
          <p:cNvPr id="3" name="Line 12"/>
          <p:cNvSpPr>
            <a:spLocks noChangeShapeType="1"/>
          </p:cNvSpPr>
          <p:nvPr/>
        </p:nvSpPr>
        <p:spPr bwMode="auto">
          <a:xfrm flipH="1" flipV="1">
            <a:off x="1027113" y="5237163"/>
            <a:ext cx="90487" cy="665162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len="med" type="triangle" w="med"/>
          </a:ln>
        </p:spPr>
        <p:txBody>
          <a:bodyPr/>
          <a:lstStyle/>
          <a:p>
            <a:endParaRPr lang="ru-RU"/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>
            <a:off x="600075" y="2797175"/>
            <a:ext cx="625475" cy="585788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len="med" type="triangle" w="med"/>
          </a:ln>
        </p:spPr>
        <p:txBody>
          <a:bodyPr/>
          <a:lstStyle/>
          <a:p>
            <a:endParaRPr lang="ru-RU"/>
          </a:p>
        </p:txBody>
      </p:sp>
      <p:sp>
        <p:nvSpPr>
          <p:cNvPr id="18445" name="Прямоугольник 2"/>
          <p:cNvSpPr>
            <a:spLocks noChangeArrowheads="1"/>
          </p:cNvSpPr>
          <p:nvPr/>
        </p:nvSpPr>
        <p:spPr bwMode="auto">
          <a:xfrm>
            <a:off x="185738" y="2435225"/>
            <a:ext cx="900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wrap="none">
            <a:spAutoFit/>
          </a:bodyPr>
          <a:lstStyle/>
          <a:p>
            <a:r>
              <a:rPr b="1" i="1" lang="uk-UA">
                <a:solidFill>
                  <a:srgbClr val="0066CC"/>
                </a:solidFill>
                <a:latin charset="0" pitchFamily="34" typeface="Calibri"/>
              </a:rPr>
              <a:t>Твірна</a:t>
            </a:r>
            <a:endParaRPr b="1" i="1" lang="ru-RU">
              <a:solidFill>
                <a:srgbClr val="0066CC"/>
              </a:solidFill>
              <a:latin charset="0" pitchFamily="34" typeface="Calibri"/>
            </a:endParaRPr>
          </a:p>
        </p:txBody>
      </p:sp>
      <p:sp>
        <p:nvSpPr>
          <p:cNvPr id="5" name="Line 12"/>
          <p:cNvSpPr>
            <a:spLocks noChangeShapeType="1"/>
          </p:cNvSpPr>
          <p:nvPr/>
        </p:nvSpPr>
        <p:spPr bwMode="auto">
          <a:xfrm>
            <a:off x="1179513" y="1271588"/>
            <a:ext cx="498475" cy="561975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len="med" type="triangle" w="med"/>
          </a:ln>
        </p:spPr>
        <p:txBody>
          <a:bodyPr/>
          <a:lstStyle/>
          <a:p>
            <a:endParaRPr lang="ru-RU"/>
          </a:p>
        </p:txBody>
      </p:sp>
      <p:sp>
        <p:nvSpPr>
          <p:cNvPr id="18447" name="Прямоугольник 2"/>
          <p:cNvSpPr>
            <a:spLocks noChangeArrowheads="1"/>
          </p:cNvSpPr>
          <p:nvPr/>
        </p:nvSpPr>
        <p:spPr bwMode="auto">
          <a:xfrm>
            <a:off x="539750" y="939800"/>
            <a:ext cx="1190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wrap="none">
            <a:spAutoFit/>
          </a:bodyPr>
          <a:lstStyle/>
          <a:p>
            <a:r>
              <a:rPr b="1" i="1" lang="uk-UA">
                <a:solidFill>
                  <a:srgbClr val="0066CC"/>
                </a:solidFill>
                <a:latin charset="0" pitchFamily="34" typeface="Calibri"/>
              </a:rPr>
              <a:t>Вершина</a:t>
            </a:r>
            <a:endParaRPr b="1" i="1" lang="ru-RU">
              <a:solidFill>
                <a:srgbClr val="0066CC"/>
              </a:solidFill>
              <a:latin charset="0" pitchFamily="34" typeface="Calibri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 id="7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3000" fill="hold" id="8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9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05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19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0" fill="hold" id="14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15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id="18" nodeType="clickEffect" presetClass="entr" presetID="19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0" fill="hold" id="2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21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2">
                      <p:stCondLst>
                        <p:cond delay="indefinite"/>
                      </p:stCondLst>
                      <p:childTnLst>
                        <p:par>
                          <p:cTn fill="hold" id="2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4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6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0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32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33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4">
                      <p:stCondLst>
                        <p:cond delay="indefinite"/>
                      </p:stCondLst>
                      <p:childTnLst>
                        <p:par>
                          <p:cTn fill="hold" id="3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6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3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39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0">
                      <p:stCondLst>
                        <p:cond delay="indefinite"/>
                      </p:stCondLst>
                      <p:childTnLst>
                        <p:par>
                          <p:cTn fill="hold" id="4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2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44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45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6">
                      <p:stCondLst>
                        <p:cond delay="indefinite"/>
                      </p:stCondLst>
                      <p:childTnLst>
                        <p:par>
                          <p:cTn fill="hold" id="4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8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5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2"/>
      <p:bldP animBg="1" grpId="0" spid="4"/>
      <p:bldP animBg="1" grpId="0" spid="3"/>
      <p:bldP animBg="1" grpId="0" spid="17420"/>
      <p:bldP animBg="1" grpId="0" spid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1968500" y="319088"/>
            <a:ext cx="63785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/>
              <a:t>   </a:t>
            </a:r>
            <a:r>
              <a:rPr lang="ru-RU" sz="3200">
                <a:solidFill>
                  <a:srgbClr val="008000"/>
                </a:solidFill>
              </a:rPr>
              <a:t>«</a:t>
            </a:r>
            <a:r>
              <a:rPr lang="uk-UA" sz="3600" b="1" i="1">
                <a:solidFill>
                  <a:srgbClr val="009900"/>
                </a:solidFill>
              </a:rPr>
              <a:t>Минуле тіл обертання</a:t>
            </a:r>
            <a:r>
              <a:rPr lang="uk-UA" sz="3200" b="1" i="1">
                <a:solidFill>
                  <a:srgbClr val="008000"/>
                </a:solidFill>
              </a:rPr>
              <a:t>»</a:t>
            </a:r>
            <a:r>
              <a:rPr lang="uk-UA" sz="3200">
                <a:solidFill>
                  <a:srgbClr val="008000"/>
                </a:solidFill>
              </a:rPr>
              <a:t> </a:t>
            </a:r>
          </a:p>
        </p:txBody>
      </p:sp>
      <p:pic>
        <p:nvPicPr>
          <p:cNvPr id="19459" name="Picture 5"/>
          <p:cNvPicPr>
            <a:picLocks noChangeAspect="1" noChangeArrowheads="1"/>
          </p:cNvPicPr>
          <p:nvPr/>
        </p:nvPicPr>
        <p:blipFill>
          <a:blip r:embed="rId3" cstate="print"/>
          <a:srcRect l="32608" t="1050" r="14886" b="-1050"/>
          <a:stretch>
            <a:fillRect/>
          </a:stretch>
        </p:blipFill>
        <p:spPr bwMode="auto">
          <a:xfrm>
            <a:off x="0" y="804863"/>
            <a:ext cx="2311400" cy="305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6"/>
          <p:cNvPicPr>
            <a:picLocks noChangeAspect="1" noChangeArrowheads="1"/>
          </p:cNvPicPr>
          <p:nvPr/>
        </p:nvPicPr>
        <p:blipFill>
          <a:blip r:embed="rId4" cstate="print"/>
          <a:srcRect l="20085" r="19612" b="1469"/>
          <a:stretch>
            <a:fillRect/>
          </a:stretch>
        </p:blipFill>
        <p:spPr bwMode="auto">
          <a:xfrm>
            <a:off x="2274888" y="1343025"/>
            <a:ext cx="2497137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7"/>
          <p:cNvPicPr>
            <a:picLocks noChangeAspect="1" noChangeArrowheads="1"/>
          </p:cNvPicPr>
          <p:nvPr/>
        </p:nvPicPr>
        <p:blipFill>
          <a:blip r:embed="rId5" cstate="print"/>
          <a:srcRect l="22606" r="19928" b="211"/>
          <a:stretch>
            <a:fillRect/>
          </a:stretch>
        </p:blipFill>
        <p:spPr bwMode="auto">
          <a:xfrm>
            <a:off x="4797425" y="1852613"/>
            <a:ext cx="2257425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9"/>
          <p:cNvPicPr>
            <a:picLocks noChangeAspect="1" noChangeArrowheads="1"/>
          </p:cNvPicPr>
          <p:nvPr/>
        </p:nvPicPr>
        <p:blipFill>
          <a:blip r:embed="rId6" cstate="print"/>
          <a:srcRect l="22606" t="2415" r="24890" b="945"/>
          <a:stretch>
            <a:fillRect/>
          </a:stretch>
        </p:blipFill>
        <p:spPr bwMode="auto">
          <a:xfrm>
            <a:off x="7053263" y="3317875"/>
            <a:ext cx="2090737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Rectangle 10"/>
          <p:cNvSpPr>
            <a:spLocks noChangeArrowheads="1"/>
          </p:cNvSpPr>
          <p:nvPr/>
        </p:nvSpPr>
        <p:spPr bwMode="auto">
          <a:xfrm>
            <a:off x="0" y="3792538"/>
            <a:ext cx="2227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200" b="1"/>
              <a:t>(3</a:t>
            </a:r>
            <a:r>
              <a:rPr lang="uk-UA" sz="1200" b="1"/>
              <a:t>2</a:t>
            </a:r>
            <a:r>
              <a:rPr lang="ru-RU" sz="1200" b="1"/>
              <a:t>5 до н. е. - </a:t>
            </a:r>
            <a:r>
              <a:rPr lang="uk-UA" sz="1200" b="1"/>
              <a:t>265</a:t>
            </a:r>
            <a:r>
              <a:rPr lang="ru-RU" sz="1200" b="1"/>
              <a:t> до н. е.)</a:t>
            </a:r>
            <a:r>
              <a:rPr lang="ru-RU" sz="1400"/>
              <a:t> </a:t>
            </a:r>
          </a:p>
        </p:txBody>
      </p:sp>
      <p:sp>
        <p:nvSpPr>
          <p:cNvPr id="19464" name="Rectangle 11"/>
          <p:cNvSpPr>
            <a:spLocks noChangeArrowheads="1"/>
          </p:cNvSpPr>
          <p:nvPr/>
        </p:nvSpPr>
        <p:spPr bwMode="auto">
          <a:xfrm>
            <a:off x="2468563" y="4165600"/>
            <a:ext cx="21923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1200" b="1"/>
              <a:t>(262 до н. е. – 190 до н. е.)</a:t>
            </a:r>
            <a:r>
              <a:rPr lang="ru-RU"/>
              <a:t> </a:t>
            </a:r>
          </a:p>
        </p:txBody>
      </p:sp>
      <p:sp>
        <p:nvSpPr>
          <p:cNvPr id="19465" name="Rectangle 12"/>
          <p:cNvSpPr>
            <a:spLocks noChangeArrowheads="1"/>
          </p:cNvSpPr>
          <p:nvPr/>
        </p:nvSpPr>
        <p:spPr bwMode="auto">
          <a:xfrm>
            <a:off x="4872038" y="5110163"/>
            <a:ext cx="215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200" b="1"/>
              <a:t>(408 до н. е. - 355 до н. е.</a:t>
            </a:r>
            <a:r>
              <a:rPr lang="ru-RU" sz="1200" b="1"/>
              <a:t>)</a:t>
            </a:r>
            <a:r>
              <a:rPr lang="ru-RU"/>
              <a:t> </a:t>
            </a:r>
          </a:p>
        </p:txBody>
      </p:sp>
      <p:sp>
        <p:nvSpPr>
          <p:cNvPr id="19466" name="Rectangle 14"/>
          <p:cNvSpPr>
            <a:spLocks noChangeArrowheads="1"/>
          </p:cNvSpPr>
          <p:nvPr/>
        </p:nvSpPr>
        <p:spPr bwMode="auto">
          <a:xfrm>
            <a:off x="7446963" y="6037263"/>
            <a:ext cx="1697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uk-UA" sz="1200" b="1"/>
              <a:t>( </a:t>
            </a:r>
            <a:r>
              <a:rPr lang="ru-RU" sz="1200" b="1"/>
              <a:t>I стол</a:t>
            </a:r>
            <a:r>
              <a:rPr lang="uk-UA" sz="1200" b="1"/>
              <a:t>іття</a:t>
            </a:r>
            <a:r>
              <a:rPr lang="ru-RU" sz="1200" b="1"/>
              <a:t> н. е.)</a:t>
            </a:r>
            <a:r>
              <a:rPr lang="uk-UA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97" name="Рисунок 5"/>
          <p:cNvPicPr>
            <a:picLocks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3" name="Object 15"/>
          <p:cNvPicPr>
            <a:picLocks noChangeAspect="1"/>
          </p:cNvPicPr>
          <p:nvPr/>
        </p:nvPicPr>
        <p:blipFill>
          <a:blip r:embed="rId4"/>
          <a:srcRect b="7036" l="30052" r="20084"/>
          <a:stretch>
            <a:fillRect/>
          </a:stretch>
        </p:blipFill>
        <p:spPr bwMode="auto">
          <a:xfrm>
            <a:off x="4608513" y="1965325"/>
            <a:ext cx="2244725" cy="3084513"/>
          </a:xfrm>
          <a:prstGeom prst="rect"/>
          <a:noFill/>
        </p:spPr>
      </p:pic>
      <p:pic>
        <p:nvPicPr>
          <p:cNvPr id="32784" name="Object 16"/>
          <p:cNvPicPr>
            <a:picLocks noChangeAspect="1"/>
          </p:cNvPicPr>
          <p:nvPr/>
        </p:nvPicPr>
        <p:blipFill>
          <a:blip r:embed="rId5"/>
          <a:srcRect b="2159" l="35092" r="17505" t="11409"/>
          <a:stretch>
            <a:fillRect/>
          </a:stretch>
        </p:blipFill>
        <p:spPr bwMode="auto">
          <a:xfrm>
            <a:off x="6918325" y="2687638"/>
            <a:ext cx="2225675" cy="3125787"/>
          </a:xfrm>
          <a:prstGeom prst="rect"/>
          <a:noFill/>
        </p:spPr>
      </p:pic>
      <p:pic>
        <p:nvPicPr>
          <p:cNvPr id="32786" name="Object 18"/>
          <p:cNvPicPr>
            <a:picLocks noChangeAspect="1"/>
          </p:cNvPicPr>
          <p:nvPr/>
        </p:nvPicPr>
        <p:blipFill>
          <a:blip r:embed="rId6"/>
          <a:srcRect b="2472" l="25429" r="23880"/>
          <a:stretch>
            <a:fillRect/>
          </a:stretch>
        </p:blipFill>
        <p:spPr bwMode="auto">
          <a:xfrm>
            <a:off x="2387600" y="1374775"/>
            <a:ext cx="2244725" cy="3257550"/>
          </a:xfrm>
          <a:prstGeom prst="rect"/>
          <a:noFill/>
        </p:spPr>
      </p:pic>
      <p:sp>
        <p:nvSpPr>
          <p:cNvPr id="32798" name="Rectangle 19"/>
          <p:cNvSpPr>
            <a:spLocks noChangeArrowheads="1"/>
          </p:cNvSpPr>
          <p:nvPr/>
        </p:nvSpPr>
        <p:spPr bwMode="auto">
          <a:xfrm>
            <a:off x="4735513" y="5083175"/>
            <a:ext cx="21351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b="1" lang="ru-RU" sz="1400"/>
              <a:t>( 460 - 370 рр.  до н. е.)</a:t>
            </a:r>
          </a:p>
        </p:txBody>
      </p:sp>
      <p:sp>
        <p:nvSpPr>
          <p:cNvPr id="32799" name="Rectangle 20"/>
          <p:cNvSpPr>
            <a:spLocks noChangeArrowheads="1"/>
          </p:cNvSpPr>
          <p:nvPr/>
        </p:nvSpPr>
        <p:spPr bwMode="auto">
          <a:xfrm>
            <a:off x="7058025" y="5816600"/>
            <a:ext cx="20859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b="1" lang="ru-RU" sz="1400"/>
              <a:t>(428 - 348 рр. до н. е. )</a:t>
            </a:r>
          </a:p>
        </p:txBody>
      </p:sp>
      <p:sp>
        <p:nvSpPr>
          <p:cNvPr id="32800" name="Rectangle 22"/>
          <p:cNvSpPr>
            <a:spLocks noChangeArrowheads="1"/>
          </p:cNvSpPr>
          <p:nvPr/>
        </p:nvSpPr>
        <p:spPr bwMode="auto">
          <a:xfrm>
            <a:off x="2514600" y="4567238"/>
            <a:ext cx="21066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b="1" lang="uk-UA" sz="1400"/>
              <a:t>(384 - </a:t>
            </a:r>
            <a:r>
              <a:rPr b="1" lang="ru-RU" sz="1400"/>
              <a:t>322 рр. до н. </a:t>
            </a:r>
            <a:r>
              <a:rPr b="1" lang="uk-UA" sz="1400"/>
              <a:t>е</a:t>
            </a:r>
            <a:r>
              <a:rPr b="1" lang="ru-RU" sz="1400"/>
              <a:t>.</a:t>
            </a:r>
            <a:r>
              <a:rPr b="1" lang="uk-UA" sz="1400"/>
              <a:t>)</a:t>
            </a:r>
            <a:r>
              <a:rPr lang="ru-RU"/>
              <a:t> </a:t>
            </a:r>
          </a:p>
        </p:txBody>
      </p:sp>
      <p:sp>
        <p:nvSpPr>
          <p:cNvPr id="32801" name="Rectangle 13"/>
          <p:cNvSpPr>
            <a:spLocks noChangeArrowheads="1"/>
          </p:cNvSpPr>
          <p:nvPr/>
        </p:nvSpPr>
        <p:spPr bwMode="auto">
          <a:xfrm>
            <a:off x="150813" y="3981450"/>
            <a:ext cx="2190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b="1" lang="uk-UA" sz="1200"/>
              <a:t>(</a:t>
            </a:r>
            <a:r>
              <a:rPr b="1" lang="ru-RU" sz="1200"/>
              <a:t>287 до н. е. - 212 до н. е.)</a:t>
            </a:r>
          </a:p>
        </p:txBody>
      </p:sp>
      <p:sp>
        <p:nvSpPr>
          <p:cNvPr id="32802" name="Rectangle 29"/>
          <p:cNvSpPr>
            <a:spLocks noChangeArrowheads="1"/>
          </p:cNvSpPr>
          <p:nvPr/>
        </p:nvSpPr>
        <p:spPr bwMode="auto">
          <a:xfrm>
            <a:off x="0" y="18907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wrap="none">
            <a:spAutoFit/>
          </a:bodyPr>
          <a:lstStyle/>
          <a:p>
            <a:endParaRPr lang="ru-RU"/>
          </a:p>
        </p:txBody>
      </p:sp>
      <p:pic>
        <p:nvPicPr>
          <p:cNvPr id="32796" name="Object 28"/>
          <p:cNvPicPr>
            <a:picLocks noChangeAspect="1"/>
          </p:cNvPicPr>
          <p:nvPr/>
        </p:nvPicPr>
        <p:blipFill>
          <a:blip r:embed="rId7"/>
          <a:srcRect b="5737" l="7663" r="54393" t="3258"/>
          <a:stretch>
            <a:fillRect/>
          </a:stretch>
        </p:blipFill>
        <p:spPr bwMode="auto">
          <a:xfrm>
            <a:off x="0" y="722313"/>
            <a:ext cx="2360613" cy="3290887"/>
          </a:xfrm>
          <a:prstGeom prst="rect"/>
          <a:noFill/>
        </p:spPr>
      </p:pic>
      <p:sp>
        <p:nvSpPr>
          <p:cNvPr id="32803" name="Rectangle 30"/>
          <p:cNvSpPr>
            <a:spLocks noChangeArrowheads="1"/>
          </p:cNvSpPr>
          <p:nvPr/>
        </p:nvSpPr>
        <p:spPr bwMode="auto">
          <a:xfrm>
            <a:off x="0" y="4967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wrap="none">
            <a:spAutoFit/>
          </a:bodyPr>
          <a:lstStyle/>
          <a:p>
            <a:endParaRPr lang="ru-RU"/>
          </a:p>
        </p:txBody>
      </p:sp>
      <p:sp>
        <p:nvSpPr>
          <p:cNvPr id="32804" name="Rectangle 3"/>
          <p:cNvSpPr>
            <a:spLocks noChangeArrowheads="1"/>
          </p:cNvSpPr>
          <p:nvPr/>
        </p:nvSpPr>
        <p:spPr bwMode="auto">
          <a:xfrm>
            <a:off x="1673225" y="339725"/>
            <a:ext cx="63785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wrap="none">
            <a:spAutoFit/>
          </a:bodyPr>
          <a:lstStyle/>
          <a:p>
            <a:pPr algn="ctr"/>
            <a:r>
              <a:rPr lang="ru-RU" sz="2400"/>
              <a:t>   </a:t>
            </a:r>
            <a:r>
              <a:rPr lang="ru-RU" sz="3200">
                <a:solidFill>
                  <a:srgbClr val="008000"/>
                </a:solidFill>
              </a:rPr>
              <a:t>«</a:t>
            </a:r>
            <a:r>
              <a:rPr b="1" i="1" lang="uk-UA" sz="3600">
                <a:solidFill>
                  <a:srgbClr val="009900"/>
                </a:solidFill>
              </a:rPr>
              <a:t>Минуле тіл обертання</a:t>
            </a:r>
            <a:r>
              <a:rPr b="1" i="1" lang="uk-UA" sz="3200">
                <a:solidFill>
                  <a:srgbClr val="008000"/>
                </a:solidFill>
              </a:rPr>
              <a:t>»</a:t>
            </a:r>
            <a:r>
              <a:rPr lang="uk-UA" sz="3200">
                <a:solidFill>
                  <a:srgbClr val="008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14" descr="http://radugavd.ru/d/63369/d/1409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64238" y="544513"/>
            <a:ext cx="1417637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4" descr="http://instrumentnsk.ru/components/com_virtuemart/shop_image/product/0365-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4100" y="4181475"/>
            <a:ext cx="143510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Рисунок 1" descr="http://ukr-prom.com/img/alboms/105742014-05-07721456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65525"/>
            <a:ext cx="2032000" cy="150971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3797" name="Рисунок 1" descr="http://vanco.com.ua/image/cache/data/Dlja%20organizacii%20prezentacii/Chashka-450x45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08188" y="1228725"/>
            <a:ext cx="13446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Рисунок 4" descr="http://www.labprof.narod.ru/cilindr1_2_files/pic_cilindr1_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81875" y="276225"/>
            <a:ext cx="1762125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Рисунок 16" descr="http://www.ljplus.ru/img4/a/n/andrutchak/1196207001_1196071586_moloko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21563" y="2041525"/>
            <a:ext cx="1722437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Рисунок 135" descr="http://www.ua.all.biz/img/ua/catalog/middle/1101240.jpeg?rrr=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317500"/>
            <a:ext cx="1836738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Рисунок 10" descr="http://www.ikea.com/ru/ru/images/products/cilindr-nabor-vaz-stuki__0169331_PE323236_S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67438" y="3262313"/>
            <a:ext cx="1327150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Рисунок 10" descr="http://blumen.com/wp-content/uploads/2012/07/img9C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446963" y="3654425"/>
            <a:ext cx="1697037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3" name="Picture 27" descr="f03_emalia_olkusz_flox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146425" y="373063"/>
            <a:ext cx="2324100" cy="174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4" name="Picture 28" descr="4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987550"/>
            <a:ext cx="2081213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5" name="Picture 29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736975" y="5062538"/>
            <a:ext cx="1935163" cy="13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6" name="Picture 30" descr="0003-004-TSilindry-iz-zhizni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988050" y="5451475"/>
            <a:ext cx="1220788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7" name="Picture 3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434263" y="5175250"/>
            <a:ext cx="1709737" cy="12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8" name="Picture 2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5051425"/>
            <a:ext cx="2054225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Oval 44"/>
          <p:cNvSpPr>
            <a:spLocks noChangeArrowheads="1"/>
          </p:cNvSpPr>
          <p:nvPr/>
        </p:nvSpPr>
        <p:spPr bwMode="auto">
          <a:xfrm>
            <a:off x="2230438" y="2227263"/>
            <a:ext cx="4090987" cy="1860550"/>
          </a:xfrm>
          <a:prstGeom prst="ellipse">
            <a:avLst/>
          </a:prstGeom>
          <a:gradFill rotWithShape="0">
            <a:gsLst>
              <a:gs pos="0">
                <a:srgbClr val="66FF66"/>
              </a:gs>
              <a:gs pos="50000">
                <a:schemeClr val="bg1"/>
              </a:gs>
              <a:gs pos="100000">
                <a:srgbClr val="66FF66"/>
              </a:gs>
            </a:gsLst>
            <a:lin ang="5400000" scaled="1"/>
          </a:gradFill>
          <a:ln w="127000">
            <a:pattFill prst="sphere">
              <a:fgClr>
                <a:schemeClr val="tx1"/>
              </a:fgClr>
              <a:bgClr>
                <a:srgbClr val="FFFF00"/>
              </a:bgClr>
            </a:patt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uk-UA" sz="3200" b="1" dirty="0">
                <a:solidFill>
                  <a:srgbClr val="0D6939"/>
                </a:solidFill>
              </a:rPr>
              <a:t> Циліндр </a:t>
            </a:r>
          </a:p>
          <a:p>
            <a:pPr algn="ctr">
              <a:spcBef>
                <a:spcPct val="50000"/>
              </a:spcBef>
              <a:defRPr/>
            </a:pPr>
            <a:r>
              <a:rPr lang="uk-UA" sz="3200" b="1" dirty="0">
                <a:solidFill>
                  <a:srgbClr val="0D6939"/>
                </a:solidFill>
              </a:rPr>
              <a:t>навколо нас        </a:t>
            </a:r>
            <a:endParaRPr lang="ru-RU" sz="3200" b="1" dirty="0">
              <a:solidFill>
                <a:srgbClr val="0D6939"/>
              </a:solidFill>
            </a:endParaRPr>
          </a:p>
        </p:txBody>
      </p:sp>
      <p:pic>
        <p:nvPicPr>
          <p:cNvPr id="33810" name="Рисунок 4" descr="http://www.vsefonariki.ru/images/product/s/6940d260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163763" y="4200525"/>
            <a:ext cx="1617662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3" descr="C:\Users\Галина\Desktop\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2775" y="4287838"/>
            <a:ext cx="1117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2" descr="C:\Users\Галина\Desktop\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59300" y="277813"/>
            <a:ext cx="1563688" cy="19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9" descr="planeta_tierra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63700" y="277813"/>
            <a:ext cx="2068513" cy="206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bae9faed5368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6175" y="5289550"/>
            <a:ext cx="113982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Рисунок 118" descr="http://jumper-online.ru/images/vodnyj-shar-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32638" y="274638"/>
            <a:ext cx="2011362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14" descr="9aotr0boc6m6mh3j1awtx530j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3863" y="1581150"/>
            <a:ext cx="1325562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56525" y="4883150"/>
            <a:ext cx="1387475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Picture 17" descr="magic-christmas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293688"/>
            <a:ext cx="12160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6" name="Picture 18" descr="gelievyi-shar-detskie-ulybki-296-B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97650" y="1643063"/>
            <a:ext cx="14001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Picture 19" descr="42182a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5237163"/>
            <a:ext cx="1392238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8" name="Picture 21" descr="100050625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00900" y="2892425"/>
            <a:ext cx="1438275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9" name="Picture 22" descr="i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2827338"/>
            <a:ext cx="1192213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0" name="Picture 23" descr="1_2053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57188" y="3998913"/>
            <a:ext cx="1444625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1" name="Picture 23" descr="28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353175" y="4452938"/>
            <a:ext cx="1373188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Oval 44"/>
          <p:cNvSpPr>
            <a:spLocks noChangeArrowheads="1"/>
          </p:cNvSpPr>
          <p:nvPr/>
        </p:nvSpPr>
        <p:spPr bwMode="auto">
          <a:xfrm>
            <a:off x="2414588" y="2260600"/>
            <a:ext cx="4090987" cy="1943100"/>
          </a:xfrm>
          <a:prstGeom prst="ellipse">
            <a:avLst/>
          </a:prstGeom>
          <a:gradFill rotWithShape="0">
            <a:gsLst>
              <a:gs pos="0">
                <a:srgbClr val="66FF66"/>
              </a:gs>
              <a:gs pos="50000">
                <a:schemeClr val="bg1"/>
              </a:gs>
              <a:gs pos="100000">
                <a:srgbClr val="66FF66"/>
              </a:gs>
            </a:gsLst>
            <a:lin ang="5400000" scaled="1"/>
          </a:gradFill>
          <a:ln w="127000">
            <a:pattFill prst="sphere">
              <a:fgClr>
                <a:schemeClr val="tx1"/>
              </a:fgClr>
              <a:bgClr>
                <a:srgbClr val="FFFF00"/>
              </a:bgClr>
            </a:patt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uk-UA" sz="3200" b="1">
                <a:solidFill>
                  <a:srgbClr val="0D6939"/>
                </a:solidFill>
              </a:rPr>
              <a:t> Куля </a:t>
            </a:r>
          </a:p>
          <a:p>
            <a:pPr algn="ctr">
              <a:spcBef>
                <a:spcPct val="50000"/>
              </a:spcBef>
              <a:defRPr/>
            </a:pPr>
            <a:r>
              <a:rPr lang="uk-UA" sz="3200" b="1">
                <a:solidFill>
                  <a:srgbClr val="0D6939"/>
                </a:solidFill>
              </a:rPr>
              <a:t>навколо нас        </a:t>
            </a:r>
            <a:endParaRPr lang="ru-RU" sz="3200" b="1">
              <a:solidFill>
                <a:srgbClr val="0D6939"/>
              </a:solidFill>
            </a:endParaRPr>
          </a:p>
        </p:txBody>
      </p:sp>
      <p:pic>
        <p:nvPicPr>
          <p:cNvPr id="34833" name="Picture 2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-306457">
            <a:off x="4421188" y="4413250"/>
            <a:ext cx="193675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4" name="Picture 2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702050" y="4903788"/>
            <a:ext cx="11271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 autoUpdateAnimBg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925</TotalTime>
  <Words>453</Words>
  <Application>Microsoft Office PowerPoint</Application>
  <PresentationFormat>Экран (4:3)</PresentationFormat>
  <Paragraphs>90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1</cp:lastModifiedBy>
  <cp:revision>86</cp:revision>
  <dcterms:created xsi:type="dcterms:W3CDTF">2013-11-19T05:52:05Z</dcterms:created>
  <dcterms:modified xsi:type="dcterms:W3CDTF">2016-03-11T07:25:17Z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3852926</vt:lpwstr>
  </property>
  <property fmtid="{D5CDD505-2E9C-101B-9397-08002B2CF9AE}" name="NXPowerLiteVersion" pid="3">
    <vt:lpwstr>D4.1.4</vt:lpwstr>
  </property>
</Properties>
</file>