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49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86EF3-DB52-42F1-BE9D-0291A5458A5A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15391-C928-47EF-A23D-E91F5DE7A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72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15391-C928-47EF-A23D-E91F5DE7A1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66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15391-C928-47EF-A23D-E91F5DE7A1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6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58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3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99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856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09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08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299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61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8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8512-F154-4DF4-96F5-D8B8C3A182F4}" type="datetimeFigureOut">
              <a:rPr lang="ru-RU" smtClean="0"/>
              <a:t>21.06.2016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2B64D-3434-473E-AA58-5A56DBB9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11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8352928" cy="432047"/>
          </a:xfrm>
        </p:spPr>
        <p:txBody>
          <a:bodyPr>
            <a:noAutofit/>
          </a:bodyPr>
          <a:lstStyle/>
          <a:p>
            <a:pPr algn="l"/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Різниця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сума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кубів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виразів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8"/>
            <a:ext cx="8568952" cy="4658072"/>
          </a:xfrm>
        </p:spPr>
        <p:txBody>
          <a:bodyPr>
            <a:normAutofit fontScale="92500" lnSpcReduction="10000"/>
          </a:bodyPr>
          <a:lstStyle/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</a:p>
          <a:p>
            <a:pPr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Презентацію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</a:t>
            </a: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ЗШ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I-III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№11</a:t>
            </a: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М.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Білої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Церкви</a:t>
            </a: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Ільніцька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r>
              <a:rPr lang="ru-RU" sz="2000" dirty="0" smtClean="0">
                <a:solidFill>
                  <a:srgbClr val="C00000"/>
                </a:solidFill>
              </a:rPr>
              <a:t>В          </a:t>
            </a:r>
            <a:r>
              <a:rPr lang="ru-RU" sz="2000" dirty="0" smtClean="0"/>
              <a:t>                     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576064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ил\Desktop\картинки алгебри_ 13 тыс изображений найдено в Яндекс.Картинках_files\algebra-formulas-180359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554461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9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150954"/>
                  </p:ext>
                </p:extLst>
              </p:nvPr>
            </p:nvGraphicFramePr>
            <p:xfrm>
              <a:off x="457200" y="836613"/>
              <a:ext cx="8229600" cy="55465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/>
                    <a:gridCol w="4114800"/>
                  </a:tblGrid>
                  <a:tr h="613905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I </a:t>
                          </a:r>
                          <a:r>
                            <a:rPr lang="ru-RU" dirty="0" err="1" smtClean="0"/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II</a:t>
                          </a:r>
                          <a:r>
                            <a:rPr lang="ru-RU" dirty="0" err="1" smtClean="0"/>
                            <a:t>варіант</a:t>
                          </a:r>
                          <a:endParaRPr lang="ru-RU" dirty="0" smtClean="0"/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588845">
                    <a:tc>
                      <a:txBody>
                        <a:bodyPr/>
                        <a:lstStyle/>
                        <a:p>
                          <a:r>
                            <a:rPr lang="ru-RU" sz="2000" b="1" dirty="0" err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Рівень</a:t>
                          </a:r>
                          <a:r>
                            <a:rPr lang="ru-RU" sz="2000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А</a:t>
                          </a:r>
                        </a:p>
                        <a:p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№ 660(г, д). </a:t>
                          </a:r>
                          <a:r>
                            <a:rPr lang="ru-RU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Розкласти</a:t>
                          </a:r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 </a:t>
                          </a:r>
                          <a:r>
                            <a:rPr lang="ru-RU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множники</a:t>
                          </a:r>
                          <a:r>
                            <a:rPr lang="ru-RU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:</a:t>
                          </a:r>
                          <a:r>
                            <a:rPr lang="ru-RU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г) 125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27у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д) 64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m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ru-RU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27.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err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Рівень</a:t>
                          </a:r>
                          <a:r>
                            <a:rPr lang="ru-RU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А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 660(б, в). Розкласти на множники: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</a:rPr>
                            <a:t>б) 1+ 64</a:t>
                          </a:r>
                          <a:r>
                            <a:rPr lang="en-US" sz="20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2000" i="1" baseline="30000" dirty="0" smtClean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uk-UA" sz="20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 ;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ru-RU" sz="20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 в) 8</a:t>
                          </a:r>
                          <a:r>
                            <a:rPr lang="uk-UA" sz="20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2000" baseline="300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20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0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27.</a:t>
                          </a:r>
                        </a:p>
                        <a:p>
                          <a:endParaRPr lang="ru-RU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1514239"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ru-RU" b="1" dirty="0" smtClean="0">
                              <a:solidFill>
                                <a:srgbClr val="00B05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</a:t>
                          </a:r>
                          <a:r>
                            <a:rPr lang="uk-UA" b="1" dirty="0" err="1" smtClean="0">
                              <a:solidFill>
                                <a:srgbClr val="00B05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івень</a:t>
                          </a:r>
                          <a:r>
                            <a:rPr lang="uk-UA" b="1" dirty="0" smtClean="0">
                              <a:solidFill>
                                <a:srgbClr val="00B05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Б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№668 (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, б). Спростити вираз: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а) (</a:t>
                          </a:r>
                          <a:r>
                            <a:rPr lang="uk-UA" sz="1800" i="1" dirty="0" err="1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) (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+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) 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;</a:t>
                          </a: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б)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+ 1) + 1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rgbClr val="00B05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Рівень Б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№668 (в, г). Спростити вираз: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в)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 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)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6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6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;</a:t>
                          </a: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г)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+2)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 а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+ 4)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 а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+ 4)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  <a:endParaRPr lang="ru-RU" dirty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1602792">
                    <a:tc>
                      <a:txBody>
                        <a:bodyPr/>
                        <a:lstStyle/>
                        <a:p>
                          <a:pPr marL="180340" indent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:r>
                            <a:rPr lang="uk-UA" sz="1800" b="1" dirty="0" smtClean="0">
                              <a:solidFill>
                                <a:srgbClr val="C00000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Рівень В</a:t>
                          </a:r>
                        </a:p>
                        <a:p>
                          <a:pPr marL="18034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Обчислити зручним способом</a:t>
                          </a:r>
                          <a:r>
                            <a:rPr lang="uk-UA" sz="20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: </a:t>
                          </a:r>
                        </a:p>
                        <a:p>
                          <a:pPr marL="18034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2000" i="1">
                                            <a:effectLst/>
                                            <a:latin typeface="Cambria Math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0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63</m:t>
                                        </m:r>
                                      </m:e>
                                      <m:sup>
                                        <m:r>
                                          <a:rPr lang="uk-UA" sz="20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ru-RU" sz="2000" i="1">
                                            <a:effectLst/>
                                            <a:latin typeface="Cambria Math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0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37</m:t>
                                        </m:r>
                                      </m:e>
                                      <m:sup>
                                        <m:r>
                                          <a:rPr lang="uk-UA" sz="20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uk-UA" sz="20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26</m:t>
                                    </m:r>
                                  </m:den>
                                </m:f>
                                <m:r>
                                  <a:rPr lang="uk-UA" sz="20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+63∙37</m:t>
                                </m:r>
                              </m:oMath>
                            </m:oMathPara>
                          </a14:m>
                          <a:endParaRPr lang="ru-RU" sz="2000" dirty="0" smtClean="0">
                            <a:effectLst/>
                            <a:latin typeface="Times New Roman" panose="02020603050405020304" pitchFamily="18" charset="0"/>
                            <a:ea typeface="Calibri"/>
                            <a:cs typeface="Times New Roman" panose="02020603050405020304" pitchFamily="18" charset="0"/>
                          </a:endParaRPr>
                        </a:p>
                        <a:p>
                          <a:pPr marL="180340" indent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:endParaRPr lang="ru-RU" sz="12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rgbClr val="C00000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В</a:t>
                          </a: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Обчислити зручним способом: </a:t>
                          </a:r>
                        </a:p>
                        <a:p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73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23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96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−73∙23</m:t>
                                </m:r>
                              </m:oMath>
                            </m:oMathPara>
                          </a14:m>
                          <a:endParaRPr lang="ru-RU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150954"/>
                  </p:ext>
                </p:extLst>
              </p:nvPr>
            </p:nvGraphicFramePr>
            <p:xfrm>
              <a:off x="457200" y="836613"/>
              <a:ext cx="8229600" cy="55465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/>
                    <a:gridCol w="4114800"/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I </a:t>
                          </a:r>
                          <a:r>
                            <a:rPr lang="ru-RU" dirty="0" err="1" smtClean="0"/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II</a:t>
                          </a:r>
                          <a:r>
                            <a:rPr lang="ru-RU" dirty="0" err="1" smtClean="0"/>
                            <a:t>варіант</a:t>
                          </a:r>
                          <a:endParaRPr lang="ru-RU" dirty="0" smtClean="0"/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65658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40441" r="-100000" b="-1963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40441" b="-196324"/>
                          </a:stretch>
                        </a:blipFill>
                      </a:tcPr>
                    </a:tc>
                  </a:tr>
                  <a:tr h="157880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47490" r="-100000" b="-1061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147490" b="-106178"/>
                          </a:stretch>
                        </a:blipFill>
                      </a:tcPr>
                    </a:tc>
                  </a:tr>
                  <a:tr h="167113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33942" r="-100000" b="-3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233942" b="-36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5338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41772572"/>
                  </p:ext>
                </p:extLst>
              </p:nvPr>
            </p:nvGraphicFramePr>
            <p:xfrm>
              <a:off x="323528" y="471587"/>
              <a:ext cx="8507288" cy="63864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48472"/>
                    <a:gridCol w="425881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I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II </a:t>
                          </a:r>
                          <a:r>
                            <a:rPr lang="uk-UA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А</a:t>
                          </a:r>
                          <a:endParaRPr lang="ru-RU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А</a:t>
                          </a:r>
                          <a:endParaRPr lang="ru-RU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1202536"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600" b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 660(г, д). Розкласти на множники: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г) 125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27у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= (5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3у) (25 + 15 у +9у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);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д) 64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m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27 = (4</a:t>
                          </a:r>
                          <a:r>
                            <a:rPr lang="ru-RU" sz="1800" i="1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m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3) (16</a:t>
                          </a:r>
                          <a:r>
                            <a:rPr lang="ru-RU" sz="1800" i="1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m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+ 12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m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 +</a:t>
                          </a:r>
                          <a:r>
                            <a:rPr lang="ru-RU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9) </a:t>
                          </a:r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600" b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 660(б, в). Розкласти на множники: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б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1+ 64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i="1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(1 + 4</a:t>
                          </a:r>
                          <a:r>
                            <a:rPr lang="ru-RU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(1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+ 16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 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В) </a:t>
                          </a:r>
                          <a:r>
                            <a:rPr lang="ru-RU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8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baseline="300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1800" dirty="0" smtClean="0"/>
                            <a:t>27 = (2</a:t>
                          </a:r>
                          <a:r>
                            <a:rPr kumimoji="0" lang="uk-UA" sz="18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1800" dirty="0" smtClean="0"/>
                            <a:t>3) (4</a:t>
                          </a:r>
                          <a:r>
                            <a:rPr kumimoji="0" lang="uk-UA" sz="18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а</a:t>
                          </a:r>
                          <a:r>
                            <a:rPr kumimoji="0" lang="uk-UA" sz="1800" b="0" i="0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+</m:t>
                              </m:r>
                            </m:oMath>
                          </a14:m>
                          <a:r>
                            <a:rPr lang="ru-RU" sz="1800" dirty="0" smtClean="0"/>
                            <a:t>6</a:t>
                          </a:r>
                          <a:r>
                            <a:rPr kumimoji="0" lang="uk-UA" sz="18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а +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9).</a:t>
                          </a:r>
                          <a:endParaRPr lang="ru-RU" sz="1800" i="0" dirty="0"/>
                        </a:p>
                      </a:txBody>
                      <a:tcPr/>
                    </a:tc>
                  </a:tr>
                  <a:tr h="217956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>
                              <a:tab pos="876300" algn="l"/>
                            </a:tabLst>
                            <a:defRPr/>
                          </a:pPr>
                          <a:r>
                            <a:rPr kumimoji="0" lang="ru-RU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</a:t>
                          </a:r>
                          <a:r>
                            <a:rPr kumimoji="0" lang="uk-UA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івень</a:t>
                          </a: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   Б</a:t>
                          </a:r>
                        </a:p>
                        <a:p>
                          <a:pPr marL="0" lvl="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№668 (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, б).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Спростити вираз:</a:t>
                          </a:r>
                          <a:endParaRPr lang="ru-RU" sz="14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 marL="0" lvl="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а) (</a:t>
                          </a:r>
                          <a:r>
                            <a:rPr lang="uk-UA" sz="1800" i="1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(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+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 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</a:t>
                          </a:r>
                          <a:r>
                            <a:rPr lang="ru-RU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 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800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4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 marL="0" lvl="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б)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+ 1) + 1 =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1+ 1 =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>
                              <a:tab pos="876300" algn="l"/>
                            </a:tabLst>
                            <a:defRPr/>
                          </a:pPr>
                          <a:r>
                            <a:rPr kumimoji="0" lang="ru-RU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</a:t>
                          </a:r>
                          <a:r>
                            <a:rPr kumimoji="0" lang="uk-UA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івень</a:t>
                          </a: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   Б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№668 (в, г). Спростити вираз: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в)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  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ru-RU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ru-RU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ru-RU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0</a:t>
                          </a: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r>
                            <a:rPr lang="ru-RU" sz="1600" baseline="0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 </a:t>
                          </a: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876300" algn="l"/>
                            </a:tabLst>
                          </a:pP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г)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+2)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а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+ 4)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2) (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а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+ 4) =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  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+ 8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+ 8 = 16</a:t>
                          </a: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rgbClr val="C00000"/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В</a:t>
                          </a:r>
                        </a:p>
                        <a:p>
                          <a:pPr marL="18034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63</m:t>
                                        </m:r>
                                      </m:e>
                                      <m:sup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37</m:t>
                                        </m:r>
                                      </m:e>
                                      <m:sup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uk-UA" sz="180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26</m:t>
                                    </m:r>
                                  </m:den>
                                </m:f>
                                <m:r>
                                  <a:rPr lang="uk-UA" sz="18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uk-UA" sz="1800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63∙37</m:t>
                                </m:r>
                                <m:r>
                                  <a:rPr lang="uk-UA" sz="1800" b="0" i="0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r>
                                  <a:rPr lang="uk-UA" sz="180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63</m:t>
                                        </m:r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37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ru-RU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uk-UA" sz="1800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63</m:t>
                                            </m:r>
                                          </m:e>
                                          <m:sup>
                                            <m:r>
                                              <a:rPr lang="uk-UA" sz="1800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2 </m:t>
                                            </m:r>
                                          </m:sup>
                                        </m:sSup>
                                        <m:r>
                                          <a:rPr lang="uk-UA" sz="1800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+63∙37+</m:t>
                                        </m:r>
                                        <m:sSup>
                                          <m:sSupPr>
                                            <m:ctrlPr>
                                              <a:rPr lang="ru-RU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uk-UA" sz="1800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37</m:t>
                                            </m:r>
                                          </m:e>
                                          <m:sup>
                                            <m:r>
                                              <a:rPr lang="uk-UA" sz="1800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num>
                                  <m:den>
                                    <m:r>
                                      <a:rPr lang="uk-UA" sz="180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26</m:t>
                                    </m:r>
                                  </m:den>
                                </m:f>
                                <m:r>
                                  <a:rPr lang="uk-UA" sz="18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+63∙37=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18034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876300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=</a:t>
                          </a:r>
                          <a:r>
                            <a:rPr lang="uk-UA" sz="1800" dirty="0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(63+ 37)</a:t>
                          </a:r>
                          <a:r>
                            <a:rPr lang="uk-UA" sz="1800" baseline="30000" dirty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2 </a:t>
                          </a:r>
                          <a:r>
                            <a:rPr lang="uk-UA" sz="1800" dirty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 = </a:t>
                          </a:r>
                          <a:r>
                            <a:rPr lang="uk-UA" sz="1800" dirty="0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10000.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Рівень В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73+23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p>
                                          <m:sSupPr>
                                            <m:ctrlPr>
                                              <a:rPr lang="ru-RU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uk-UA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73</m:t>
                                            </m:r>
                                          </m:e>
                                          <m:sup>
                                            <m:r>
                                              <a:rPr lang="uk-UA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−73∙23+</m:t>
                                        </m:r>
                                        <m:sSup>
                                          <m:sSupPr>
                                            <m:ctrlPr>
                                              <a:rPr lang="ru-RU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uk-UA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23</m:t>
                                            </m:r>
                                          </m:e>
                                          <m:sup>
                                            <m:r>
                                              <a:rPr lang="uk-UA" sz="1800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96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−7</m:t>
                                </m:r>
                                <m:r>
                                  <a:rPr lang="uk-UA" sz="18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3</m:t>
                                </m:r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·  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∙23= </m:t>
                                </m:r>
                              </m:oMath>
                            </m:oMathPara>
                          </a14:m>
                          <a:endParaRPr lang="ru-RU" dirty="0" smtClean="0"/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/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73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−2∙73∙23+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23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=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(73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23)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=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=2500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41772572"/>
                  </p:ext>
                </p:extLst>
              </p:nvPr>
            </p:nvGraphicFramePr>
            <p:xfrm>
              <a:off x="323528" y="471587"/>
              <a:ext cx="8507288" cy="63864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48472"/>
                    <a:gridCol w="425881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I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II </a:t>
                          </a:r>
                          <a:r>
                            <a:rPr lang="uk-UA" sz="1800" dirty="0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А</a:t>
                          </a:r>
                          <a:endParaRPr lang="ru-RU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effectLst/>
                              <a:latin typeface="Times New Roman"/>
                              <a:ea typeface="Times New Roman"/>
                            </a:rPr>
                            <a:t>Рівень А</a:t>
                          </a:r>
                          <a:endParaRPr lang="ru-RU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</a:tr>
                  <a:tr h="12025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5482" r="-100287" b="-3761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14" t="-65482" b="-376142"/>
                          </a:stretch>
                        </a:blipFill>
                      </a:tcPr>
                    </a:tc>
                  </a:tr>
                  <a:tr h="217956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91061" r="-100287" b="-1069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14" t="-91061" b="-106983"/>
                          </a:stretch>
                        </a:blipFill>
                      </a:tcPr>
                    </a:tc>
                  </a:tr>
                  <a:tr h="226263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84367" r="-100287" b="-3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14" t="-184367" b="-323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7237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дсумок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уроку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048" y="908720"/>
            <a:ext cx="8229600" cy="51454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Повторили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множення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різниці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виразів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суму,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розкладання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множники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різниці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квадратів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виразів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розкладання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многочленів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множники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використанням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 квадрата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квадрата </a:t>
            </a:r>
            <a:r>
              <a:rPr lang="ru-RU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різниці</a:t>
            </a:r>
            <a:r>
              <a:rPr lang="ru-RU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Вивчили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формулу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різниці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кубів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кубів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Розв’язали</a:t>
            </a:r>
            <a:r>
              <a:rPr lang="ru-RU" sz="2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різниці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кубів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200" b="1" dirty="0" err="1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Розв’язали</a:t>
            </a:r>
            <a:r>
              <a:rPr lang="ru-RU" sz="2200" b="1" dirty="0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де показали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шукати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шляхи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розв’язання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стандартних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в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складних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ситуаціях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побачили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важливість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вивченої</a:t>
            </a:r>
            <a:r>
              <a:rPr lang="ru-RU" sz="22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теми</a:t>
            </a:r>
            <a:r>
              <a:rPr lang="ru-RU" sz="2200" b="1" dirty="0" smtClean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777686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68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algn="l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Завдання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додому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п.16, 17, 18, 19.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20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 startAt="2"/>
            </a:pP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Розв’язати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п.20 №659 (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г,ж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, №665 (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а,б,в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№667 (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а,б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№673 (1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buAutoNum type="arabicPeriod" startAt="2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Кравчук Василь,  Янченко  Галина.  Алгебра :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Підручник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7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.−      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Тернопіль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Підручники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посібники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2007.− 224 с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uk-UA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2"/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G:\Картинки (Лена)\01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7072"/>
            <a:ext cx="2952328" cy="238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2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964488" cy="536145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1.Збірник задач і завдань для тематичного оцінювання з алгебри для 7 класу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uk-U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А.Г.Мерзляк, В.Б.Полонський</a:t>
            </a:r>
            <a:r>
              <a:rPr lang="uk-UA" sz="2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Кравчук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Василь,  Янченко  Галина.  Алгебра :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Підручник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для 7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класу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.−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Тернопіль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Підручники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посібники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2007.− 224 с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Апостолова Г.В. Я сам!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Навчальний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посібник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алгебри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для тих.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Хто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сьомому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класі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та старше, з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опорними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схемами,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відповідями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порадами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К.: ФАКТ, 1997. – 204с. –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укр.мовою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876300" algn="l"/>
              </a:tabLst>
            </a:pP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4.Інтернет-бібліотека МЦНМО. http://ilib.mirror0.mccme.ru/ 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876300" algn="l"/>
              </a:tabLst>
            </a:pPr>
            <a:r>
              <a:rPr lang="uk-UA" sz="2400" b="1" dirty="0">
                <a:solidFill>
                  <a:srgbClr val="FF0000"/>
                </a:solidFill>
                <a:latin typeface="Cambria Math"/>
                <a:ea typeface="Calibri"/>
                <a:cs typeface="Times New Roman"/>
              </a:rPr>
              <a:t> 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83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</a:t>
            </a:r>
            <a:r>
              <a:rPr lang="uk-UA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іграф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b="1" dirty="0">
                <a:solidFill>
                  <a:srgbClr val="1F497D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не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знайомі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алгеброю, не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уявити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дивних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речей,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досягти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названої</a:t>
            </a:r>
            <a:r>
              <a:rPr lang="ru-RU" sz="28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науки»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srgbClr val="1F497D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b="1" dirty="0" err="1">
                <a:solidFill>
                  <a:srgbClr val="1F497D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Лейбніц</a:t>
            </a:r>
            <a:r>
              <a:rPr lang="ru-RU" sz="2800" b="1" dirty="0">
                <a:solidFill>
                  <a:srgbClr val="1F497D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5"/>
            <a:ext cx="8424936" cy="367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409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490066"/>
          </a:xfrm>
        </p:spPr>
        <p:txBody>
          <a:bodyPr>
            <a:normAutofit fontScale="90000"/>
          </a:bodyPr>
          <a:lstStyle/>
          <a:p>
            <a:pPr algn="l"/>
            <a:r>
              <a:rPr lang="uk-UA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472608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№588(а, б).</a:t>
                </a:r>
                <a:r>
                  <a:rPr lang="ru-RU" sz="2400" dirty="0"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Спростити вираз:</a:t>
                </a:r>
                <a:r>
                  <a:rPr lang="ru-RU" sz="2000" dirty="0"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)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(2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1)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 baseline="30000" dirty="0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(2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+1)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+ 1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б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+1)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--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=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4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+2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+1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000" dirty="0">
                    <a:solidFill>
                      <a:prstClr val="black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– 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1;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b="1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№614(а,б,в).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Розкласти 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намножники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: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а)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i="1" dirty="0" smtClean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uk-UA" sz="20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000" i="1" dirty="0" smtClean="0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  <m:t>𝑎</m:t>
                        </m:r>
                      </m:e>
                      <m:sup>
                        <m:r>
                          <a:rPr lang="uk-UA" sz="2000" b="0" i="1" dirty="0" smtClean="0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000" i="1" dirty="0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 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0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𝑎</m:t>
                        </m:r>
                      </m:e>
                      <m:sup>
                        <m:r>
                          <a:rPr lang="uk-UA" sz="2000" i="1" dirty="0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600" dirty="0" smtClean="0">
                    <a:ea typeface="Calibri"/>
                    <a:cs typeface="Times New Roman"/>
                  </a:rPr>
                  <a:t>+ </a:t>
                </a:r>
                <a:r>
                  <a:rPr lang="en-US" sz="2000" i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</a:t>
                </a:r>
                <a:r>
                  <a:rPr lang="uk-UA" sz="2000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;</a:t>
                </a:r>
                <a:endParaRPr lang="ru-RU" sz="1600" i="1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б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25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uk-UA" sz="20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64 </m:t>
                    </m:r>
                  </m:oMath>
                </a14:m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8 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(25 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64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) =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(5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) (5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в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) 36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4(9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= 4 (3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с ) (3+ </a:t>
                </a:r>
                <a:r>
                  <a:rPr lang="uk-UA" sz="20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 err="1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 err="1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b="1" dirty="0">
                    <a:latin typeface="Times New Roman"/>
                    <a:ea typeface="Calibri"/>
                    <a:cs typeface="Times New Roman"/>
                  </a:rPr>
                  <a:t>№639 (а, б).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Розкласти на множники: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) 0,25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m</a:t>
                </a:r>
                <a:r>
                  <a:rPr lang="ru-RU" sz="2000" i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2000" i="1" dirty="0">
                    <a:effectLst/>
                    <a:latin typeface="Times New Roman"/>
                    <a:ea typeface="Calibri"/>
                    <a:cs typeface="Times New Roman"/>
                  </a:rPr>
                  <a:t>+ 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en-US" sz="2000" i="1" dirty="0" err="1">
                    <a:effectLst/>
                    <a:latin typeface="Times New Roman"/>
                    <a:ea typeface="Calibri"/>
                    <a:cs typeface="Times New Roman"/>
                  </a:rPr>
                  <a:t>mn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+ 4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n</a:t>
                </a:r>
                <a:r>
                  <a:rPr lang="ru-RU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= (0,5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m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 +2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n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)</a:t>
                </a:r>
                <a:r>
                  <a:rPr lang="ru-RU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б) 0, 36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0, 6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сх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+0, 25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(0,6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0,5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200" b="1" dirty="0">
                    <a:latin typeface="Times New Roman"/>
                    <a:ea typeface="Times New Roman"/>
                    <a:cs typeface="Times New Roman"/>
                  </a:rPr>
                  <a:t>№643 (</a:t>
                </a:r>
                <a:r>
                  <a:rPr lang="uk-UA" sz="22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>
                    <a:effectLst/>
                    <a:latin typeface="Times New Roman"/>
                    <a:ea typeface="Times New Roman"/>
                    <a:cs typeface="Times New Roman"/>
                  </a:rPr>
                  <a:t>).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200" dirty="0" err="1">
                    <a:effectLst/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200" dirty="0">
                    <a:effectLst/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200" dirty="0" err="1">
                    <a:effectLst/>
                    <a:latin typeface="Times New Roman"/>
                    <a:ea typeface="Times New Roman"/>
                    <a:cs typeface="Times New Roman"/>
                  </a:rPr>
                  <a:t>язати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рівняння.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200" i="1" dirty="0" smtClean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2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2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2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+16 = 0;  (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4)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= 0;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−4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= 0;  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= 4.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6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472608"/>
              </a:xfrm>
              <a:blipFill rotWithShape="1">
                <a:blip r:embed="rId3"/>
                <a:stretch>
                  <a:fillRect l="-889" b="-3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424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63272" cy="476672"/>
          </a:xfrm>
        </p:spPr>
        <p:txBody>
          <a:bodyPr>
            <a:noAutofit/>
          </a:bodyPr>
          <a:lstStyle/>
          <a:p>
            <a:pPr algn="l"/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розминка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476672"/>
                <a:ext cx="8435280" cy="604867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:r>
                  <a:rPr lang="ru-RU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Сформулювати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правило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множення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різниці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двох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виразів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їх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суму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u="sng" dirty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b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Добуток різниці двох виразів та їх суми дорівнює різниці квадратів цих виразів.</a:t>
                </a:r>
                <a:endParaRPr lang="ru-RU" sz="1600" b="1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0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Виконати множення: (</a:t>
                </a: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у</a:t>
                </a:r>
                <a:r>
                  <a:rPr lang="uk-UA" sz="20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(у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+ 1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). </a:t>
                </a: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i="1" u="sng" dirty="0" smtClean="0"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2000" b="1" baseline="300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uk-UA" sz="2000" b="1" i="1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3. Записати 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формулу квадрата суми 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+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і квадрата  різниці 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i="1" u="sng" dirty="0" smtClean="0">
                    <a:latin typeface="Times New Roman"/>
                    <a:ea typeface="Times New Roman"/>
                  </a:rPr>
                  <a:t>Відповідь</a:t>
                </a:r>
                <a:r>
                  <a:rPr lang="uk-UA" sz="2000" b="1" u="sng" dirty="0">
                    <a:effectLst/>
                    <a:latin typeface="Times New Roman"/>
                    <a:ea typeface="Times New Roman"/>
                  </a:rPr>
                  <a:t>.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+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 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= 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+ 2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+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;</a:t>
                </a:r>
                <a:r>
                  <a:rPr lang="ru-RU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                        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   (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)</a:t>
                </a:r>
                <a:r>
                  <a:rPr lang="ru-RU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= </a:t>
                </a:r>
                <a:r>
                  <a:rPr lang="ru-RU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ru-RU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2</a:t>
                </a:r>
                <a:r>
                  <a:rPr lang="ru-RU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 + </a:t>
                </a:r>
                <a:r>
                  <a:rPr lang="en-US" sz="18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18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endParaRPr lang="ru-RU" sz="1800" b="1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</a:t>
                </a:r>
                <a:r>
                  <a:rPr lang="uk-UA" sz="2000" dirty="0">
                    <a:latin typeface="Times New Roman"/>
                    <a:ea typeface="Calibri"/>
                  </a:rPr>
                  <a:t>Навести приклад: (</a:t>
                </a:r>
                <a:r>
                  <a:rPr lang="en-US" sz="2000" i="1" dirty="0">
                    <a:effectLst/>
                    <a:latin typeface="Times New Roman"/>
                    <a:ea typeface="Calibri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Calibri"/>
                  </a:rPr>
                  <a:t> +2)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</a:rPr>
                  <a:t>  і (</a:t>
                </a:r>
                <a:r>
                  <a:rPr lang="uk-UA" sz="2000" i="1" dirty="0">
                    <a:effectLst/>
                    <a:latin typeface="Times New Roman"/>
                    <a:ea typeface="Calibri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ru-RU" sz="2000" dirty="0"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</a:rPr>
                  <a:t>)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</a:rPr>
                  <a:t>2</a:t>
                </a:r>
              </a:p>
              <a:p>
                <a:pPr marL="0" indent="0">
                  <a:buNone/>
                </a:pPr>
                <a:r>
                  <a:rPr lang="uk-UA" sz="2000" i="1" u="sng" dirty="0" smtClean="0"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u="sng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+4   і 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4 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+4.</a:t>
                </a:r>
                <a:endPara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5. Як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розкласти на множники різниці квадратів двох виразів 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6604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u="sng" dirty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0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  <m:r>
                      <a:rPr lang="uk-UA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(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a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 </a:t>
                </a:r>
                <a:r>
                  <a:rPr lang="en-US" sz="20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).</a:t>
                </a:r>
                <a:endParaRPr lang="ru-RU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Навести приклади: </a:t>
                </a:r>
                <a:r>
                  <a:rPr lang="en-US" sz="2000" dirty="0">
                    <a:effectLst/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25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       2)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78</a:t>
                </a:r>
                <a:r>
                  <a:rPr lang="uk-UA" sz="2000" baseline="30000" dirty="0" smtClean="0"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 smtClean="0"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22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</a:p>
              <a:p>
                <a:pPr marL="6604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u="sng" dirty="0">
                    <a:latin typeface="Times New Roman"/>
                    <a:ea typeface="Times New Roman"/>
                    <a:cs typeface="Times New Roman"/>
                  </a:rPr>
                  <a:t>Відповідь.</a:t>
                </a:r>
                <a:r>
                  <a:rPr lang="uk-UA" sz="1800" i="1" u="sng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1) (</a:t>
                </a:r>
                <a:r>
                  <a:rPr lang="en-US" sz="18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en-US" sz="18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18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5) (</a:t>
                </a:r>
                <a:r>
                  <a:rPr lang="en-US" sz="18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 </a:t>
                </a:r>
                <a:r>
                  <a:rPr lang="uk-UA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+ 5);         2) </a:t>
                </a:r>
                <a:r>
                  <a:rPr lang="en-US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(78 </a:t>
                </a:r>
                <a14:m>
                  <m:oMath xmlns:m="http://schemas.openxmlformats.org/officeDocument/2006/math">
                    <m:r>
                      <a:rPr lang="en-US" sz="18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en-US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22) (78 + 22)</a:t>
                </a:r>
                <a:r>
                  <a:rPr lang="uk-UA" sz="1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1800" b="1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7. Розкласти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на множники: 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+2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і 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−2</m:t>
                    </m:r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𝑎𝑏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66040" lvl="0" indent="0">
                  <a:lnSpc>
                    <a:spcPct val="115000"/>
                  </a:lnSpc>
                  <a:buNone/>
                </a:pPr>
                <a:r>
                  <a:rPr lang="uk-UA" sz="2200" i="1" dirty="0" smtClean="0"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200" dirty="0" smtClean="0"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en-US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2200" b="1" baseline="300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або (</a:t>
                </a:r>
                <a:r>
                  <a:rPr lang="uk-UA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en-US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2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    </a:t>
                </a:r>
                <a:r>
                  <a:rPr lang="uk-UA" sz="2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2200" b="1" baseline="300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= (</a:t>
                </a:r>
                <a:r>
                  <a:rPr lang="uk-UA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2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ru-RU" sz="2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200" b="1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6604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2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6604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2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endParaRPr lang="ru-RU" sz="1600" b="1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476672"/>
                <a:ext cx="8435280" cy="6048672"/>
              </a:xfrm>
              <a:blipFill rotWithShape="1">
                <a:blip r:embed="rId2"/>
                <a:stretch>
                  <a:fillRect l="-723" t="-10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004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endParaRPr lang="ru-RU" sz="2400" dirty="0"/>
          </a:p>
        </p:txBody>
      </p:sp>
      <p:pic>
        <p:nvPicPr>
          <p:cNvPr id="2050" name="Picture 2" descr="C:\Users\ил\Desktop\leibniz-wentzel-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124744"/>
            <a:ext cx="288031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275856" y="980728"/>
                <a:ext cx="5616624" cy="4909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270510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b="1" dirty="0" err="1">
                    <a:latin typeface="Times New Roman"/>
                    <a:ea typeface="Calibri"/>
                    <a:cs typeface="Times New Roman"/>
                  </a:rPr>
                  <a:t>Лейбніц</a:t>
                </a:r>
                <a:r>
                  <a:rPr lang="uk-UA" b="1" dirty="0"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b="1" dirty="0">
                    <a:effectLst/>
                    <a:latin typeface="Times New Roman"/>
                    <a:ea typeface="Times New Roman"/>
                    <a:cs typeface="Times New Roman"/>
                  </a:rPr>
                  <a:t> людина, учений, математик.</a:t>
                </a:r>
                <a:endParaRPr lang="ru-RU" dirty="0">
                  <a:ea typeface="Calibri"/>
                  <a:cs typeface="Times New Roman"/>
                </a:endParaRPr>
              </a:p>
              <a:p>
                <a:pPr marL="270510" algn="just">
                  <a:lnSpc>
                    <a:spcPct val="115000"/>
                  </a:lnSpc>
                  <a:spcAft>
                    <a:spcPts val="1000"/>
                  </a:spcAft>
                  <a:tabLst>
                    <a:tab pos="876300" algn="l"/>
                  </a:tabLst>
                </a:pP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Він народився 1 липня 1646 року в </a:t>
                </a:r>
                <a:r>
                  <a:rPr lang="uk-UA" dirty="0" err="1">
                    <a:effectLst/>
                    <a:latin typeface="Times New Roman"/>
                    <a:ea typeface="Calibri"/>
                    <a:cs typeface="Times New Roman"/>
                  </a:rPr>
                  <a:t>м.Лейпцигу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(Німеччина) у сім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ї професора моралі місцевого університету. З боку матері його рідні належали до університетських юристів, чиновників, богословів. Вплив сімейних традицій на </a:t>
                </a:r>
                <a:r>
                  <a:rPr lang="uk-UA" dirty="0" err="1">
                    <a:effectLst/>
                    <a:latin typeface="Times New Roman"/>
                    <a:ea typeface="Calibri"/>
                    <a:cs typeface="Times New Roman"/>
                  </a:rPr>
                  <a:t>Лейбніца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було </a:t>
                </a:r>
                <a:r>
                  <a:rPr lang="uk-UA" dirty="0" smtClean="0">
                    <a:effectLst/>
                    <a:latin typeface="Times New Roman"/>
                    <a:ea typeface="Calibri"/>
                    <a:cs typeface="Times New Roman"/>
                  </a:rPr>
                  <a:t>значним. Здібності </a:t>
                </a: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майбутнього геніального філософа проявилися  вже в шкільні роки, коли він захопився логікою </a:t>
                </a:r>
                <a14:m>
                  <m:oMath xmlns:m="http://schemas.openxmlformats.org/officeDocument/2006/math">
                    <m:r>
                      <a:rPr lang="uk-UA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 досить нудним для більшості учнів предметом, що передбачає «сухі» закони та правила. Логічна культура  </a:t>
                </a:r>
                <a:r>
                  <a:rPr lang="uk-UA" dirty="0" err="1">
                    <a:effectLst/>
                    <a:latin typeface="Times New Roman"/>
                    <a:ea typeface="Times New Roman"/>
                    <a:cs typeface="Times New Roman"/>
                  </a:rPr>
                  <a:t>Лейбніца</a:t>
                </a: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 випереджала його власну математичну культуру. Завдяки цьому за три-чотири роки </a:t>
                </a:r>
                <a:r>
                  <a:rPr lang="uk-UA" dirty="0" err="1">
                    <a:effectLst/>
                    <a:latin typeface="Times New Roman"/>
                    <a:ea typeface="Times New Roman"/>
                    <a:cs typeface="Times New Roman"/>
                  </a:rPr>
                  <a:t>Лейбніц</a:t>
                </a: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 не лише освоїв досягнення нової європейської математики, а й просунув її далеко вперед. </a:t>
                </a:r>
                <a:endParaRPr lang="ru-RU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980728"/>
                <a:ext cx="5616624" cy="4909421"/>
              </a:xfrm>
              <a:prstGeom prst="rect">
                <a:avLst/>
              </a:prstGeom>
              <a:blipFill rotWithShape="1">
                <a:blip r:embed="rId3"/>
                <a:stretch>
                  <a:fillRect r="-868" b="-6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520" y="4581128"/>
                <a:ext cx="34563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Готфрід</a:t>
                </a:r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Вільгельм  </a:t>
                </a:r>
                <a:r>
                  <a:rPr lang="uk-UA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Лейбніц</a:t>
                </a:r>
                <a:endParaRPr lang="uk-UA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1646р. </a:t>
                </a:r>
                <a14:m>
                  <m:oMath xmlns:m="http://schemas.openxmlformats.org/officeDocument/2006/math">
                    <m:r>
                      <a:rPr lang="uk-UA" b="1" i="1" smtClean="0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1716р. 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581128"/>
                <a:ext cx="3456384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1411" t="-4673" b="-130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129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32048"/>
          </a:xfrm>
        </p:spPr>
        <p:txBody>
          <a:bodyPr>
            <a:noAutofit/>
          </a:bodyPr>
          <a:lstStyle/>
          <a:p>
            <a:pPr algn="l"/>
            <a:r>
              <a:rPr lang="uk-UA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Продовженння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Майнці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вчений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займатися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лічильною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Парижі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ознайомившись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лічильної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Паскаля,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розробив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давав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змогу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віднімати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множити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підносити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добувати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машина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започаткувала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еру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лічильно-обчислювальних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пристроїв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Лейбніца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основоположника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логіки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та одного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творців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обчислювальної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Норберт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кібернетики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назвав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своїм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попередником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натхненником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179975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3501008"/>
            <a:ext cx="218435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3861048"/>
            <a:ext cx="2304256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14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8803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Первинне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сприймання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692696"/>
                <a:ext cx="8784976" cy="5976664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Розкладаючи на множники </a:t>
                </a:r>
                <a:r>
                  <a:rPr lang="uk-UA" sz="2000" dirty="0" err="1">
                    <a:latin typeface="Times New Roman"/>
                    <a:ea typeface="Calibri"/>
                    <a:cs typeface="Times New Roman"/>
                  </a:rPr>
                  <a:t>ріницю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 кубів двох виразів, використовують формулу різницю кубів: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3</a:t>
                </a:r>
                <a:r>
                  <a:rPr lang="uk-UA" sz="20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b="1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ru-RU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= (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).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Доведемо, що тотожність, перемноживши вирази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(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) =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 baseline="30000" dirty="0" smtClean="0"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000" i="1" baseline="30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000" i="1" dirty="0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ru-RU" sz="2000" dirty="0" smtClean="0">
                    <a:ea typeface="Times New Roman"/>
                    <a:cs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У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формулі різниці кубів тричлен 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називають неповним квадратом суми виразів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Отже, формулу різниці кубів можна сформулювати так: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Різниця кубів двох виразів дорівнює добутку різниці цих виразів і неповного квадрата їх суми.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Розкладаючи на множники суму кубів двох виразів,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використовують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формулу сумі кубів:</a:t>
                </a:r>
                <a:r>
                  <a:rPr lang="uk-UA" sz="2000" b="1" i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 </m:t>
                    </m:r>
                  </m:oMath>
                </a14:m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b="1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ru-RU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Доведемо 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цю тотожність: </a:t>
                </a:r>
                <a:r>
                  <a:rPr lang="ru-RU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=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uk-UA" sz="20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14:m>
                  <m:oMath xmlns:m="http://schemas.openxmlformats.org/officeDocument/2006/math">
                    <m:r>
                      <a:rPr lang="uk-UA" sz="2000" i="1" smtClean="0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uk-UA" sz="2000" i="1" dirty="0" smtClean="0">
                    <a:latin typeface="Times New Roman"/>
                    <a:ea typeface="Times New Roman"/>
                  </a:rPr>
                  <a:t>а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2000" i="1" baseline="30000" dirty="0" smtClean="0"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000" i="1" baseline="30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i="1" dirty="0" smtClean="0">
                    <a:effectLst/>
                    <a:latin typeface="Times New Roman"/>
                    <a:ea typeface="Times New Roman"/>
                  </a:rPr>
                  <a:t>+</a:t>
                </a:r>
                <a:r>
                  <a:rPr lang="en-US" sz="2000" i="1" dirty="0" smtClean="0"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uk-UA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ru-RU" sz="2000" dirty="0" smtClean="0">
                    <a:ea typeface="Times New Roman"/>
                    <a:cs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Тричлен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а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+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називають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неповним квадратом різниці виразів а і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b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Отже, </a:t>
                </a:r>
                <a:r>
                  <a:rPr lang="uk-UA" sz="2000" b="1" i="1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Сума </a:t>
                </a:r>
                <a:r>
                  <a:rPr lang="uk-UA" sz="2000" b="1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кубів двох виразів дорівнює добутку суми цих виразів і неповного квадрата їх різниці</a:t>
                </a:r>
                <a:r>
                  <a:rPr lang="uk-UA" sz="2000" b="1" i="1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</a:t>
                </a:r>
                <a:r>
                  <a:rPr lang="ru-RU" sz="2000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 </a:t>
                </a: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692696"/>
                <a:ext cx="8784976" cy="5976664"/>
              </a:xfrm>
              <a:blipFill rotWithShape="1">
                <a:blip r:embed="rId2"/>
                <a:stretch>
                  <a:fillRect l="-694" t="-204" r="-13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48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3600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Осмислення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практичних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ій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332656"/>
                <a:ext cx="8229600" cy="590465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Calibri"/>
                  </a:rPr>
                  <a:t>Рівень А. Розкласти на множники: 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u="sng" dirty="0" smtClean="0">
                    <a:latin typeface="Times New Roman"/>
                    <a:ea typeface="Calibri"/>
                  </a:rPr>
                  <a:t>№</a:t>
                </a:r>
                <a:r>
                  <a:rPr lang="uk-UA" sz="2000" u="sng" dirty="0">
                    <a:latin typeface="Times New Roman"/>
                    <a:ea typeface="Calibri"/>
                  </a:rPr>
                  <a:t>661.</a:t>
                </a:r>
                <a:r>
                  <a:rPr lang="uk-UA" sz="2000" u="sng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Calibri"/>
                  </a:rPr>
                  <a:t> </a:t>
                </a:r>
                <a:r>
                  <a:rPr lang="uk-UA" sz="2000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а)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m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6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(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m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(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m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m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</a:t>
                </a:r>
                <a:endParaRPr lang="ru-RU" sz="16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б)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9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 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</a:t>
                </a:r>
                <a:r>
                  <a:rPr lang="ru-RU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ru-RU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 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в)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 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с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</a:t>
                </a:r>
                <a:endParaRPr lang="ru-RU" sz="2000" dirty="0" smtClean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ru-RU" sz="2000" b="1" dirty="0" smtClean="0">
                    <a:solidFill>
                      <a:schemeClr val="accent3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Рівень</a:t>
                </a:r>
                <a:r>
                  <a:rPr lang="ru-RU" sz="2000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Б. </a:t>
                </a:r>
                <a:r>
                  <a:rPr lang="uk-UA" sz="2000" b="1" dirty="0" smtClean="0">
                    <a:solidFill>
                      <a:srgbClr val="00B050"/>
                    </a:solidFill>
                    <a:latin typeface="Times New Roman"/>
                    <a:ea typeface="Times New Roman"/>
                    <a:cs typeface="Times New Roman"/>
                  </a:rPr>
                  <a:t>Розкласти на множники: 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u="sng" dirty="0">
                    <a:latin typeface="Times New Roman"/>
                    <a:ea typeface="Times New Roman"/>
                    <a:cs typeface="Times New Roman"/>
                  </a:rPr>
                  <a:t>№664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а) 64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27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 = 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(4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а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3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) (16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а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+ 12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а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+9</a:t>
                </a:r>
                <a:r>
                  <a:rPr lang="ru-RU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)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0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64</m:t>
                        </m:r>
                      </m:den>
                    </m:f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8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𝑞</m:t>
                    </m:r>
                  </m:oMath>
                </a14:m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= 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q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q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+ 4</a:t>
                </a:r>
                <a:r>
                  <a:rPr lang="ru-RU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q</a:t>
                </a:r>
                <a:r>
                  <a:rPr lang="ru-RU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);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в) 27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6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25 = (3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5) (9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+15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+25).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u="sng" dirty="0">
                    <a:latin typeface="Times New Roman"/>
                    <a:ea typeface="Times New Roman"/>
                    <a:cs typeface="Times New Roman"/>
                  </a:rPr>
                  <a:t>№666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. Довести, що значення виразу ділиться на дане число: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а) 921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821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на 100; 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       б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57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+ 28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на 85.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Доведення.</a:t>
                </a:r>
                <a:r>
                  <a:rPr lang="uk-UA" sz="1600" dirty="0">
                    <a:latin typeface="Times New Roman"/>
                    <a:ea typeface="Times New Roman"/>
                  </a:rPr>
                  <a:t> </a:t>
                </a:r>
                <a:r>
                  <a:rPr lang="uk-UA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а) 921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821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100 (921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921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821+ 821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 </a:t>
                </a:r>
                <a:r>
                  <a:rPr lang="uk-UA" sz="2000" dirty="0">
                    <a:latin typeface="Times New Roman"/>
                    <a:ea typeface="Times New Roman"/>
                  </a:rPr>
                  <a:t>Значення виразу  ділиться на 100.</a:t>
                </a:r>
                <a:endParaRPr lang="uk-UA" sz="2000" dirty="0" smtClean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б) 57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+28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(57+28) (57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57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28+ 28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 85(57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57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28+ 28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 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Значення виразу ділиться на 85.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uk-UA" sz="2000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b="1" dirty="0" smtClean="0">
                  <a:solidFill>
                    <a:srgbClr val="00B050"/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332656"/>
                <a:ext cx="8229600" cy="5904656"/>
              </a:xfrm>
              <a:blipFill rotWithShape="1">
                <a:blip r:embed="rId2"/>
                <a:stretch>
                  <a:fillRect l="-741" t="-620" r="-10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009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Продовження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628328"/>
                <a:ext cx="8229600" cy="576064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u="sng" dirty="0">
                    <a:latin typeface="Times New Roman"/>
                    <a:ea typeface="Times New Roman"/>
                    <a:cs typeface="Times New Roman"/>
                  </a:rPr>
                  <a:t>№670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err="1">
                    <a:solidFill>
                      <a:srgbClr val="00B050"/>
                    </a:solidFill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000" b="1" dirty="0">
                    <a:solidFill>
                      <a:srgbClr val="00B050"/>
                    </a:solidFill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000" b="1" dirty="0" err="1">
                    <a:solidFill>
                      <a:srgbClr val="00B050"/>
                    </a:solidFill>
                    <a:latin typeface="Times New Roman"/>
                    <a:ea typeface="Times New Roman"/>
                    <a:cs typeface="Times New Roman"/>
                  </a:rPr>
                  <a:t>язати</a:t>
                </a:r>
                <a:r>
                  <a:rPr lang="uk-UA" sz="2000" b="1" dirty="0">
                    <a:solidFill>
                      <a:srgbClr val="00B050"/>
                    </a:solidFill>
                    <a:latin typeface="Times New Roman"/>
                    <a:ea typeface="Times New Roman"/>
                    <a:cs typeface="Times New Roman"/>
                  </a:rPr>
                  <a:t> рівняння:</a:t>
                </a:r>
                <a:endParaRPr lang="ru-RU" sz="2000" b="1" dirty="0">
                  <a:solidFill>
                    <a:srgbClr val="00B05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а) 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2) (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+ 2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+ 4) = 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  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+ 4</a:t>
                </a:r>
                <a:r>
                  <a:rPr lang="uk-UA" sz="20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;</a:t>
                </a:r>
                <a:r>
                  <a:rPr lang="uk-UA" sz="2000" i="1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i="1" dirty="0" smtClean="0">
                    <a:latin typeface="Times New Roman"/>
                    <a:ea typeface="Times New Roman"/>
                    <a:cs typeface="Times New Roman"/>
                  </a:rPr>
                  <a:t>     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 </a:t>
                </a:r>
                <a14:m>
                  <m:oMath xmlns:m="http://schemas.openxmlformats.org/officeDocument/2006/math">
                    <m:r>
                      <a:rPr lang="uk-UA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8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 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 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8 = 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 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2. Відповідь.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1600" dirty="0">
                    <a:latin typeface="Times New Roman"/>
                    <a:ea typeface="Times New Roman"/>
                  </a:rPr>
                  <a:t>б</a:t>
                </a:r>
                <a:r>
                  <a:rPr lang="uk-UA" sz="2000" dirty="0">
                    <a:latin typeface="Times New Roman"/>
                    <a:ea typeface="Times New Roman"/>
                  </a:rPr>
                  <a:t>) (у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3у + 9) (у + 3) = 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</a:rPr>
                  <a:t>у 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+ у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;     </a:t>
                </a:r>
                <a:r>
                  <a:rPr lang="uk-UA" sz="2000" dirty="0" err="1">
                    <a:effectLst/>
                    <a:latin typeface="Times New Roman"/>
                    <a:ea typeface="Times New Roman"/>
                  </a:rPr>
                  <a:t>у</a:t>
                </a:r>
                <a:r>
                  <a:rPr lang="uk-UA" sz="2000" baseline="30000" dirty="0" err="1">
                    <a:effectLst/>
                    <a:latin typeface="Times New Roman"/>
                    <a:ea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+ 27 = 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</a:rPr>
                  <a:t>у 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+ у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;   27 = 6у;   у = 4, 5.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Відповідь. 4</a:t>
                </a:r>
                <a:r>
                  <a:rPr lang="ru-RU" sz="2000" dirty="0">
                    <a:latin typeface="Times New Roman"/>
                    <a:ea typeface="Times New Roman"/>
                    <a:cs typeface="Times New Roman"/>
                  </a:rPr>
                  <a:t>,5.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400" b="1" dirty="0">
                    <a:solidFill>
                      <a:srgbClr val="C00000"/>
                    </a:solidFill>
                    <a:latin typeface="Times New Roman"/>
                    <a:ea typeface="Times New Roman"/>
                    <a:cs typeface="Times New Roman"/>
                  </a:rPr>
                  <a:t>Рівень В</a:t>
                </a:r>
                <a:r>
                  <a:rPr lang="uk-UA" sz="2400" b="1" dirty="0" smtClean="0">
                    <a:solidFill>
                      <a:srgbClr val="C00000"/>
                    </a:solidFill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Calibri"/>
                  </a:rPr>
                  <a:t>Розкласти на множники вираз (</a:t>
                </a:r>
                <a:r>
                  <a:rPr lang="uk-UA" sz="2000" i="1" dirty="0">
                    <a:effectLst/>
                    <a:latin typeface="Times New Roman"/>
                    <a:ea typeface="Calibri"/>
                  </a:rPr>
                  <a:t>х </a:t>
                </a:r>
                <a:r>
                  <a:rPr lang="uk-UA" sz="2000" dirty="0">
                    <a:effectLst/>
                    <a:latin typeface="Times New Roman"/>
                    <a:ea typeface="Calibri"/>
                  </a:rPr>
                  <a:t>+ 3)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</a:rPr>
                  <a:t>27.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 err="1">
                    <a:latin typeface="Times New Roman"/>
                    <a:ea typeface="Times New Roman"/>
                  </a:rPr>
                  <a:t>Розв</a:t>
                </a:r>
                <a:r>
                  <a:rPr lang="ru-RU" sz="2000" dirty="0">
                    <a:latin typeface="Times New Roman"/>
                    <a:ea typeface="Times New Roman"/>
                  </a:rPr>
                  <a:t>’</a:t>
                </a:r>
                <a:r>
                  <a:rPr lang="uk-UA" sz="2000" dirty="0" err="1">
                    <a:latin typeface="Times New Roman"/>
                    <a:ea typeface="Times New Roman"/>
                  </a:rPr>
                  <a:t>язання</a:t>
                </a:r>
                <a:r>
                  <a:rPr lang="uk-UA" sz="2000" dirty="0">
                    <a:latin typeface="Times New Roman"/>
                    <a:ea typeface="Times New Roman"/>
                  </a:rPr>
                  <a:t>: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+ 3)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27 =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+ 3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3) ((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+ 3)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+ 3(</a:t>
                </a:r>
                <a:r>
                  <a:rPr lang="uk-UA" sz="20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+ 3) + 9) = </a:t>
                </a:r>
                <a:r>
                  <a:rPr lang="uk-UA" sz="20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+ 9 + 3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+ 9 + 9) =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+ 9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+27).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Відповідь.  </a:t>
                </a:r>
                <a:r>
                  <a:rPr lang="uk-UA" sz="2000" i="1" dirty="0"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000" i="1" dirty="0"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 + 9</a:t>
                </a:r>
                <a:r>
                  <a:rPr lang="uk-UA" sz="2000" i="1" dirty="0"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 +27).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876300" algn="l"/>
                  </a:tabLst>
                </a:pP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628328"/>
                <a:ext cx="8229600" cy="5760640"/>
              </a:xfrm>
              <a:blipFill rotWithShape="1">
                <a:blip r:embed="rId2"/>
                <a:stretch>
                  <a:fillRect l="-1185" t="-212" r="-8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145732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97152"/>
            <a:ext cx="1487046" cy="159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380" y="4579218"/>
            <a:ext cx="1163683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9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2272</Words>
  <Application>Microsoft Office PowerPoint</Application>
  <PresentationFormat>Экран (4:3)</PresentationFormat>
  <Paragraphs>157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Різниця і сума кубів двох виразів</vt:lpstr>
      <vt:lpstr>Епіграф</vt:lpstr>
      <vt:lpstr>Домашнє завдання</vt:lpstr>
      <vt:lpstr>Математична розминка</vt:lpstr>
      <vt:lpstr>3. Історична довідка</vt:lpstr>
      <vt:lpstr>Продовженння</vt:lpstr>
      <vt:lpstr>Первинне сприймання нового матеріалу</vt:lpstr>
      <vt:lpstr>Осмислення матеріалу і застосування практичних дій </vt:lpstr>
      <vt:lpstr>Продовження</vt:lpstr>
      <vt:lpstr>6. Самостійна робота</vt:lpstr>
      <vt:lpstr>Відповіді</vt:lpstr>
      <vt:lpstr>Підсумок уроку</vt:lpstr>
      <vt:lpstr> Завдання додому </vt:lpstr>
      <vt:lpstr>Література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Різниця і сума кубів двох виразів</dc:title>
  <dc:creator>ил</dc:creator>
  <cp:lastModifiedBy>ил</cp:lastModifiedBy>
  <cp:revision>70</cp:revision>
  <dcterms:created xsi:type="dcterms:W3CDTF">2016-06-17T04:33:48Z</dcterms:created>
  <dcterms:modified xsi:type="dcterms:W3CDTF">2016-06-21T17:31:41Z</dcterms:modified>
</cp:coreProperties>
</file>