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67" r:id="rId3"/>
    <p:sldId id="265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670"/>
    <a:srgbClr val="F7996F"/>
    <a:srgbClr val="DFDA00"/>
    <a:srgbClr val="F9B08F"/>
    <a:srgbClr val="FFFFFF"/>
    <a:srgbClr val="AFC365"/>
    <a:srgbClr val="B0B06E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117" autoAdjust="0"/>
  </p:normalViewPr>
  <p:slideViewPr>
    <p:cSldViewPr snapToGrid="0">
      <p:cViewPr varScale="1">
        <p:scale>
          <a:sx n="83" d="100"/>
          <a:sy n="83" d="100"/>
        </p:scale>
        <p:origin x="-1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586DE1-C166-45AE-B9ED-C6A5CE29F5A8}" type="doc">
      <dgm:prSet loTypeId="urn:microsoft.com/office/officeart/2005/8/layout/list1" loCatId="list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0D533655-CA6C-44D4-B233-FF6BEFD28800}">
      <dgm:prSet phldrT="[Текст]" custT="1"/>
      <dgm:spPr/>
      <dgm:t>
        <a:bodyPr/>
        <a:lstStyle/>
        <a:p>
          <a:r>
            <a:rPr lang="uk-UA" sz="2800" b="1" dirty="0" smtClean="0"/>
            <a:t>№1  У подібних трикутників відповідні медіани</a:t>
          </a:r>
        </a:p>
        <a:p>
          <a:r>
            <a:rPr lang="uk-UA" sz="2800" b="1" dirty="0" smtClean="0"/>
            <a:t> відносяться як відповідні сторони</a:t>
          </a:r>
          <a:endParaRPr lang="ru-RU" sz="2800" b="1" dirty="0"/>
        </a:p>
      </dgm:t>
    </dgm:pt>
    <dgm:pt modelId="{156690A7-2AC6-42C8-AADF-0E225B8CC7E6}" type="parTrans" cxnId="{0E288293-EF19-4487-8217-5306B53DACAF}">
      <dgm:prSet/>
      <dgm:spPr/>
      <dgm:t>
        <a:bodyPr/>
        <a:lstStyle/>
        <a:p>
          <a:endParaRPr lang="ru-RU"/>
        </a:p>
      </dgm:t>
    </dgm:pt>
    <dgm:pt modelId="{8DCAE75F-7871-4B20-8AE8-D70897175924}" type="sibTrans" cxnId="{0E288293-EF19-4487-8217-5306B53DACAF}">
      <dgm:prSet/>
      <dgm:spPr/>
      <dgm:t>
        <a:bodyPr/>
        <a:lstStyle/>
        <a:p>
          <a:endParaRPr lang="ru-RU"/>
        </a:p>
      </dgm:t>
    </dgm:pt>
    <dgm:pt modelId="{AF7A0CE1-9DF6-4F2A-B65E-CDCC2C94A773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uk-UA" sz="2800" b="1" dirty="0" smtClean="0"/>
            <a:t>№2  У подібних трикутників відповідні висоти</a:t>
          </a:r>
        </a:p>
        <a:p>
          <a:pPr>
            <a:lnSpc>
              <a:spcPct val="100000"/>
            </a:lnSpc>
          </a:pPr>
          <a:r>
            <a:rPr lang="uk-UA" sz="2800" b="1" dirty="0" smtClean="0"/>
            <a:t> відносяться як відповідні сторони</a:t>
          </a:r>
          <a:endParaRPr lang="ru-RU" sz="2800" dirty="0"/>
        </a:p>
      </dgm:t>
    </dgm:pt>
    <dgm:pt modelId="{181C90D0-2EC5-48E2-B238-DE63501F2360}" type="parTrans" cxnId="{40B9F1BE-463B-4C9B-8C34-D978E05FBBAC}">
      <dgm:prSet/>
      <dgm:spPr/>
      <dgm:t>
        <a:bodyPr/>
        <a:lstStyle/>
        <a:p>
          <a:endParaRPr lang="ru-RU"/>
        </a:p>
      </dgm:t>
    </dgm:pt>
    <dgm:pt modelId="{FC270358-74D1-47C0-A55F-897A9AC211A5}" type="sibTrans" cxnId="{40B9F1BE-463B-4C9B-8C34-D978E05FBBAC}">
      <dgm:prSet/>
      <dgm:spPr/>
      <dgm:t>
        <a:bodyPr/>
        <a:lstStyle/>
        <a:p>
          <a:endParaRPr lang="ru-RU"/>
        </a:p>
      </dgm:t>
    </dgm:pt>
    <dgm:pt modelId="{DE133B5F-B671-452C-ABC5-8F9BD2B41424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uk-UA" sz="2800" b="1" dirty="0" smtClean="0"/>
            <a:t>№3  У подібних трикутників відповідні середні лінії відносяться як відповідні сторони</a:t>
          </a:r>
          <a:endParaRPr lang="ru-RU" sz="2800" dirty="0"/>
        </a:p>
      </dgm:t>
    </dgm:pt>
    <dgm:pt modelId="{072365D7-5B41-4C9A-B55A-3E25FA68CC4A}" type="parTrans" cxnId="{A576C033-58F2-4B84-8138-1D07219C3070}">
      <dgm:prSet/>
      <dgm:spPr/>
      <dgm:t>
        <a:bodyPr/>
        <a:lstStyle/>
        <a:p>
          <a:endParaRPr lang="ru-RU"/>
        </a:p>
      </dgm:t>
    </dgm:pt>
    <dgm:pt modelId="{5B6C3107-F5AE-4D71-8344-9BA593E96A00}" type="sibTrans" cxnId="{A576C033-58F2-4B84-8138-1D07219C3070}">
      <dgm:prSet/>
      <dgm:spPr/>
      <dgm:t>
        <a:bodyPr/>
        <a:lstStyle/>
        <a:p>
          <a:endParaRPr lang="ru-RU"/>
        </a:p>
      </dgm:t>
    </dgm:pt>
    <dgm:pt modelId="{A4E5F412-3560-4692-AC25-27C6F8F5331C}" type="pres">
      <dgm:prSet presAssocID="{B3586DE1-C166-45AE-B9ED-C6A5CE29F5A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2A0D47-3E94-4642-9C42-A958B531E7D3}" type="pres">
      <dgm:prSet presAssocID="{0D533655-CA6C-44D4-B233-FF6BEFD28800}" presName="parentLin" presStyleCnt="0"/>
      <dgm:spPr/>
    </dgm:pt>
    <dgm:pt modelId="{342BE7B6-26C6-4C5C-B6AF-4D55C9025912}" type="pres">
      <dgm:prSet presAssocID="{0D533655-CA6C-44D4-B233-FF6BEFD288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0130EEB-5A1E-49CB-87C4-71F9531F5278}" type="pres">
      <dgm:prSet presAssocID="{0D533655-CA6C-44D4-B233-FF6BEFD28800}" presName="parentText" presStyleLbl="node1" presStyleIdx="0" presStyleCnt="3" custScaleX="142997" custScaleY="1241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14013-7D8E-43B2-A539-D6D8F7B8BB53}" type="pres">
      <dgm:prSet presAssocID="{0D533655-CA6C-44D4-B233-FF6BEFD28800}" presName="negativeSpace" presStyleCnt="0"/>
      <dgm:spPr/>
    </dgm:pt>
    <dgm:pt modelId="{0CE40C24-7AA8-4C61-822B-1669C7A1E8A7}" type="pres">
      <dgm:prSet presAssocID="{0D533655-CA6C-44D4-B233-FF6BEFD28800}" presName="childText" presStyleLbl="conFgAcc1" presStyleIdx="0" presStyleCnt="3">
        <dgm:presLayoutVars>
          <dgm:bulletEnabled val="1"/>
        </dgm:presLayoutVars>
      </dgm:prSet>
      <dgm:spPr/>
    </dgm:pt>
    <dgm:pt modelId="{1FF3E5AF-D742-4644-A9B8-BEB2176F87ED}" type="pres">
      <dgm:prSet presAssocID="{8DCAE75F-7871-4B20-8AE8-D70897175924}" presName="spaceBetweenRectangles" presStyleCnt="0"/>
      <dgm:spPr/>
    </dgm:pt>
    <dgm:pt modelId="{35B22BD0-6DC1-479F-B642-7A304B48ECD5}" type="pres">
      <dgm:prSet presAssocID="{AF7A0CE1-9DF6-4F2A-B65E-CDCC2C94A773}" presName="parentLin" presStyleCnt="0"/>
      <dgm:spPr/>
    </dgm:pt>
    <dgm:pt modelId="{248C1436-8ED9-444F-AF28-41EFEE8EAFD8}" type="pres">
      <dgm:prSet presAssocID="{AF7A0CE1-9DF6-4F2A-B65E-CDCC2C94A77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30D4713-AFE3-43A1-8149-7EB4BD3ED223}" type="pres">
      <dgm:prSet presAssocID="{AF7A0CE1-9DF6-4F2A-B65E-CDCC2C94A773}" presName="parentText" presStyleLbl="node1" presStyleIdx="1" presStyleCnt="3" custScaleX="142997" custScaleY="1241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4E530-73DA-4770-96D3-59A56A03CA42}" type="pres">
      <dgm:prSet presAssocID="{AF7A0CE1-9DF6-4F2A-B65E-CDCC2C94A773}" presName="negativeSpace" presStyleCnt="0"/>
      <dgm:spPr/>
    </dgm:pt>
    <dgm:pt modelId="{F1B430F6-726E-4D07-ACAD-D3BF6BE4A59A}" type="pres">
      <dgm:prSet presAssocID="{AF7A0CE1-9DF6-4F2A-B65E-CDCC2C94A773}" presName="childText" presStyleLbl="conFgAcc1" presStyleIdx="1" presStyleCnt="3">
        <dgm:presLayoutVars>
          <dgm:bulletEnabled val="1"/>
        </dgm:presLayoutVars>
      </dgm:prSet>
      <dgm:spPr/>
    </dgm:pt>
    <dgm:pt modelId="{8D34456D-A45E-491C-B419-BA7A50953BBB}" type="pres">
      <dgm:prSet presAssocID="{FC270358-74D1-47C0-A55F-897A9AC211A5}" presName="spaceBetweenRectangles" presStyleCnt="0"/>
      <dgm:spPr/>
    </dgm:pt>
    <dgm:pt modelId="{7308964A-A5B1-4117-8F04-37724F0C9722}" type="pres">
      <dgm:prSet presAssocID="{DE133B5F-B671-452C-ABC5-8F9BD2B41424}" presName="parentLin" presStyleCnt="0"/>
      <dgm:spPr/>
    </dgm:pt>
    <dgm:pt modelId="{89BDC673-1AAA-4390-8AF8-A065150704C2}" type="pres">
      <dgm:prSet presAssocID="{DE133B5F-B671-452C-ABC5-8F9BD2B4142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12057E1-EF78-466D-A0D0-6B090D31AB6F}" type="pres">
      <dgm:prSet presAssocID="{DE133B5F-B671-452C-ABC5-8F9BD2B41424}" presName="parentText" presStyleLbl="node1" presStyleIdx="2" presStyleCnt="3" custScaleX="142997" custScaleY="1241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C0790-EE1D-466A-88DE-70898A635172}" type="pres">
      <dgm:prSet presAssocID="{DE133B5F-B671-452C-ABC5-8F9BD2B41424}" presName="negativeSpace" presStyleCnt="0"/>
      <dgm:spPr/>
    </dgm:pt>
    <dgm:pt modelId="{19EC397F-77D6-44A1-935A-DB0EF9EFCDD2}" type="pres">
      <dgm:prSet presAssocID="{DE133B5F-B671-452C-ABC5-8F9BD2B4142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E8D1741-5980-4BA0-9749-2F67C8E186AF}" type="presOf" srcId="{0D533655-CA6C-44D4-B233-FF6BEFD28800}" destId="{342BE7B6-26C6-4C5C-B6AF-4D55C9025912}" srcOrd="0" destOrd="0" presId="urn:microsoft.com/office/officeart/2005/8/layout/list1"/>
    <dgm:cxn modelId="{A576C033-58F2-4B84-8138-1D07219C3070}" srcId="{B3586DE1-C166-45AE-B9ED-C6A5CE29F5A8}" destId="{DE133B5F-B671-452C-ABC5-8F9BD2B41424}" srcOrd="2" destOrd="0" parTransId="{072365D7-5B41-4C9A-B55A-3E25FA68CC4A}" sibTransId="{5B6C3107-F5AE-4D71-8344-9BA593E96A00}"/>
    <dgm:cxn modelId="{0E288293-EF19-4487-8217-5306B53DACAF}" srcId="{B3586DE1-C166-45AE-B9ED-C6A5CE29F5A8}" destId="{0D533655-CA6C-44D4-B233-FF6BEFD28800}" srcOrd="0" destOrd="0" parTransId="{156690A7-2AC6-42C8-AADF-0E225B8CC7E6}" sibTransId="{8DCAE75F-7871-4B20-8AE8-D70897175924}"/>
    <dgm:cxn modelId="{A0199356-0BA0-4F33-B9FF-DFC88EDEB62A}" type="presOf" srcId="{DE133B5F-B671-452C-ABC5-8F9BD2B41424}" destId="{89BDC673-1AAA-4390-8AF8-A065150704C2}" srcOrd="0" destOrd="0" presId="urn:microsoft.com/office/officeart/2005/8/layout/list1"/>
    <dgm:cxn modelId="{18CDE813-2E1C-44CE-9DA9-CE7E4D3D0972}" type="presOf" srcId="{DE133B5F-B671-452C-ABC5-8F9BD2B41424}" destId="{212057E1-EF78-466D-A0D0-6B090D31AB6F}" srcOrd="1" destOrd="0" presId="urn:microsoft.com/office/officeart/2005/8/layout/list1"/>
    <dgm:cxn modelId="{40B9F1BE-463B-4C9B-8C34-D978E05FBBAC}" srcId="{B3586DE1-C166-45AE-B9ED-C6A5CE29F5A8}" destId="{AF7A0CE1-9DF6-4F2A-B65E-CDCC2C94A773}" srcOrd="1" destOrd="0" parTransId="{181C90D0-2EC5-48E2-B238-DE63501F2360}" sibTransId="{FC270358-74D1-47C0-A55F-897A9AC211A5}"/>
    <dgm:cxn modelId="{FE6464B1-76E5-4564-AE66-EC1213615B53}" type="presOf" srcId="{B3586DE1-C166-45AE-B9ED-C6A5CE29F5A8}" destId="{A4E5F412-3560-4692-AC25-27C6F8F5331C}" srcOrd="0" destOrd="0" presId="urn:microsoft.com/office/officeart/2005/8/layout/list1"/>
    <dgm:cxn modelId="{5BE7E4AE-AEE6-442D-B1A8-FF5BE130EFBF}" type="presOf" srcId="{AF7A0CE1-9DF6-4F2A-B65E-CDCC2C94A773}" destId="{248C1436-8ED9-444F-AF28-41EFEE8EAFD8}" srcOrd="0" destOrd="0" presId="urn:microsoft.com/office/officeart/2005/8/layout/list1"/>
    <dgm:cxn modelId="{61DA6DE8-F90E-48DA-9E8A-A8A5F8EB936F}" type="presOf" srcId="{0D533655-CA6C-44D4-B233-FF6BEFD28800}" destId="{D0130EEB-5A1E-49CB-87C4-71F9531F5278}" srcOrd="1" destOrd="0" presId="urn:microsoft.com/office/officeart/2005/8/layout/list1"/>
    <dgm:cxn modelId="{F553CD9C-3DBC-4D7F-A3C7-2EC38C9D855A}" type="presOf" srcId="{AF7A0CE1-9DF6-4F2A-B65E-CDCC2C94A773}" destId="{B30D4713-AFE3-43A1-8149-7EB4BD3ED223}" srcOrd="1" destOrd="0" presId="urn:microsoft.com/office/officeart/2005/8/layout/list1"/>
    <dgm:cxn modelId="{174295D5-ADA0-43F9-8392-63702A8E1999}" type="presParOf" srcId="{A4E5F412-3560-4692-AC25-27C6F8F5331C}" destId="{0A2A0D47-3E94-4642-9C42-A958B531E7D3}" srcOrd="0" destOrd="0" presId="urn:microsoft.com/office/officeart/2005/8/layout/list1"/>
    <dgm:cxn modelId="{5AB91065-FA0B-41D8-B66D-2F2799986869}" type="presParOf" srcId="{0A2A0D47-3E94-4642-9C42-A958B531E7D3}" destId="{342BE7B6-26C6-4C5C-B6AF-4D55C9025912}" srcOrd="0" destOrd="0" presId="urn:microsoft.com/office/officeart/2005/8/layout/list1"/>
    <dgm:cxn modelId="{AD76E191-0E1B-4BE4-8FFD-A5D5DB19DBEC}" type="presParOf" srcId="{0A2A0D47-3E94-4642-9C42-A958B531E7D3}" destId="{D0130EEB-5A1E-49CB-87C4-71F9531F5278}" srcOrd="1" destOrd="0" presId="urn:microsoft.com/office/officeart/2005/8/layout/list1"/>
    <dgm:cxn modelId="{5AB9DF9A-943D-4BF6-AEE8-33779AD9D80D}" type="presParOf" srcId="{A4E5F412-3560-4692-AC25-27C6F8F5331C}" destId="{E1B14013-7D8E-43B2-A539-D6D8F7B8BB53}" srcOrd="1" destOrd="0" presId="urn:microsoft.com/office/officeart/2005/8/layout/list1"/>
    <dgm:cxn modelId="{6801F233-D8B4-455F-918E-212ED60AED7A}" type="presParOf" srcId="{A4E5F412-3560-4692-AC25-27C6F8F5331C}" destId="{0CE40C24-7AA8-4C61-822B-1669C7A1E8A7}" srcOrd="2" destOrd="0" presId="urn:microsoft.com/office/officeart/2005/8/layout/list1"/>
    <dgm:cxn modelId="{3054D535-793F-42F5-993D-232AC0E965CA}" type="presParOf" srcId="{A4E5F412-3560-4692-AC25-27C6F8F5331C}" destId="{1FF3E5AF-D742-4644-A9B8-BEB2176F87ED}" srcOrd="3" destOrd="0" presId="urn:microsoft.com/office/officeart/2005/8/layout/list1"/>
    <dgm:cxn modelId="{80010D3F-CC7E-4D17-81F6-DA8C993F7480}" type="presParOf" srcId="{A4E5F412-3560-4692-AC25-27C6F8F5331C}" destId="{35B22BD0-6DC1-479F-B642-7A304B48ECD5}" srcOrd="4" destOrd="0" presId="urn:microsoft.com/office/officeart/2005/8/layout/list1"/>
    <dgm:cxn modelId="{31F819FC-AC9B-4DBA-BA80-6B78E52F684A}" type="presParOf" srcId="{35B22BD0-6DC1-479F-B642-7A304B48ECD5}" destId="{248C1436-8ED9-444F-AF28-41EFEE8EAFD8}" srcOrd="0" destOrd="0" presId="urn:microsoft.com/office/officeart/2005/8/layout/list1"/>
    <dgm:cxn modelId="{F41A5039-AE8A-4C05-9A78-63B3FCF1E00D}" type="presParOf" srcId="{35B22BD0-6DC1-479F-B642-7A304B48ECD5}" destId="{B30D4713-AFE3-43A1-8149-7EB4BD3ED223}" srcOrd="1" destOrd="0" presId="urn:microsoft.com/office/officeart/2005/8/layout/list1"/>
    <dgm:cxn modelId="{1D9F6A2D-0A30-4402-803F-AB2BECE830E5}" type="presParOf" srcId="{A4E5F412-3560-4692-AC25-27C6F8F5331C}" destId="{B8A4E530-73DA-4770-96D3-59A56A03CA42}" srcOrd="5" destOrd="0" presId="urn:microsoft.com/office/officeart/2005/8/layout/list1"/>
    <dgm:cxn modelId="{5B95A780-B9A7-4689-9EF6-1DE077C124BD}" type="presParOf" srcId="{A4E5F412-3560-4692-AC25-27C6F8F5331C}" destId="{F1B430F6-726E-4D07-ACAD-D3BF6BE4A59A}" srcOrd="6" destOrd="0" presId="urn:microsoft.com/office/officeart/2005/8/layout/list1"/>
    <dgm:cxn modelId="{0D9347D7-5B88-40B2-85A1-7CAED8ADE966}" type="presParOf" srcId="{A4E5F412-3560-4692-AC25-27C6F8F5331C}" destId="{8D34456D-A45E-491C-B419-BA7A50953BBB}" srcOrd="7" destOrd="0" presId="urn:microsoft.com/office/officeart/2005/8/layout/list1"/>
    <dgm:cxn modelId="{8F038713-0D2D-4FA2-8398-672E6A6FC64A}" type="presParOf" srcId="{A4E5F412-3560-4692-AC25-27C6F8F5331C}" destId="{7308964A-A5B1-4117-8F04-37724F0C9722}" srcOrd="8" destOrd="0" presId="urn:microsoft.com/office/officeart/2005/8/layout/list1"/>
    <dgm:cxn modelId="{8AEAD7BF-3F7D-48EE-8C91-CABF783D9111}" type="presParOf" srcId="{7308964A-A5B1-4117-8F04-37724F0C9722}" destId="{89BDC673-1AAA-4390-8AF8-A065150704C2}" srcOrd="0" destOrd="0" presId="urn:microsoft.com/office/officeart/2005/8/layout/list1"/>
    <dgm:cxn modelId="{DA27C5AB-5890-403B-B5FB-48CB7938699F}" type="presParOf" srcId="{7308964A-A5B1-4117-8F04-37724F0C9722}" destId="{212057E1-EF78-466D-A0D0-6B090D31AB6F}" srcOrd="1" destOrd="0" presId="urn:microsoft.com/office/officeart/2005/8/layout/list1"/>
    <dgm:cxn modelId="{5140970E-BEDE-447C-B8C4-16EEFC4DA785}" type="presParOf" srcId="{A4E5F412-3560-4692-AC25-27C6F8F5331C}" destId="{9D6C0790-EE1D-466A-88DE-70898A635172}" srcOrd="9" destOrd="0" presId="urn:microsoft.com/office/officeart/2005/8/layout/list1"/>
    <dgm:cxn modelId="{5F78DA80-9DAD-45CF-8678-630D35CBD942}" type="presParOf" srcId="{A4E5F412-3560-4692-AC25-27C6F8F5331C}" destId="{19EC397F-77D6-44A1-935A-DB0EF9EFCDD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E40C24-7AA8-4C61-822B-1669C7A1E8A7}">
      <dsp:nvSpPr>
        <dsp:cNvPr id="0" name=""/>
        <dsp:cNvSpPr/>
      </dsp:nvSpPr>
      <dsp:spPr>
        <a:xfrm>
          <a:off x="0" y="570367"/>
          <a:ext cx="86409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30EEB-5A1E-49CB-87C4-71F9531F5278}">
      <dsp:nvSpPr>
        <dsp:cNvPr id="0" name=""/>
        <dsp:cNvSpPr/>
      </dsp:nvSpPr>
      <dsp:spPr>
        <a:xfrm>
          <a:off x="410951" y="23125"/>
          <a:ext cx="8227084" cy="916241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№1  У подібних трикутників відповідні медіани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 відносяться як відповідні сторони</a:t>
          </a:r>
          <a:endParaRPr lang="ru-RU" sz="2800" b="1" kern="1200" dirty="0"/>
        </a:p>
      </dsp:txBody>
      <dsp:txXfrm>
        <a:off x="410951" y="23125"/>
        <a:ext cx="8227084" cy="916241"/>
      </dsp:txXfrm>
    </dsp:sp>
    <dsp:sp modelId="{F1B430F6-726E-4D07-ACAD-D3BF6BE4A59A}">
      <dsp:nvSpPr>
        <dsp:cNvPr id="0" name=""/>
        <dsp:cNvSpPr/>
      </dsp:nvSpPr>
      <dsp:spPr>
        <a:xfrm>
          <a:off x="0" y="1882608"/>
          <a:ext cx="86409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shade val="50000"/>
              <a:hueOff val="-31303"/>
              <a:satOff val="-1672"/>
              <a:lumOff val="2679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0D4713-AFE3-43A1-8149-7EB4BD3ED223}">
      <dsp:nvSpPr>
        <dsp:cNvPr id="0" name=""/>
        <dsp:cNvSpPr/>
      </dsp:nvSpPr>
      <dsp:spPr>
        <a:xfrm>
          <a:off x="410951" y="1335367"/>
          <a:ext cx="8227084" cy="916241"/>
        </a:xfrm>
        <a:prstGeom prst="roundRect">
          <a:avLst/>
        </a:prstGeom>
        <a:solidFill>
          <a:schemeClr val="accent1">
            <a:shade val="50000"/>
            <a:hueOff val="-31303"/>
            <a:satOff val="-1672"/>
            <a:lumOff val="26799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№2  У подібних трикутників відповідні висоти</a:t>
          </a: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 відносяться як відповідні сторони</a:t>
          </a:r>
          <a:endParaRPr lang="ru-RU" sz="2800" kern="1200" dirty="0"/>
        </a:p>
      </dsp:txBody>
      <dsp:txXfrm>
        <a:off x="410951" y="1335367"/>
        <a:ext cx="8227084" cy="916241"/>
      </dsp:txXfrm>
    </dsp:sp>
    <dsp:sp modelId="{19EC397F-77D6-44A1-935A-DB0EF9EFCDD2}">
      <dsp:nvSpPr>
        <dsp:cNvPr id="0" name=""/>
        <dsp:cNvSpPr/>
      </dsp:nvSpPr>
      <dsp:spPr>
        <a:xfrm>
          <a:off x="0" y="3194850"/>
          <a:ext cx="86409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shade val="50000"/>
              <a:hueOff val="-31303"/>
              <a:satOff val="-1672"/>
              <a:lumOff val="2679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2057E1-EF78-466D-A0D0-6B090D31AB6F}">
      <dsp:nvSpPr>
        <dsp:cNvPr id="0" name=""/>
        <dsp:cNvSpPr/>
      </dsp:nvSpPr>
      <dsp:spPr>
        <a:xfrm>
          <a:off x="410951" y="2647608"/>
          <a:ext cx="8227084" cy="916241"/>
        </a:xfrm>
        <a:prstGeom prst="roundRect">
          <a:avLst/>
        </a:prstGeom>
        <a:solidFill>
          <a:schemeClr val="accent1">
            <a:shade val="50000"/>
            <a:hueOff val="-31303"/>
            <a:satOff val="-1672"/>
            <a:lumOff val="26799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№3  У подібних трикутників відповідні середні лінії відносяться як відповідні сторони</a:t>
          </a:r>
          <a:endParaRPr lang="ru-RU" sz="2800" kern="1200" dirty="0"/>
        </a:p>
      </dsp:txBody>
      <dsp:txXfrm>
        <a:off x="410951" y="2647608"/>
        <a:ext cx="8227084" cy="916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F4CE3-4DFC-419B-AE20-D1F9FD813B54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DDCC9-84E6-4D3A-AAB1-8D70FF0E1B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На екрані діти бачать лише тексти умов відповідних опорних задач, а необхідні креслення виконуються на дошці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Відповіді до завдань з'являтимуться після кліка</a:t>
            </a:r>
            <a:r>
              <a:rPr lang="uk-UA" baseline="0" dirty="0" smtClean="0"/>
              <a:t> мишки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Після першого</a:t>
            </a:r>
            <a:r>
              <a:rPr lang="uk-UA" baseline="0" dirty="0" smtClean="0"/>
              <a:t> кліку мишки малюнок автоматично перетворюється у математичну модель (малюночки замінюються відповідними позначеннями)</a:t>
            </a:r>
          </a:p>
          <a:p>
            <a:r>
              <a:rPr lang="uk-UA" baseline="0" dirty="0" smtClean="0"/>
              <a:t>Після обговорення розв’язку задачі, вчитель пропонує стисло записати його.</a:t>
            </a:r>
          </a:p>
          <a:p>
            <a:r>
              <a:rPr lang="uk-UA" baseline="0" dirty="0" smtClean="0"/>
              <a:t>Розв’язок з'явиться на екрані покроково, після </a:t>
            </a:r>
            <a:r>
              <a:rPr lang="uk-UA" baseline="0" smtClean="0"/>
              <a:t>кліку мишки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Зелені прямокутники із завданнями працюють як тригери (при натисканні курсором</a:t>
            </a:r>
            <a:r>
              <a:rPr lang="uk-UA" baseline="0" dirty="0" smtClean="0"/>
              <a:t> – підсвічуються трикутники, про які йдеться)</a:t>
            </a:r>
          </a:p>
          <a:p>
            <a:r>
              <a:rPr lang="uk-UA" baseline="0" dirty="0" smtClean="0"/>
              <a:t>При натисканні на третє питання - відкриється табличка із записом відношень. Після обговорення утворених пропорцій вчитель звертає увагу учнів на запис метричних співвідношень за допомогою основної властивості пропорції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DDCC9-84E6-4D3A-AAB1-8D70FF0E1B2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C90622-8588-4764-8159-47DD6EAD575B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57FF14F-8978-4752-9C5B-D7567780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8616" y="568712"/>
            <a:ext cx="7056784" cy="2154184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Ознаки подібності трикутників</a:t>
            </a:r>
            <a:br>
              <a:rPr lang="uk-UA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Розв’язування задач</a:t>
            </a:r>
            <a:endParaRPr lang="ru-RU" b="1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4572" y="143086"/>
            <a:ext cx="6400800" cy="504056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663300"/>
                </a:solidFill>
              </a:rPr>
              <a:t>Урок геометрії у 8 класі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566839" y="6190531"/>
            <a:ext cx="6400800" cy="50405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uk-UA" sz="2000" b="1" i="1" dirty="0" err="1" smtClean="0">
                <a:solidFill>
                  <a:srgbClr val="663300"/>
                </a:solidFill>
              </a:rPr>
              <a:t>Вч</a:t>
            </a:r>
            <a:r>
              <a:rPr lang="uk-UA" sz="2000" b="1" i="1" dirty="0" smtClean="0">
                <a:solidFill>
                  <a:srgbClr val="663300"/>
                </a:solidFill>
              </a:rPr>
              <a:t>. математики </a:t>
            </a:r>
            <a:r>
              <a:rPr lang="uk-UA" sz="2000" b="1" i="1" dirty="0" err="1" smtClean="0">
                <a:solidFill>
                  <a:srgbClr val="663300"/>
                </a:solidFill>
              </a:rPr>
              <a:t>Большакова</a:t>
            </a:r>
            <a:r>
              <a:rPr lang="uk-UA" sz="2000" b="1" i="1" dirty="0" smtClean="0">
                <a:solidFill>
                  <a:srgbClr val="663300"/>
                </a:solidFill>
              </a:rPr>
              <a:t> Н.Ф.</a:t>
            </a:r>
            <a:endParaRPr kumimoji="0" lang="uk-UA" sz="2000" b="1" i="1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0" name="Picture 4" descr="http://www.yachtcaptains.ru/wp-content/uploads/articles/09-kak-proxodit-parusnaya-regata-na-yaxte.jpg"/>
          <p:cNvPicPr>
            <a:picLocks noChangeAspect="1" noChangeArrowheads="1"/>
          </p:cNvPicPr>
          <p:nvPr/>
        </p:nvPicPr>
        <p:blipFill>
          <a:blip r:embed="rId3" cstate="print"/>
          <a:srcRect b="7179"/>
          <a:stretch>
            <a:fillRect/>
          </a:stretch>
        </p:blipFill>
        <p:spPr bwMode="auto">
          <a:xfrm>
            <a:off x="1784195" y="2711414"/>
            <a:ext cx="5631366" cy="3313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2854714" y="1970527"/>
            <a:ext cx="5687560" cy="4173798"/>
            <a:chOff x="2731607" y="1970524"/>
            <a:chExt cx="5810665" cy="4192122"/>
          </a:xfrm>
        </p:grpSpPr>
        <p:sp>
          <p:nvSpPr>
            <p:cNvPr id="15" name="Прямоугольный треугольник 14"/>
            <p:cNvSpPr/>
            <p:nvPr/>
          </p:nvSpPr>
          <p:spPr>
            <a:xfrm rot="7062532">
              <a:off x="4129928" y="1750301"/>
              <a:ext cx="3014024" cy="5810665"/>
            </a:xfrm>
            <a:prstGeom prst="rtTriangle">
              <a:avLst/>
            </a:prstGeom>
            <a:solidFill>
              <a:srgbClr val="FFFFFF"/>
            </a:solidFill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>
              <a:stCxn id="15" idx="2"/>
            </p:cNvCxnSpPr>
            <p:nvPr/>
          </p:nvCxnSpPr>
          <p:spPr>
            <a:xfrm>
              <a:off x="3765515" y="1970524"/>
              <a:ext cx="25900" cy="2668383"/>
            </a:xfrm>
            <a:prstGeom prst="line">
              <a:avLst/>
            </a:prstGeom>
            <a:ln w="412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Прямоугольник 17"/>
            <p:cNvSpPr/>
            <p:nvPr/>
          </p:nvSpPr>
          <p:spPr>
            <a:xfrm rot="12364995" flipV="1">
              <a:off x="3691649" y="2039274"/>
              <a:ext cx="275366" cy="2784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798849" y="4345258"/>
              <a:ext cx="267629" cy="2787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4679" y="227194"/>
            <a:ext cx="8077200" cy="63567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Робота в групах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1" y="1551878"/>
            <a:ext cx="2330604" cy="1090963"/>
          </a:xfrm>
        </p:spPr>
        <p:txBody>
          <a:bodyPr>
            <a:normAutofit fontScale="92500" lnSpcReduction="20000"/>
          </a:bodyPr>
          <a:lstStyle/>
          <a:p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Чому подібні трикутники 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ADC </a:t>
            </a:r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ACB</a:t>
            </a:r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0" y="4505091"/>
            <a:ext cx="557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93510" y="4523665"/>
            <a:ext cx="557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8722" y="1542585"/>
            <a:ext cx="557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8298" y="4516241"/>
            <a:ext cx="557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Текст 6"/>
          <p:cNvSpPr txBox="1">
            <a:spLocks/>
          </p:cNvSpPr>
          <p:nvPr/>
        </p:nvSpPr>
        <p:spPr>
          <a:xfrm>
            <a:off x="2553628" y="5129561"/>
            <a:ext cx="2955073" cy="1538868"/>
          </a:xfrm>
          <a:prstGeom prst="rect">
            <a:avLst/>
          </a:prstGeom>
          <a:solidFill>
            <a:schemeClr val="accent2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AD/ AC=…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AC/CD=…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AC/CB=…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Текст 6"/>
          <p:cNvSpPr txBox="1">
            <a:spLocks/>
          </p:cNvSpPr>
          <p:nvPr/>
        </p:nvSpPr>
        <p:spPr>
          <a:xfrm>
            <a:off x="5828371" y="5114693"/>
            <a:ext cx="2955073" cy="1538868"/>
          </a:xfrm>
          <a:prstGeom prst="rect">
            <a:avLst/>
          </a:prstGeom>
          <a:solidFill>
            <a:srgbClr val="F9B08F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sz="2200" b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=AB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AD</a:t>
            </a:r>
            <a:endParaRPr lang="en-US" sz="2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CB</a:t>
            </a:r>
            <a:r>
              <a:rPr kumimoji="0" lang="en-US" sz="22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=AB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Symbol"/>
              </a:rPr>
              <a:t>DB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sz="2200" b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=AD</a:t>
            </a:r>
            <a:r>
              <a:rPr lang="en-US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DB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ый треугольник 15"/>
          <p:cNvSpPr/>
          <p:nvPr/>
        </p:nvSpPr>
        <p:spPr>
          <a:xfrm flipH="1">
            <a:off x="2524125" y="2009775"/>
            <a:ext cx="1343025" cy="2619375"/>
          </a:xfrm>
          <a:prstGeom prst="rtTriangl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>
            <a:off x="3865525" y="1973766"/>
            <a:ext cx="4991100" cy="2647949"/>
          </a:xfrm>
          <a:prstGeom prst="rtTriangle">
            <a:avLst/>
          </a:prstGeom>
          <a:solidFill>
            <a:srgbClr val="FF00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ый треугольник 29"/>
          <p:cNvSpPr/>
          <p:nvPr/>
        </p:nvSpPr>
        <p:spPr>
          <a:xfrm rot="7062532">
            <a:off x="4222088" y="1795602"/>
            <a:ext cx="3003912" cy="5720043"/>
          </a:xfrm>
          <a:prstGeom prst="rtTriangle">
            <a:avLst/>
          </a:prstGeom>
          <a:solidFill>
            <a:srgbClr val="00B0F0">
              <a:alpha val="52000"/>
            </a:srgbClr>
          </a:solidFill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Текст 6"/>
          <p:cNvSpPr txBox="1">
            <a:spLocks/>
          </p:cNvSpPr>
          <p:nvPr/>
        </p:nvSpPr>
        <p:spPr>
          <a:xfrm>
            <a:off x="11152" y="2707890"/>
            <a:ext cx="2326886" cy="793595"/>
          </a:xfrm>
          <a:prstGeom prst="rect">
            <a:avLst/>
          </a:prstGeom>
          <a:solidFill>
            <a:schemeClr val="accent2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Трикутники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ACB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і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CDB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35" name="Текст 6"/>
          <p:cNvSpPr txBox="1">
            <a:spLocks/>
          </p:cNvSpPr>
          <p:nvPr/>
        </p:nvSpPr>
        <p:spPr>
          <a:xfrm>
            <a:off x="11151" y="3633438"/>
            <a:ext cx="2322079" cy="1261947"/>
          </a:xfrm>
          <a:prstGeom prst="rect">
            <a:avLst/>
          </a:prstGeom>
          <a:solidFill>
            <a:schemeClr val="accent2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Доведіть подібність трикутників </a:t>
            </a:r>
            <a:r>
              <a:rPr kumimoji="0" lang="en-US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ADC</a:t>
            </a:r>
            <a:r>
              <a:rPr kumimoji="0" lang="uk-UA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і</a:t>
            </a:r>
            <a:r>
              <a:rPr kumimoji="0" lang="en-US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CDB</a:t>
            </a:r>
            <a:r>
              <a:rPr kumimoji="0" lang="uk-UA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6" name="Текст 6"/>
          <p:cNvSpPr txBox="1">
            <a:spLocks/>
          </p:cNvSpPr>
          <p:nvPr/>
        </p:nvSpPr>
        <p:spPr>
          <a:xfrm>
            <a:off x="0" y="5006898"/>
            <a:ext cx="2442117" cy="1706136"/>
          </a:xfrm>
          <a:prstGeom prst="rect">
            <a:avLst/>
          </a:prstGeom>
          <a:solidFill>
            <a:schemeClr val="accent2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100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Запишіть відповідні пропорції подібних  трикутників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1" animBg="1"/>
      <p:bldP spid="26" grpId="2" animBg="1"/>
      <p:bldP spid="16" grpId="0" animBg="1"/>
      <p:bldP spid="16" grpId="1" animBg="1"/>
      <p:bldP spid="16" grpId="2" animBg="1"/>
      <p:bldP spid="27" grpId="0" animBg="1"/>
      <p:bldP spid="27" grpId="1" animBg="1"/>
      <p:bldP spid="27" grpId="2" animBg="1"/>
      <p:bldP spid="30" grpId="1" animBg="1"/>
      <p:bldP spid="30" grpId="2" animBg="1"/>
      <p:bldP spid="30" grpId="3" animBg="1"/>
      <p:bldP spid="30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661531" y="178418"/>
            <a:ext cx="7315200" cy="869796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Домашня робота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7002" y="4506204"/>
            <a:ext cx="5384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за увагу 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5776" y="1527717"/>
            <a:ext cx="73486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Повторити ознаки подібності трикутників та опорні задачі (параграфи 11-13)</a:t>
            </a:r>
          </a:p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Розв’язати задачі №478, 579, 597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672684" y="5486400"/>
            <a:ext cx="7242716" cy="1204332"/>
          </a:xfrm>
        </p:spPr>
        <p:txBody>
          <a:bodyPr>
            <a:normAutofit fontScale="92500"/>
          </a:bodyPr>
          <a:lstStyle/>
          <a:p>
            <a:pPr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uk-UA" dirty="0" smtClean="0"/>
              <a:t> формувати уміння і навички використовувати ознаки подібності трикутників при </a:t>
            </a:r>
            <a:r>
              <a:rPr lang="uk-UA" dirty="0" err="1" smtClean="0"/>
              <a:t>розвязуванні</a:t>
            </a:r>
            <a:r>
              <a:rPr lang="uk-UA" dirty="0" smtClean="0"/>
              <a:t> геометричних задач, </a:t>
            </a:r>
            <a:r>
              <a:rPr lang="uk-UA" dirty="0" err="1" smtClean="0"/>
              <a:t>задач</a:t>
            </a:r>
            <a:r>
              <a:rPr lang="uk-UA" dirty="0" smtClean="0"/>
              <a:t> практичного змісту;</a:t>
            </a:r>
          </a:p>
          <a:p>
            <a:pPr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uk-UA" dirty="0" smtClean="0"/>
              <a:t> розвивати логічне і конструктивне мислення, уяву; формувати культуру  математичного мовлення; розвивати навички роботи в команді.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Мета уроку</a:t>
            </a:r>
            <a:endParaRPr lang="ru-RU" dirty="0"/>
          </a:p>
        </p:txBody>
      </p:sp>
      <p:pic>
        <p:nvPicPr>
          <p:cNvPr id="8" name="Picture 8" descr="https://i.ytimg.com/vi/uOS1E1n7_Yc/maxresdefaul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3317" r="331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95536" y="188640"/>
            <a:ext cx="8208912" cy="2592288"/>
          </a:xfrm>
          <a:prstGeom prst="round2DiagRect">
            <a:avLst/>
          </a:prstGeom>
          <a:solidFill>
            <a:srgbClr val="F9B08F"/>
          </a:solidFill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Девіз уроку:</a:t>
            </a:r>
          </a:p>
          <a:p>
            <a:r>
              <a:rPr lang="uk-UA" sz="3200" b="1" dirty="0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 великому саду геометрії кожен </a:t>
            </a:r>
            <a:endParaRPr lang="ru-RU" sz="3200" b="1" dirty="0">
              <a:solidFill>
                <a:schemeClr val="accent6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 підібрати собі букет за смаком» </a:t>
            </a:r>
            <a:endParaRPr lang="ru-RU" sz="3200" b="1" dirty="0">
              <a:solidFill>
                <a:schemeClr val="accent6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3200" b="1" dirty="0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uk-UA" sz="3200" b="1" dirty="0" err="1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Гільберт</a:t>
            </a:r>
            <a:endParaRPr lang="ru-RU" sz="3200" b="1" dirty="0">
              <a:solidFill>
                <a:schemeClr val="accent6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accent6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accent6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2852936"/>
          <a:ext cx="8640960" cy="38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2" y="548680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Перевірка домашнього завдання</a:t>
            </a: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Повторимо опорні задачі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490066"/>
          </a:xfrm>
          <a:solidFill>
            <a:schemeClr val="accent3">
              <a:lumMod val="60000"/>
              <a:lumOff val="40000"/>
            </a:schemeClr>
          </a:solidFill>
          <a:ln cmpd="dbl"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</a:rPr>
              <a:t>Математичний диктант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07504" y="620688"/>
            <a:ext cx="4392488" cy="612068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І Варіант</a:t>
            </a:r>
          </a:p>
          <a:p>
            <a:r>
              <a:rPr lang="uk-UA" sz="2400" b="1" dirty="0" smtClean="0"/>
              <a:t>1. Сформулювати умови, при яких 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ABC</a:t>
            </a:r>
            <a:r>
              <a:rPr lang="en-US" sz="2400" b="1" dirty="0">
                <a:sym typeface="Symbol"/>
              </a:rPr>
              <a:t>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A</a:t>
            </a:r>
            <a:r>
              <a:rPr lang="ru-RU" sz="2400" b="1" baseline="-25000" dirty="0"/>
              <a:t>1</a:t>
            </a:r>
            <a:r>
              <a:rPr lang="en-US" sz="2400" b="1" dirty="0"/>
              <a:t>B</a:t>
            </a:r>
            <a:r>
              <a:rPr lang="ru-RU" sz="2400" b="1" baseline="-25000" dirty="0"/>
              <a:t>1</a:t>
            </a:r>
            <a:r>
              <a:rPr lang="en-US" sz="2400" b="1" dirty="0"/>
              <a:t>C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за ІІІ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/>
          </a:p>
          <a:p>
            <a:pPr algn="just"/>
            <a:r>
              <a:rPr lang="uk-UA" sz="2400" b="1" dirty="0" smtClean="0"/>
              <a:t>2. </a:t>
            </a:r>
            <a:r>
              <a:rPr lang="uk-UA" sz="2400" b="1" dirty="0"/>
              <a:t>Сформулювати </a:t>
            </a:r>
            <a:r>
              <a:rPr lang="uk-UA" sz="2400" b="1" dirty="0" smtClean="0"/>
              <a:t>умови, </a:t>
            </a:r>
            <a:r>
              <a:rPr lang="uk-UA" sz="2400" b="1" dirty="0"/>
              <a:t>при яких 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BCD</a:t>
            </a:r>
            <a:r>
              <a:rPr lang="en-US" sz="2400" b="1" dirty="0">
                <a:sym typeface="Symbol"/>
              </a:rPr>
              <a:t>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B</a:t>
            </a:r>
            <a:r>
              <a:rPr lang="ru-RU" sz="2400" b="1" baseline="-25000" dirty="0"/>
              <a:t>1</a:t>
            </a:r>
            <a:r>
              <a:rPr lang="en-US" sz="2400" b="1" dirty="0"/>
              <a:t>C</a:t>
            </a:r>
            <a:r>
              <a:rPr lang="ru-RU" sz="2400" b="1" baseline="-25000" dirty="0"/>
              <a:t>1</a:t>
            </a:r>
            <a:r>
              <a:rPr lang="en-US" sz="2400" b="1" dirty="0"/>
              <a:t>D</a:t>
            </a:r>
            <a:r>
              <a:rPr lang="ru-RU" sz="2400" b="1" baseline="-25000" dirty="0" smtClean="0"/>
              <a:t>1 </a:t>
            </a:r>
            <a:r>
              <a:rPr lang="ru-RU" sz="2400" b="1" baseline="-25000" dirty="0"/>
              <a:t> </a:t>
            </a:r>
            <a:r>
              <a:rPr lang="ru-RU" sz="2400" b="1" dirty="0" smtClean="0"/>
              <a:t>за 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/>
          </a:p>
          <a:p>
            <a:pPr algn="just"/>
            <a:r>
              <a:rPr lang="uk-UA" sz="2400" b="1" dirty="0" smtClean="0"/>
              <a:t>3. </a:t>
            </a:r>
            <a:r>
              <a:rPr lang="uk-UA" sz="2400" b="1" dirty="0"/>
              <a:t>У трикутників АВС і </a:t>
            </a:r>
            <a:r>
              <a:rPr lang="en-US" sz="2400" b="1" dirty="0"/>
              <a:t>DEF</a:t>
            </a:r>
            <a:r>
              <a:rPr lang="uk-UA" sz="2400" b="1" dirty="0"/>
              <a:t> рівні кути А і </a:t>
            </a:r>
            <a:r>
              <a:rPr lang="en-US" sz="2400" b="1" dirty="0"/>
              <a:t>D</a:t>
            </a:r>
            <a:r>
              <a:rPr lang="uk-UA" sz="2400" b="1" dirty="0"/>
              <a:t>, якої умови не вистачає, щоби стверджувати, що ці трикутники подібні </a:t>
            </a:r>
            <a:r>
              <a:rPr lang="uk-UA" sz="2400" b="1" dirty="0" smtClean="0"/>
              <a:t>за І ознакою</a:t>
            </a:r>
            <a:endParaRPr lang="ru-RU" sz="2400" b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572000" y="620688"/>
            <a:ext cx="4464496" cy="612068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ІІ Варіант</a:t>
            </a:r>
          </a:p>
          <a:p>
            <a:r>
              <a:rPr lang="uk-UA" sz="2400" b="1" dirty="0" smtClean="0"/>
              <a:t>1. Сформулювати умови, при яких 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ABC</a:t>
            </a:r>
            <a:r>
              <a:rPr lang="en-US" sz="2400" b="1" dirty="0" smtClean="0">
                <a:sym typeface="Symbol"/>
              </a:rPr>
              <a:t>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A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за 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 smtClean="0"/>
          </a:p>
          <a:p>
            <a:pPr algn="just"/>
            <a:r>
              <a:rPr lang="uk-UA" sz="2400" b="1" dirty="0" smtClean="0"/>
              <a:t>2. Сформулювати умови, при яких 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BCD</a:t>
            </a:r>
            <a:r>
              <a:rPr lang="en-US" sz="2400" b="1" dirty="0" smtClean="0">
                <a:sym typeface="Symbol"/>
              </a:rPr>
              <a:t>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D</a:t>
            </a:r>
            <a:r>
              <a:rPr lang="ru-RU" sz="2400" b="1" baseline="-25000" dirty="0" smtClean="0"/>
              <a:t>1  </a:t>
            </a:r>
            <a:r>
              <a:rPr lang="ru-RU" sz="2400" b="1" dirty="0" smtClean="0"/>
              <a:t>за ІІІ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 smtClean="0"/>
          </a:p>
          <a:p>
            <a:pPr algn="just"/>
            <a:r>
              <a:rPr lang="uk-UA" sz="2400" b="1" dirty="0" smtClean="0"/>
              <a:t>3. У трикутників АВС і </a:t>
            </a:r>
            <a:r>
              <a:rPr lang="en-US" sz="2400" b="1" dirty="0" smtClean="0"/>
              <a:t>DEF</a:t>
            </a:r>
            <a:r>
              <a:rPr lang="uk-UA" sz="2400" b="1" dirty="0" smtClean="0"/>
              <a:t> рівні кути А і </a:t>
            </a:r>
            <a:r>
              <a:rPr lang="en-US" sz="2400" b="1" dirty="0" smtClean="0"/>
              <a:t>D</a:t>
            </a:r>
            <a:r>
              <a:rPr lang="uk-UA" sz="2400" b="1" dirty="0" smtClean="0"/>
              <a:t>, якої умови не вистачає, щоби стверджувати, що ці трикутники подібні за ІІ ознакою</a:t>
            </a:r>
            <a:endParaRPr lang="ru-RU" sz="2400" b="1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7504" y="620688"/>
            <a:ext cx="4392488" cy="612068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400" b="1" dirty="0" smtClean="0"/>
          </a:p>
          <a:p>
            <a:pPr algn="ctr"/>
            <a:r>
              <a:rPr lang="uk-UA" sz="2400" b="1" dirty="0" smtClean="0"/>
              <a:t>І Варіант</a:t>
            </a:r>
          </a:p>
          <a:p>
            <a:pPr algn="ctr"/>
            <a:endParaRPr lang="uk-UA" sz="2400" b="1" dirty="0" smtClean="0"/>
          </a:p>
          <a:p>
            <a:pPr algn="just"/>
            <a:r>
              <a:rPr lang="uk-UA" sz="2400" b="1" dirty="0">
                <a:solidFill>
                  <a:schemeClr val="tx1"/>
                </a:solidFill>
              </a:rPr>
              <a:t>4. Сторони одного </a:t>
            </a:r>
            <a:r>
              <a:rPr lang="uk-UA" sz="2400" b="1" dirty="0" err="1" smtClean="0">
                <a:solidFill>
                  <a:schemeClr val="tx1"/>
                </a:solidFill>
              </a:rPr>
              <a:t>три-кутника</a:t>
            </a:r>
            <a:r>
              <a:rPr lang="uk-UA" sz="2400" b="1" dirty="0" smtClean="0">
                <a:solidFill>
                  <a:schemeClr val="tx1"/>
                </a:solidFill>
              </a:rPr>
              <a:t>  дорівнюють 3см</a:t>
            </a:r>
            <a:r>
              <a:rPr lang="uk-UA" sz="2400" b="1" dirty="0">
                <a:solidFill>
                  <a:schemeClr val="tx1"/>
                </a:solidFill>
              </a:rPr>
              <a:t>, </a:t>
            </a:r>
            <a:r>
              <a:rPr lang="uk-UA" sz="2400" b="1" dirty="0" smtClean="0">
                <a:solidFill>
                  <a:schemeClr val="tx1"/>
                </a:solidFill>
              </a:rPr>
              <a:t>6см </a:t>
            </a:r>
            <a:r>
              <a:rPr lang="uk-UA" sz="2400" b="1" dirty="0">
                <a:solidFill>
                  <a:schemeClr val="tx1"/>
                </a:solidFill>
              </a:rPr>
              <a:t>і </a:t>
            </a:r>
            <a:r>
              <a:rPr lang="uk-UA" sz="2400" b="1" dirty="0" smtClean="0">
                <a:solidFill>
                  <a:schemeClr val="tx1"/>
                </a:solidFill>
              </a:rPr>
              <a:t>7см, </a:t>
            </a:r>
            <a:r>
              <a:rPr lang="uk-UA" sz="2400" b="1" dirty="0">
                <a:solidFill>
                  <a:schemeClr val="tx1"/>
                </a:solidFill>
              </a:rPr>
              <a:t>а дві сторони подібного йому трикутника</a:t>
            </a:r>
            <a:endParaRPr lang="ru-RU" sz="2400" dirty="0">
              <a:solidFill>
                <a:schemeClr val="tx1"/>
              </a:solidFill>
            </a:endParaRPr>
          </a:p>
          <a:p>
            <a:pPr algn="just"/>
            <a:r>
              <a:rPr lang="uk-UA" sz="2400" b="1" dirty="0">
                <a:solidFill>
                  <a:schemeClr val="tx1"/>
                </a:solidFill>
              </a:rPr>
              <a:t>15см і </a:t>
            </a:r>
            <a:r>
              <a:rPr lang="uk-UA" sz="2400" b="1" dirty="0" smtClean="0">
                <a:solidFill>
                  <a:schemeClr val="tx1"/>
                </a:solidFill>
              </a:rPr>
              <a:t>35см. </a:t>
            </a:r>
            <a:r>
              <a:rPr lang="uk-UA" sz="2400" b="1" dirty="0"/>
              <a:t>Обчисліть довжину третьої </a:t>
            </a:r>
            <a:r>
              <a:rPr lang="uk-UA" sz="2400" b="1" dirty="0" smtClean="0"/>
              <a:t>сторони.</a:t>
            </a:r>
          </a:p>
          <a:p>
            <a:pPr algn="just"/>
            <a:endParaRPr lang="uk-UA" sz="2400" b="1" dirty="0"/>
          </a:p>
          <a:p>
            <a:pPr algn="just"/>
            <a:r>
              <a:rPr lang="uk-UA" sz="2400" b="1" dirty="0" smtClean="0"/>
              <a:t>5. </a:t>
            </a:r>
            <a:r>
              <a:rPr lang="uk-UA" sz="2400" b="1" dirty="0"/>
              <a:t>Визначте, чи подібні трикутники, якщо сторони</a:t>
            </a:r>
            <a:r>
              <a:rPr lang="uk-UA" sz="2400" b="1" dirty="0" smtClean="0"/>
              <a:t>:</a:t>
            </a:r>
          </a:p>
          <a:p>
            <a:pPr algn="just"/>
            <a:r>
              <a:rPr lang="uk-UA" sz="2400" b="1" dirty="0"/>
              <a:t>2см, 5см, 6см і </a:t>
            </a:r>
            <a:endParaRPr lang="uk-UA" sz="2400" b="1" dirty="0" smtClean="0"/>
          </a:p>
          <a:p>
            <a:pPr algn="just"/>
            <a:r>
              <a:rPr lang="uk-UA" sz="2400" b="1" dirty="0" smtClean="0"/>
              <a:t>8см</a:t>
            </a:r>
            <a:r>
              <a:rPr lang="uk-UA" sz="2400" b="1" dirty="0"/>
              <a:t>, 18см, </a:t>
            </a:r>
            <a:r>
              <a:rPr lang="uk-UA" sz="2400" b="1" dirty="0" smtClean="0"/>
              <a:t>20см.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endParaRPr lang="ru-RU" sz="2400" dirty="0"/>
          </a:p>
          <a:p>
            <a:r>
              <a:rPr lang="ru-RU" sz="2400" dirty="0"/>
              <a:t> </a:t>
            </a:r>
          </a:p>
          <a:p>
            <a:pPr algn="ctr"/>
            <a:endParaRPr lang="uk-UA" sz="2400" b="1" dirty="0" smtClean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4679504" y="548680"/>
            <a:ext cx="4464496" cy="612068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uk-UA" sz="2400" b="1" dirty="0" smtClean="0"/>
              <a:t>ІІ Варіант</a:t>
            </a:r>
          </a:p>
          <a:p>
            <a:pPr algn="ctr"/>
            <a:endParaRPr lang="uk-UA" sz="2400" b="1" dirty="0" smtClean="0"/>
          </a:p>
          <a:p>
            <a:pPr algn="just"/>
            <a:r>
              <a:rPr lang="uk-UA" sz="2400" b="1" dirty="0" smtClean="0"/>
              <a:t>4. Сторони одного </a:t>
            </a:r>
            <a:r>
              <a:rPr lang="uk-UA" sz="2400" b="1" dirty="0" err="1" smtClean="0"/>
              <a:t>три-кутника</a:t>
            </a:r>
            <a:r>
              <a:rPr lang="uk-UA" sz="2400" b="1" dirty="0" smtClean="0"/>
              <a:t>  дорівнюють </a:t>
            </a:r>
            <a:r>
              <a:rPr lang="uk-UA" sz="2400" b="1" dirty="0"/>
              <a:t>5м, 35м і 30м</a:t>
            </a:r>
            <a:r>
              <a:rPr lang="uk-UA" sz="2400" b="1" dirty="0" smtClean="0"/>
              <a:t>, а дві сторони подібного йому трикутника</a:t>
            </a:r>
            <a:endParaRPr lang="ru-RU" sz="2400" dirty="0" smtClean="0"/>
          </a:p>
          <a:p>
            <a:pPr algn="just"/>
            <a:r>
              <a:rPr lang="uk-UA" sz="2400" b="1" dirty="0"/>
              <a:t>7м і 6м</a:t>
            </a:r>
            <a:r>
              <a:rPr lang="uk-UA" sz="2400" b="1" dirty="0" smtClean="0"/>
              <a:t>. Обчисліть довжину третьої сторони.</a:t>
            </a:r>
          </a:p>
          <a:p>
            <a:pPr algn="just"/>
            <a:endParaRPr lang="uk-UA" sz="2400" b="1" dirty="0" smtClean="0"/>
          </a:p>
          <a:p>
            <a:pPr algn="just"/>
            <a:r>
              <a:rPr lang="uk-UA" sz="2400" b="1" dirty="0" smtClean="0"/>
              <a:t>5. Визначте, чи подібні трикутники, якщо сторони:</a:t>
            </a:r>
          </a:p>
          <a:p>
            <a:pPr algn="just"/>
            <a:r>
              <a:rPr lang="uk-UA" sz="2400" b="1" dirty="0"/>
              <a:t>5см, 8см, 9см і </a:t>
            </a:r>
            <a:endParaRPr lang="uk-UA" sz="2400" b="1" dirty="0" smtClean="0"/>
          </a:p>
          <a:p>
            <a:pPr algn="just"/>
            <a:r>
              <a:rPr lang="uk-UA" sz="2400" b="1" dirty="0" smtClean="0"/>
              <a:t>15см,  </a:t>
            </a:r>
            <a:r>
              <a:rPr lang="uk-UA" sz="2400" b="1" dirty="0"/>
              <a:t>24см, 27см</a:t>
            </a:r>
            <a:r>
              <a:rPr lang="uk-UA" sz="2400" b="1" dirty="0" smtClean="0"/>
              <a:t>.</a:t>
            </a:r>
            <a:endParaRPr lang="ru-RU" sz="2400" dirty="0" smtClean="0"/>
          </a:p>
          <a:p>
            <a:pPr algn="ctr"/>
            <a:endParaRPr lang="uk-UA" sz="2400" b="1" dirty="0" smtClean="0"/>
          </a:p>
          <a:p>
            <a:pPr algn="ctr"/>
            <a:endParaRPr lang="uk-UA" sz="2400" b="1" dirty="0" smtClean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23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490066"/>
          </a:xfrm>
          <a:solidFill>
            <a:schemeClr val="accent3">
              <a:lumMod val="60000"/>
              <a:lumOff val="40000"/>
            </a:schemeClr>
          </a:solidFill>
          <a:ln cmpd="dbl"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</a:rPr>
              <a:t>Перевірка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07504" y="620688"/>
            <a:ext cx="4392488" cy="612068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І Варіант</a:t>
            </a:r>
          </a:p>
          <a:p>
            <a:r>
              <a:rPr lang="uk-UA" sz="2400" b="1" dirty="0" smtClean="0"/>
              <a:t>1. Сформулювати умови, при яких 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ABC</a:t>
            </a:r>
            <a:r>
              <a:rPr lang="en-US" sz="2400" b="1" dirty="0">
                <a:sym typeface="Symbol"/>
              </a:rPr>
              <a:t>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A</a:t>
            </a:r>
            <a:r>
              <a:rPr lang="ru-RU" sz="2400" b="1" baseline="-25000" dirty="0"/>
              <a:t>1</a:t>
            </a:r>
            <a:r>
              <a:rPr lang="en-US" sz="2400" b="1" dirty="0"/>
              <a:t>B</a:t>
            </a:r>
            <a:r>
              <a:rPr lang="ru-RU" sz="2400" b="1" baseline="-25000" dirty="0"/>
              <a:t>1</a:t>
            </a:r>
            <a:r>
              <a:rPr lang="en-US" sz="2400" b="1" dirty="0"/>
              <a:t>C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за ІІІ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/>
          </a:p>
          <a:p>
            <a:pPr algn="just"/>
            <a:r>
              <a:rPr lang="uk-UA" sz="2400" b="1" dirty="0" smtClean="0"/>
              <a:t>2. </a:t>
            </a:r>
            <a:r>
              <a:rPr lang="uk-UA" sz="2400" b="1" dirty="0"/>
              <a:t>Сформулювати </a:t>
            </a:r>
            <a:r>
              <a:rPr lang="uk-UA" sz="2400" b="1" dirty="0" smtClean="0"/>
              <a:t>умови, </a:t>
            </a:r>
            <a:r>
              <a:rPr lang="uk-UA" sz="2400" b="1" dirty="0"/>
              <a:t>при яких 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BCD</a:t>
            </a:r>
            <a:r>
              <a:rPr lang="en-US" sz="2400" b="1" dirty="0">
                <a:sym typeface="Symbol"/>
              </a:rPr>
              <a:t></a:t>
            </a:r>
            <a:r>
              <a:rPr lang="uk-UA" sz="2400" b="1" dirty="0">
                <a:sym typeface="Symbol"/>
              </a:rPr>
              <a:t></a:t>
            </a:r>
            <a:r>
              <a:rPr lang="en-US" sz="2400" b="1" dirty="0"/>
              <a:t>B</a:t>
            </a:r>
            <a:r>
              <a:rPr lang="ru-RU" sz="2400" b="1" baseline="-25000" dirty="0"/>
              <a:t>1</a:t>
            </a:r>
            <a:r>
              <a:rPr lang="en-US" sz="2400" b="1" dirty="0"/>
              <a:t>C</a:t>
            </a:r>
            <a:r>
              <a:rPr lang="ru-RU" sz="2400" b="1" baseline="-25000" dirty="0"/>
              <a:t>1</a:t>
            </a:r>
            <a:r>
              <a:rPr lang="en-US" sz="2400" b="1" dirty="0"/>
              <a:t>D</a:t>
            </a:r>
            <a:r>
              <a:rPr lang="ru-RU" sz="2400" b="1" baseline="-25000" dirty="0" smtClean="0"/>
              <a:t>1 </a:t>
            </a:r>
            <a:r>
              <a:rPr lang="ru-RU" sz="2400" b="1" baseline="-25000" dirty="0"/>
              <a:t> </a:t>
            </a:r>
            <a:r>
              <a:rPr lang="ru-RU" sz="2400" b="1" dirty="0" smtClean="0"/>
              <a:t>за 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/>
          </a:p>
          <a:p>
            <a:pPr algn="just"/>
            <a:r>
              <a:rPr lang="uk-UA" sz="2400" b="1" dirty="0" smtClean="0"/>
              <a:t>3. </a:t>
            </a:r>
            <a:r>
              <a:rPr lang="uk-UA" sz="2400" b="1" dirty="0"/>
              <a:t>У трикутників АВС і </a:t>
            </a:r>
            <a:r>
              <a:rPr lang="en-US" sz="2400" b="1" dirty="0"/>
              <a:t>DEF</a:t>
            </a:r>
            <a:r>
              <a:rPr lang="uk-UA" sz="2400" b="1" dirty="0"/>
              <a:t> рівні кути А і </a:t>
            </a:r>
            <a:r>
              <a:rPr lang="en-US" sz="2400" b="1" dirty="0"/>
              <a:t>D</a:t>
            </a:r>
            <a:r>
              <a:rPr lang="uk-UA" sz="2400" b="1" dirty="0"/>
              <a:t>, якої умови не вистачає, щоби стверджувати, що ці трикутники подібні </a:t>
            </a:r>
            <a:r>
              <a:rPr lang="uk-UA" sz="2400" b="1" dirty="0" smtClean="0"/>
              <a:t>за І ознакою</a:t>
            </a:r>
            <a:endParaRPr lang="ru-RU" sz="2400" b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572000" y="620688"/>
            <a:ext cx="4464496" cy="612068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ІІ Варіант</a:t>
            </a:r>
          </a:p>
          <a:p>
            <a:r>
              <a:rPr lang="uk-UA" sz="2400" b="1" dirty="0" smtClean="0"/>
              <a:t>1. Сформулювати умови, при яких 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ABC</a:t>
            </a:r>
            <a:r>
              <a:rPr lang="en-US" sz="2400" b="1" dirty="0" smtClean="0">
                <a:sym typeface="Symbol"/>
              </a:rPr>
              <a:t>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A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за 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 smtClean="0"/>
          </a:p>
          <a:p>
            <a:pPr algn="just"/>
            <a:r>
              <a:rPr lang="uk-UA" sz="2400" b="1" dirty="0" smtClean="0"/>
              <a:t>2. Сформулювати умови, при яких 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BCD</a:t>
            </a:r>
            <a:r>
              <a:rPr lang="en-US" sz="2400" b="1" dirty="0" smtClean="0">
                <a:sym typeface="Symbol"/>
              </a:rPr>
              <a:t></a:t>
            </a:r>
            <a:r>
              <a:rPr lang="uk-UA" sz="2400" b="1" dirty="0" smtClean="0">
                <a:sym typeface="Symbol"/>
              </a:rPr>
              <a:t>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r>
              <a:rPr lang="en-US" sz="2400" b="1" dirty="0" smtClean="0"/>
              <a:t>D</a:t>
            </a:r>
            <a:r>
              <a:rPr lang="ru-RU" sz="2400" b="1" baseline="-25000" dirty="0" smtClean="0"/>
              <a:t>1  </a:t>
            </a:r>
            <a:r>
              <a:rPr lang="ru-RU" sz="2400" b="1" dirty="0" smtClean="0"/>
              <a:t>за ІІІ </a:t>
            </a:r>
            <a:r>
              <a:rPr lang="ru-RU" sz="2400" b="1" dirty="0" err="1" smtClean="0"/>
              <a:t>ознакою</a:t>
            </a:r>
            <a:endParaRPr lang="ru-RU" sz="2400" b="1" dirty="0" smtClean="0"/>
          </a:p>
          <a:p>
            <a:endParaRPr lang="uk-UA" sz="2400" b="1" dirty="0" smtClean="0"/>
          </a:p>
          <a:p>
            <a:pPr algn="just"/>
            <a:r>
              <a:rPr lang="uk-UA" sz="2400" b="1" dirty="0" smtClean="0"/>
              <a:t>3. У трикутників АВС і </a:t>
            </a:r>
            <a:r>
              <a:rPr lang="en-US" sz="2400" b="1" dirty="0" smtClean="0"/>
              <a:t>DEF</a:t>
            </a:r>
            <a:r>
              <a:rPr lang="uk-UA" sz="2400" b="1" dirty="0" smtClean="0"/>
              <a:t> рівні кути А і </a:t>
            </a:r>
            <a:r>
              <a:rPr lang="en-US" sz="2400" b="1" dirty="0" smtClean="0"/>
              <a:t>D</a:t>
            </a:r>
            <a:r>
              <a:rPr lang="uk-UA" sz="2400" b="1" dirty="0" smtClean="0"/>
              <a:t>, якої умови не вистачає, щоби стверджувати, що ці трикутники подібні за ІІ ознакою</a:t>
            </a:r>
            <a:endParaRPr lang="ru-RU" sz="2400" b="1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60032" y="1268760"/>
            <a:ext cx="3960440" cy="12241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А=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А</a:t>
            </a:r>
            <a:r>
              <a:rPr lang="uk-UA" sz="2400" b="1" baseline="-25000" dirty="0">
                <a:solidFill>
                  <a:schemeClr val="tx1"/>
                </a:solidFill>
              </a:rPr>
              <a:t>1  </a:t>
            </a:r>
            <a:r>
              <a:rPr lang="uk-UA" sz="2400" b="1" dirty="0">
                <a:solidFill>
                  <a:schemeClr val="tx1"/>
                </a:solidFill>
              </a:rPr>
              <a:t>і 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В=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В</a:t>
            </a:r>
            <a:r>
              <a:rPr lang="uk-UA" sz="2400" b="1" baseline="-25000" dirty="0">
                <a:solidFill>
                  <a:schemeClr val="tx1"/>
                </a:solidFill>
              </a:rPr>
              <a:t>1</a:t>
            </a:r>
            <a:r>
              <a:rPr lang="uk-UA" sz="2400" b="1" dirty="0">
                <a:solidFill>
                  <a:schemeClr val="tx1"/>
                </a:solidFill>
              </a:rPr>
              <a:t>, </a:t>
            </a:r>
            <a:r>
              <a:rPr lang="uk-UA" sz="2400" b="1" dirty="0" smtClean="0">
                <a:solidFill>
                  <a:schemeClr val="tx1"/>
                </a:solidFill>
              </a:rPr>
              <a:t>або</a:t>
            </a:r>
          </a:p>
          <a:p>
            <a:r>
              <a:rPr lang="uk-UA" sz="2400" b="1" dirty="0" smtClean="0">
                <a:solidFill>
                  <a:schemeClr val="tx1"/>
                </a:solidFill>
              </a:rPr>
              <a:t> 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А=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А</a:t>
            </a:r>
            <a:r>
              <a:rPr lang="uk-UA" sz="2400" b="1" baseline="-25000" dirty="0">
                <a:solidFill>
                  <a:schemeClr val="tx1"/>
                </a:solidFill>
              </a:rPr>
              <a:t>1 </a:t>
            </a:r>
            <a:r>
              <a:rPr lang="uk-UA" sz="2400" b="1" dirty="0">
                <a:solidFill>
                  <a:schemeClr val="tx1"/>
                </a:solidFill>
              </a:rPr>
              <a:t> і </a:t>
            </a:r>
            <a:r>
              <a:rPr lang="uk-UA" sz="2400" b="1" dirty="0" smtClean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С=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С</a:t>
            </a:r>
            <a:r>
              <a:rPr lang="uk-UA" sz="2400" b="1" baseline="-25000" dirty="0">
                <a:solidFill>
                  <a:schemeClr val="tx1"/>
                </a:solidFill>
              </a:rPr>
              <a:t>1</a:t>
            </a:r>
            <a:r>
              <a:rPr lang="uk-UA" sz="2400" b="1" dirty="0">
                <a:solidFill>
                  <a:schemeClr val="tx1"/>
                </a:solidFill>
              </a:rPr>
              <a:t> ,  або </a:t>
            </a:r>
            <a:endParaRPr lang="uk-UA" sz="2400" b="1" dirty="0" smtClean="0">
              <a:solidFill>
                <a:schemeClr val="tx1"/>
              </a:solidFill>
            </a:endParaRPr>
          </a:p>
          <a:p>
            <a:r>
              <a:rPr lang="uk-UA" sz="2400" b="1" dirty="0" smtClean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В=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В</a:t>
            </a:r>
            <a:r>
              <a:rPr lang="uk-UA" sz="2400" b="1" baseline="-25000" dirty="0">
                <a:solidFill>
                  <a:schemeClr val="tx1"/>
                </a:solidFill>
              </a:rPr>
              <a:t>1 </a:t>
            </a:r>
            <a:r>
              <a:rPr lang="uk-UA" sz="2400" b="1" dirty="0">
                <a:solidFill>
                  <a:schemeClr val="tx1"/>
                </a:solidFill>
              </a:rPr>
              <a:t>і 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С=</a:t>
            </a:r>
            <a:r>
              <a:rPr lang="uk-UA" sz="24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2400" b="1" dirty="0">
                <a:solidFill>
                  <a:schemeClr val="tx1"/>
                </a:solidFill>
              </a:rPr>
              <a:t>С</a:t>
            </a:r>
            <a:r>
              <a:rPr lang="uk-UA" sz="2400" b="1" baseline="-25000" dirty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 rot="10800000" flipV="1">
            <a:off x="467544" y="2924944"/>
            <a:ext cx="12961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В=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uk-UA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kumimoji="0" lang="uk-UA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, 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" name="Группа 28"/>
          <p:cNvGrpSpPr/>
          <p:nvPr/>
        </p:nvGrpSpPr>
        <p:grpSpPr>
          <a:xfrm>
            <a:off x="4716016" y="4221088"/>
            <a:ext cx="4176464" cy="2376264"/>
            <a:chOff x="4716016" y="4221088"/>
            <a:chExt cx="4176464" cy="237626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716016" y="4221088"/>
              <a:ext cx="4176464" cy="237626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400" b="1" dirty="0"/>
            </a:p>
          </p:txBody>
        </p:sp>
        <p:pic>
          <p:nvPicPr>
            <p:cNvPr id="29707" name="Picture 1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/>
            </a:blip>
            <a:srcRect/>
            <a:stretch>
              <a:fillRect/>
            </a:stretch>
          </p:blipFill>
          <p:spPr bwMode="auto">
            <a:xfrm>
              <a:off x="6156176" y="4941168"/>
              <a:ext cx="1550422" cy="936104"/>
            </a:xfrm>
            <a:prstGeom prst="rect">
              <a:avLst/>
            </a:prstGeom>
            <a:noFill/>
          </p:spPr>
        </p:pic>
      </p:grpSp>
      <p:sp>
        <p:nvSpPr>
          <p:cNvPr id="30" name="Скругленный прямоугольник 29"/>
          <p:cNvSpPr/>
          <p:nvPr/>
        </p:nvSpPr>
        <p:spPr>
          <a:xfrm>
            <a:off x="323528" y="4221088"/>
            <a:ext cx="4032448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en-US" sz="3200" b="1" dirty="0">
                <a:solidFill>
                  <a:schemeClr val="tx1"/>
                </a:solidFill>
              </a:rPr>
              <a:t>B</a:t>
            </a:r>
            <a:r>
              <a:rPr lang="uk-UA" sz="3200" b="1" dirty="0">
                <a:solidFill>
                  <a:schemeClr val="tx1"/>
                </a:solidFill>
              </a:rPr>
              <a:t>=</a:t>
            </a:r>
            <a:r>
              <a:rPr lang="uk-UA" sz="32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en-US" sz="3200" b="1" dirty="0">
                <a:solidFill>
                  <a:schemeClr val="tx1"/>
                </a:solidFill>
              </a:rPr>
              <a:t>E</a:t>
            </a:r>
            <a:r>
              <a:rPr lang="uk-UA" sz="3200" b="1" dirty="0">
                <a:solidFill>
                  <a:schemeClr val="tx1"/>
                </a:solidFill>
              </a:rPr>
              <a:t>, або </a:t>
            </a:r>
            <a:r>
              <a:rPr lang="uk-UA" sz="3200" b="1" baseline="-25000" dirty="0">
                <a:solidFill>
                  <a:schemeClr val="tx1"/>
                </a:solidFill>
              </a:rPr>
              <a:t>  </a:t>
            </a:r>
            <a:r>
              <a:rPr lang="uk-UA" sz="32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uk-UA" sz="3200" b="1" dirty="0">
                <a:solidFill>
                  <a:schemeClr val="tx1"/>
                </a:solidFill>
              </a:rPr>
              <a:t>С=</a:t>
            </a:r>
            <a:r>
              <a:rPr lang="uk-UA" sz="3200" b="1" dirty="0">
                <a:solidFill>
                  <a:schemeClr val="tx1"/>
                </a:solidFill>
                <a:sym typeface="Symbol"/>
              </a:rPr>
              <a:t></a:t>
            </a:r>
            <a:r>
              <a:rPr lang="en-US" sz="3200" b="1" dirty="0">
                <a:solidFill>
                  <a:schemeClr val="tx1"/>
                </a:solidFill>
              </a:rPr>
              <a:t>F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23528" y="1340768"/>
            <a:ext cx="3816424" cy="1152128"/>
            <a:chOff x="323528" y="1340768"/>
            <a:chExt cx="3816424" cy="115212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23528" y="1340768"/>
              <a:ext cx="3816424" cy="11521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769" name="Picture 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/>
            </a:blip>
            <a:srcRect/>
            <a:stretch>
              <a:fillRect/>
            </a:stretch>
          </p:blipFill>
          <p:spPr bwMode="auto">
            <a:xfrm>
              <a:off x="611560" y="1484784"/>
              <a:ext cx="3384376" cy="939276"/>
            </a:xfrm>
            <a:prstGeom prst="rect">
              <a:avLst/>
            </a:prstGeom>
            <a:noFill/>
          </p:spPr>
        </p:pic>
      </p:grp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4860032" y="2708920"/>
            <a:ext cx="3960440" cy="1224136"/>
            <a:chOff x="4860032" y="2708920"/>
            <a:chExt cx="3960440" cy="1224136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860032" y="2708920"/>
              <a:ext cx="3960440" cy="122413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/>
            </a:blip>
            <a:srcRect/>
            <a:stretch>
              <a:fillRect/>
            </a:stretch>
          </p:blipFill>
          <p:spPr bwMode="auto">
            <a:xfrm>
              <a:off x="5292080" y="2852936"/>
              <a:ext cx="3168352" cy="936104"/>
            </a:xfrm>
            <a:prstGeom prst="rect">
              <a:avLst/>
            </a:prstGeom>
            <a:noFill/>
          </p:spPr>
        </p:pic>
      </p:grp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67629" y="2780928"/>
            <a:ext cx="3944331" cy="1152128"/>
            <a:chOff x="267629" y="2780928"/>
            <a:chExt cx="3944331" cy="115212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323528" y="2780928"/>
              <a:ext cx="3888432" cy="1152128"/>
              <a:chOff x="323528" y="2780928"/>
              <a:chExt cx="3888432" cy="1152128"/>
            </a:xfrm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323528" y="2780928"/>
                <a:ext cx="3888432" cy="115212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2775" name="Picture 7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40000"/>
              </a:blip>
              <a:srcRect/>
              <a:stretch>
                <a:fillRect/>
              </a:stretch>
            </p:blipFill>
            <p:spPr bwMode="auto">
              <a:xfrm>
                <a:off x="1835696" y="2852936"/>
                <a:ext cx="2154525" cy="936104"/>
              </a:xfrm>
              <a:prstGeom prst="rect">
                <a:avLst/>
              </a:prstGeom>
              <a:noFill/>
            </p:spPr>
          </p:pic>
        </p:grpSp>
        <p:sp>
          <p:nvSpPr>
            <p:cNvPr id="29" name="Прямоугольник 28"/>
            <p:cNvSpPr/>
            <p:nvPr/>
          </p:nvSpPr>
          <p:spPr>
            <a:xfrm>
              <a:off x="267629" y="3166274"/>
              <a:ext cx="155002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k-UA" sz="2800" b="1" dirty="0" smtClean="0">
                  <a:sym typeface="Symbol"/>
                </a:rPr>
                <a:t></a:t>
              </a:r>
              <a:r>
                <a:rPr lang="uk-UA" sz="2800" b="1" dirty="0" smtClean="0"/>
                <a:t>В=</a:t>
              </a:r>
              <a:r>
                <a:rPr lang="uk-UA" sz="2800" b="1" dirty="0" smtClean="0">
                  <a:sym typeface="Symbol"/>
                </a:rPr>
                <a:t></a:t>
              </a:r>
              <a:r>
                <a:rPr lang="uk-UA" sz="2800" b="1" dirty="0" smtClean="0"/>
                <a:t>В</a:t>
              </a:r>
              <a:r>
                <a:rPr lang="uk-UA" sz="2800" b="1" baseline="-25000" dirty="0" smtClean="0"/>
                <a:t>1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7504" y="620688"/>
            <a:ext cx="4392488" cy="612068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400" b="1" dirty="0" smtClean="0"/>
          </a:p>
          <a:p>
            <a:pPr algn="ctr"/>
            <a:r>
              <a:rPr lang="uk-UA" sz="2400" b="1" dirty="0" smtClean="0"/>
              <a:t>І Варіант</a:t>
            </a:r>
          </a:p>
          <a:p>
            <a:pPr algn="ctr"/>
            <a:endParaRPr lang="uk-UA" sz="2400" b="1" dirty="0" smtClean="0"/>
          </a:p>
          <a:p>
            <a:pPr algn="just"/>
            <a:r>
              <a:rPr lang="uk-UA" sz="2400" b="1" dirty="0">
                <a:solidFill>
                  <a:schemeClr val="tx1"/>
                </a:solidFill>
              </a:rPr>
              <a:t>4. Сторони одного </a:t>
            </a:r>
            <a:r>
              <a:rPr lang="uk-UA" sz="2400" b="1" dirty="0" err="1" smtClean="0">
                <a:solidFill>
                  <a:schemeClr val="tx1"/>
                </a:solidFill>
              </a:rPr>
              <a:t>три-кутника</a:t>
            </a:r>
            <a:r>
              <a:rPr lang="uk-UA" sz="2400" b="1" dirty="0" smtClean="0">
                <a:solidFill>
                  <a:schemeClr val="tx1"/>
                </a:solidFill>
              </a:rPr>
              <a:t>  дорівнюють 3см</a:t>
            </a:r>
            <a:r>
              <a:rPr lang="uk-UA" sz="2400" b="1" dirty="0">
                <a:solidFill>
                  <a:schemeClr val="tx1"/>
                </a:solidFill>
              </a:rPr>
              <a:t>, </a:t>
            </a:r>
            <a:r>
              <a:rPr lang="uk-UA" sz="2400" b="1" dirty="0" smtClean="0">
                <a:solidFill>
                  <a:schemeClr val="tx1"/>
                </a:solidFill>
              </a:rPr>
              <a:t>6см </a:t>
            </a:r>
            <a:r>
              <a:rPr lang="uk-UA" sz="2400" b="1" dirty="0">
                <a:solidFill>
                  <a:schemeClr val="tx1"/>
                </a:solidFill>
              </a:rPr>
              <a:t>і </a:t>
            </a:r>
            <a:r>
              <a:rPr lang="uk-UA" sz="2400" b="1" dirty="0" smtClean="0">
                <a:solidFill>
                  <a:schemeClr val="tx1"/>
                </a:solidFill>
              </a:rPr>
              <a:t>7см, </a:t>
            </a:r>
            <a:r>
              <a:rPr lang="uk-UA" sz="2400" b="1" dirty="0">
                <a:solidFill>
                  <a:schemeClr val="tx1"/>
                </a:solidFill>
              </a:rPr>
              <a:t>а дві сторони подібного йому трикутника</a:t>
            </a:r>
            <a:endParaRPr lang="ru-RU" sz="2400" dirty="0">
              <a:solidFill>
                <a:schemeClr val="tx1"/>
              </a:solidFill>
            </a:endParaRPr>
          </a:p>
          <a:p>
            <a:pPr algn="just"/>
            <a:r>
              <a:rPr lang="uk-UA" sz="2400" b="1" dirty="0">
                <a:solidFill>
                  <a:schemeClr val="tx1"/>
                </a:solidFill>
              </a:rPr>
              <a:t>15см і </a:t>
            </a:r>
            <a:r>
              <a:rPr lang="uk-UA" sz="2400" b="1" dirty="0" smtClean="0">
                <a:solidFill>
                  <a:schemeClr val="tx1"/>
                </a:solidFill>
              </a:rPr>
              <a:t>35см. </a:t>
            </a:r>
            <a:r>
              <a:rPr lang="uk-UA" sz="2400" b="1" dirty="0"/>
              <a:t>Обчисліть довжину третьої </a:t>
            </a:r>
            <a:r>
              <a:rPr lang="uk-UA" sz="2400" b="1" dirty="0" smtClean="0"/>
              <a:t>сторони.</a:t>
            </a:r>
          </a:p>
          <a:p>
            <a:pPr algn="just"/>
            <a:endParaRPr lang="uk-UA" sz="2400" b="1" dirty="0"/>
          </a:p>
          <a:p>
            <a:pPr algn="just"/>
            <a:r>
              <a:rPr lang="uk-UA" sz="2400" b="1" dirty="0" smtClean="0"/>
              <a:t>5. </a:t>
            </a:r>
            <a:r>
              <a:rPr lang="uk-UA" sz="2400" b="1" dirty="0"/>
              <a:t>Визначте, чи подібні трикутники, якщо сторони</a:t>
            </a:r>
            <a:r>
              <a:rPr lang="uk-UA" sz="2400" b="1" dirty="0" smtClean="0"/>
              <a:t>:</a:t>
            </a:r>
          </a:p>
          <a:p>
            <a:pPr algn="just"/>
            <a:r>
              <a:rPr lang="uk-UA" sz="2400" b="1" dirty="0"/>
              <a:t>2см, 5см, 6см і </a:t>
            </a:r>
            <a:endParaRPr lang="uk-UA" sz="2400" b="1" dirty="0" smtClean="0"/>
          </a:p>
          <a:p>
            <a:pPr algn="just"/>
            <a:r>
              <a:rPr lang="uk-UA" sz="2400" b="1" dirty="0" smtClean="0"/>
              <a:t>8см</a:t>
            </a:r>
            <a:r>
              <a:rPr lang="uk-UA" sz="2400" b="1" dirty="0"/>
              <a:t>, 18см, </a:t>
            </a:r>
            <a:r>
              <a:rPr lang="uk-UA" sz="2400" b="1" dirty="0" smtClean="0"/>
              <a:t>20см.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endParaRPr lang="ru-RU" sz="2400" dirty="0"/>
          </a:p>
          <a:p>
            <a:r>
              <a:rPr lang="ru-RU" sz="2400" dirty="0"/>
              <a:t> </a:t>
            </a:r>
          </a:p>
          <a:p>
            <a:pPr algn="ctr"/>
            <a:endParaRPr lang="uk-UA" sz="2400" b="1" dirty="0" smtClean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4679504" y="548680"/>
            <a:ext cx="4464496" cy="612068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uk-UA" sz="2400" b="1" dirty="0" smtClean="0"/>
              <a:t>ІІ Варіант</a:t>
            </a:r>
          </a:p>
          <a:p>
            <a:pPr algn="ctr"/>
            <a:endParaRPr lang="uk-UA" sz="2400" b="1" dirty="0" smtClean="0"/>
          </a:p>
          <a:p>
            <a:pPr algn="just"/>
            <a:r>
              <a:rPr lang="uk-UA" sz="2400" b="1" dirty="0" smtClean="0"/>
              <a:t>4. Сторони одного </a:t>
            </a:r>
            <a:r>
              <a:rPr lang="uk-UA" sz="2400" b="1" dirty="0" err="1" smtClean="0"/>
              <a:t>три-кутника</a:t>
            </a:r>
            <a:r>
              <a:rPr lang="uk-UA" sz="2400" b="1" dirty="0" smtClean="0"/>
              <a:t>  дорівнюють </a:t>
            </a:r>
            <a:r>
              <a:rPr lang="uk-UA" sz="2400" b="1" dirty="0"/>
              <a:t>5м, 35м і 30м</a:t>
            </a:r>
            <a:r>
              <a:rPr lang="uk-UA" sz="2400" b="1" dirty="0" smtClean="0"/>
              <a:t>, а дві сторони подібного йому трикутника</a:t>
            </a:r>
            <a:endParaRPr lang="ru-RU" sz="2400" dirty="0" smtClean="0"/>
          </a:p>
          <a:p>
            <a:pPr algn="just"/>
            <a:r>
              <a:rPr lang="uk-UA" sz="2400" b="1" dirty="0"/>
              <a:t>7м і 6м</a:t>
            </a:r>
            <a:r>
              <a:rPr lang="uk-UA" sz="2400" b="1" dirty="0" smtClean="0"/>
              <a:t>. Обчисліть довжину третьої сторони.</a:t>
            </a:r>
          </a:p>
          <a:p>
            <a:pPr algn="just"/>
            <a:endParaRPr lang="uk-UA" sz="2400" b="1" dirty="0" smtClean="0"/>
          </a:p>
          <a:p>
            <a:pPr algn="just"/>
            <a:r>
              <a:rPr lang="uk-UA" sz="2400" b="1" dirty="0" smtClean="0"/>
              <a:t>5. Визначте, чи подібні трикутники, якщо сторони:</a:t>
            </a:r>
          </a:p>
          <a:p>
            <a:pPr algn="just"/>
            <a:r>
              <a:rPr lang="uk-UA" sz="2400" b="1" dirty="0"/>
              <a:t>5см, 8см, 9см і </a:t>
            </a:r>
            <a:endParaRPr lang="uk-UA" sz="2400" b="1" dirty="0" smtClean="0"/>
          </a:p>
          <a:p>
            <a:pPr algn="just"/>
            <a:r>
              <a:rPr lang="uk-UA" sz="2400" b="1" dirty="0" smtClean="0"/>
              <a:t>15см,  </a:t>
            </a:r>
            <a:r>
              <a:rPr lang="uk-UA" sz="2400" b="1" dirty="0"/>
              <a:t>24см, 27см</a:t>
            </a:r>
            <a:r>
              <a:rPr lang="uk-UA" sz="2400" b="1" dirty="0" smtClean="0"/>
              <a:t>.</a:t>
            </a:r>
            <a:endParaRPr lang="ru-RU" sz="2400" dirty="0" smtClean="0"/>
          </a:p>
          <a:p>
            <a:pPr algn="ctr"/>
            <a:endParaRPr lang="uk-UA" sz="2400" b="1" dirty="0" smtClean="0"/>
          </a:p>
          <a:p>
            <a:pPr algn="ctr"/>
            <a:endParaRPr lang="uk-UA" sz="2400" b="1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1484784"/>
            <a:ext cx="4104456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chemeClr val="tx1"/>
                </a:solidFill>
              </a:rPr>
              <a:t>30см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1556792"/>
            <a:ext cx="4032448" cy="23042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chemeClr val="tx1"/>
                </a:solidFill>
              </a:rPr>
              <a:t>1м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23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17"/>
          <p:cNvGrpSpPr/>
          <p:nvPr/>
        </p:nvGrpSpPr>
        <p:grpSpPr>
          <a:xfrm>
            <a:off x="251520" y="4005064"/>
            <a:ext cx="4104456" cy="2232248"/>
            <a:chOff x="251520" y="4005064"/>
            <a:chExt cx="4104456" cy="223224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51520" y="4005064"/>
              <a:ext cx="4104456" cy="223224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 smtClean="0">
                  <a:solidFill>
                    <a:schemeClr val="tx1"/>
                  </a:solidFill>
                </a:rPr>
                <a:t>Ні</a:t>
              </a:r>
              <a:r>
                <a:rPr lang="uk-UA" sz="4400" b="1" dirty="0">
                  <a:solidFill>
                    <a:schemeClr val="tx1"/>
                  </a:solidFill>
                </a:rPr>
                <a:t>, так </a:t>
              </a:r>
              <a:r>
                <a:rPr lang="uk-UA" sz="4400" b="1" dirty="0" smtClean="0">
                  <a:solidFill>
                    <a:schemeClr val="tx1"/>
                  </a:solidFill>
                </a:rPr>
                <a:t>як</a:t>
              </a:r>
            </a:p>
            <a:p>
              <a:pPr algn="ctr"/>
              <a:r>
                <a:rPr lang="uk-UA" sz="4400" b="1" dirty="0" smtClean="0">
                  <a:solidFill>
                    <a:schemeClr val="tx1"/>
                  </a:solidFill>
                </a:rPr>
                <a:t> </a:t>
              </a:r>
            </a:p>
            <a:p>
              <a:pPr algn="ctr"/>
              <a:r>
                <a:rPr lang="uk-UA" sz="4400" dirty="0"/>
                <a:t> 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/>
            </a:blip>
            <a:srcRect/>
            <a:stretch>
              <a:fillRect/>
            </a:stretch>
          </p:blipFill>
          <p:spPr bwMode="auto">
            <a:xfrm>
              <a:off x="1115616" y="4829806"/>
              <a:ext cx="2786156" cy="1263489"/>
            </a:xfrm>
            <a:prstGeom prst="rect">
              <a:avLst/>
            </a:prstGeom>
            <a:noFill/>
          </p:spPr>
        </p:pic>
      </p:grp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21"/>
          <p:cNvGrpSpPr/>
          <p:nvPr/>
        </p:nvGrpSpPr>
        <p:grpSpPr>
          <a:xfrm>
            <a:off x="4860032" y="4077072"/>
            <a:ext cx="4032448" cy="2304256"/>
            <a:chOff x="4860032" y="4077072"/>
            <a:chExt cx="4032448" cy="230425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860032" y="4077072"/>
              <a:ext cx="4032448" cy="230425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tx1"/>
                  </a:solidFill>
                </a:rPr>
                <a:t>Так, оскільки</a:t>
              </a:r>
            </a:p>
            <a:p>
              <a:pPr algn="ctr"/>
              <a:endParaRPr lang="uk-UA" sz="4000" b="1" dirty="0">
                <a:solidFill>
                  <a:schemeClr val="tx1"/>
                </a:solidFill>
              </a:endParaRPr>
            </a:p>
            <a:p>
              <a:pPr algn="ctr"/>
              <a:endParaRPr lang="ru-RU" sz="4000" b="1" dirty="0">
                <a:solidFill>
                  <a:schemeClr val="tx1"/>
                </a:solidFill>
              </a:endParaRPr>
            </a:p>
          </p:txBody>
        </p:sp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/>
            </a:blip>
            <a:srcRect/>
            <a:stretch>
              <a:fillRect/>
            </a:stretch>
          </p:blipFill>
          <p:spPr bwMode="auto">
            <a:xfrm>
              <a:off x="5580112" y="4941168"/>
              <a:ext cx="2559054" cy="1008112"/>
            </a:xfrm>
            <a:prstGeom prst="rect">
              <a:avLst/>
            </a:prstGeom>
            <a:noFill/>
          </p:spPr>
        </p:pic>
      </p:grp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44624"/>
            <a:ext cx="8229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cmpd="dbl">
            <a:noFill/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Застосуємо знання практично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5816" y="4293096"/>
            <a:ext cx="5832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 smtClean="0"/>
              <a:t>Знайти недосяжну відстань між будиночками, якщо відстань від одного з них до лісу – 10 км, довжина ділянки дороги, що проходить паралельно – 4км, а відстань від автобусної зупинки до лісу – 2 км.</a:t>
            </a:r>
            <a:endParaRPr lang="ru-RU" sz="2400" b="1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323528" y="476672"/>
            <a:ext cx="8526381" cy="4752528"/>
            <a:chOff x="323528" y="476672"/>
            <a:chExt cx="8526381" cy="4752528"/>
          </a:xfrm>
        </p:grpSpPr>
        <p:pic>
          <p:nvPicPr>
            <p:cNvPr id="34834" name="Picture 18" descr="http://rosmetallica.ru/image/cache/catalog/bus_station/bus_station_13-800x54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8024" y="1340768"/>
              <a:ext cx="1363305" cy="920231"/>
            </a:xfrm>
            <a:prstGeom prst="rect">
              <a:avLst/>
            </a:prstGeom>
            <a:noFill/>
          </p:spPr>
        </p:pic>
        <p:pic>
          <p:nvPicPr>
            <p:cNvPr id="34830" name="Picture 14" descr="http://www.lenagold.ru/fon/clipart/d/dom/domik8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4077072"/>
              <a:ext cx="1280142" cy="1152128"/>
            </a:xfrm>
            <a:prstGeom prst="rect">
              <a:avLst/>
            </a:prstGeom>
            <a:noFill/>
          </p:spPr>
        </p:pic>
        <p:pic>
          <p:nvPicPr>
            <p:cNvPr id="34822" name="Picture 6" descr="http://wikinista.wikispaces.com/file/view/forest.png/320729680/221x159/forest.pn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6660232" y="1484784"/>
              <a:ext cx="2189677" cy="15753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Равнобедренный треугольник 4"/>
            <p:cNvSpPr/>
            <p:nvPr/>
          </p:nvSpPr>
          <p:spPr>
            <a:xfrm rot="5154016">
              <a:off x="3466222" y="-198542"/>
              <a:ext cx="3147660" cy="5766384"/>
            </a:xfrm>
            <a:prstGeom prst="triangle">
              <a:avLst>
                <a:gd name="adj" fmla="val 67735"/>
              </a:avLst>
            </a:prstGeom>
            <a:solidFill>
              <a:srgbClr val="FFFFFF">
                <a:alpha val="0"/>
              </a:srgbClr>
            </a:solidFill>
            <a:ln w="412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323528" y="1556792"/>
              <a:ext cx="3825085" cy="2664295"/>
            </a:xfrm>
            <a:custGeom>
              <a:avLst/>
              <a:gdLst>
                <a:gd name="connsiteX0" fmla="*/ 414454 w 3399264"/>
                <a:gd name="connsiteY0" fmla="*/ 416312 h 2505307"/>
                <a:gd name="connsiteX1" fmla="*/ 704386 w 3399264"/>
                <a:gd name="connsiteY1" fmla="*/ 204438 h 2505307"/>
                <a:gd name="connsiteX2" fmla="*/ 1050074 w 3399264"/>
                <a:gd name="connsiteY2" fmla="*/ 26019 h 2505307"/>
                <a:gd name="connsiteX3" fmla="*/ 1440366 w 3399264"/>
                <a:gd name="connsiteY3" fmla="*/ 48321 h 2505307"/>
                <a:gd name="connsiteX4" fmla="*/ 1797205 w 3399264"/>
                <a:gd name="connsiteY4" fmla="*/ 126380 h 2505307"/>
                <a:gd name="connsiteX5" fmla="*/ 2287859 w 3399264"/>
                <a:gd name="connsiteY5" fmla="*/ 460917 h 2505307"/>
                <a:gd name="connsiteX6" fmla="*/ 2689303 w 3399264"/>
                <a:gd name="connsiteY6" fmla="*/ 538975 h 2505307"/>
                <a:gd name="connsiteX7" fmla="*/ 3202259 w 3399264"/>
                <a:gd name="connsiteY7" fmla="*/ 639336 h 2505307"/>
                <a:gd name="connsiteX8" fmla="*/ 3391830 w 3399264"/>
                <a:gd name="connsiteY8" fmla="*/ 1274956 h 2505307"/>
                <a:gd name="connsiteX9" fmla="*/ 3246864 w 3399264"/>
                <a:gd name="connsiteY9" fmla="*/ 1676399 h 2505307"/>
                <a:gd name="connsiteX10" fmla="*/ 2800815 w 3399264"/>
                <a:gd name="connsiteY10" fmla="*/ 2111297 h 2505307"/>
                <a:gd name="connsiteX11" fmla="*/ 2555488 w 3399264"/>
                <a:gd name="connsiteY11" fmla="*/ 2200507 h 2505307"/>
                <a:gd name="connsiteX12" fmla="*/ 1942171 w 3399264"/>
                <a:gd name="connsiteY12" fmla="*/ 2501590 h 2505307"/>
                <a:gd name="connsiteX13" fmla="*/ 1005469 w 3399264"/>
                <a:gd name="connsiteY13" fmla="*/ 2178204 h 2505307"/>
                <a:gd name="connsiteX14" fmla="*/ 470210 w 3399264"/>
                <a:gd name="connsiteY14" fmla="*/ 1843668 h 2505307"/>
                <a:gd name="connsiteX15" fmla="*/ 68766 w 3399264"/>
                <a:gd name="connsiteY15" fmla="*/ 1397619 h 2505307"/>
                <a:gd name="connsiteX16" fmla="*/ 57615 w 3399264"/>
                <a:gd name="connsiteY16" fmla="*/ 940419 h 2505307"/>
                <a:gd name="connsiteX17" fmla="*/ 146825 w 3399264"/>
                <a:gd name="connsiteY17" fmla="*/ 661638 h 2505307"/>
                <a:gd name="connsiteX18" fmla="*/ 247186 w 3399264"/>
                <a:gd name="connsiteY18" fmla="*/ 483219 h 2505307"/>
                <a:gd name="connsiteX19" fmla="*/ 347547 w 3399264"/>
                <a:gd name="connsiteY19" fmla="*/ 427463 h 2505307"/>
                <a:gd name="connsiteX20" fmla="*/ 414454 w 3399264"/>
                <a:gd name="connsiteY20" fmla="*/ 416312 h 2505307"/>
                <a:gd name="connsiteX0" fmla="*/ 414454 w 3399264"/>
                <a:gd name="connsiteY0" fmla="*/ 485078 h 2574073"/>
                <a:gd name="connsiteX1" fmla="*/ 704386 w 3399264"/>
                <a:gd name="connsiteY1" fmla="*/ 273204 h 2574073"/>
                <a:gd name="connsiteX2" fmla="*/ 1050074 w 3399264"/>
                <a:gd name="connsiteY2" fmla="*/ 94785 h 2574073"/>
                <a:gd name="connsiteX3" fmla="*/ 1440366 w 3399264"/>
                <a:gd name="connsiteY3" fmla="*/ 117087 h 2574073"/>
                <a:gd name="connsiteX4" fmla="*/ 1792339 w 3399264"/>
                <a:gd name="connsiteY4" fmla="*/ 68766 h 2574073"/>
                <a:gd name="connsiteX5" fmla="*/ 2287859 w 3399264"/>
                <a:gd name="connsiteY5" fmla="*/ 529683 h 2574073"/>
                <a:gd name="connsiteX6" fmla="*/ 2689303 w 3399264"/>
                <a:gd name="connsiteY6" fmla="*/ 607741 h 2574073"/>
                <a:gd name="connsiteX7" fmla="*/ 3202259 w 3399264"/>
                <a:gd name="connsiteY7" fmla="*/ 708102 h 2574073"/>
                <a:gd name="connsiteX8" fmla="*/ 3391830 w 3399264"/>
                <a:gd name="connsiteY8" fmla="*/ 1343722 h 2574073"/>
                <a:gd name="connsiteX9" fmla="*/ 3246864 w 3399264"/>
                <a:gd name="connsiteY9" fmla="*/ 1745165 h 2574073"/>
                <a:gd name="connsiteX10" fmla="*/ 2800815 w 3399264"/>
                <a:gd name="connsiteY10" fmla="*/ 2180063 h 2574073"/>
                <a:gd name="connsiteX11" fmla="*/ 2555488 w 3399264"/>
                <a:gd name="connsiteY11" fmla="*/ 2269273 h 2574073"/>
                <a:gd name="connsiteX12" fmla="*/ 1942171 w 3399264"/>
                <a:gd name="connsiteY12" fmla="*/ 2570356 h 2574073"/>
                <a:gd name="connsiteX13" fmla="*/ 1005469 w 3399264"/>
                <a:gd name="connsiteY13" fmla="*/ 2246970 h 2574073"/>
                <a:gd name="connsiteX14" fmla="*/ 470210 w 3399264"/>
                <a:gd name="connsiteY14" fmla="*/ 1912434 h 2574073"/>
                <a:gd name="connsiteX15" fmla="*/ 68766 w 3399264"/>
                <a:gd name="connsiteY15" fmla="*/ 1466385 h 2574073"/>
                <a:gd name="connsiteX16" fmla="*/ 57615 w 3399264"/>
                <a:gd name="connsiteY16" fmla="*/ 1009185 h 2574073"/>
                <a:gd name="connsiteX17" fmla="*/ 146825 w 3399264"/>
                <a:gd name="connsiteY17" fmla="*/ 730404 h 2574073"/>
                <a:gd name="connsiteX18" fmla="*/ 247186 w 3399264"/>
                <a:gd name="connsiteY18" fmla="*/ 551985 h 2574073"/>
                <a:gd name="connsiteX19" fmla="*/ 347547 w 3399264"/>
                <a:gd name="connsiteY19" fmla="*/ 496229 h 2574073"/>
                <a:gd name="connsiteX20" fmla="*/ 414454 w 3399264"/>
                <a:gd name="connsiteY20" fmla="*/ 485078 h 2574073"/>
                <a:gd name="connsiteX0" fmla="*/ 414454 w 3399264"/>
                <a:gd name="connsiteY0" fmla="*/ 466522 h 2555517"/>
                <a:gd name="connsiteX1" fmla="*/ 704386 w 3399264"/>
                <a:gd name="connsiteY1" fmla="*/ 254648 h 2555517"/>
                <a:gd name="connsiteX2" fmla="*/ 1050074 w 3399264"/>
                <a:gd name="connsiteY2" fmla="*/ 76229 h 2555517"/>
                <a:gd name="connsiteX3" fmla="*/ 1440366 w 3399264"/>
                <a:gd name="connsiteY3" fmla="*/ 98531 h 2555517"/>
                <a:gd name="connsiteX4" fmla="*/ 1792339 w 3399264"/>
                <a:gd name="connsiteY4" fmla="*/ 50210 h 2555517"/>
                <a:gd name="connsiteX5" fmla="*/ 2410387 w 3399264"/>
                <a:gd name="connsiteY5" fmla="*/ 399789 h 2555517"/>
                <a:gd name="connsiteX6" fmla="*/ 2689303 w 3399264"/>
                <a:gd name="connsiteY6" fmla="*/ 589185 h 2555517"/>
                <a:gd name="connsiteX7" fmla="*/ 3202259 w 3399264"/>
                <a:gd name="connsiteY7" fmla="*/ 689546 h 2555517"/>
                <a:gd name="connsiteX8" fmla="*/ 3391830 w 3399264"/>
                <a:gd name="connsiteY8" fmla="*/ 1325166 h 2555517"/>
                <a:gd name="connsiteX9" fmla="*/ 3246864 w 3399264"/>
                <a:gd name="connsiteY9" fmla="*/ 1726609 h 2555517"/>
                <a:gd name="connsiteX10" fmla="*/ 2800815 w 3399264"/>
                <a:gd name="connsiteY10" fmla="*/ 2161507 h 2555517"/>
                <a:gd name="connsiteX11" fmla="*/ 2555488 w 3399264"/>
                <a:gd name="connsiteY11" fmla="*/ 2250717 h 2555517"/>
                <a:gd name="connsiteX12" fmla="*/ 1942171 w 3399264"/>
                <a:gd name="connsiteY12" fmla="*/ 2551800 h 2555517"/>
                <a:gd name="connsiteX13" fmla="*/ 1005469 w 3399264"/>
                <a:gd name="connsiteY13" fmla="*/ 2228414 h 2555517"/>
                <a:gd name="connsiteX14" fmla="*/ 470210 w 3399264"/>
                <a:gd name="connsiteY14" fmla="*/ 1893878 h 2555517"/>
                <a:gd name="connsiteX15" fmla="*/ 68766 w 3399264"/>
                <a:gd name="connsiteY15" fmla="*/ 1447829 h 2555517"/>
                <a:gd name="connsiteX16" fmla="*/ 57615 w 3399264"/>
                <a:gd name="connsiteY16" fmla="*/ 990629 h 2555517"/>
                <a:gd name="connsiteX17" fmla="*/ 146825 w 3399264"/>
                <a:gd name="connsiteY17" fmla="*/ 711848 h 2555517"/>
                <a:gd name="connsiteX18" fmla="*/ 247186 w 3399264"/>
                <a:gd name="connsiteY18" fmla="*/ 533429 h 2555517"/>
                <a:gd name="connsiteX19" fmla="*/ 347547 w 3399264"/>
                <a:gd name="connsiteY19" fmla="*/ 477673 h 2555517"/>
                <a:gd name="connsiteX20" fmla="*/ 414454 w 3399264"/>
                <a:gd name="connsiteY20" fmla="*/ 466522 h 2555517"/>
                <a:gd name="connsiteX0" fmla="*/ 414454 w 3715722"/>
                <a:gd name="connsiteY0" fmla="*/ 466522 h 2555517"/>
                <a:gd name="connsiteX1" fmla="*/ 704386 w 3715722"/>
                <a:gd name="connsiteY1" fmla="*/ 254648 h 2555517"/>
                <a:gd name="connsiteX2" fmla="*/ 1050074 w 3715722"/>
                <a:gd name="connsiteY2" fmla="*/ 76229 h 2555517"/>
                <a:gd name="connsiteX3" fmla="*/ 1440366 w 3715722"/>
                <a:gd name="connsiteY3" fmla="*/ 98531 h 2555517"/>
                <a:gd name="connsiteX4" fmla="*/ 1792339 w 3715722"/>
                <a:gd name="connsiteY4" fmla="*/ 50210 h 2555517"/>
                <a:gd name="connsiteX5" fmla="*/ 2410387 w 3715722"/>
                <a:gd name="connsiteY5" fmla="*/ 399789 h 2555517"/>
                <a:gd name="connsiteX6" fmla="*/ 2689303 w 3715722"/>
                <a:gd name="connsiteY6" fmla="*/ 589185 h 2555517"/>
                <a:gd name="connsiteX7" fmla="*/ 3202259 w 3715722"/>
                <a:gd name="connsiteY7" fmla="*/ 689546 h 2555517"/>
                <a:gd name="connsiteX8" fmla="*/ 3708288 w 3715722"/>
                <a:gd name="connsiteY8" fmla="*/ 1273733 h 2555517"/>
                <a:gd name="connsiteX9" fmla="*/ 3246864 w 3715722"/>
                <a:gd name="connsiteY9" fmla="*/ 1726609 h 2555517"/>
                <a:gd name="connsiteX10" fmla="*/ 2800815 w 3715722"/>
                <a:gd name="connsiteY10" fmla="*/ 2161507 h 2555517"/>
                <a:gd name="connsiteX11" fmla="*/ 2555488 w 3715722"/>
                <a:gd name="connsiteY11" fmla="*/ 2250717 h 2555517"/>
                <a:gd name="connsiteX12" fmla="*/ 1942171 w 3715722"/>
                <a:gd name="connsiteY12" fmla="*/ 2551800 h 2555517"/>
                <a:gd name="connsiteX13" fmla="*/ 1005469 w 3715722"/>
                <a:gd name="connsiteY13" fmla="*/ 2228414 h 2555517"/>
                <a:gd name="connsiteX14" fmla="*/ 470210 w 3715722"/>
                <a:gd name="connsiteY14" fmla="*/ 1893878 h 2555517"/>
                <a:gd name="connsiteX15" fmla="*/ 68766 w 3715722"/>
                <a:gd name="connsiteY15" fmla="*/ 1447829 h 2555517"/>
                <a:gd name="connsiteX16" fmla="*/ 57615 w 3715722"/>
                <a:gd name="connsiteY16" fmla="*/ 990629 h 2555517"/>
                <a:gd name="connsiteX17" fmla="*/ 146825 w 3715722"/>
                <a:gd name="connsiteY17" fmla="*/ 711848 h 2555517"/>
                <a:gd name="connsiteX18" fmla="*/ 247186 w 3715722"/>
                <a:gd name="connsiteY18" fmla="*/ 533429 h 2555517"/>
                <a:gd name="connsiteX19" fmla="*/ 347547 w 3715722"/>
                <a:gd name="connsiteY19" fmla="*/ 477673 h 2555517"/>
                <a:gd name="connsiteX20" fmla="*/ 414454 w 3715722"/>
                <a:gd name="connsiteY20" fmla="*/ 466522 h 255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15722" h="2555517">
                  <a:moveTo>
                    <a:pt x="414454" y="466522"/>
                  </a:moveTo>
                  <a:cubicBezTo>
                    <a:pt x="473927" y="429351"/>
                    <a:pt x="598449" y="319697"/>
                    <a:pt x="704386" y="254648"/>
                  </a:cubicBezTo>
                  <a:cubicBezTo>
                    <a:pt x="810323" y="189599"/>
                    <a:pt x="927411" y="102248"/>
                    <a:pt x="1050074" y="76229"/>
                  </a:cubicBezTo>
                  <a:cubicBezTo>
                    <a:pt x="1172737" y="50210"/>
                    <a:pt x="1316655" y="102867"/>
                    <a:pt x="1440366" y="98531"/>
                  </a:cubicBezTo>
                  <a:cubicBezTo>
                    <a:pt x="1564077" y="94195"/>
                    <a:pt x="1630669" y="0"/>
                    <a:pt x="1792339" y="50210"/>
                  </a:cubicBezTo>
                  <a:cubicBezTo>
                    <a:pt x="1954009" y="100420"/>
                    <a:pt x="2260893" y="309960"/>
                    <a:pt x="2410387" y="399789"/>
                  </a:cubicBezTo>
                  <a:cubicBezTo>
                    <a:pt x="2559881" y="489618"/>
                    <a:pt x="2689303" y="589185"/>
                    <a:pt x="2689303" y="589185"/>
                  </a:cubicBezTo>
                  <a:cubicBezTo>
                    <a:pt x="2841703" y="618921"/>
                    <a:pt x="3032428" y="575455"/>
                    <a:pt x="3202259" y="689546"/>
                  </a:cubicBezTo>
                  <a:cubicBezTo>
                    <a:pt x="3372090" y="803637"/>
                    <a:pt x="3700854" y="1100889"/>
                    <a:pt x="3708288" y="1273733"/>
                  </a:cubicBezTo>
                  <a:cubicBezTo>
                    <a:pt x="3715722" y="1446577"/>
                    <a:pt x="3398109" y="1578647"/>
                    <a:pt x="3246864" y="1726609"/>
                  </a:cubicBezTo>
                  <a:cubicBezTo>
                    <a:pt x="3095619" y="1874571"/>
                    <a:pt x="2916044" y="2074156"/>
                    <a:pt x="2800815" y="2161507"/>
                  </a:cubicBezTo>
                  <a:cubicBezTo>
                    <a:pt x="2685586" y="2248858"/>
                    <a:pt x="2698595" y="2185668"/>
                    <a:pt x="2555488" y="2250717"/>
                  </a:cubicBezTo>
                  <a:cubicBezTo>
                    <a:pt x="2412381" y="2315766"/>
                    <a:pt x="2200507" y="2555517"/>
                    <a:pt x="1942171" y="2551800"/>
                  </a:cubicBezTo>
                  <a:cubicBezTo>
                    <a:pt x="1683835" y="2548083"/>
                    <a:pt x="1250796" y="2338068"/>
                    <a:pt x="1005469" y="2228414"/>
                  </a:cubicBezTo>
                  <a:cubicBezTo>
                    <a:pt x="760142" y="2118760"/>
                    <a:pt x="626327" y="2023975"/>
                    <a:pt x="470210" y="1893878"/>
                  </a:cubicBezTo>
                  <a:cubicBezTo>
                    <a:pt x="314093" y="1763781"/>
                    <a:pt x="137532" y="1598371"/>
                    <a:pt x="68766" y="1447829"/>
                  </a:cubicBezTo>
                  <a:cubicBezTo>
                    <a:pt x="0" y="1297288"/>
                    <a:pt x="44605" y="1113293"/>
                    <a:pt x="57615" y="990629"/>
                  </a:cubicBezTo>
                  <a:cubicBezTo>
                    <a:pt x="70625" y="867966"/>
                    <a:pt x="115230" y="788048"/>
                    <a:pt x="146825" y="711848"/>
                  </a:cubicBezTo>
                  <a:cubicBezTo>
                    <a:pt x="178420" y="635648"/>
                    <a:pt x="213732" y="572458"/>
                    <a:pt x="247186" y="533429"/>
                  </a:cubicBezTo>
                  <a:cubicBezTo>
                    <a:pt x="280640" y="494400"/>
                    <a:pt x="319669" y="486966"/>
                    <a:pt x="347547" y="477673"/>
                  </a:cubicBezTo>
                  <a:cubicBezTo>
                    <a:pt x="375425" y="468380"/>
                    <a:pt x="354981" y="503693"/>
                    <a:pt x="414454" y="466522"/>
                  </a:cubicBezTo>
                  <a:close/>
                </a:path>
              </a:pathLst>
            </a:custGeom>
            <a:blipFill>
              <a:blip r:embed="rId5" cstate="print"/>
              <a:tile tx="0" ty="0" sx="100000" sy="100000" flip="none" algn="tl"/>
            </a:blipFill>
            <a:ln w="3492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Picture 12" descr="http://liubavyshka.ru/_ph/31/2/127579496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88360" flipH="1">
              <a:off x="1425094" y="2713376"/>
              <a:ext cx="688011" cy="688011"/>
            </a:xfrm>
            <a:prstGeom prst="rect">
              <a:avLst/>
            </a:prstGeom>
            <a:noFill/>
          </p:spPr>
        </p:pic>
        <p:pic>
          <p:nvPicPr>
            <p:cNvPr id="34832" name="Picture 16" descr="http://girafenok.com.ua/wp-content/uploads/2016/04/dom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15616" y="476672"/>
              <a:ext cx="1070248" cy="1070248"/>
            </a:xfrm>
            <a:prstGeom prst="rect">
              <a:avLst/>
            </a:prstGeom>
            <a:noFill/>
          </p:spPr>
        </p:pic>
        <p:cxnSp>
          <p:nvCxnSpPr>
            <p:cNvPr id="22" name="Прямая соединительная линия 21"/>
            <p:cNvCxnSpPr>
              <a:stCxn id="5" idx="1"/>
              <a:endCxn id="5" idx="5"/>
            </p:cNvCxnSpPr>
            <p:nvPr/>
          </p:nvCxnSpPr>
          <p:spPr>
            <a:xfrm>
              <a:off x="5003748" y="2178153"/>
              <a:ext cx="112518" cy="1569803"/>
            </a:xfrm>
            <a:prstGeom prst="line">
              <a:avLst/>
            </a:prstGeom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2034436" y="692696"/>
            <a:ext cx="6209972" cy="1440160"/>
            <a:chOff x="2034436" y="692696"/>
            <a:chExt cx="5868830" cy="1236944"/>
          </a:xfrm>
        </p:grpSpPr>
        <p:sp>
          <p:nvSpPr>
            <p:cNvPr id="24" name="Правая фигурная скобка 23"/>
            <p:cNvSpPr/>
            <p:nvPr/>
          </p:nvSpPr>
          <p:spPr>
            <a:xfrm rot="17096266">
              <a:off x="4651205" y="-1322420"/>
              <a:ext cx="635291" cy="5868830"/>
            </a:xfrm>
            <a:prstGeom prst="rightBrace">
              <a:avLst>
                <a:gd name="adj1" fmla="val 8333"/>
                <a:gd name="adj2" fmla="val 49397"/>
              </a:avLst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60032" y="692696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b="1" dirty="0" smtClean="0">
                  <a:latin typeface="Times New Roman" pitchFamily="18" charset="0"/>
                  <a:cs typeface="Times New Roman" pitchFamily="18" charset="0"/>
                </a:rPr>
                <a:t>10 км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921269" y="2648615"/>
            <a:ext cx="2968787" cy="593978"/>
            <a:chOff x="4921269" y="2648615"/>
            <a:chExt cx="2968787" cy="593978"/>
          </a:xfrm>
        </p:grpSpPr>
        <p:sp>
          <p:nvSpPr>
            <p:cNvPr id="27" name="Левая фигурная скобка 26"/>
            <p:cNvSpPr/>
            <p:nvPr/>
          </p:nvSpPr>
          <p:spPr>
            <a:xfrm rot="17079796">
              <a:off x="6257223" y="1312661"/>
              <a:ext cx="296879" cy="2968787"/>
            </a:xfrm>
            <a:prstGeom prst="leftBrace">
              <a:avLst>
                <a:gd name="adj1" fmla="val 8333"/>
                <a:gd name="adj2" fmla="val 49033"/>
              </a:avLst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24128" y="2780928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b="1" dirty="0" smtClean="0">
                  <a:latin typeface="Times New Roman" pitchFamily="18" charset="0"/>
                  <a:cs typeface="Times New Roman" pitchFamily="18" charset="0"/>
                </a:rPr>
                <a:t>2 км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995936" y="2211190"/>
            <a:ext cx="938009" cy="1512923"/>
            <a:chOff x="3995936" y="2211190"/>
            <a:chExt cx="938009" cy="1512923"/>
          </a:xfrm>
        </p:grpSpPr>
        <p:sp>
          <p:nvSpPr>
            <p:cNvPr id="30" name="Левая фигурная скобка 29"/>
            <p:cNvSpPr/>
            <p:nvPr/>
          </p:nvSpPr>
          <p:spPr>
            <a:xfrm rot="21400498">
              <a:off x="4671920" y="2211190"/>
              <a:ext cx="262025" cy="1512923"/>
            </a:xfrm>
            <a:prstGeom prst="leftBrac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995936" y="2852936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b="1" dirty="0" smtClean="0">
                  <a:latin typeface="Times New Roman" pitchFamily="18" charset="0"/>
                  <a:cs typeface="Times New Roman" pitchFamily="18" charset="0"/>
                </a:rPr>
                <a:t>4 км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44624"/>
            <a:ext cx="8229600" cy="5760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cmpd="dbl">
            <a:noFill/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Створимо математичну модель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8" descr="http://rosmetallica.ru/image/cache/catalog/bus_station/bus_station_13-800x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40768"/>
            <a:ext cx="1363305" cy="920231"/>
          </a:xfrm>
          <a:prstGeom prst="rect">
            <a:avLst/>
          </a:prstGeom>
          <a:noFill/>
        </p:spPr>
      </p:pic>
      <p:pic>
        <p:nvPicPr>
          <p:cNvPr id="6" name="Picture 14" descr="http://www.lenagold.ru/fon/clipart/d/dom/domik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77072"/>
            <a:ext cx="1280142" cy="1152128"/>
          </a:xfrm>
          <a:prstGeom prst="rect">
            <a:avLst/>
          </a:prstGeom>
          <a:noFill/>
        </p:spPr>
      </p:pic>
      <p:pic>
        <p:nvPicPr>
          <p:cNvPr id="7" name="Picture 6" descr="http://wikinista.wikispaces.com/file/view/forest.png/320729680/221x159/forest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660232" y="1484784"/>
            <a:ext cx="2189677" cy="157537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Равнобедренный треугольник 7"/>
          <p:cNvSpPr/>
          <p:nvPr/>
        </p:nvSpPr>
        <p:spPr>
          <a:xfrm rot="5154016">
            <a:off x="3466222" y="-198542"/>
            <a:ext cx="3147660" cy="5766384"/>
          </a:xfrm>
          <a:prstGeom prst="triangle">
            <a:avLst>
              <a:gd name="adj" fmla="val 67735"/>
            </a:avLst>
          </a:prstGeom>
          <a:solidFill>
            <a:srgbClr val="FFFFFF">
              <a:alpha val="0"/>
            </a:srgbClr>
          </a:solidFill>
          <a:ln w="412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23528" y="1556792"/>
            <a:ext cx="3825085" cy="2664295"/>
          </a:xfrm>
          <a:custGeom>
            <a:avLst/>
            <a:gdLst>
              <a:gd name="connsiteX0" fmla="*/ 414454 w 3399264"/>
              <a:gd name="connsiteY0" fmla="*/ 416312 h 2505307"/>
              <a:gd name="connsiteX1" fmla="*/ 704386 w 3399264"/>
              <a:gd name="connsiteY1" fmla="*/ 204438 h 2505307"/>
              <a:gd name="connsiteX2" fmla="*/ 1050074 w 3399264"/>
              <a:gd name="connsiteY2" fmla="*/ 26019 h 2505307"/>
              <a:gd name="connsiteX3" fmla="*/ 1440366 w 3399264"/>
              <a:gd name="connsiteY3" fmla="*/ 48321 h 2505307"/>
              <a:gd name="connsiteX4" fmla="*/ 1797205 w 3399264"/>
              <a:gd name="connsiteY4" fmla="*/ 126380 h 2505307"/>
              <a:gd name="connsiteX5" fmla="*/ 2287859 w 3399264"/>
              <a:gd name="connsiteY5" fmla="*/ 460917 h 2505307"/>
              <a:gd name="connsiteX6" fmla="*/ 2689303 w 3399264"/>
              <a:gd name="connsiteY6" fmla="*/ 538975 h 2505307"/>
              <a:gd name="connsiteX7" fmla="*/ 3202259 w 3399264"/>
              <a:gd name="connsiteY7" fmla="*/ 639336 h 2505307"/>
              <a:gd name="connsiteX8" fmla="*/ 3391830 w 3399264"/>
              <a:gd name="connsiteY8" fmla="*/ 1274956 h 2505307"/>
              <a:gd name="connsiteX9" fmla="*/ 3246864 w 3399264"/>
              <a:gd name="connsiteY9" fmla="*/ 1676399 h 2505307"/>
              <a:gd name="connsiteX10" fmla="*/ 2800815 w 3399264"/>
              <a:gd name="connsiteY10" fmla="*/ 2111297 h 2505307"/>
              <a:gd name="connsiteX11" fmla="*/ 2555488 w 3399264"/>
              <a:gd name="connsiteY11" fmla="*/ 2200507 h 2505307"/>
              <a:gd name="connsiteX12" fmla="*/ 1942171 w 3399264"/>
              <a:gd name="connsiteY12" fmla="*/ 2501590 h 2505307"/>
              <a:gd name="connsiteX13" fmla="*/ 1005469 w 3399264"/>
              <a:gd name="connsiteY13" fmla="*/ 2178204 h 2505307"/>
              <a:gd name="connsiteX14" fmla="*/ 470210 w 3399264"/>
              <a:gd name="connsiteY14" fmla="*/ 1843668 h 2505307"/>
              <a:gd name="connsiteX15" fmla="*/ 68766 w 3399264"/>
              <a:gd name="connsiteY15" fmla="*/ 1397619 h 2505307"/>
              <a:gd name="connsiteX16" fmla="*/ 57615 w 3399264"/>
              <a:gd name="connsiteY16" fmla="*/ 940419 h 2505307"/>
              <a:gd name="connsiteX17" fmla="*/ 146825 w 3399264"/>
              <a:gd name="connsiteY17" fmla="*/ 661638 h 2505307"/>
              <a:gd name="connsiteX18" fmla="*/ 247186 w 3399264"/>
              <a:gd name="connsiteY18" fmla="*/ 483219 h 2505307"/>
              <a:gd name="connsiteX19" fmla="*/ 347547 w 3399264"/>
              <a:gd name="connsiteY19" fmla="*/ 427463 h 2505307"/>
              <a:gd name="connsiteX20" fmla="*/ 414454 w 3399264"/>
              <a:gd name="connsiteY20" fmla="*/ 416312 h 2505307"/>
              <a:gd name="connsiteX0" fmla="*/ 414454 w 3399264"/>
              <a:gd name="connsiteY0" fmla="*/ 485078 h 2574073"/>
              <a:gd name="connsiteX1" fmla="*/ 704386 w 3399264"/>
              <a:gd name="connsiteY1" fmla="*/ 273204 h 2574073"/>
              <a:gd name="connsiteX2" fmla="*/ 1050074 w 3399264"/>
              <a:gd name="connsiteY2" fmla="*/ 94785 h 2574073"/>
              <a:gd name="connsiteX3" fmla="*/ 1440366 w 3399264"/>
              <a:gd name="connsiteY3" fmla="*/ 117087 h 2574073"/>
              <a:gd name="connsiteX4" fmla="*/ 1792339 w 3399264"/>
              <a:gd name="connsiteY4" fmla="*/ 68766 h 2574073"/>
              <a:gd name="connsiteX5" fmla="*/ 2287859 w 3399264"/>
              <a:gd name="connsiteY5" fmla="*/ 529683 h 2574073"/>
              <a:gd name="connsiteX6" fmla="*/ 2689303 w 3399264"/>
              <a:gd name="connsiteY6" fmla="*/ 607741 h 2574073"/>
              <a:gd name="connsiteX7" fmla="*/ 3202259 w 3399264"/>
              <a:gd name="connsiteY7" fmla="*/ 708102 h 2574073"/>
              <a:gd name="connsiteX8" fmla="*/ 3391830 w 3399264"/>
              <a:gd name="connsiteY8" fmla="*/ 1343722 h 2574073"/>
              <a:gd name="connsiteX9" fmla="*/ 3246864 w 3399264"/>
              <a:gd name="connsiteY9" fmla="*/ 1745165 h 2574073"/>
              <a:gd name="connsiteX10" fmla="*/ 2800815 w 3399264"/>
              <a:gd name="connsiteY10" fmla="*/ 2180063 h 2574073"/>
              <a:gd name="connsiteX11" fmla="*/ 2555488 w 3399264"/>
              <a:gd name="connsiteY11" fmla="*/ 2269273 h 2574073"/>
              <a:gd name="connsiteX12" fmla="*/ 1942171 w 3399264"/>
              <a:gd name="connsiteY12" fmla="*/ 2570356 h 2574073"/>
              <a:gd name="connsiteX13" fmla="*/ 1005469 w 3399264"/>
              <a:gd name="connsiteY13" fmla="*/ 2246970 h 2574073"/>
              <a:gd name="connsiteX14" fmla="*/ 470210 w 3399264"/>
              <a:gd name="connsiteY14" fmla="*/ 1912434 h 2574073"/>
              <a:gd name="connsiteX15" fmla="*/ 68766 w 3399264"/>
              <a:gd name="connsiteY15" fmla="*/ 1466385 h 2574073"/>
              <a:gd name="connsiteX16" fmla="*/ 57615 w 3399264"/>
              <a:gd name="connsiteY16" fmla="*/ 1009185 h 2574073"/>
              <a:gd name="connsiteX17" fmla="*/ 146825 w 3399264"/>
              <a:gd name="connsiteY17" fmla="*/ 730404 h 2574073"/>
              <a:gd name="connsiteX18" fmla="*/ 247186 w 3399264"/>
              <a:gd name="connsiteY18" fmla="*/ 551985 h 2574073"/>
              <a:gd name="connsiteX19" fmla="*/ 347547 w 3399264"/>
              <a:gd name="connsiteY19" fmla="*/ 496229 h 2574073"/>
              <a:gd name="connsiteX20" fmla="*/ 414454 w 3399264"/>
              <a:gd name="connsiteY20" fmla="*/ 485078 h 2574073"/>
              <a:gd name="connsiteX0" fmla="*/ 414454 w 3399264"/>
              <a:gd name="connsiteY0" fmla="*/ 466522 h 2555517"/>
              <a:gd name="connsiteX1" fmla="*/ 704386 w 3399264"/>
              <a:gd name="connsiteY1" fmla="*/ 254648 h 2555517"/>
              <a:gd name="connsiteX2" fmla="*/ 1050074 w 3399264"/>
              <a:gd name="connsiteY2" fmla="*/ 76229 h 2555517"/>
              <a:gd name="connsiteX3" fmla="*/ 1440366 w 3399264"/>
              <a:gd name="connsiteY3" fmla="*/ 98531 h 2555517"/>
              <a:gd name="connsiteX4" fmla="*/ 1792339 w 3399264"/>
              <a:gd name="connsiteY4" fmla="*/ 50210 h 2555517"/>
              <a:gd name="connsiteX5" fmla="*/ 2410387 w 3399264"/>
              <a:gd name="connsiteY5" fmla="*/ 399789 h 2555517"/>
              <a:gd name="connsiteX6" fmla="*/ 2689303 w 3399264"/>
              <a:gd name="connsiteY6" fmla="*/ 589185 h 2555517"/>
              <a:gd name="connsiteX7" fmla="*/ 3202259 w 3399264"/>
              <a:gd name="connsiteY7" fmla="*/ 689546 h 2555517"/>
              <a:gd name="connsiteX8" fmla="*/ 3391830 w 3399264"/>
              <a:gd name="connsiteY8" fmla="*/ 1325166 h 2555517"/>
              <a:gd name="connsiteX9" fmla="*/ 3246864 w 3399264"/>
              <a:gd name="connsiteY9" fmla="*/ 1726609 h 2555517"/>
              <a:gd name="connsiteX10" fmla="*/ 2800815 w 3399264"/>
              <a:gd name="connsiteY10" fmla="*/ 2161507 h 2555517"/>
              <a:gd name="connsiteX11" fmla="*/ 2555488 w 3399264"/>
              <a:gd name="connsiteY11" fmla="*/ 2250717 h 2555517"/>
              <a:gd name="connsiteX12" fmla="*/ 1942171 w 3399264"/>
              <a:gd name="connsiteY12" fmla="*/ 2551800 h 2555517"/>
              <a:gd name="connsiteX13" fmla="*/ 1005469 w 3399264"/>
              <a:gd name="connsiteY13" fmla="*/ 2228414 h 2555517"/>
              <a:gd name="connsiteX14" fmla="*/ 470210 w 3399264"/>
              <a:gd name="connsiteY14" fmla="*/ 1893878 h 2555517"/>
              <a:gd name="connsiteX15" fmla="*/ 68766 w 3399264"/>
              <a:gd name="connsiteY15" fmla="*/ 1447829 h 2555517"/>
              <a:gd name="connsiteX16" fmla="*/ 57615 w 3399264"/>
              <a:gd name="connsiteY16" fmla="*/ 990629 h 2555517"/>
              <a:gd name="connsiteX17" fmla="*/ 146825 w 3399264"/>
              <a:gd name="connsiteY17" fmla="*/ 711848 h 2555517"/>
              <a:gd name="connsiteX18" fmla="*/ 247186 w 3399264"/>
              <a:gd name="connsiteY18" fmla="*/ 533429 h 2555517"/>
              <a:gd name="connsiteX19" fmla="*/ 347547 w 3399264"/>
              <a:gd name="connsiteY19" fmla="*/ 477673 h 2555517"/>
              <a:gd name="connsiteX20" fmla="*/ 414454 w 3399264"/>
              <a:gd name="connsiteY20" fmla="*/ 466522 h 2555517"/>
              <a:gd name="connsiteX0" fmla="*/ 414454 w 3715722"/>
              <a:gd name="connsiteY0" fmla="*/ 466522 h 2555517"/>
              <a:gd name="connsiteX1" fmla="*/ 704386 w 3715722"/>
              <a:gd name="connsiteY1" fmla="*/ 254648 h 2555517"/>
              <a:gd name="connsiteX2" fmla="*/ 1050074 w 3715722"/>
              <a:gd name="connsiteY2" fmla="*/ 76229 h 2555517"/>
              <a:gd name="connsiteX3" fmla="*/ 1440366 w 3715722"/>
              <a:gd name="connsiteY3" fmla="*/ 98531 h 2555517"/>
              <a:gd name="connsiteX4" fmla="*/ 1792339 w 3715722"/>
              <a:gd name="connsiteY4" fmla="*/ 50210 h 2555517"/>
              <a:gd name="connsiteX5" fmla="*/ 2410387 w 3715722"/>
              <a:gd name="connsiteY5" fmla="*/ 399789 h 2555517"/>
              <a:gd name="connsiteX6" fmla="*/ 2689303 w 3715722"/>
              <a:gd name="connsiteY6" fmla="*/ 589185 h 2555517"/>
              <a:gd name="connsiteX7" fmla="*/ 3202259 w 3715722"/>
              <a:gd name="connsiteY7" fmla="*/ 689546 h 2555517"/>
              <a:gd name="connsiteX8" fmla="*/ 3708288 w 3715722"/>
              <a:gd name="connsiteY8" fmla="*/ 1273733 h 2555517"/>
              <a:gd name="connsiteX9" fmla="*/ 3246864 w 3715722"/>
              <a:gd name="connsiteY9" fmla="*/ 1726609 h 2555517"/>
              <a:gd name="connsiteX10" fmla="*/ 2800815 w 3715722"/>
              <a:gd name="connsiteY10" fmla="*/ 2161507 h 2555517"/>
              <a:gd name="connsiteX11" fmla="*/ 2555488 w 3715722"/>
              <a:gd name="connsiteY11" fmla="*/ 2250717 h 2555517"/>
              <a:gd name="connsiteX12" fmla="*/ 1942171 w 3715722"/>
              <a:gd name="connsiteY12" fmla="*/ 2551800 h 2555517"/>
              <a:gd name="connsiteX13" fmla="*/ 1005469 w 3715722"/>
              <a:gd name="connsiteY13" fmla="*/ 2228414 h 2555517"/>
              <a:gd name="connsiteX14" fmla="*/ 470210 w 3715722"/>
              <a:gd name="connsiteY14" fmla="*/ 1893878 h 2555517"/>
              <a:gd name="connsiteX15" fmla="*/ 68766 w 3715722"/>
              <a:gd name="connsiteY15" fmla="*/ 1447829 h 2555517"/>
              <a:gd name="connsiteX16" fmla="*/ 57615 w 3715722"/>
              <a:gd name="connsiteY16" fmla="*/ 990629 h 2555517"/>
              <a:gd name="connsiteX17" fmla="*/ 146825 w 3715722"/>
              <a:gd name="connsiteY17" fmla="*/ 711848 h 2555517"/>
              <a:gd name="connsiteX18" fmla="*/ 247186 w 3715722"/>
              <a:gd name="connsiteY18" fmla="*/ 533429 h 2555517"/>
              <a:gd name="connsiteX19" fmla="*/ 347547 w 3715722"/>
              <a:gd name="connsiteY19" fmla="*/ 477673 h 2555517"/>
              <a:gd name="connsiteX20" fmla="*/ 414454 w 3715722"/>
              <a:gd name="connsiteY20" fmla="*/ 466522 h 255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5722" h="2555517">
                <a:moveTo>
                  <a:pt x="414454" y="466522"/>
                </a:moveTo>
                <a:cubicBezTo>
                  <a:pt x="473927" y="429351"/>
                  <a:pt x="598449" y="319697"/>
                  <a:pt x="704386" y="254648"/>
                </a:cubicBezTo>
                <a:cubicBezTo>
                  <a:pt x="810323" y="189599"/>
                  <a:pt x="927411" y="102248"/>
                  <a:pt x="1050074" y="76229"/>
                </a:cubicBezTo>
                <a:cubicBezTo>
                  <a:pt x="1172737" y="50210"/>
                  <a:pt x="1316655" y="102867"/>
                  <a:pt x="1440366" y="98531"/>
                </a:cubicBezTo>
                <a:cubicBezTo>
                  <a:pt x="1564077" y="94195"/>
                  <a:pt x="1630669" y="0"/>
                  <a:pt x="1792339" y="50210"/>
                </a:cubicBezTo>
                <a:cubicBezTo>
                  <a:pt x="1954009" y="100420"/>
                  <a:pt x="2260893" y="309960"/>
                  <a:pt x="2410387" y="399789"/>
                </a:cubicBezTo>
                <a:cubicBezTo>
                  <a:pt x="2559881" y="489618"/>
                  <a:pt x="2689303" y="589185"/>
                  <a:pt x="2689303" y="589185"/>
                </a:cubicBezTo>
                <a:cubicBezTo>
                  <a:pt x="2841703" y="618921"/>
                  <a:pt x="3032428" y="575455"/>
                  <a:pt x="3202259" y="689546"/>
                </a:cubicBezTo>
                <a:cubicBezTo>
                  <a:pt x="3372090" y="803637"/>
                  <a:pt x="3700854" y="1100889"/>
                  <a:pt x="3708288" y="1273733"/>
                </a:cubicBezTo>
                <a:cubicBezTo>
                  <a:pt x="3715722" y="1446577"/>
                  <a:pt x="3398109" y="1578647"/>
                  <a:pt x="3246864" y="1726609"/>
                </a:cubicBezTo>
                <a:cubicBezTo>
                  <a:pt x="3095619" y="1874571"/>
                  <a:pt x="2916044" y="2074156"/>
                  <a:pt x="2800815" y="2161507"/>
                </a:cubicBezTo>
                <a:cubicBezTo>
                  <a:pt x="2685586" y="2248858"/>
                  <a:pt x="2698595" y="2185668"/>
                  <a:pt x="2555488" y="2250717"/>
                </a:cubicBezTo>
                <a:cubicBezTo>
                  <a:pt x="2412381" y="2315766"/>
                  <a:pt x="2200507" y="2555517"/>
                  <a:pt x="1942171" y="2551800"/>
                </a:cubicBezTo>
                <a:cubicBezTo>
                  <a:pt x="1683835" y="2548083"/>
                  <a:pt x="1250796" y="2338068"/>
                  <a:pt x="1005469" y="2228414"/>
                </a:cubicBezTo>
                <a:cubicBezTo>
                  <a:pt x="760142" y="2118760"/>
                  <a:pt x="626327" y="2023975"/>
                  <a:pt x="470210" y="1893878"/>
                </a:cubicBezTo>
                <a:cubicBezTo>
                  <a:pt x="314093" y="1763781"/>
                  <a:pt x="137532" y="1598371"/>
                  <a:pt x="68766" y="1447829"/>
                </a:cubicBezTo>
                <a:cubicBezTo>
                  <a:pt x="0" y="1297288"/>
                  <a:pt x="44605" y="1113293"/>
                  <a:pt x="57615" y="990629"/>
                </a:cubicBezTo>
                <a:cubicBezTo>
                  <a:pt x="70625" y="867966"/>
                  <a:pt x="115230" y="788048"/>
                  <a:pt x="146825" y="711848"/>
                </a:cubicBezTo>
                <a:cubicBezTo>
                  <a:pt x="178420" y="635648"/>
                  <a:pt x="213732" y="572458"/>
                  <a:pt x="247186" y="533429"/>
                </a:cubicBezTo>
                <a:cubicBezTo>
                  <a:pt x="280640" y="494400"/>
                  <a:pt x="319669" y="486966"/>
                  <a:pt x="347547" y="477673"/>
                </a:cubicBezTo>
                <a:cubicBezTo>
                  <a:pt x="375425" y="468380"/>
                  <a:pt x="354981" y="503693"/>
                  <a:pt x="414454" y="466522"/>
                </a:cubicBezTo>
                <a:close/>
              </a:path>
            </a:pathLst>
          </a:custGeom>
          <a:blipFill>
            <a:blip r:embed="rId6" cstate="print"/>
            <a:tile tx="0" ty="0" sx="100000" sy="100000" flip="none" algn="tl"/>
          </a:blipFill>
          <a:ln w="349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2" descr="http://liubavyshka.ru/_ph/31/2/12757949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88360" flipH="1">
            <a:off x="1425094" y="2713376"/>
            <a:ext cx="688011" cy="688011"/>
          </a:xfrm>
          <a:prstGeom prst="rect">
            <a:avLst/>
          </a:prstGeom>
          <a:noFill/>
        </p:spPr>
      </p:pic>
      <p:pic>
        <p:nvPicPr>
          <p:cNvPr id="11" name="Picture 16" descr="http://girafenok.com.ua/wp-content/uploads/2016/04/dom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476672"/>
            <a:ext cx="1070248" cy="1070248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>
            <a:stCxn id="8" idx="1"/>
            <a:endCxn id="8" idx="5"/>
          </p:cNvCxnSpPr>
          <p:nvPr/>
        </p:nvCxnSpPr>
        <p:spPr>
          <a:xfrm>
            <a:off x="5003748" y="2178153"/>
            <a:ext cx="112518" cy="1569803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87624" y="404664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933056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96336" y="1916832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2040" y="1196752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3429000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2564904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52120" y="2348881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836712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483768" y="4437112"/>
            <a:ext cx="6408712" cy="2304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555776" y="4581128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ym typeface="Symbol"/>
              </a:rPr>
              <a:t>1.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ACB   DC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E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за двома кутами, бо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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2483768" y="5517232"/>
            <a:ext cx="6336704" cy="1247006"/>
            <a:chOff x="2483768" y="5517232"/>
            <a:chExt cx="6336704" cy="1247006"/>
          </a:xfrm>
        </p:grpSpPr>
        <p:sp>
          <p:nvSpPr>
            <p:cNvPr id="24" name="TextBox 23"/>
            <p:cNvSpPr txBox="1"/>
            <p:nvPr/>
          </p:nvSpPr>
          <p:spPr>
            <a:xfrm>
              <a:off x="2483768" y="5517232"/>
              <a:ext cx="63367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uk-UA" sz="2800" b="1" i="1" dirty="0" smtClean="0">
                  <a:latin typeface="Times New Roman" pitchFamily="18" charset="0"/>
                  <a:cs typeface="Times New Roman" pitchFamily="18" charset="0"/>
                </a:rPr>
                <a:t>З подібності трикутників випливає 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5841" name="Picture 1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39546" y="6093296"/>
              <a:ext cx="1095333" cy="648072"/>
            </a:xfrm>
            <a:prstGeom prst="rect">
              <a:avLst/>
            </a:prstGeom>
            <a:noFill/>
          </p:spPr>
        </p:pic>
        <p:pic>
          <p:nvPicPr>
            <p:cNvPr id="35844" name="Picture 4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32040" y="6093296"/>
              <a:ext cx="1066626" cy="670942"/>
            </a:xfrm>
            <a:prstGeom prst="rect">
              <a:avLst/>
            </a:prstGeom>
            <a:noFill/>
          </p:spPr>
        </p:pic>
        <p:sp>
          <p:nvSpPr>
            <p:cNvPr id="30" name="TextBox 29"/>
            <p:cNvSpPr txBox="1"/>
            <p:nvPr/>
          </p:nvSpPr>
          <p:spPr>
            <a:xfrm>
              <a:off x="6444208" y="6165304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AB=20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км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2">
      <a:dk1>
        <a:sysClr val="windowText" lastClr="000000"/>
      </a:dk1>
      <a:lt1>
        <a:sysClr val="window" lastClr="FFFFFF"/>
      </a:lt1>
      <a:dk2>
        <a:srgbClr val="C4C6B8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632</TotalTime>
  <Words>959</Words>
  <Application>Microsoft Office PowerPoint</Application>
  <PresentationFormat>Экран (4:3)</PresentationFormat>
  <Paragraphs>149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Ознаки подібності трикутників Розв’язування задач</vt:lpstr>
      <vt:lpstr>Мета уроку</vt:lpstr>
      <vt:lpstr>Слайд 3</vt:lpstr>
      <vt:lpstr>Математичний диктант</vt:lpstr>
      <vt:lpstr>Слайд 5</vt:lpstr>
      <vt:lpstr>Перевірка</vt:lpstr>
      <vt:lpstr>Слайд 7</vt:lpstr>
      <vt:lpstr>Слайд 8</vt:lpstr>
      <vt:lpstr>Слайд 9</vt:lpstr>
      <vt:lpstr>Робота в групах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Ознаки подібності трикутників Розв’язування задач</dc:title>
  <dc:creator>Pavel</dc:creator>
  <cp:lastModifiedBy>Pavel</cp:lastModifiedBy>
  <cp:revision>48</cp:revision>
  <dcterms:created xsi:type="dcterms:W3CDTF">2016-08-20T13:37:17Z</dcterms:created>
  <dcterms:modified xsi:type="dcterms:W3CDTF">2016-08-25T10:21:44Z</dcterms:modified>
</cp:coreProperties>
</file>