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33AD23"/>
    <a:srgbClr val="66FF33"/>
    <a:srgbClr val="FF3399"/>
    <a:srgbClr val="FFFF00"/>
    <a:srgbClr val="009900"/>
    <a:srgbClr val="0000FF"/>
    <a:srgbClr val="52D1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265" autoAdjust="0"/>
  </p:normalViewPr>
  <p:slideViewPr>
    <p:cSldViewPr>
      <p:cViewPr varScale="1">
        <p:scale>
          <a:sx n="56" d="100"/>
          <a:sy n="56" d="100"/>
        </p:scale>
        <p:origin x="-17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A7F2E-FD69-44E3-B93E-346C895FA6DE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5C1E0-A985-42E6-8598-C4CD8D3682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334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5C1E0-A985-42E6-8598-C4CD8D36829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657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5C1E0-A985-42E6-8598-C4CD8D36829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81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5C1E0-A985-42E6-8598-C4CD8D36829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054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5C1E0-A985-42E6-8598-C4CD8D36829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023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5C1E0-A985-42E6-8598-C4CD8D368291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37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504055"/>
          </a:xfrm>
        </p:spPr>
        <p:txBody>
          <a:bodyPr>
            <a:noAutofit/>
          </a:bodyPr>
          <a:lstStyle/>
          <a:p>
            <a:pPr algn="l"/>
            <a:r>
              <a:rPr lang="ru-RU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Квадратний</a:t>
            </a: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тричлен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одзаголовок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323528" y="1340768"/>
                <a:ext cx="7848872" cy="4298032"/>
              </a:xfrm>
            </p:spPr>
            <p:txBody>
              <a:bodyPr/>
              <a:lstStyle/>
              <a:p>
                <a:pPr lvl="0" algn="l"/>
                <a:r>
                  <a:rPr lang="ru-RU" sz="1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uk-UA" sz="18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uk-UA" sz="18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uk-UA" sz="18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uk-UA" sz="18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uk-UA" sz="1800" b="1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r>
                  <a:rPr lang="ru-RU" sz="1800" b="1" dirty="0" smtClean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</a:t>
                </a:r>
              </a:p>
              <a:p>
                <a:pPr lvl="0" algn="l"/>
                <a:r>
                  <a:rPr lang="ru-RU" sz="1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</a:t>
                </a:r>
                <a:r>
                  <a:rPr lang="ru-RU" sz="1800" b="1" dirty="0" err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Презентац</a:t>
                </a:r>
                <a:r>
                  <a:rPr lang="uk-UA" sz="1800" b="1" dirty="0" err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ію</a:t>
                </a:r>
                <a:r>
                  <a:rPr lang="uk-UA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підготувала</a:t>
                </a:r>
                <a:endParaRPr lang="uk-UA" sz="1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r>
                  <a:rPr lang="uk-UA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1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вчитель </a:t>
                </a:r>
                <a:r>
                  <a:rPr lang="uk-UA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математики</a:t>
                </a:r>
              </a:p>
              <a:p>
                <a:pPr lvl="0" algn="l"/>
                <a:r>
                  <a:rPr lang="uk-UA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ЗШ </a:t>
                </a:r>
                <a:r>
                  <a:rPr lang="en-US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14:m>
                  <m:oMath xmlns:m="http://schemas.openxmlformats.org/officeDocument/2006/math">
                    <m:r>
                      <a:rPr lang="en-US" sz="1800" b="1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𝐈𝐈𝐈</m:t>
                    </m:r>
                    <m:r>
                      <a:rPr lang="en-US" sz="1800" b="1" i="0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uk-UA" sz="1800" b="1" dirty="0">
                    <a:solidFill>
                      <a:srgbClr val="C00000"/>
                    </a:solidFill>
                    <a:latin typeface="Cambria Math"/>
                    <a:ea typeface="Cambria Math"/>
                    <a:cs typeface="Times New Roman" panose="02020603050405020304" pitchFamily="18" charset="0"/>
                  </a:rPr>
                  <a:t>ступеня №11</a:t>
                </a:r>
              </a:p>
              <a:p>
                <a:pPr lvl="0" algn="l"/>
                <a:r>
                  <a:rPr lang="uk-UA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                                                            м. Білої Церкви</a:t>
                </a:r>
              </a:p>
              <a:p>
                <a:pPr lvl="0" algn="l"/>
                <a:r>
                  <a:rPr lang="uk-UA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                                                             </a:t>
                </a:r>
                <a:r>
                  <a:rPr lang="uk-UA" sz="1800" b="1" dirty="0" err="1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Ільніцька</a:t>
                </a:r>
                <a:r>
                  <a:rPr lang="uk-UA" sz="18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Л.В</a:t>
                </a:r>
                <a:endParaRPr lang="ru-RU" sz="1800" b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Под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23528" y="1340768"/>
                <a:ext cx="7848872" cy="4298032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 descr="C:\Users\ил\Desktop\0004-004-Reshit-zadach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1" y="1268760"/>
            <a:ext cx="4200467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0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84976" cy="360040"/>
          </a:xfrm>
        </p:spPr>
        <p:txBody>
          <a:bodyPr>
            <a:normAutofit fontScale="90000"/>
          </a:bodyPr>
          <a:lstStyle/>
          <a:p>
            <a:pPr marL="457200" algn="l">
              <a:lnSpc>
                <a:spcPct val="115000"/>
              </a:lnSpc>
              <a:spcAft>
                <a:spcPts val="0"/>
              </a:spcAft>
              <a:tabLst>
                <a:tab pos="2303145" algn="l"/>
              </a:tabLst>
            </a:pPr>
            <a:r>
              <a:rPr lang="uk-UA" b="1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uk-UA" b="1" dirty="0" smtClean="0">
                <a:latin typeface="Times New Roman"/>
                <a:ea typeface="Times New Roman"/>
                <a:cs typeface="Times New Roman"/>
              </a:rPr>
            </a:br>
            <a:r>
              <a:rPr lang="uk-UA" sz="27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4. </a:t>
            </a:r>
            <a:r>
              <a:rPr lang="uk-UA" sz="27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Сприймання </a:t>
            </a:r>
            <a:r>
              <a:rPr lang="uk-UA" sz="27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та усвідомлення нового </a:t>
            </a:r>
            <a:r>
              <a:rPr lang="uk-UA" sz="27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матеріалу</a:t>
            </a:r>
            <a:r>
              <a:rPr lang="ru-RU" sz="2700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/>
            </a:r>
            <a:br>
              <a:rPr lang="ru-RU" sz="2700" dirty="0">
                <a:solidFill>
                  <a:srgbClr val="C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548680"/>
                <a:ext cx="8712968" cy="6048672"/>
              </a:xfrm>
            </p:spPr>
            <p:txBody>
              <a:bodyPr>
                <a:normAutofit fontScale="25000" lnSpcReduction="20000"/>
              </a:bodyPr>
              <a:lstStyle/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6400" b="1" i="1" dirty="0" smtClean="0">
                    <a:solidFill>
                      <a:srgbClr val="C00000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Квадратний тричлен.</a:t>
                </a:r>
                <a:r>
                  <a:rPr lang="ru-RU" sz="6400" dirty="0">
                    <a:solidFill>
                      <a:prstClr val="black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/>
                </a:r>
                <a:br>
                  <a:rPr lang="ru-RU" sz="6400" dirty="0">
                    <a:solidFill>
                      <a:prstClr val="black"/>
                    </a:solidFill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</a:br>
                <a:endParaRPr lang="ru-RU" sz="6400" dirty="0" smtClean="0">
                  <a:solidFill>
                    <a:prstClr val="black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6400" b="1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Квадратним </a:t>
                </a:r>
                <a:r>
                  <a:rPr lang="uk-UA" sz="6400" b="1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тричленом </a:t>
                </a:r>
                <a:r>
                  <a:rPr lang="uk-UA" sz="64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називають многочлен виду </a:t>
                </a:r>
                <a:r>
                  <a:rPr lang="uk-UA" sz="6400" b="1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ах</a:t>
                </a:r>
                <a:r>
                  <a:rPr lang="uk-UA" sz="6400" b="1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6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en-US" sz="6400" b="1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6400" b="1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6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с, </a:t>
                </a:r>
                <a:r>
                  <a:rPr lang="uk-UA" sz="6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де </a:t>
                </a:r>
                <a:r>
                  <a:rPr lang="uk-UA" sz="6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6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6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змінна, </a:t>
                </a:r>
                <a:r>
                  <a:rPr lang="uk-UA" sz="6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uk-UA" sz="6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</a:t>
                </a:r>
                <a:r>
                  <a:rPr lang="en-US" sz="6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6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і </a:t>
                </a:r>
                <a:r>
                  <a:rPr lang="uk-UA" sz="6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</a:t>
                </a:r>
                <a:r>
                  <a:rPr lang="uk-UA" sz="6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6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6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деякі числа, причому </a:t>
                </a:r>
                <a:r>
                  <a:rPr lang="en-US" sz="6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uk-UA" sz="6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≠</m:t>
                    </m:r>
                  </m:oMath>
                </a14:m>
                <a:r>
                  <a:rPr lang="uk-UA" sz="6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0</a:t>
                </a:r>
                <a:r>
                  <a:rPr lang="uk-UA" sz="64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6400" dirty="0" smtClean="0">
                  <a:effectLst/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2900" b="1" dirty="0" smtClean="0"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6400" b="1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Коренем </a:t>
                </a:r>
                <a:r>
                  <a:rPr lang="uk-UA" sz="6400" b="1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квадратного тричлена </a:t>
                </a:r>
                <a:r>
                  <a:rPr lang="uk-UA" sz="64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називають значення змінної, при якому значення квадратного тричлена дорівнює нулю.</a:t>
                </a:r>
                <a:endParaRPr lang="ru-RU" sz="64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6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Наприклад, число 4 є коренем квадратного тричлена </a:t>
                </a:r>
                <a:r>
                  <a:rPr lang="uk-UA" sz="64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6400" baseline="30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6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uk-UA" sz="6400" i="1" smtClean="0">
                        <a:effectLst/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−</m:t>
                    </m:r>
                  </m:oMath>
                </a14:m>
                <a:r>
                  <a:rPr lang="uk-UA" sz="64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6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6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12.</a:t>
                </a:r>
                <a:endParaRPr lang="ru-RU" sz="6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6400" dirty="0" smtClean="0">
                  <a:solidFill>
                    <a:srgbClr val="FF0000"/>
                  </a:solidFill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6400" dirty="0" smtClean="0">
                    <a:solidFill>
                      <a:srgbClr val="FF0000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Щоб </a:t>
                </a:r>
                <a:r>
                  <a:rPr lang="uk-UA" sz="6400" dirty="0">
                    <a:solidFill>
                      <a:srgbClr val="FF0000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знайти корені квадратного тричлена </a:t>
                </a:r>
                <a:r>
                  <a:rPr lang="uk-UA" sz="6400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ах</a:t>
                </a:r>
                <a:r>
                  <a:rPr lang="uk-UA" sz="6400" baseline="30000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6400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6400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6400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6400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с, </a:t>
                </a:r>
                <a:r>
                  <a:rPr lang="uk-UA" sz="64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треба </a:t>
                </a:r>
                <a:r>
                  <a:rPr lang="uk-UA" sz="6400" dirty="0" err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розв</a:t>
                </a:r>
                <a:r>
                  <a:rPr lang="ru-RU" sz="64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6400" dirty="0" err="1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язати</a:t>
                </a:r>
                <a:r>
                  <a:rPr lang="uk-UA" sz="64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відповідне квадратне рівняння </a:t>
                </a:r>
                <a:r>
                  <a:rPr lang="uk-UA" sz="64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ах</a:t>
                </a:r>
                <a:r>
                  <a:rPr lang="uk-UA" sz="6400" baseline="30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6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en-US" sz="64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64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6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с = 0</a:t>
                </a:r>
                <a:r>
                  <a:rPr lang="uk-UA" sz="64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6400" dirty="0">
                  <a:solidFill>
                    <a:srgbClr val="FF0000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4500" b="1" dirty="0" smtClean="0">
                  <a:effectLst/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7200" b="1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Дискримінантом </a:t>
                </a:r>
                <a:r>
                  <a:rPr lang="uk-UA" sz="72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квадратного тричлена</a:t>
                </a:r>
                <a:r>
                  <a:rPr lang="uk-UA" sz="72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7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ах</a:t>
                </a:r>
                <a:r>
                  <a:rPr lang="uk-UA" sz="72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7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en-US" sz="7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7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7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с </a:t>
                </a:r>
                <a:r>
                  <a:rPr lang="uk-UA" sz="72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є число</a:t>
                </a:r>
                <a:r>
                  <a:rPr lang="uk-UA" sz="7200" b="1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en-US" sz="7200" b="1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7200" b="1" baseline="30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7200" b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7200" b="1" i="1" smtClean="0"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ru-RU" sz="7200" b="1" i="1" smtClean="0"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sz="7200" b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</a:t>
                </a:r>
                <a:r>
                  <a:rPr lang="uk-UA" sz="7200" b="1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ас</a:t>
                </a:r>
                <a:r>
                  <a:rPr lang="uk-UA" sz="7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endParaRPr lang="ru-RU" sz="72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7200" dirty="0" smtClean="0">
                  <a:effectLst/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7200" b="1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</a:t>
                </a:r>
                <a:r>
                  <a:rPr lang="en-US" sz="7200" b="1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:r>
                  <a:rPr lang="en-US" sz="7200" b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72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7200" b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то квадратний тричлен коренів не має. Якщо </a:t>
                </a:r>
                <a:r>
                  <a:rPr lang="en-US" sz="7200" b="1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14:m>
                  <m:oMath xmlns:m="http://schemas.openxmlformats.org/officeDocument/2006/math">
                    <m:r>
                      <a:rPr lang="en-US" sz="7200" b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72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</m:oMath>
                </a14:m>
                <a:r>
                  <a:rPr lang="uk-UA" sz="7200" b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то квадратний тричлен має один корінь, якщо</a:t>
                </a:r>
                <a:r>
                  <a:rPr lang="uk-UA" sz="7200" b="1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en-US" sz="7200" b="1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:r>
                  <a:rPr lang="en-US" sz="7200" b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72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7200" b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0,то два корені</a:t>
                </a:r>
                <a:r>
                  <a:rPr lang="uk-UA" sz="7200" b="1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72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Розглянемо </a:t>
                </a:r>
                <a:r>
                  <a:rPr lang="uk-UA" sz="72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квадратний тричлен </a:t>
                </a:r>
                <a:r>
                  <a:rPr lang="uk-UA" sz="7200" i="1" dirty="0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7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+ 3 </a:t>
                </a:r>
                <a:r>
                  <a:rPr lang="uk-UA" sz="72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72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7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4. </a:t>
                </a:r>
                <a:r>
                  <a:rPr lang="uk-UA" sz="72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Розкладемо його на множники методом групування. </a:t>
                </a:r>
                <a:endParaRPr lang="ru-RU" sz="6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72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Маємо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:</a:t>
                </a:r>
                <a:r>
                  <a:rPr lang="uk-UA" sz="7200" i="1" dirty="0">
                    <a:effectLst/>
                    <a:latin typeface="Times New Roman"/>
                    <a:ea typeface="Times New Roman"/>
                    <a:cs typeface="Times New Roman"/>
                  </a:rPr>
                  <a:t> у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7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+ 3 </a:t>
                </a:r>
                <a:r>
                  <a:rPr lang="uk-UA" sz="72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72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7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4 = </a:t>
                </a:r>
                <a:r>
                  <a:rPr lang="uk-UA" sz="7200" i="1" dirty="0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7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+ 4у</a:t>
                </a:r>
                <a14:m>
                  <m:oMath xmlns:m="http://schemas.openxmlformats.org/officeDocument/2006/math">
                    <m:r>
                      <a:rPr lang="uk-UA" sz="7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у</a:t>
                </a:r>
                <a14:m>
                  <m:oMath xmlns:m="http://schemas.openxmlformats.org/officeDocument/2006/math">
                    <m:r>
                      <a:rPr lang="uk-UA" sz="7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4= у(</a:t>
                </a:r>
                <a:r>
                  <a:rPr lang="uk-UA" sz="7200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+ 4) </a:t>
                </a:r>
                <a14:m>
                  <m:oMath xmlns:m="http://schemas.openxmlformats.org/officeDocument/2006/math">
                    <m:r>
                      <a:rPr lang="uk-UA" sz="7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(у + 4) = (</a:t>
                </a:r>
                <a:r>
                  <a:rPr lang="uk-UA" sz="7200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7200" dirty="0">
                    <a:effectLst/>
                    <a:latin typeface="Times New Roman"/>
                    <a:ea typeface="Times New Roman"/>
                    <a:cs typeface="Times New Roman"/>
                  </a:rPr>
                  <a:t> + 4) (</a:t>
                </a:r>
                <a:r>
                  <a:rPr lang="uk-UA" sz="7200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14:m>
                  <m:oMath xmlns:m="http://schemas.openxmlformats.org/officeDocument/2006/math">
                    <m:r>
                      <a:rPr lang="uk-UA" sz="7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− 1).</m:t>
                    </m:r>
                  </m:oMath>
                </a14:m>
                <a:endParaRPr lang="ru-RU" sz="60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72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Даний квадратний тричлен  розкладено на лінійні множники</a:t>
                </a:r>
                <a:endParaRPr lang="ru-RU" sz="6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72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у + 4 і у</a:t>
                </a:r>
                <a14:m>
                  <m:oMath xmlns:m="http://schemas.openxmlformats.org/officeDocument/2006/math">
                    <m:r>
                      <a:rPr lang="uk-UA" sz="7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− 1.</m:t>
                    </m:r>
                  </m:oMath>
                </a14:m>
                <a:endParaRPr lang="ru-RU" sz="6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7200" dirty="0"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7200" dirty="0" smtClean="0"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7200" dirty="0"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uk-UA" sz="7200" dirty="0" smtClean="0"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55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Розглянемо </a:t>
                </a:r>
                <a:r>
                  <a:rPr lang="uk-UA" sz="55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квадратний тричлен</a:t>
                </a:r>
                <a:r>
                  <a:rPr lang="uk-UA" sz="5500" dirty="0"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5500" i="1" dirty="0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55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+ 3 </a:t>
                </a:r>
                <a:r>
                  <a:rPr lang="uk-UA" sz="55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55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55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4. </a:t>
                </a:r>
                <a:r>
                  <a:rPr lang="uk-UA" sz="55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Розкладемо його на множники методом групування. </a:t>
                </a:r>
                <a:endParaRPr lang="ru-RU" sz="55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55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Маємо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:</a:t>
                </a:r>
                <a:r>
                  <a:rPr lang="uk-UA" sz="5500" i="1" dirty="0">
                    <a:effectLst/>
                    <a:latin typeface="Times New Roman"/>
                    <a:ea typeface="Times New Roman"/>
                    <a:cs typeface="Times New Roman"/>
                  </a:rPr>
                  <a:t> у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55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+ 3 </a:t>
                </a:r>
                <a:r>
                  <a:rPr lang="uk-UA" sz="55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55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55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4 = </a:t>
                </a:r>
                <a:r>
                  <a:rPr lang="uk-UA" sz="5500" i="1" dirty="0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55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+ 4у</a:t>
                </a:r>
                <a14:m>
                  <m:oMath xmlns:m="http://schemas.openxmlformats.org/officeDocument/2006/math">
                    <m:r>
                      <a:rPr lang="uk-UA" sz="55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у</a:t>
                </a:r>
                <a14:m>
                  <m:oMath xmlns:m="http://schemas.openxmlformats.org/officeDocument/2006/math">
                    <m:r>
                      <a:rPr lang="uk-UA" sz="55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4= у(</a:t>
                </a:r>
                <a:r>
                  <a:rPr lang="uk-UA" sz="5500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+ 4) </a:t>
                </a:r>
                <a14:m>
                  <m:oMath xmlns:m="http://schemas.openxmlformats.org/officeDocument/2006/math">
                    <m:r>
                      <a:rPr lang="uk-UA" sz="55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(у + 4) = (</a:t>
                </a:r>
                <a:r>
                  <a:rPr lang="uk-UA" sz="5500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 + 4) (</a:t>
                </a:r>
                <a:r>
                  <a:rPr lang="uk-UA" sz="5500" dirty="0" err="1">
                    <a:effectLst/>
                    <a:latin typeface="Times New Roman"/>
                    <a:ea typeface="Times New Roman"/>
                    <a:cs typeface="Times New Roman"/>
                  </a:rPr>
                  <a:t>у</a:t>
                </a:r>
                <a14:m>
                  <m:oMath xmlns:m="http://schemas.openxmlformats.org/officeDocument/2006/math">
                    <m:r>
                      <a:rPr lang="uk-UA" sz="55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− 1).</m:t>
                    </m:r>
                  </m:oMath>
                </a14:m>
                <a:endParaRPr lang="ru-RU" sz="55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55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Даний квадратний тричлен  розкладено на лінійні множники</a:t>
                </a:r>
                <a:endParaRPr lang="ru-RU" sz="55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5500" dirty="0">
                    <a:effectLst/>
                    <a:latin typeface="Times New Roman"/>
                    <a:ea typeface="Times New Roman"/>
                    <a:cs typeface="Times New Roman"/>
                  </a:rPr>
                  <a:t>у + 4 і у</a:t>
                </a:r>
                <a14:m>
                  <m:oMath xmlns:m="http://schemas.openxmlformats.org/officeDocument/2006/math">
                    <m:r>
                      <a:rPr lang="uk-UA" sz="55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− 1.</m:t>
                    </m:r>
                  </m:oMath>
                </a14:m>
                <a:endParaRPr lang="ru-RU" sz="55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ru-RU" sz="55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548680"/>
                <a:ext cx="8712968" cy="6048672"/>
              </a:xfrm>
              <a:blipFill rotWithShape="1">
                <a:blip r:embed="rId3"/>
                <a:stretch>
                  <a:fillRect t="-504" r="-559" b="-3971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103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2000" b="1" dirty="0" err="1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Зв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’</a:t>
            </a:r>
            <a:r>
              <a:rPr lang="uk-UA" sz="2000" b="1" dirty="0" err="1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язок</a:t>
            </a:r>
            <a:r>
              <a:rPr lang="uk-UA" sz="20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між коренями квадратного тричлена і лінійними множниками</a:t>
            </a:r>
            <a:endParaRPr lang="ru-RU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268760"/>
                <a:ext cx="8568952" cy="5400600"/>
              </a:xfrm>
            </p:spPr>
            <p:txBody>
              <a:bodyPr>
                <a:normAutofit fontScale="92500"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b="1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Зв</a:t>
                </a:r>
                <a:r>
                  <a:rPr lang="ru-RU" sz="2000" b="1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2000" b="1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язок</a:t>
                </a:r>
                <a:r>
                  <a:rPr lang="uk-UA" sz="2000" b="1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між коренями квадратного тричлена і лінійними множниками, на які він розкладається, установлює така теорема1</a:t>
                </a:r>
                <a:r>
                  <a:rPr lang="uk-UA" sz="2000" b="1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дискримінант квадратного тричлена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 ах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с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додатни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й,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то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даний тричлен можна розкласти на лінійні множники:</a:t>
                </a:r>
                <a:endParaRPr lang="ru-RU" sz="16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ах</a:t>
                </a:r>
                <a:r>
                  <a:rPr lang="uk-UA" sz="20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+ с = </a:t>
                </a:r>
                <a:r>
                  <a:rPr lang="uk-UA" sz="20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а 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uk-UA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),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корені квадратного тричлена.</a:t>
                </a:r>
                <a:endParaRPr lang="ru-RU" sz="16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b="1" i="1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Зауваження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  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дискримінант квадратного тричлена дорівнює нулю, то вважають, що квадратний тричлен має два рівні корені, тобто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 У цьому випадку розклад квадратного тричлена на множники має такий вигляд</a:t>
                </a:r>
                <a:r>
                  <a:rPr lang="uk-UA" sz="2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</a:t>
                </a:r>
                <a:r>
                  <a:rPr lang="uk-UA" sz="2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ах</a:t>
                </a:r>
                <a:r>
                  <a:rPr lang="uk-UA" sz="22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:r>
                  <a:rPr lang="en-US" sz="2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2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с = </a:t>
                </a:r>
                <a:r>
                  <a:rPr lang="uk-UA" sz="2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uk-UA" sz="2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(</a:t>
                </a:r>
                <a:r>
                  <a:rPr lang="uk-UA" sz="22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sSub>
                      <m:sSubPr>
                        <m:ctrlPr>
                          <a:rPr lang="ru-RU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</a:t>
                </a:r>
                <a:r>
                  <a:rPr lang="uk-UA" sz="22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22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.</a:t>
                </a:r>
                <a:endParaRPr lang="ru-RU" sz="22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b="1" dirty="0">
                    <a:latin typeface="Times New Roman"/>
                    <a:ea typeface="Times New Roman"/>
                    <a:cs typeface="Times New Roman"/>
                  </a:rPr>
                  <a:t>Теорема 2.  </a:t>
                </a: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Якщо дискримінант квадратного тричлена від</a:t>
                </a:r>
                <a:r>
                  <a:rPr lang="ru-RU" sz="2400" dirty="0">
                    <a:latin typeface="Times New Roman"/>
                    <a:ea typeface="Times New Roman"/>
                    <a:cs typeface="Times New Roman"/>
                  </a:rPr>
                  <a:t>’</a:t>
                </a: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ємний, то даний тричлен не можна розкласти на лінійні множники.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400" b="1" dirty="0">
                    <a:latin typeface="Times New Roman"/>
                    <a:ea typeface="Times New Roman"/>
                    <a:cs typeface="Times New Roman"/>
                  </a:rPr>
                  <a:t> 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ru-RU" sz="2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268760"/>
                <a:ext cx="8568952" cy="5400600"/>
              </a:xfrm>
              <a:blipFill rotWithShape="1">
                <a:blip r:embed="rId3"/>
                <a:stretch>
                  <a:fillRect t="-339" r="-9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нові\121354941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724" y="5229200"/>
            <a:ext cx="259953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л\Desktop\Картинки нові\19887534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16624"/>
            <a:ext cx="1838325" cy="15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90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Осмислення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</a:t>
            </a: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алу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908720"/>
                <a:ext cx="8712968" cy="5217443"/>
              </a:xfrm>
            </p:spPr>
            <p:txBody>
              <a:bodyPr>
                <a:normAutofit fontScale="92500" lnSpcReduction="10000"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9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№709(2,6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).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900" b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Розкласти на лінійні множники квадратний тричлен:</a:t>
                </a:r>
                <a:endParaRPr lang="ru-RU" sz="1900" b="1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9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2)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+ 8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+ 15 = (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+ 3) (</a:t>
                </a:r>
                <a:r>
                  <a:rPr lang="uk-UA" sz="1900" i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+5);  </a:t>
                </a: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Прирівняємо квадратний тричлен до нуля: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+ 8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+ 15= 0.</a:t>
                </a: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Скористаємося теоремою </a:t>
                </a:r>
                <a:r>
                  <a:rPr lang="uk-UA" sz="19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5;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900" u="sng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+ 3) (</a:t>
                </a:r>
                <a:r>
                  <a:rPr lang="uk-UA" sz="1900" i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+5</a:t>
                </a:r>
                <a:r>
                  <a:rPr lang="uk-UA" sz="19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).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b="1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6) 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5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1=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6(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1) = (6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+ 1) 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−1).</m:t>
                    </m:r>
                  </m:oMath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Щоб знайти корені квадратного тричлена </a:t>
                </a:r>
                <a:r>
                  <a:rPr lang="uk-UA" sz="20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с,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треба </a:t>
                </a:r>
                <a:r>
                  <a:rPr lang="uk-UA" sz="20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розв</a:t>
                </a:r>
                <a:r>
                  <a:rPr lang="ru-RU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20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язати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відповідне квадратне рівняння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с =0.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Таким чином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, 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5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1=0; 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= 25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4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6(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−1)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= 25+24=49;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5+7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12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=1;       </m:t>
                      </m:r>
                      <m:sSub>
                        <m:sSub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5−7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12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=−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12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=−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.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u="sng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 (6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+ 1) (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−1).</m:t>
                    </m:r>
                  </m:oMath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19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908720"/>
                <a:ext cx="8712968" cy="5217443"/>
              </a:xfrm>
              <a:blipFill rotWithShape="1">
                <a:blip r:embed="rId3"/>
                <a:stretch>
                  <a:fillRect t="-701" r="-6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Картинки нові\692408-joke02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96752"/>
            <a:ext cx="151216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ил\Desktop\Картинки нові\0_8d6a2_ca28865e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20638"/>
            <a:ext cx="2088232" cy="202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745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43204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Осмислення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</a:t>
            </a:r>
            <a:r>
              <a:rPr lang="uk-U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алу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836712"/>
                <a:ext cx="8229600" cy="5649491"/>
              </a:xfrm>
            </p:spPr>
            <p:txBody>
              <a:bodyPr>
                <a:normAutofit lnSpcReduction="10000"/>
              </a:bodyPr>
              <a:lstStyle/>
              <a:p>
                <a:pPr marL="11430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400" u="sng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№711(1,4).</a:t>
                </a:r>
                <a:r>
                  <a:rPr lang="uk-UA" sz="21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100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Скоротити </a:t>
                </a:r>
                <a:r>
                  <a:rPr lang="uk-UA" sz="21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дріб:</a:t>
                </a:r>
                <a:endParaRPr lang="ru-RU" sz="2100" dirty="0">
                  <a:solidFill>
                    <a:prstClr val="black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1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1)</m:t>
                      </m:r>
                      <m:f>
                        <m:fPr>
                          <m:ctrlPr>
                            <a:rPr lang="ru-RU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−6</m:t>
                          </m:r>
                        </m:num>
                        <m:den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</m:t>
                          </m:r>
                        </m:den>
                      </m:f>
                      <m:r>
                        <a:rPr lang="uk-UA" sz="21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.</m:t>
                      </m:r>
                      <m:r>
                        <a:rPr lang="uk-UA" sz="2100" b="0" i="0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</m:oMath>
                  </m:oMathPara>
                </a14:m>
                <a:endParaRPr lang="uk-UA" sz="2100" b="0" dirty="0" smtClean="0">
                  <a:effectLst/>
                  <a:latin typeface="Arial" panose="020B0604020202020204" pitchFamily="34" charset="0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Прирівняємо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чисельник до нуля: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−6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0;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Скористаємося теоремою </a:t>
                </a:r>
                <a:r>
                  <a:rPr lang="uk-UA" sz="20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: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3;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= 2</a:t>
                </a:r>
                <a:r>
                  <a:rPr lang="uk-UA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11430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1800" i="1" smtClean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−6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(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+3)(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−2)</m:t>
                          </m:r>
                        </m:num>
                        <m:den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</m:t>
                          </m:r>
                        </m:den>
                      </m:f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−2;</m:t>
                      </m:r>
                      <m:r>
                        <m:rPr>
                          <m:nor/>
                        </m:rPr>
                        <a:rPr lang="uk-UA" sz="1800" b="0" i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m:t>           </m:t>
                      </m:r>
                      <m:r>
                        <m:rPr>
                          <m:nor/>
                        </m:rPr>
                        <a:rPr lang="uk-UA" sz="18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m:t>Відповідь.</m:t>
                      </m:r>
                      <m:r>
                        <m:rPr>
                          <m:nor/>
                        </m:rPr>
                        <a:rPr lang="uk-UA" sz="1800" i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m:t> </m:t>
                      </m:r>
                      <m:r>
                        <a:rPr lang="uk-UA" sz="18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18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−2</m:t>
                      </m:r>
                      <m:r>
                        <m:rPr>
                          <m:nor/>
                        </m:rPr>
                        <a:rPr lang="uk-UA" sz="18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m:t>.</m:t>
                      </m:r>
                    </m:oMath>
                  </m:oMathPara>
                </a14:m>
                <a:endParaRPr lang="ru-RU" sz="1800" dirty="0">
                  <a:solidFill>
                    <a:prstClr val="black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>
                          <a:latin typeface="Cambria Math"/>
                          <a:ea typeface="Times New Roman"/>
                          <a:cs typeface="Times New Roman"/>
                        </a:rPr>
                        <m:t>4)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−3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+2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−6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(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−1)(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−2)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6(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−1)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−2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uk-UA" sz="2000" i="1" dirty="0" smtClean="0">
                  <a:effectLst/>
                  <a:latin typeface="Cambria Math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dirty="0">
                    <a:latin typeface="Times New Roman"/>
                    <a:ea typeface="Times New Roman"/>
                  </a:rPr>
                  <a:t>Прирівняємо чисельник до нуля: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−3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+2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</a:rPr>
                  <a:t>= 0. </a:t>
                </a:r>
                <a:endParaRPr lang="uk-UA" sz="2000" dirty="0" smtClean="0">
                  <a:effectLst/>
                  <a:latin typeface="Times New Roman"/>
                  <a:ea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За теоремою </a:t>
                </a:r>
                <a:r>
                  <a:rPr lang="uk-UA" sz="2000" dirty="0" err="1">
                    <a:latin typeface="Times New Roman"/>
                    <a:ea typeface="Times New Roman"/>
                    <a:cs typeface="Times New Roman"/>
                  </a:rPr>
                  <a:t>Вієта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: 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1 </m:t>
                          </m:r>
                        </m:sub>
                      </m:sSub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=2;    </m:t>
                      </m:r>
                      <m:sSub>
                        <m:sSub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2 </m:t>
                          </m:r>
                        </m:sub>
                      </m:sSub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=1.   </m:t>
                      </m:r>
                    </m:oMath>
                  </m:oMathPara>
                </a14:m>
                <a:endParaRPr lang="ru-RU" sz="1600" dirty="0" smtClean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ru-RU" sz="2000" dirty="0" err="1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ru-RU" sz="24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6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ru-RU" sz="20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836712"/>
                <a:ext cx="8229600" cy="5649491"/>
              </a:xfrm>
              <a:blipFill rotWithShape="1">
                <a:blip r:embed="rId2"/>
                <a:stretch>
                  <a:fillRect t="-9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Users\ил\Desktop\Картинки нові\4656283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49080"/>
            <a:ext cx="208823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л\Desktop\Картинки нові\1430859156.gif_big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48681"/>
            <a:ext cx="2088232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50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836712"/>
                <a:ext cx="8229600" cy="5832648"/>
              </a:xfrm>
            </p:spPr>
            <p:txBody>
              <a:bodyPr>
                <a:normAutofit fontScale="92500"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ru-RU" sz="2000" u="sng" dirty="0">
                    <a:latin typeface="Times New Roman"/>
                    <a:ea typeface="Times New Roman"/>
                    <a:cs typeface="Times New Roman"/>
                  </a:rPr>
                  <a:t>№713 (1, 5).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ru-RU" sz="2100" dirty="0" err="1">
                    <a:effectLst/>
                    <a:latin typeface="Times New Roman"/>
                    <a:ea typeface="Times New Roman"/>
                    <a:cs typeface="Times New Roman"/>
                  </a:rPr>
                  <a:t>Скоротити</a:t>
                </a:r>
                <a:r>
                  <a:rPr lang="ru-RU" sz="21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2100" dirty="0" err="1">
                    <a:effectLst/>
                    <a:latin typeface="Times New Roman"/>
                    <a:ea typeface="Times New Roman"/>
                    <a:cs typeface="Times New Roman"/>
                  </a:rPr>
                  <a:t>др</a:t>
                </a:r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і</a:t>
                </a:r>
                <a:r>
                  <a:rPr lang="ru-RU" sz="2100" dirty="0">
                    <a:effectLst/>
                    <a:latin typeface="Times New Roman"/>
                    <a:ea typeface="Times New Roman"/>
                    <a:cs typeface="Times New Roman"/>
                  </a:rPr>
                  <a:t>б</a:t>
                </a:r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:</a:t>
                </a:r>
                <a:endParaRPr lang="ru-RU" sz="2100" dirty="0" smtClean="0"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1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1)   </m:t>
                      </m:r>
                      <m:f>
                        <m:fPr>
                          <m:ctrlPr>
                            <a:rPr lang="ru-RU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4</m:t>
                              </m:r>
                              <m:r>
                                <a:rPr lang="en-US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uk-UA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−9</m:t>
                          </m:r>
                        </m:num>
                        <m:den>
                          <m:sSup>
                            <m:sSupPr>
                              <m:ctrlPr>
                                <a:rPr lang="ru-RU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  <m:r>
                                <a:rPr lang="uk-UA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uk-UA" sz="21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−9</m:t>
                          </m:r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−18</m:t>
                          </m:r>
                        </m:den>
                      </m:f>
                      <m:r>
                        <a:rPr lang="uk-UA" sz="21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.</m:t>
                      </m:r>
                    </m:oMath>
                  </m:oMathPara>
                </a14:m>
                <a:endParaRPr lang="ru-RU" sz="21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2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Розкладемо 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чисельник на множники: 4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−9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= (2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3) (2</a:t>
                </a:r>
                <a:r>
                  <a:rPr lang="uk-UA" sz="22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+ 3).</a:t>
                </a:r>
                <a:endParaRPr lang="ru-RU" sz="22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Прирівняємо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2</m:t>
                        </m:r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𝑎</m:t>
                        </m:r>
                      </m:e>
                      <m:sup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−9</m:t>
                    </m:r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𝑎</m:t>
                    </m:r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−18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 до нуля,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2</m:t>
                        </m:r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𝑎</m:t>
                        </m:r>
                      </m:e>
                      <m:sup>
                        <m:r>
                          <a:rPr lang="uk-UA" sz="22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−9</m:t>
                    </m:r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𝑎</m:t>
                    </m:r>
                    <m:r>
                      <a:rPr lang="uk-UA" sz="22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−18</m:t>
                    </m:r>
                  </m:oMath>
                </a14:m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  = 0;</a:t>
                </a:r>
                <a:endParaRPr lang="ru-RU" sz="22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81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2(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18) = 81 + 144 = 22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5;</a:t>
                </a:r>
                <a:endParaRPr lang="ru-RU" sz="1600" dirty="0" smtClean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</m:t>
                      </m:r>
                      <m:sSub>
                        <m:sSub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9+15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=6;   </m:t>
                      </m:r>
                      <m:sSub>
                        <m:sSub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</m:e>
                        <m:sub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=   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9−15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= −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 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192341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2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</m:t>
                      </m:r>
                      <m:f>
                        <m:fPr>
                          <m:ctrlPr>
                            <a:rPr lang="ru-RU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4</m:t>
                              </m:r>
                              <m:r>
                                <a:rPr lang="en-US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−9</m:t>
                          </m:r>
                        </m:num>
                        <m:den>
                          <m:sSup>
                            <m:sSupPr>
                              <m:ctrlPr>
                                <a:rPr lang="ru-RU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−9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−18</m:t>
                          </m:r>
                        </m:den>
                      </m:f>
                      <m:r>
                        <a:rPr lang="uk-UA" sz="22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(2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−3)(2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+3)</m:t>
                          </m:r>
                        </m:num>
                        <m:den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2(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f>
                            <m:fPr>
                              <m:ctrlPr>
                                <a:rPr lang="ru-RU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uk-UA" sz="2200" b="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uk-UA" sz="2200" b="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den>
                          </m:f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)(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−6)</m:t>
                          </m:r>
                        </m:den>
                      </m:f>
                      <m:r>
                        <a:rPr lang="uk-UA" sz="2200" b="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(2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−3)(2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+3)</m:t>
                          </m:r>
                        </m:num>
                        <m:den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(2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+3)(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−6)</m:t>
                          </m:r>
                        </m:den>
                      </m:f>
                      <m:r>
                        <a:rPr lang="uk-UA" sz="2200" b="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20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200" b="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  <m:r>
                            <a:rPr lang="uk-UA" sz="2200" b="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−3</m:t>
                          </m:r>
                        </m:num>
                        <m:den>
                          <m:r>
                            <a:rPr lang="uk-UA" sz="2200" b="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𝑎</m:t>
                          </m:r>
                          <m:r>
                            <a:rPr lang="uk-UA" sz="2200" b="0" i="1">
                              <a:solidFill>
                                <a:prstClr val="black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−6</m:t>
                          </m:r>
                        </m:den>
                      </m:f>
                      <m:r>
                        <m:rPr>
                          <m:nor/>
                        </m:rPr>
                        <a:rPr lang="uk-UA" sz="2200" dirty="0">
                          <a:solidFill>
                            <a:prstClr val="black"/>
                          </a:solidFill>
                          <a:ea typeface="Times New Roman"/>
                          <a:cs typeface="Times New Roman"/>
                        </a:rPr>
                        <m:t>.</m:t>
                      </m:r>
                      <m:r>
                        <m:rPr>
                          <m:nor/>
                        </m:rPr>
                        <a:rPr lang="uk-UA" sz="2200" i="0" dirty="0" smtClean="0">
                          <a:solidFill>
                            <a:prstClr val="black"/>
                          </a:solidFill>
                          <a:ea typeface="Times New Roman"/>
                          <a:cs typeface="Times New Roman"/>
                        </a:rPr>
                        <m:t> </m:t>
                      </m:r>
                    </m:oMath>
                  </m:oMathPara>
                </a14:m>
                <a:endParaRPr lang="uk-UA" sz="2200" i="0" dirty="0" smtClean="0">
                  <a:solidFill>
                    <a:prstClr val="black"/>
                  </a:solidFill>
                  <a:ea typeface="Times New Roman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1923415" algn="l"/>
                  </a:tabLs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2200" i="0" dirty="0" smtClean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uk-UA" sz="2200" u="sng" dirty="0" smtClean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Відповідь</a:t>
                </a:r>
                <a:r>
                  <a:rPr lang="uk-UA" sz="2200" u="sng" dirty="0">
                    <a:ea typeface="Calibri"/>
                    <a:cs typeface="Times New Roman"/>
                  </a:rPr>
                  <a:t>.</a:t>
                </a:r>
                <a:r>
                  <a:rPr lang="uk-UA" sz="2800" b="1" dirty="0" smtClean="0">
                    <a:ea typeface="Calibri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uk-UA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ru-RU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  <m: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  <m: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𝟑</m:t>
                        </m:r>
                      </m:num>
                      <m:den>
                        <m: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  <m: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uk-UA" sz="28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𝟔</m:t>
                        </m:r>
                      </m:den>
                    </m:f>
                  </m:oMath>
                </a14:m>
                <a:r>
                  <a:rPr lang="uk-UA" sz="2800" b="1" dirty="0">
                    <a:ea typeface="Times New Roman"/>
                    <a:cs typeface="Times New Roman"/>
                  </a:rPr>
                  <a:t>.</a:t>
                </a:r>
                <a:endParaRPr lang="ru-RU" sz="2800" b="1" dirty="0">
                  <a:ea typeface="Calibri"/>
                  <a:cs typeface="Times New Roman"/>
                </a:endParaRPr>
              </a:p>
              <a:p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836712"/>
                <a:ext cx="8229600" cy="5832648"/>
              </a:xfrm>
              <a:blipFill rotWithShape="1">
                <a:blip r:embed="rId2"/>
                <a:stretch>
                  <a:fillRect t="-20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Осмислення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</a:t>
            </a:r>
            <a:r>
              <a:rPr lang="uk-U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алу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</a:t>
            </a:r>
            <a:r>
              <a:rPr lang="ru-RU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2200" dirty="0"/>
          </a:p>
        </p:txBody>
      </p:sp>
      <p:pic>
        <p:nvPicPr>
          <p:cNvPr id="4098" name="Picture 2" descr="C:\Users\ил\Desktop\Картинки нові\C145-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13176"/>
            <a:ext cx="3008386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59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Осмислення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</a:t>
            </a:r>
            <a:r>
              <a:rPr lang="uk-UA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алу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застосування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практичних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дій</a:t>
            </a:r>
            <a:r>
              <a:rPr lang="ru-RU" sz="2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400" i="1" smtClean="0">
                          <a:latin typeface="Cambria Math"/>
                          <a:ea typeface="Calibri"/>
                          <a:cs typeface="Times New Roman"/>
                        </a:rPr>
                        <m:t>5)</m:t>
                      </m:r>
                      <m:f>
                        <m:fPr>
                          <m:ctrlPr>
                            <a:rPr lang="ru-RU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−16</m:t>
                          </m:r>
                        </m:num>
                        <m:den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32−4</m:t>
                          </m:r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  <m:r>
                            <a:rPr lang="uk-UA" sz="24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sSup>
                            <m:sSupPr>
                              <m:ctrlPr>
                                <a:rPr lang="ru-RU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4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uk-UA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</m:oMath>
                  </m:oMathPara>
                </a14:m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dirty="0" err="1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.Розв</a:t>
                </a:r>
                <a:r>
                  <a:rPr lang="en-US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2000" dirty="0" err="1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язання</a:t>
                </a:r>
                <a:r>
                  <a:rPr lang="uk-UA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2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−16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розкладемо на множники: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−16=</m:t>
                    </m:r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−4</m:t>
                        </m:r>
                      </m:e>
                    </m:d>
                    <m:d>
                      <m:d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+4</m:t>
                        </m:r>
                      </m:e>
                    </m:d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</m:oMath>
                </a14:m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Квадратний тричлен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32−4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0;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+ 4</a:t>
                </a:r>
                <a:r>
                  <a:rPr lang="en-US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−32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0;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 теоремою </a:t>
                </a:r>
                <a:r>
                  <a:rPr lang="uk-UA" sz="24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=−8;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=4</m:t>
                    </m:r>
                  </m:oMath>
                </a14:m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192341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−16</m:t>
                          </m:r>
                        </m:num>
                        <m:den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32−4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sSup>
                            <m:sSupPr>
                              <m:ctrlPr>
                                <a:rPr lang="ru-RU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sSupPr>
                            <m:e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uk-UA" sz="22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 </m:t>
                      </m:r>
                      <m:f>
                        <m:fPr>
                          <m:ctrlPr>
                            <a:rPr lang="ru-RU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ru-RU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−4</m:t>
                              </m:r>
                            </m:e>
                          </m:d>
                          <m:d>
                            <m:dPr>
                              <m:ctrlPr>
                                <a:rPr lang="ru-RU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dPr>
                            <m:e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22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+4</m:t>
                              </m:r>
                            </m:e>
                          </m:d>
                        </m:num>
                        <m:den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(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+8)(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−4)</m:t>
                          </m:r>
                        </m:den>
                      </m:f>
                      <m:r>
                        <a:rPr lang="uk-UA" sz="22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=− </m:t>
                      </m:r>
                      <m:f>
                        <m:fPr>
                          <m:ctrlPr>
                            <a:rPr lang="ru-RU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+4</m:t>
                          </m:r>
                        </m:num>
                        <m:den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+8</m:t>
                          </m:r>
                        </m:den>
                      </m:f>
                      <m:r>
                        <a:rPr lang="uk-UA" sz="22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</m:t>
                      </m:r>
                      <m:r>
                        <a:rPr lang="uk-UA" sz="2200" b="0" i="0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  <m:r>
                        <a:rPr lang="uk-UA" sz="2200" b="0" i="1" smtClean="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       </m:t>
                      </m:r>
                      <m:r>
                        <a:rPr lang="uk-UA" sz="22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Відповідь.− </m:t>
                      </m:r>
                      <m:f>
                        <m:fPr>
                          <m:ctrlPr>
                            <a:rPr lang="ru-RU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+4</m:t>
                          </m:r>
                        </m:num>
                        <m:den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2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+8</m:t>
                          </m:r>
                        </m:den>
                      </m:f>
                      <m:r>
                        <a:rPr lang="uk-UA" sz="22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</m:t>
                      </m:r>
                    </m:oMath>
                  </m:oMathPara>
                </a14:m>
                <a:endParaRPr lang="ru-RU" sz="22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u="sng" dirty="0">
                    <a:latin typeface="Times New Roman"/>
                    <a:ea typeface="Times New Roman"/>
                    <a:cs typeface="Times New Roman"/>
                  </a:rPr>
                  <a:t>№715(1).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При якому значення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:r>
                  <a:rPr lang="en-US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розклад на лінійні множники тричлена:</a:t>
                </a:r>
                <a:endParaRPr lang="ru-RU" sz="16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= 3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є коренем квадратного тричлена. За теоремою </a:t>
                </a:r>
                <a:r>
                  <a:rPr lang="uk-UA" sz="24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endParaRPr lang="ru-RU" sz="24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192341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5:2 = 2, 5;         3+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2,5;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         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2,5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3=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0,5.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192341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= 3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0,5)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 1,5;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;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     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1,5;    </a:t>
                </a:r>
                <a:r>
                  <a:rPr lang="en-US" sz="2400" i="1" dirty="0">
                    <a:ea typeface="Times New Roman"/>
                    <a:cs typeface="Times New Roman"/>
                  </a:rPr>
                  <a:t>b</a:t>
                </a:r>
                <a:r>
                  <a:rPr lang="uk-UA" sz="2400" dirty="0"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a typeface="Times New Roman"/>
                    <a:cs typeface="Times New Roman"/>
                  </a:rPr>
                  <a:t> 3.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1923415" algn="l"/>
                  </a:tabLst>
                </a:pPr>
                <a:r>
                  <a:rPr lang="uk-UA" sz="2200" u="sng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Відповід</a:t>
                </a:r>
                <a:r>
                  <a:rPr lang="uk-UA" sz="2000" u="sng" dirty="0">
                    <a:effectLst/>
                    <a:latin typeface="Times New Roman"/>
                    <a:ea typeface="Calibri"/>
                    <a:cs typeface="Times New Roman"/>
                  </a:rPr>
                  <a:t>ь.</a:t>
                </a:r>
                <a:r>
                  <a:rPr lang="uk-UA" sz="2000" u="sng" dirty="0">
                    <a:ea typeface="Calibri"/>
                    <a:cs typeface="Times New Roman"/>
                  </a:rPr>
                  <a:t> </a:t>
                </a:r>
                <a:r>
                  <a:rPr lang="en-US" sz="2200" i="1" dirty="0">
                    <a:ea typeface="Calibri"/>
                    <a:cs typeface="Times New Roman"/>
                  </a:rPr>
                  <a:t>b</a:t>
                </a:r>
                <a:r>
                  <a:rPr lang="uk-UA" sz="2200" dirty="0">
                    <a:ea typeface="Calibri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2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200" dirty="0">
                    <a:ea typeface="Times New Roman"/>
                    <a:cs typeface="Times New Roman"/>
                  </a:rPr>
                  <a:t> 3.</a:t>
                </a:r>
                <a:endParaRPr lang="ru-RU" sz="22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  <a:tabLst>
                    <a:tab pos="1923415" algn="l"/>
                  </a:tabLst>
                </a:pPr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616624"/>
              </a:xfrm>
              <a:blipFill rotWithShape="1">
                <a:blip r:embed="rId2"/>
                <a:stretch>
                  <a:fillRect l="-7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394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32656"/>
          </a:xfrm>
        </p:spPr>
        <p:txBody>
          <a:bodyPr>
            <a:noAutofit/>
          </a:bodyPr>
          <a:lstStyle/>
          <a:p>
            <a:pPr algn="l"/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</a:t>
            </a: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йна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робота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787661710"/>
                  </p:ext>
                </p:extLst>
              </p:nvPr>
            </p:nvGraphicFramePr>
            <p:xfrm>
              <a:off x="251520" y="332656"/>
              <a:ext cx="8784976" cy="65768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04579"/>
                    <a:gridCol w="4480397"/>
                  </a:tblGrid>
                  <a:tr h="509776"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FF0000"/>
                              </a:solidFill>
                            </a:rPr>
                            <a:t>Перший варіант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FF0000"/>
                              </a:solidFill>
                            </a:rPr>
                            <a:t>Другий варіант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</a:tr>
                  <a:tr h="1794480">
                    <a:tc>
                      <a:txBody>
                        <a:bodyPr/>
                        <a:lstStyle/>
                        <a:p>
                          <a:r>
                            <a:rPr lang="uk-UA" b="1" dirty="0" smtClean="0">
                              <a:solidFill>
                                <a:srgbClr val="7030A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Середній</a:t>
                          </a:r>
                          <a:r>
                            <a:rPr lang="uk-UA" b="1" baseline="0" dirty="0" smtClean="0">
                              <a:solidFill>
                                <a:srgbClr val="7030A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u="sng" dirty="0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№709(7).</a:t>
                          </a:r>
                          <a:endParaRPr lang="ru-RU" sz="1400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Розкласти на лінійні множники квадратний тричлен: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uk-UA" sz="1800" baseline="30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+ 3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22.  </a:t>
                          </a:r>
                          <a:endParaRPr lang="uk-UA" b="1" dirty="0" smtClean="0">
                            <a:solidFill>
                              <a:srgbClr val="7030A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b="1" dirty="0" smtClean="0">
                              <a:solidFill>
                                <a:srgbClr val="7030A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Середній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u="sng" dirty="0" smtClean="0">
                              <a:effectLst/>
                              <a:latin typeface="Arial" panose="020B0604020202020204" pitchFamily="34" charset="0"/>
                              <a:ea typeface="Calibri"/>
                              <a:cs typeface="Arial" panose="020B0604020202020204" pitchFamily="34" charset="0"/>
                            </a:rPr>
                            <a:t>№709(8).</a:t>
                          </a:r>
                          <a:endParaRPr lang="ru-RU" sz="1400" u="sng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Розкласти на лінійні множники квадратний тричлен: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+8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𝑎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+3.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</a:tr>
                  <a:tr h="166795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1800" b="1" u="none" dirty="0" smtClean="0">
                              <a:solidFill>
                                <a:srgbClr val="00B050"/>
                              </a:solidFill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Достатній рівень.</a:t>
                          </a:r>
                          <a:endParaRPr lang="ru-RU" sz="1800" b="1" u="none" dirty="0">
                            <a:solidFill>
                              <a:srgbClr val="00B050"/>
                            </a:solidFill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1800" u="sng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№713(3).</a:t>
                          </a:r>
                          <a:endParaRPr lang="ru-RU" sz="1400" u="sng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Скоротити дріб:</a:t>
                          </a:r>
                          <a:endParaRPr lang="ru-RU" sz="1400" dirty="0" smtClean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с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−5с−6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с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−8с+12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ru-RU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</m:oMath>
                            </m:oMathPara>
                          </a14:m>
                          <a:endParaRPr lang="ru-RU" sz="1400" i="1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Достатній рівень</a:t>
                          </a:r>
                          <a:endParaRPr lang="uk-UA" sz="1800" b="1" u="none" dirty="0" smtClean="0">
                            <a:solidFill>
                              <a:srgbClr val="00B050"/>
                            </a:solidFill>
                            <a:effectLst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u="sng" dirty="0" smtClean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№713(2).</a:t>
                          </a:r>
                          <a:endParaRPr lang="ru-RU" sz="1400" u="sng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Скоротити дріб:</a:t>
                          </a:r>
                          <a:endParaRPr lang="ru-RU" sz="1400" dirty="0">
                            <a:effectLst/>
                            <a:latin typeface="Arial" panose="020B0604020202020204" pitchFamily="34" charset="0"/>
                            <a:ea typeface="Calibri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−7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+3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4</m:t>
                                        </m:r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−4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.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2008100">
                    <a:tc>
                      <a:txBody>
                        <a:bodyPr/>
                        <a:lstStyle/>
                        <a:p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Високий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№715(2).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При якому значенні </a:t>
                          </a:r>
                          <a:r>
                            <a:rPr lang="en-US" sz="18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розклад на лінійні множники тричлена: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−4</m:t>
                              </m:r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𝑏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+2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містить множник (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x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+1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kumimoji="0" lang="uk-UA" sz="1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C00000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Times New Roman"/>
                            <a:cs typeface="Arial" panose="020B0604020202020204" pitchFamily="34" charset="0"/>
                          </a:endParaRPr>
                        </a:p>
                        <a:p>
                          <a:endParaRPr lang="ru-RU" u="sng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C0000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Times New Roman"/>
                              <a:cs typeface="Arial" panose="020B0604020202020204" pitchFamily="34" charset="0"/>
                            </a:rPr>
                            <a:t>Високий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№715(3).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529080" algn="l"/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При якому значенні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розклад на лінійні множники тричлена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529080" algn="l"/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−4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𝑏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містить 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множник (3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2)?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787661710"/>
                  </p:ext>
                </p:extLst>
              </p:nvPr>
            </p:nvGraphicFramePr>
            <p:xfrm>
              <a:off x="251520" y="332656"/>
              <a:ext cx="8784976" cy="657688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04579"/>
                    <a:gridCol w="4480397"/>
                  </a:tblGrid>
                  <a:tr h="509776"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FF0000"/>
                              </a:solidFill>
                            </a:rPr>
                            <a:t>Перший варіант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FF0000"/>
                              </a:solidFill>
                            </a:rPr>
                            <a:t>Другий варіант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</a:tr>
                  <a:tr h="194043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7987" r="-104249" b="-2128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6054" t="-27987" r="-136" b="-212893"/>
                          </a:stretch>
                        </a:blipFill>
                      </a:tcPr>
                    </a:tc>
                  </a:tr>
                  <a:tr h="195040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27586" r="-104249" b="-1122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6054" t="-127586" r="-136" b="-112226"/>
                          </a:stretch>
                        </a:blipFill>
                      </a:tcPr>
                    </a:tc>
                  </a:tr>
                  <a:tr h="217627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203361" r="-104249" b="-28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6054" t="-203361" r="-136" b="-28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3547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8803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Самостійна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робота (</a:t>
            </a:r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8244470"/>
                  </p:ext>
                </p:extLst>
              </p:nvPr>
            </p:nvGraphicFramePr>
            <p:xfrm>
              <a:off x="179512" y="491907"/>
              <a:ext cx="8677472" cy="636924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0480"/>
                    <a:gridCol w="4356992"/>
                  </a:tblGrid>
                  <a:tr h="147680"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sz="2000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lang="ru-RU" sz="2000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5837944">
                    <a:tc>
                      <a:txBody>
                        <a:bodyPr/>
                        <a:lstStyle/>
                        <a:p>
                          <a:r>
                            <a:rPr lang="uk-UA" sz="2000" b="1" dirty="0" smtClean="0">
                              <a:solidFill>
                                <a:schemeClr val="accent4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Середній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u="sng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№709(7).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Розкласти на лінійні множники квадратний тричлен: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uk-UA" sz="2000" baseline="30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+ 3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22. 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20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lang="ru-RU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lang="uk-UA" sz="20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язання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ru-RU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baseline="30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+ 3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22 =0;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ru-RU" sz="20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Times New Roman"/>
                            </a:rPr>
                            <a:t>D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= 9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∙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4 (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22) = 9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352 = 361.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	</a:t>
                          </a:r>
                          <a:endParaRPr lang="uk-UA" sz="20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uk-UA" sz="2000" b="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uk-UA" sz="20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−3+19</m:t>
                                    </m:r>
                                  </m:num>
                                  <m:den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=2; </m:t>
                                </m:r>
                              </m:oMath>
                            </m:oMathPara>
                          </a14:m>
                          <a:endParaRPr lang="en-US" sz="16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endParaRPr lang="en-US" sz="16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00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ru-RU" sz="20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240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3−19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8 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i="1" smtClean="0">
                                  <a:effectLst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40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4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ru-RU" sz="24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en-US" sz="24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:r>
                            <a:rPr lang="uk-UA" sz="20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baseline="30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+ 3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22 = 4(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 (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−2)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 (4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+ 11)(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2).</a:t>
                          </a:r>
                          <a:endParaRPr lang="ru-RU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423670" algn="l"/>
                            </a:tabLst>
                            <a:defRPr/>
                          </a:pPr>
                          <a:r>
                            <a:rPr lang="ru-RU" sz="2000" b="1" dirty="0" smtClean="0">
                              <a:solidFill>
                                <a:schemeClr val="accent4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В</a:t>
                          </a:r>
                          <a:r>
                            <a:rPr lang="uk-UA" sz="2000" b="1" dirty="0" err="1" smtClean="0">
                              <a:solidFill>
                                <a:schemeClr val="accent4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ідповідь</a:t>
                          </a:r>
                          <a:r>
                            <a:rPr lang="uk-UA" sz="2000" b="1" dirty="0" smtClean="0">
                              <a:solidFill>
                                <a:schemeClr val="accent4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kumimoji="0" lang="uk-UA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(4</a:t>
                          </a:r>
                          <a:r>
                            <a:rPr kumimoji="0" lang="uk-UA" sz="2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+ 11)(</a:t>
                          </a:r>
                          <a:r>
                            <a:rPr kumimoji="0" lang="uk-UA" sz="2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2).</a:t>
                          </a:r>
                          <a:endParaRPr kumimoji="0" lang="ru-RU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sz="2000" b="1" dirty="0">
                            <a:solidFill>
                              <a:schemeClr val="accent4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8064A2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Середній рівень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8064A2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u="sng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№709(8).</a:t>
                          </a:r>
                          <a:endParaRPr lang="ru-RU" sz="2000" u="sng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Розкласти на лінійні множники квадратний тричлен:</a:t>
                          </a:r>
                          <a:endParaRPr lang="ru-RU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3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+8</m:t>
                                </m:r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𝑎</m:t>
                                </m:r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+3.</m:t>
                                </m:r>
                              </m:oMath>
                            </m:oMathPara>
                          </a14:m>
                          <a:endParaRPr lang="ru-RU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lang="ru-RU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lang="uk-UA" sz="20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язання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923415" algn="l"/>
                            </a:tabLst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kumimoji="0" lang="ru-RU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+8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𝑎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+3=0; </m:t>
                              </m:r>
                              <m:sSup>
                                <m:sSupPr>
                                  <m:ctrlPr>
                                    <a:rPr kumimoji="0" lang="ru-RU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kumimoji="0" lang="ru-RU" sz="2000" b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8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𝑎</m:t>
                              </m:r>
                              <m:r>
                                <a:rPr kumimoji="0" lang="uk-UA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Times New Roman"/>
                                </a:rPr>
                                <m:t>−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3=0</m:t>
                              </m:r>
                            </m:oMath>
                          </a14:m>
                          <a:r>
                            <a:rPr kumimoji="0" lang="ru-RU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Calibri"/>
                              <a:cs typeface="Times New Roman"/>
                            </a:rPr>
                            <a:t>;</a:t>
                          </a:r>
                          <a:endParaRPr kumimoji="0" lang="ru-RU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en-US" sz="20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D</a:t>
                          </a:r>
                          <a:r>
                            <a:rPr lang="ru-RU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64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3(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3) = 100</a:t>
                          </a:r>
                          <a:r>
                            <a:rPr lang="ru-RU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ru-RU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 </m:t>
                                  </m:r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1</m:t>
                                  </m:r>
                                </m:sub>
                              </m:sSub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( 8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10):6 = </a:t>
                          </a:r>
                          <a14:m>
                            <m:oMath xmlns:m="http://schemas.openxmlformats.org/officeDocument/2006/math">
                              <m:r>
                                <a:rPr lang="uk-UA" sz="24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ru-RU" sz="2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2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uk-UA" sz="24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; </m:t>
                              </m:r>
                            </m:oMath>
                          </a14:m>
                          <a:endParaRPr lang="uk-UA" sz="20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(8+10):6= 3.</a:t>
                          </a:r>
                          <a:endParaRPr lang="ru-RU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endParaRPr lang="ru-RU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uk-UA" sz="200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+8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𝑎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+3 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3(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Times New Roman"/>
                            </a:rPr>
                            <a:t>a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+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)(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Times New Roman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−3)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= (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Times New Roman"/>
                            </a:rPr>
                            <a:t>a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+1)(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Times New Roman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3) = (1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−3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𝑎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)(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Times New Roman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</a:rPr>
                            <a:t>3).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8064A2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В</a:t>
                          </a:r>
                          <a:r>
                            <a:rPr kumimoji="0" lang="uk-UA" sz="20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srgbClr val="8064A2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ідповідь</a:t>
                          </a: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8064A2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.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 (1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−3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𝑎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)(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 </a:t>
                          </a:r>
                          <a:r>
                            <a:rPr kumimoji="0" lang="en-US" sz="2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a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3).</a:t>
                          </a:r>
                        </a:p>
                        <a:p>
                          <a:endParaRPr lang="ru-RU" sz="2000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8244470"/>
                  </p:ext>
                </p:extLst>
              </p:nvPr>
            </p:nvGraphicFramePr>
            <p:xfrm>
              <a:off x="179512" y="491907"/>
              <a:ext cx="8677472" cy="636924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0480"/>
                    <a:gridCol w="4356992"/>
                  </a:tblGrid>
                  <a:tr h="396240"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sz="2000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lang="ru-RU" sz="2000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597300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7041" r="-1008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161" t="-704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149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3265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Самостійна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робота 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8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8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родовження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  <a:endParaRPr lang="ru-RU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27832758"/>
                  </p:ext>
                </p:extLst>
              </p:nvPr>
            </p:nvGraphicFramePr>
            <p:xfrm>
              <a:off x="251520" y="387379"/>
              <a:ext cx="8568952" cy="6470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64496"/>
                    <a:gridCol w="4104456"/>
                  </a:tblGrid>
                  <a:tr h="356629"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lang="ru-RU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6104861">
                    <a:tc>
                      <a:txBody>
                        <a:bodyPr/>
                        <a:lstStyle/>
                        <a:p>
                          <a:r>
                            <a:rPr lang="uk-UA" sz="2000" b="1" u="sng" dirty="0" smtClean="0">
                              <a:solidFill>
                                <a:srgbClr val="00B05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Достатній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№713(3).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Скоротити дріб: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20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0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с</m:t>
                                        </m:r>
                                      </m:e>
                                      <m:sup>
                                        <m:r>
                                          <a:rPr lang="uk-UA" sz="20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−5с−6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20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20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с</m:t>
                                        </m:r>
                                      </m:e>
                                      <m:sup>
                                        <m:r>
                                          <a:rPr lang="uk-UA" sz="20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−8с+12</m:t>
                                    </m:r>
                                  </m:den>
                                </m:f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.</m:t>
                                </m:r>
                              </m:oMath>
                            </m:oMathPara>
                          </a14:m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uk-UA" sz="20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lang="ru-RU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lang="uk-UA" sz="20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язання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20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с</m:t>
                                    </m:r>
                                  </m:e>
                                  <m:sup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−5с−6</m:t>
                                </m:r>
                                <m:r>
                                  <a:rPr lang="uk-UA" sz="200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=0;</m:t>
                                </m:r>
                              </m:oMath>
                            </m:oMathPara>
                          </a14:m>
                          <a:endParaRPr lang="ru-RU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lang="ru-RU" sz="1600" dirty="0" smtClean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</a:rPr>
                            <a:t>За теоремою </a:t>
                          </a:r>
                          <a:r>
                            <a:rPr lang="uk-UA" sz="1600" dirty="0" err="1">
                              <a:effectLst/>
                              <a:latin typeface="Times New Roman"/>
                              <a:ea typeface="Times New Roman"/>
                            </a:rPr>
                            <a:t>Вієта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с</m:t>
                                  </m:r>
                                </m:e>
                                <m:sub>
                                  <m:r>
                                    <a:rPr lang="uk-UA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1 </m:t>
                                  </m:r>
                                </m:sub>
                              </m:sSub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=6;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      с</m:t>
                                  </m:r>
                                </m:e>
                                <m:sub>
                                  <m:r>
                                    <a:rPr lang="uk-UA" sz="16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2  </m:t>
                                  </m:r>
                                </m:sub>
                              </m:sSub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=−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</a:rPr>
                            <a:t> 1</a:t>
                          </a:r>
                          <a:r>
                            <a:rPr lang="uk-UA" sz="1600" dirty="0" smtClean="0">
                              <a:effectLst/>
                              <a:latin typeface="Times New Roman"/>
                              <a:ea typeface="Times New Roman"/>
                            </a:rPr>
                            <a:t>.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с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−8с+12=0.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За теоремою </a:t>
                          </a:r>
                          <a:r>
                            <a:rPr lang="uk-UA" sz="20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Вієта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: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с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1 </m:t>
                                  </m:r>
                                </m:sub>
                              </m:sSub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=6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      с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2  </m:t>
                                  </m:r>
                                </m:sub>
                              </m:sSub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=2.</m:t>
                              </m:r>
                            </m:oMath>
                          </a14:m>
                          <a:endParaRPr lang="uk-UA" sz="20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с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−5с−6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с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−8с+12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(с−6)(с+1)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(с−6)(с−2)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с+1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с−2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uk-UA" sz="180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</m:oMath>
                            </m:oMathPara>
                          </a14:m>
                          <a:endParaRPr lang="uk-UA" sz="18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endParaRPr lang="uk-UA" sz="1800" dirty="0" smtClean="0">
                            <a:effectLst/>
                            <a:latin typeface="Times New Roman"/>
                            <a:ea typeface="Calibri"/>
                            <a:cs typeface="Times New Roman"/>
                          </a:endParaRPr>
                        </a:p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423670" algn="l"/>
                            </a:tabLst>
                          </a:pPr>
                          <a:r>
                            <a:rPr kumimoji="0" lang="ru-RU" sz="2400" b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Times New Roman"/>
                              <a:cs typeface="Times New Roman"/>
                            </a:rPr>
                            <a:t>Відповідь</a:t>
                          </a:r>
                          <a:r>
                            <a:rPr kumimoji="0" lang="ru-RU" sz="2400" b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Times New Roman"/>
                              <a:cs typeface="Times New Roman"/>
                            </a:rPr>
                            <a:t>.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4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     </m:t>
                              </m:r>
                              <m:f>
                                <m:fPr>
                                  <m:ctrlPr>
                                    <a:rPr kumimoji="0" lang="ru-RU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uk-UA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с+1</m:t>
                                  </m:r>
                                </m:num>
                                <m:den>
                                  <m:r>
                                    <a:rPr kumimoji="0" lang="uk-UA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с−2</m:t>
                                  </m:r>
                                </m:den>
                              </m:f>
                              <m:r>
                                <a:rPr kumimoji="0" lang="uk-UA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400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ru-RU" sz="2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uk-UA" sz="2000" b="1" dirty="0" smtClean="0">
                            <a:solidFill>
                              <a:srgbClr val="00B05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b="1" u="sng" dirty="0" smtClean="0">
                              <a:solidFill>
                                <a:srgbClr val="00B050"/>
                              </a:solidFill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Достатній рівень.</a:t>
                          </a:r>
                          <a:endParaRPr lang="ru-RU" sz="2000" b="1" dirty="0">
                            <a:solidFill>
                              <a:srgbClr val="00B050"/>
                            </a:solidFill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№713(2).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Скоротити дріб: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−7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+3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4</m:t>
                                        </m:r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−4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.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lang="uk-UA" sz="18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язання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Прирівняємо чисельник до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нуля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−7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𝑏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+3 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0;      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D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49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4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∙2∙3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=25;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14:m>
                            <m:oMath xmlns:m="http://schemas.openxmlformats.org/officeDocument/2006/math">
                              <m:r>
                                <a:rPr lang="ru-RU" sz="200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7+5 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=3;    </m:t>
                              </m:r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7−5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uk-UA" sz="20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uk-UA" sz="20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20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2000" dirty="0" smtClean="0"/>
                            <a:t>;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−7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+3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4</m:t>
                                        </m:r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−4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+1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2(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−0,5)(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−3)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−1)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(2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−1)(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−3)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𝑏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−1)</m:t>
                                        </m:r>
                                      </m:e>
                                      <m:sup>
                                        <m:r>
                                          <a:rPr lang="uk-UA" sz="1800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−3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−1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.</m:t>
                                </m:r>
                              </m:oMath>
                            </m:oMathPara>
                          </a14:m>
                          <a:endParaRPr lang="ru-RU" sz="18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r>
                            <a:rPr lang="uk-UA" sz="2000" dirty="0" smtClean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Відповідь.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2400" i="1" smtClean="0">
                                      <a:latin typeface="Cambria Math"/>
                                      <a:cs typeface="Arial" panose="020B0604020202020204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𝑏</m:t>
                                  </m:r>
                                  <m:r>
                                    <a:rPr kumimoji="0" lang="en-US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−3</m:t>
                                  </m:r>
                                </m:num>
                                <m:den>
                                  <m:r>
                                    <a:rPr kumimoji="0" lang="uk-UA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  <m:r>
                                    <a:rPr kumimoji="0" 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𝑏</m:t>
                                  </m:r>
                                  <m:r>
                                    <a:rPr kumimoji="0" 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−1</m:t>
                                  </m:r>
                                </m:den>
                              </m:f>
                              <m:r>
                                <a:rPr lang="uk-UA" sz="2400" b="0" i="1" smtClean="0">
                                  <a:latin typeface="Cambria Math"/>
                                  <a:cs typeface="Arial" panose="020B0604020202020204" pitchFamily="34" charset="0"/>
                                </a:rPr>
                                <m:t>.</m:t>
                              </m:r>
                            </m:oMath>
                          </a14:m>
                          <a:endParaRPr lang="ru-RU" sz="240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227832758"/>
                  </p:ext>
                </p:extLst>
              </p:nvPr>
            </p:nvGraphicFramePr>
            <p:xfrm>
              <a:off x="251520" y="387379"/>
              <a:ext cx="8568952" cy="647062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64496"/>
                    <a:gridCol w="4104456"/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C00000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lang="ru-RU" dirty="0">
                            <a:solidFill>
                              <a:srgbClr val="C00000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610486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494" r="-918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8915" t="-64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0842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496944" cy="404664"/>
          </a:xfrm>
        </p:spPr>
        <p:txBody>
          <a:bodyPr>
            <a:normAutofit fontScale="90000"/>
          </a:bodyPr>
          <a:lstStyle/>
          <a:p>
            <a:pPr algn="l"/>
            <a:r>
              <a:rPr lang="uk-UA" sz="2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Самостійна робота </a:t>
            </a:r>
            <a:r>
              <a:rPr lang="uk-UA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(продовж.) </a:t>
            </a: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50457502"/>
                  </p:ext>
                </p:extLst>
              </p:nvPr>
            </p:nvGraphicFramePr>
            <p:xfrm>
              <a:off x="179512" y="404665"/>
              <a:ext cx="8568952" cy="72525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284476"/>
                    <a:gridCol w="4284476"/>
                  </a:tblGrid>
                  <a:tr h="337728">
                    <a:tc>
                      <a:txBody>
                        <a:bodyPr/>
                        <a:lstStyle/>
                        <a:p>
                          <a:r>
                            <a:rPr lang="uk-UA" sz="1800" dirty="0" smtClean="0">
                              <a:solidFill>
                                <a:srgbClr val="FF0066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sz="1800" dirty="0">
                            <a:solidFill>
                              <a:srgbClr val="FF0066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1800" dirty="0" smtClean="0">
                              <a:solidFill>
                                <a:srgbClr val="FF3399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</a:t>
                          </a:r>
                          <a:r>
                            <a:rPr lang="uk-UA" sz="1800" baseline="0" dirty="0" smtClean="0">
                              <a:solidFill>
                                <a:srgbClr val="FF3399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варіант</a:t>
                          </a:r>
                          <a:endParaRPr lang="ru-RU" sz="1800" dirty="0">
                            <a:solidFill>
                              <a:srgbClr val="0000FF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6359016">
                    <a:tc>
                      <a:txBody>
                        <a:bodyPr/>
                        <a:lstStyle/>
                        <a:p>
                          <a:r>
                            <a:rPr lang="uk-UA" sz="1800" b="1" dirty="0" smtClean="0">
                              <a:solidFill>
                                <a:srgbClr val="33AD23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Високий рівень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№715(2).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При якому значенні </a:t>
                          </a:r>
                          <a:r>
                            <a:rPr lang="en-US" sz="20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 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розклад на лінійні множники тричлена: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−4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𝑏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ru-RU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+2 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містить множник (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x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+1). 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2000" dirty="0" err="1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Розв</a:t>
                          </a:r>
                          <a:r>
                            <a:rPr lang="ru-RU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’</a:t>
                          </a:r>
                          <a:r>
                            <a:rPr lang="uk-UA" sz="2000" dirty="0" err="1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язання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.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000" i="1" smtClean="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=1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є коренем квадратного тричлена. За 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т. </a:t>
                          </a:r>
                          <a:r>
                            <a:rPr lang="uk-UA" sz="20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Вієта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дістанемо: </a:t>
                          </a:r>
                          <a:endParaRPr lang="uk-UA" sz="20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  <a:tab pos="2924810" algn="ctr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−4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−</m:t>
                              </m:r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;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uk-UA" sz="20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  <a:tab pos="2924810" algn="ctr"/>
                            </a:tabLst>
                          </a:pP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2  </m:t>
                                  </m:r>
                                </m:sub>
                              </m:sSub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0,5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14:m>
                            <m:oMath xmlns:m="http://schemas.openxmlformats.org/officeDocument/2006/math">
                              <m:r>
                                <a:rPr lang="uk-UA" sz="1800" b="0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uk-UA" sz="18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         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</m:t>
                                  </m:r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2  </m:t>
                                  </m:r>
                                </m:sub>
                              </m:sSub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=0, 5;</m:t>
                              </m:r>
                            </m:oMath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  <a:tab pos="2924810" algn="ctr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−1+0, 5= −0,5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endParaRPr lang="ru-RU" sz="1400" dirty="0" smtClean="0"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  <a:tab pos="2924810" algn="ctr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 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= − 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;     </m:t>
                                </m:r>
                              </m:oMath>
                            </m:oMathPara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  <a:tab pos="2924810" algn="ctr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=− 0,5;       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𝑏</m:t>
                                </m:r>
                                <m:r>
                                  <a:rPr lang="en-US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 −2.   </m:t>
                                </m:r>
                              </m:oMath>
                            </m:oMathPara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1923415" algn="l"/>
                              <a:tab pos="2924810" algn="ctr"/>
                            </a:tabLst>
                            <a:defRPr/>
                          </a:pPr>
                          <a:r>
                            <a:rPr lang="uk-UA" sz="1600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Відповідь.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;       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𝑏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 −2.   </m:t>
                              </m:r>
                            </m:oMath>
                          </a14:m>
                          <a:endParaRPr kumimoji="0" lang="ru-RU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sz="2000" b="1" dirty="0">
                            <a:solidFill>
                              <a:srgbClr val="33AD23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33AD23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Високий рівень</a:t>
                          </a:r>
                          <a:endParaRPr kumimoji="0" lang="ru-RU" sz="1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33AD23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№715(3).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529080" algn="l"/>
                              <a:tab pos="1923415" algn="l"/>
                            </a:tabLs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При якому значенні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b</a:t>
                          </a:r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розклад на лінійні множники тричлена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529080" algn="l"/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−4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𝑏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містить 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множник (3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2)?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r>
                            <a:rPr lang="uk-UA" sz="18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’я</a:t>
                          </a:r>
                          <a:r>
                            <a:rPr lang="uk-UA" sz="1800" dirty="0" err="1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зування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−4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𝑏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містить множник  (3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2) =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3 (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);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uk-UA" sz="1800" i="1" dirty="0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0" i="1" dirty="0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1800" b="0" i="1" dirty="0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uk-UA" sz="2400" i="1" dirty="0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2400" b="0" i="1" dirty="0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2400" b="0" i="1" dirty="0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uk-UA" sz="24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є коренем </a:t>
                          </a:r>
                          <a:r>
                            <a:rPr lang="uk-UA" sz="20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квад.тр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.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+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</m:t>
                                </m:r>
                                <m:r>
                                  <a:rPr lang="uk-UA" sz="1800" b="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    </m:t>
                                </m:r>
                              </m:oMath>
                            </m:oMathPara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;</m:t>
                              </m:r>
                            </m:oMath>
                          </a14:m>
                          <a:r>
                            <a:rPr lang="ru-RU" sz="1400" dirty="0" smtClean="0">
                              <a:effectLst/>
                              <a:latin typeface="+mn-lt"/>
                              <a:ea typeface="Calibri"/>
                              <a:cs typeface="Times New Roman"/>
                            </a:rPr>
                            <a:t> 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+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   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;</m:t>
                                </m:r>
                              </m:oMath>
                            </m:oMathPara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2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∙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;        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  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ru-RU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∙</m:t>
                                </m:r>
                              </m:oMath>
                            </m:oMathPara>
                          </a14:m>
                          <a:endParaRPr lang="uk-UA" sz="1800" i="1" dirty="0" smtClean="0">
                            <a:effectLst/>
                            <a:latin typeface="Cambria Math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u="none" smtClean="0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uk-UA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uk-UA" sz="1800" i="1" u="none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uk-UA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  <m:r>
                                  <a:rPr lang="uk-UA" sz="1800" i="1" u="none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ru-RU" sz="1800" i="1" u="none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        </m:t>
                                </m:r>
                                <m:r>
                                  <a:rPr lang="uk-UA" sz="1800" i="1" u="none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𝑏</m:t>
                                </m:r>
                                <m:r>
                                  <a:rPr lang="ru-RU" sz="1800" i="1" u="none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3∙4</m:t>
                                    </m:r>
                                  </m:num>
                                  <m:den>
                                    <m:r>
                                      <a:rPr lang="ru-RU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9</m:t>
                                    </m:r>
                                  </m:den>
                                </m:f>
                                <m:r>
                                  <a:rPr lang="ru-RU" sz="1800" i="1" u="none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 </m:t>
                                </m:r>
                                <m:f>
                                  <m:fPr>
                                    <m:ctrlPr>
                                      <a:rPr lang="ru-RU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ru-RU" sz="1800" i="1" u="none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ru-RU" sz="1800" i="1" u="none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.</m:t>
                                </m:r>
                                <m:r>
                                  <a:rPr lang="uk-UA" sz="1800" b="0" i="1" u="none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Відповідь. </m:t>
                                </m:r>
                                <m:f>
                                  <m:fPr>
                                    <m:ctrlPr>
                                      <a:rPr lang="uk-UA" sz="1800" b="0" i="1" u="none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b="0" i="1" u="none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uk-UA" sz="1800" b="0" i="1" u="none" smtClean="0"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400" u="none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endParaRPr lang="ru-RU" sz="18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tabLst>
                              <a:tab pos="1923415" algn="l"/>
                            </a:tabLst>
                          </a:pPr>
                          <a:endParaRPr lang="ru-RU" sz="18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50457502"/>
                  </p:ext>
                </p:extLst>
              </p:nvPr>
            </p:nvGraphicFramePr>
            <p:xfrm>
              <a:off x="179512" y="404665"/>
              <a:ext cx="8568952" cy="725258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284476"/>
                    <a:gridCol w="4284476"/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sz="1800" dirty="0" smtClean="0">
                              <a:solidFill>
                                <a:srgbClr val="FF0066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lang="ru-RU" sz="1800" dirty="0">
                            <a:solidFill>
                              <a:srgbClr val="FF0066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1800" dirty="0" smtClean="0">
                              <a:solidFill>
                                <a:srgbClr val="FF3399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Другий</a:t>
                          </a:r>
                          <a:r>
                            <a:rPr lang="uk-UA" sz="1800" baseline="0" dirty="0" smtClean="0">
                              <a:solidFill>
                                <a:srgbClr val="FF3399"/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варіант</a:t>
                          </a:r>
                          <a:endParaRPr lang="ru-RU" sz="1800" dirty="0">
                            <a:solidFill>
                              <a:srgbClr val="0000FF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688682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t="-5752" r="-100142" b="-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00000" t="-5752" r="-142" b="-8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26" name="Picture 2" descr="C:\Users\ил\Desktop\Картинки нові\stuff-clipart-0511-0908-2013-36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861" y="4958480"/>
            <a:ext cx="1414107" cy="163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Risunok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4149080"/>
            <a:ext cx="1656184" cy="80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25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352928" cy="2074242"/>
          </a:xfrm>
        </p:spPr>
        <p:txBody>
          <a:bodyPr>
            <a:noAutofit/>
          </a:bodyPr>
          <a:lstStyle/>
          <a:p>
            <a:pPr algn="l"/>
            <a:r>
              <a:rPr lang="ru-RU" sz="3600" b="1" dirty="0" err="1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Епіграф</a:t>
            </a:r>
            <a:r>
              <a:rPr lang="ru-RU" sz="36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36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b="1" dirty="0" err="1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знаючи</a:t>
            </a:r>
            <a:r>
              <a:rPr lang="ru-RU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математики</a:t>
            </a:r>
            <a:br>
              <a:rPr lang="ru-RU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b="1" dirty="0" err="1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заходь</a:t>
            </a:r>
            <a:r>
              <a:rPr lang="ru-RU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…»</a:t>
            </a:r>
            <a:br>
              <a:rPr lang="ru-RU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k-UA" sz="2400" b="1" dirty="0" smtClean="0">
                <a:solidFill>
                  <a:srgbClr val="52D1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І. Ньютон)</a:t>
            </a:r>
            <a:endParaRPr lang="ru-RU" sz="3600" b="1" dirty="0">
              <a:solidFill>
                <a:srgbClr val="52D1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ил\Desktop\Картинки нові\algebr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73159"/>
            <a:ext cx="7056784" cy="396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76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  <a:tabLst>
                <a:tab pos="1923415" algn="l"/>
              </a:tabLst>
            </a:pPr>
            <a:r>
              <a:rPr lang="uk-UA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7</a:t>
            </a:r>
            <a:r>
              <a:rPr lang="uk-UA" sz="28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Підсумок </a:t>
            </a:r>
            <a:r>
              <a:rPr lang="uk-UA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уроку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8863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u="sng" dirty="0">
                <a:latin typeface="Times New Roman"/>
                <a:ea typeface="Times New Roman"/>
                <a:cs typeface="Times New Roman"/>
              </a:rPr>
              <a:t>Сьогодні ми повторили: (а далі продовжують учні):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1) Який вираз називають дискримінантом квадратного рівняння?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2)  Як залежить кількість коренів квадратного рівняння від знака дискримінанта?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3)  Яким алгоритмом зручно користуватися при розв’язуванні квадратних рівнянь?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4) Як називають коефіцієнти квадратного </a:t>
            </a:r>
            <a:r>
              <a:rPr lang="uk-UA" dirty="0" smtClean="0">
                <a:latin typeface="Times New Roman"/>
                <a:ea typeface="Times New Roman"/>
                <a:cs typeface="Times New Roman"/>
              </a:rPr>
              <a:t>рівняння?</a:t>
            </a:r>
            <a:endParaRPr lang="ru-RU" sz="2400" dirty="0" smtClean="0">
              <a:ea typeface="Times New Roman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 smtClean="0">
                <a:latin typeface="Times New Roman"/>
                <a:ea typeface="Times New Roman"/>
                <a:cs typeface="Times New Roman"/>
              </a:rPr>
              <a:t>5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Сформулювати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теорему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Вієта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6) Сформулювати наслідок з теореми </a:t>
            </a:r>
            <a:r>
              <a:rPr lang="uk-UA" dirty="0" err="1">
                <a:latin typeface="Times New Roman"/>
                <a:ea typeface="Times New Roman"/>
                <a:cs typeface="Times New Roman"/>
              </a:rPr>
              <a:t>Вієта</a:t>
            </a:r>
            <a:r>
              <a:rPr lang="uk-UA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 smtClean="0">
                <a:latin typeface="Times New Roman"/>
                <a:ea typeface="Times New Roman"/>
                <a:cs typeface="Times New Roman"/>
              </a:rPr>
              <a:t>7</a:t>
            </a:r>
            <a:r>
              <a:rPr lang="uk-UA" dirty="0">
                <a:latin typeface="Times New Roman"/>
                <a:ea typeface="Times New Roman"/>
                <a:cs typeface="Times New Roman"/>
              </a:rPr>
              <a:t>) Сформулювати теорему, обернену до теореми </a:t>
            </a:r>
            <a:r>
              <a:rPr lang="uk-UA" dirty="0" err="1">
                <a:latin typeface="Times New Roman"/>
                <a:ea typeface="Times New Roman"/>
                <a:cs typeface="Times New Roman"/>
              </a:rPr>
              <a:t>Вієта</a:t>
            </a:r>
            <a:r>
              <a:rPr lang="uk-UA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6946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Підсумок уроку</a:t>
            </a: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(продовж.)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sz="2000" b="1" u="sng" dirty="0">
                <a:solidFill>
                  <a:srgbClr val="FF006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Ознайомилися:</a:t>
            </a:r>
            <a:endParaRPr lang="ru-RU" sz="2000" b="1" dirty="0">
              <a:solidFill>
                <a:srgbClr val="FF0066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sz="2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1. Що називають дискримінантом квадратного тричлена?</a:t>
            </a:r>
            <a:endParaRPr lang="ru-RU" sz="2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sz="2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2. У якому випадку квадратний тричлен не має коренів? має один корінь? має два корені?</a:t>
            </a:r>
            <a:endParaRPr lang="ru-RU" sz="2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sz="2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3. У якому випадку квадратний тричлен можна розкласти на лінійні множники?</a:t>
            </a:r>
            <a:endParaRPr lang="ru-RU" sz="2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sz="2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4. За якою формулою квадратний тричлен можна розкласти на лінійні множники?</a:t>
            </a:r>
            <a:endParaRPr lang="ru-RU" sz="26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sz="2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5. У якому випадку квадратний тричлен не можна розкласти на лінійні множники</a:t>
            </a:r>
            <a:r>
              <a:rPr lang="uk-UA" sz="26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?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endParaRPr lang="ru-RU" sz="2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  <a:tabLst>
                <a:tab pos="1923415" algn="l"/>
              </a:tabLst>
            </a:pPr>
            <a:r>
              <a:rPr lang="uk-UA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 </a:t>
            </a:r>
            <a:endParaRPr lang="ru-RU" sz="2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071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Завдання додому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001419"/>
          </a:xfrm>
        </p:spPr>
        <p:txBody>
          <a:bodyPr/>
          <a:lstStyle/>
          <a:p>
            <a:pPr marL="0" lvl="0" indent="0">
              <a:lnSpc>
                <a:spcPct val="115000"/>
              </a:lnSpc>
              <a:buNone/>
              <a:tabLst>
                <a:tab pos="1923415" algn="l"/>
              </a:tabLst>
            </a:pPr>
            <a:r>
              <a:rPr lang="uk-UA" sz="1700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 </a:t>
            </a:r>
            <a:r>
              <a:rPr lang="uk-UA" dirty="0" smtClean="0">
                <a:solidFill>
                  <a:srgbClr val="0000CC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Опрацювати </a:t>
            </a:r>
            <a:r>
              <a:rPr lang="uk-UA" dirty="0">
                <a:solidFill>
                  <a:srgbClr val="0000CC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п.20. </a:t>
            </a:r>
            <a:endParaRPr lang="uk-UA" dirty="0" smtClean="0">
              <a:solidFill>
                <a:srgbClr val="0000CC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1923415" algn="l"/>
              </a:tabLst>
            </a:pPr>
            <a:r>
              <a:rPr lang="uk-UA" dirty="0" smtClean="0">
                <a:solidFill>
                  <a:srgbClr val="0000CC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Розв’язати </a:t>
            </a:r>
            <a:r>
              <a:rPr lang="uk-UA" dirty="0">
                <a:solidFill>
                  <a:srgbClr val="0000CC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№710(1,4), №712 (1), </a:t>
            </a:r>
            <a:endParaRPr lang="uk-UA" dirty="0" smtClean="0">
              <a:solidFill>
                <a:srgbClr val="0000CC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1923415" algn="l"/>
              </a:tabLst>
            </a:pPr>
            <a:r>
              <a:rPr lang="uk-UA" dirty="0" smtClean="0">
                <a:solidFill>
                  <a:srgbClr val="0000CC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№</a:t>
            </a:r>
            <a:r>
              <a:rPr lang="uk-UA" dirty="0">
                <a:solidFill>
                  <a:srgbClr val="0000CC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714(1, 4), №716(1</a:t>
            </a:r>
            <a:r>
              <a:rPr lang="uk-UA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).  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1923415" algn="l"/>
              </a:tabLst>
            </a:pPr>
            <a:r>
              <a:rPr lang="uk-UA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 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512" y="3229966"/>
            <a:ext cx="3096344" cy="3015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25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l"/>
            <a:r>
              <a:rPr lang="uk-UA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Література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А. Г. Мерзляк, В. Б.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Полонський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М. С.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Якір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Алгебра:      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Підручник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8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класу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загальноосвітніх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навчальних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закладів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Харків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Гімназія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2010. – 248с.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ru-RU" sz="2400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400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Збірник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задач і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завдань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тематичного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оцінювання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алгебри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8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класу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 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А.Г.Мерзляк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В.Б.Полонський</a:t>
            </a:r>
            <a:r>
              <a:rPr lang="ru-RU" sz="2400" b="1" dirty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0" indent="0">
              <a:buNone/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ru-RU" sz="2400" b="1" dirty="0" smtClean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3.Інтернет-бібліотека </a:t>
            </a:r>
            <a:r>
              <a:rPr lang="ru-RU" sz="2400" b="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МЦНМО. </a:t>
            </a:r>
            <a:r>
              <a:rPr lang="en-US" sz="2400" b="1" dirty="0">
                <a:solidFill>
                  <a:srgbClr val="F79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http://ilib.mirror0.mccme.ru/ </a:t>
            </a:r>
          </a:p>
        </p:txBody>
      </p:sp>
    </p:spTree>
    <p:extLst>
      <p:ext uri="{BB962C8B-B14F-4D97-AF65-F5344CB8AC3E}">
        <p14:creationId xmlns:p14="http://schemas.microsoft.com/office/powerpoint/2010/main" val="726315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Домашнє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завдання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92696"/>
                <a:ext cx="8856984" cy="5433467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ru-RU" sz="21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№664(1,3). </a:t>
                </a:r>
                <a:r>
                  <a:rPr lang="uk-UA" sz="2100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Не </a:t>
                </a:r>
                <a:r>
                  <a:rPr lang="uk-UA" sz="2100" dirty="0" err="1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розв</a:t>
                </a:r>
                <a:r>
                  <a:rPr lang="ru-RU" sz="2100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’</a:t>
                </a:r>
                <a:r>
                  <a:rPr lang="uk-UA" sz="2100" dirty="0" err="1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язуючи</a:t>
                </a:r>
                <a:r>
                  <a:rPr lang="uk-UA" sz="2100" dirty="0">
                    <a:effectLst/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 рівняння, знайти суму й добуток його коренів:</a:t>
                </a:r>
                <a:endParaRPr lang="ru-RU" sz="21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100" dirty="0">
                    <a:effectLst/>
                    <a:latin typeface="Times New Roman"/>
                    <a:ea typeface="Calibri"/>
                    <a:cs typeface="Times New Roman"/>
                  </a:rPr>
                  <a:t>1) </a:t>
                </a:r>
                <a:r>
                  <a:rPr lang="uk-UA" sz="2100" i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uk-UA" sz="2100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uk-UA" sz="2100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1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12</a:t>
                </a:r>
                <a:r>
                  <a:rPr lang="uk-UA" sz="21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1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18 = 0;      За теоремою </a:t>
                </a:r>
                <a:r>
                  <a:rPr lang="uk-UA" sz="2100" dirty="0" err="1">
                    <a:effectLst/>
                    <a:latin typeface="Times New Roman"/>
                    <a:ea typeface="Times New Roman"/>
                    <a:cs typeface="Times New Roman"/>
                  </a:rPr>
                  <a:t>Вієта</a:t>
                </a:r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:  </a:t>
                </a:r>
                <a:r>
                  <a:rPr lang="uk-UA" sz="21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1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uk-UA" sz="21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1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 = 12;  </a:t>
                </a:r>
                <a:r>
                  <a:rPr lang="uk-UA" sz="21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1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1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1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1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100" dirty="0">
                    <a:effectLst/>
                    <a:latin typeface="Times New Roman"/>
                    <a:ea typeface="Times New Roman"/>
                    <a:cs typeface="Times New Roman"/>
                  </a:rPr>
                  <a:t>18.</a:t>
                </a:r>
                <a:endParaRPr lang="ru-RU" sz="21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r>
                  <a:rPr lang="uk-UA" sz="2100" dirty="0">
                    <a:latin typeface="Times New Roman"/>
                    <a:ea typeface="Times New Roman"/>
                  </a:rPr>
                  <a:t>3) 3</a:t>
                </a:r>
                <a:r>
                  <a:rPr lang="uk-UA" sz="2100" i="1" dirty="0">
                    <a:latin typeface="Times New Roman"/>
                    <a:ea typeface="Times New Roman"/>
                  </a:rPr>
                  <a:t>х</a:t>
                </a:r>
                <a:r>
                  <a:rPr lang="uk-UA" sz="2100" baseline="30000" dirty="0">
                    <a:latin typeface="Times New Roman"/>
                    <a:ea typeface="Times New Roman"/>
                  </a:rPr>
                  <a:t>2</a:t>
                </a:r>
                <a:r>
                  <a:rPr lang="uk-UA" sz="2100" dirty="0">
                    <a:latin typeface="Times New Roman"/>
                    <a:ea typeface="Times New Roman"/>
                  </a:rPr>
                  <a:t>+7</a:t>
                </a:r>
                <a:r>
                  <a:rPr lang="uk-UA" sz="2100" i="1" dirty="0">
                    <a:latin typeface="Times New Roman"/>
                    <a:ea typeface="Times New Roman"/>
                  </a:rPr>
                  <a:t>х</a:t>
                </a:r>
                <a:r>
                  <a:rPr lang="uk-UA" sz="2100" dirty="0">
                    <a:latin typeface="Times New Roman"/>
                    <a:ea typeface="Times New Roman"/>
                  </a:rPr>
                  <a:t>+2 = 0; </a:t>
                </a:r>
                <a:r>
                  <a:rPr lang="uk-UA" sz="21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Поділимо кожний доданок на число 3. Дістанемо </a:t>
                </a:r>
                <a:r>
                  <a:rPr lang="uk-UA" sz="21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рівняння: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100" i="1"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sSupPr>
                        <m:e>
                          <m:r>
                            <a:rPr lang="en-US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𝑥</m:t>
                          </m:r>
                        </m:e>
                        <m:sup>
                          <m:r>
                            <a:rPr lang="uk-UA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sup>
                      </m:sSup>
                      <m:r>
                        <a:rPr lang="uk-UA" sz="21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  </m:t>
                      </m:r>
                      <m:f>
                        <m:fPr>
                          <m:ctrlPr>
                            <a:rPr lang="ru-RU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7</m:t>
                          </m:r>
                        </m:num>
                        <m:den>
                          <m:r>
                            <a:rPr lang="uk-UA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uk-UA" sz="21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uk-UA" sz="21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uk-UA" sz="21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  </m:t>
                      </m:r>
                      <m:f>
                        <m:fPr>
                          <m:ctrlPr>
                            <a:rPr lang="ru-RU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uk-UA" sz="21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uk-UA" sz="21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=0;</m:t>
                      </m:r>
                      <m:sSub>
                        <m:sSubPr>
                          <m:ctrlPr>
                            <a:rPr lang="ru-RU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За</m:t>
                          </m:r>
                          <m:r>
                            <a:rPr lang="uk-UA" sz="21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 </m:t>
                          </m:r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т</m:t>
                          </m:r>
                          <m:r>
                            <a:rPr lang="uk-UA" sz="2100" b="0" i="1" smtClean="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.</m:t>
                          </m:r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 Вієта : </m:t>
                          </m:r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sub>
                      </m:sSub>
                      <m:r>
                        <a:rPr lang="uk-UA" sz="21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+</m:t>
                      </m:r>
                      <m:sSub>
                        <m:sSubPr>
                          <m:ctrlPr>
                            <a:rPr lang="ru-RU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100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2100" b="0" i="1" smtClean="0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uk-UA" sz="2100" i="1">
                          <a:latin typeface="Cambria Math"/>
                          <a:ea typeface="Times New Roman"/>
                          <a:cs typeface="Times New Roman"/>
                        </a:rPr>
                        <m:t>−</m:t>
                      </m:r>
                      <m:f>
                        <m:fPr>
                          <m:ctrlPr>
                            <a:rPr lang="ru-RU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7</m:t>
                          </m:r>
                        </m:num>
                        <m:den>
                          <m:r>
                            <a:rPr lang="uk-UA" sz="21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uk-UA" sz="21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;      </m:t>
                      </m:r>
                      <m:sSub>
                        <m:sSubPr>
                          <m:ctrlPr>
                            <a:rPr lang="ru-RU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en-US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ru-RU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sSubPr>
                        <m:e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  <m:sub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sub>
                      </m:sSub>
                      <m:r>
                        <a:rPr lang="uk-UA" sz="21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  = </m:t>
                      </m:r>
                      <m:f>
                        <m:fPr>
                          <m:ctrlPr>
                            <a:rPr lang="ru-RU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uk-UA" sz="2100" i="1">
                              <a:solidFill>
                                <a:prstClr val="black"/>
                              </a:solidFill>
                              <a:latin typeface="Cambria Math"/>
                              <a:ea typeface="Times New Roman"/>
                              <a:cs typeface="Times New Roman"/>
                            </a:rPr>
                            <m:t>3</m:t>
                          </m:r>
                        </m:den>
                      </m:f>
                      <m:r>
                        <a:rPr lang="uk-UA" sz="21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  . </m:t>
                      </m:r>
                    </m:oMath>
                  </m:oMathPara>
                </a14:m>
                <a:endParaRPr lang="ru-RU" sz="2100" dirty="0">
                  <a:solidFill>
                    <a:prstClr val="black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latin typeface="Times New Roman"/>
                    <a:ea typeface="Times New Roman"/>
                    <a:cs typeface="Times New Roman"/>
                  </a:rPr>
                  <a:t>№666(1, 2).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Користуючись теоремою, оберненою до теореми </a:t>
                </a:r>
                <a:r>
                  <a:rPr lang="uk-UA" sz="2000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, установити, чи є коренями 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рівняння: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1)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+ 2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3 = 0 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числа 1 і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2;  </a:t>
                </a:r>
                <a:endParaRPr lang="ru-RU" sz="24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1+(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2)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Числа 1 і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 не є коренями </a:t>
                </a:r>
                <a:r>
                  <a:rPr lang="uk-UA" sz="24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рівняння</a:t>
                </a:r>
                <a:endParaRPr lang="ru-RU" sz="2400" dirty="0" smtClean="0"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 smtClean="0"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)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+ 5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+ 6 = 0 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числ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а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−2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і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3.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+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2 + 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 =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5;        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   </m:t>
                    </m:r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= 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2)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3) = 6.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Числ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а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2 і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3 </a:t>
                </a:r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є коренями рівняння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400" dirty="0"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endParaRPr lang="uk-UA" sz="2000" i="1" dirty="0" smtClean="0">
                  <a:solidFill>
                    <a:prstClr val="black"/>
                  </a:solidFill>
                  <a:latin typeface="Cambria Math"/>
                  <a:ea typeface="Times New Roman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>
                          <a:solidFill>
                            <a:prstClr val="black"/>
                          </a:solidFill>
                          <a:latin typeface="Cambria Math"/>
                          <a:ea typeface="Times New Roman"/>
                          <a:cs typeface="Times New Roman"/>
                        </a:rPr>
                        <m:t>   </m:t>
                      </m:r>
                    </m:oMath>
                  </m:oMathPara>
                </a14:m>
                <a:endParaRPr lang="ru-RU" sz="2000" dirty="0" smtClean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92696"/>
                <a:ext cx="8856984" cy="5433467"/>
              </a:xfrm>
              <a:blipFill rotWithShape="1">
                <a:blip r:embed="rId2"/>
                <a:stretch>
                  <a:fillRect l="-619" t="-1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Картинки нові\458717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475" y="4653136"/>
            <a:ext cx="497281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86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</a:t>
            </a:r>
            <a:endParaRPr lang="ru-RU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620688"/>
                <a:ext cx="8435280" cy="5976664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№672.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Число 7 є коренем рівняння </a:t>
                </a:r>
                <a:r>
                  <a:rPr lang="en-US" sz="19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:r>
                  <a:rPr lang="uk-UA" sz="1900" baseline="30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 </a:t>
                </a:r>
                <a:r>
                  <a:rPr lang="uk-UA" sz="19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+</a:t>
                </a:r>
                <a:r>
                  <a:rPr lang="uk-UA" sz="1900" i="1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</a:t>
                </a:r>
                <a:r>
                  <a:rPr lang="uk-UA" sz="1900" i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42 = 0. Знайти значення </a:t>
                </a:r>
                <a:r>
                  <a:rPr lang="uk-UA" sz="19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і другий корінь рівняння.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Розв</a:t>
                </a:r>
                <a:r>
                  <a:rPr lang="ru-RU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19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язання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: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1</a:t>
                </a:r>
                <a:r>
                  <a:rPr lang="uk-UA" sz="19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7,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</m:t>
                        </m:r>
                        <m:r>
                          <a:rPr lang="en-US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42;        7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42;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  </m:t>
                        </m:r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6; 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7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6 = 1.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  </m:t>
                        </m:r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19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6;  </a:t>
                </a:r>
                <a:r>
                  <a:rPr lang="uk-UA" sz="1900" i="1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−1.</m:t>
                    </m:r>
                  </m:oMath>
                </a14:m>
                <a:endParaRPr lang="ru-RU" sz="1900" dirty="0" smtClean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u="sng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№681.</a:t>
                </a: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Один  з коренів рівняння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30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10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</m:oMath>
                </a14:m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 = 0 на 8 менший від другого. Знайти значення с  і корені рівняння.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Розв</a:t>
                </a:r>
                <a:r>
                  <a:rPr lang="ru-RU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19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язання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:</a:t>
                </a:r>
                <a:endParaRPr lang="ru-RU" sz="19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10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</m:oMath>
                </a14:m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 = 0;</a:t>
                </a: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 теоремою </a:t>
                </a:r>
                <a:r>
                  <a:rPr lang="uk-UA" sz="19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 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10. </a:t>
                </a:r>
                <a:r>
                  <a:rPr lang="uk-UA" sz="19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 умовою задачі </a:t>
                </a:r>
                <a:r>
                  <a:rPr lang="uk-UA" sz="19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sz="19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uk-UA" sz="19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 </a:t>
                </a:r>
                <a:r>
                  <a:rPr lang="uk-UA" sz="19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 8.</a:t>
                </a: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 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 10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   10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19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19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i="1" baseline="-25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8;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 −</m:t>
                    </m:r>
                  </m:oMath>
                </a14:m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2;  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1;  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10 </a:t>
                </a:r>
                <a14:m>
                  <m:oMath xmlns:m="http://schemas.openxmlformats.org/officeDocument/2006/math">
                    <m:r>
                      <a:rPr lang="uk-UA" sz="19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19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1 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 </a:t>
                </a:r>
                <a:r>
                  <a:rPr lang="uk-UA" sz="19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9.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 =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9</a:t>
                </a:r>
                <a14:m>
                  <m:oMath xmlns:m="http://schemas.openxmlformats.org/officeDocument/2006/math">
                    <m:r>
                      <a:rPr lang="uk-UA" sz="19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</m:oMath>
                </a14:m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 = 9.</a:t>
                </a: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19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</a:t>
                </a:r>
                <a:r>
                  <a:rPr lang="uk-UA" sz="19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ь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9;  </a:t>
                </a:r>
                <a:r>
                  <a:rPr lang="uk-UA" sz="1900" i="1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19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1900" baseline="-25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19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1;  с = 9.</a:t>
                </a:r>
                <a:endParaRPr lang="ru-RU" sz="19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endParaRPr lang="ru-RU" sz="2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620688"/>
                <a:ext cx="8435280" cy="5976664"/>
              </a:xfrm>
              <a:blipFill rotWithShape="1">
                <a:blip r:embed="rId2"/>
                <a:stretch>
                  <a:fillRect l="-578" t="-612" r="-10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 descr="C:\Users\ил\Desktop\Картинки нові\4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293096"/>
            <a:ext cx="2110927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79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  <a:tabLst>
                <a:tab pos="2303145" algn="l"/>
              </a:tabLst>
            </a:pPr>
            <a:r>
              <a:rPr lang="uk-UA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2. Цікаві </a:t>
            </a:r>
            <a:r>
              <a:rPr lang="uk-UA" sz="2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запитання</a:t>
            </a:r>
            <a:endParaRPr lang="ru-RU" sz="280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620688"/>
                <a:ext cx="8856984" cy="5832648"/>
              </a:xfrm>
            </p:spPr>
            <p:txBody>
              <a:bodyPr>
                <a:normAutofit fontScale="92500" lnSpcReduction="20000"/>
              </a:bodyPr>
              <a:lstStyle/>
              <a:p>
                <a:pPr marL="457200" lvl="0" indent="-457200" algn="just">
                  <a:lnSpc>
                    <a:spcPct val="115000"/>
                  </a:lnSpc>
                  <a:buAutoNum type="arabicPeriod"/>
                  <a:tabLst>
                    <a:tab pos="2303145" algn="l"/>
                  </a:tabLst>
                </a:pPr>
                <a:r>
                  <a:rPr lang="uk-UA" sz="22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Який </a:t>
                </a:r>
                <a:r>
                  <a:rPr lang="uk-UA" sz="22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вираз називають дискримінантом квадратного рівняння</a:t>
                </a:r>
                <a:r>
                  <a:rPr lang="uk-UA" sz="22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?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2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uk-UA" sz="22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 </a:t>
                </a:r>
                <a:r>
                  <a:rPr lang="uk-UA" sz="2200" dirty="0" smtClean="0">
                    <a:solidFill>
                      <a:schemeClr val="tx2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Вираз</a:t>
                </a:r>
                <a:r>
                  <a:rPr lang="uk-UA" sz="2200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</a:t>
                </a:r>
                <a:r>
                  <a:rPr lang="en-US" sz="2200" b="1" i="1" dirty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2200" b="1" baseline="30000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 </a:t>
                </a:r>
                <a:r>
                  <a:rPr lang="uk-UA" sz="22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200" b="1" i="1" smtClean="0">
                        <a:solidFill>
                          <a:schemeClr val="tx2"/>
                        </a:solidFill>
                        <a:effectLst/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 </m:t>
                    </m:r>
                  </m:oMath>
                </a14:m>
                <a:r>
                  <a:rPr lang="ru-RU" sz="2200" b="1" dirty="0" smtClean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</a:t>
                </a:r>
                <a:r>
                  <a:rPr lang="uk-UA" sz="2200" b="1" i="1" dirty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ас</a:t>
                </a:r>
                <a:r>
                  <a:rPr lang="uk-UA" sz="2200" dirty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200" dirty="0">
                    <a:solidFill>
                      <a:schemeClr val="tx2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називають дискримінантом квадратного рівняння</a:t>
                </a:r>
                <a:endParaRPr lang="ru-RU" sz="2200" dirty="0">
                  <a:solidFill>
                    <a:schemeClr val="tx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200" i="1" dirty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ах</a:t>
                </a:r>
                <a:r>
                  <a:rPr lang="uk-UA" sz="2200" baseline="30000" dirty="0">
                    <a:solidFill>
                      <a:schemeClr val="tx2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</a:t>
                </a:r>
                <a:r>
                  <a:rPr lang="uk-UA" sz="2200" b="1" dirty="0">
                    <a:solidFill>
                      <a:schemeClr val="tx2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200" dirty="0">
                    <a:solidFill>
                      <a:schemeClr val="tx2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+ </a:t>
                </a:r>
                <a:r>
                  <a:rPr lang="en-US" sz="2200" i="1" dirty="0">
                    <a:solidFill>
                      <a:schemeClr val="tx2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:r>
                  <a:rPr lang="uk-UA" sz="2200" i="1" dirty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200" dirty="0">
                    <a:solidFill>
                      <a:schemeClr val="tx2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200" dirty="0">
                    <a:solidFill>
                      <a:schemeClr val="tx2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+ с = 0.</a:t>
                </a:r>
                <a:endParaRPr lang="ru-RU" sz="2200" dirty="0">
                  <a:solidFill>
                    <a:schemeClr val="tx2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18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2. Як </a:t>
                </a:r>
                <a:r>
                  <a:rPr lang="uk-UA" sz="18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залежить кількість коренів квадратного рівняння від знака дискримінанта</a:t>
                </a:r>
                <a:r>
                  <a:rPr lang="uk-UA" sz="18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?</a:t>
                </a: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1800" u="sng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Відповідь.</a:t>
                </a:r>
                <a:endParaRPr lang="ru-RU" sz="1400" u="sng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 smtClean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) Якщо </a:t>
                </a:r>
                <a:r>
                  <a:rPr lang="en-US" sz="2000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</m:t>
                    </m:r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0, то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квадратне рівняння коренів не має.</a:t>
                </a:r>
                <a:endParaRPr lang="ru-RU" sz="20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2)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</a:t>
                </a:r>
                <a:r>
                  <a:rPr lang="en-US" sz="2000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ru-RU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0, </a:t>
                </a:r>
                <a:r>
                  <a:rPr lang="ru-RU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то </a:t>
                </a:r>
                <a:r>
                  <a:rPr lang="ru-RU" sz="2000" dirty="0" err="1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квадратне</a:t>
                </a:r>
                <a:r>
                  <a:rPr lang="ru-RU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р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і</a:t>
                </a:r>
                <a:r>
                  <a:rPr lang="ru-RU" sz="2000" dirty="0" err="1" smtClean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вняння</a:t>
                </a:r>
                <a:r>
                  <a:rPr lang="uk-UA" sz="2000" dirty="0" smtClean="0">
                    <a:solidFill>
                      <a:schemeClr val="accent1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000" dirty="0" smtClean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має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один корінь:</a:t>
                </a:r>
                <a:endParaRPr lang="ru-RU" sz="20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>
                          <a:solidFill>
                            <a:schemeClr val="accent1"/>
                          </a:solidFill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2000" i="1">
                          <a:solidFill>
                            <a:schemeClr val="accent1"/>
                          </a:solidFill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=−</m:t>
                      </m:r>
                      <m:f>
                        <m:fPr>
                          <m:ctrlPr>
                            <a:rPr lang="ru-RU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𝑏</m:t>
                          </m:r>
                        </m:num>
                        <m:den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</m:den>
                      </m:f>
                      <m:r>
                        <a:rPr lang="uk-UA" sz="2000" i="1">
                          <a:solidFill>
                            <a:schemeClr val="accent1"/>
                          </a:solidFill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 </m:t>
                      </m:r>
                    </m:oMath>
                  </m:oMathPara>
                </a14:m>
                <a:endParaRPr lang="ru-RU" sz="2000" dirty="0">
                  <a:solidFill>
                    <a:schemeClr val="accent1"/>
                  </a:solidFill>
                  <a:ea typeface="Calibri"/>
                  <a:cs typeface="Times New Roman"/>
                </a:endParaRPr>
              </a:p>
              <a:p>
                <a:pPr lvl="0" algn="just">
                  <a:lnSpc>
                    <a:spcPct val="115000"/>
                  </a:lnSpc>
                  <a:buFont typeface="+mj-lt"/>
                  <a:buAutoNum type="arabicParenR" startAt="3"/>
                  <a:tabLst>
                    <a:tab pos="2303145" algn="l"/>
                  </a:tabLst>
                </a:pPr>
                <a:r>
                  <a:rPr lang="uk-UA" sz="2000" dirty="0" smtClean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0, 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то квадратне рівняння має два корені</a:t>
                </a:r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:</a:t>
                </a:r>
                <a:endParaRPr lang="ru-RU" sz="2000" dirty="0" smtClean="0">
                  <a:solidFill>
                    <a:srgbClr val="0070C0"/>
                  </a:solidFill>
                  <a:ea typeface="Times New Roman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400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𝑏</m:t>
                        </m:r>
                        <m:r>
                          <a:rPr lang="ru-RU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srgbClr val="0070C0"/>
                                </a:solidFill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𝑎</m:t>
                        </m:r>
                      </m:den>
                    </m:f>
                    <m:r>
                      <a:rPr lang="uk-UA" sz="2400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</m:oMath>
                </a14:m>
                <a:r>
                  <a:rPr lang="uk-UA" sz="20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400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  <m:r>
                          <a:rPr lang="ru-RU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srgbClr val="0070C0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rgbClr val="0070C0"/>
                                </a:solidFill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  <m:r>
                          <a:rPr lang="uk-UA" sz="2400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𝑎</m:t>
                        </m:r>
                      </m:den>
                    </m:f>
                    <m:r>
                      <a:rPr lang="uk-UA" sz="2400" i="1">
                        <a:solidFill>
                          <a:srgbClr val="0070C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400" dirty="0">
                    <a:solidFill>
                      <a:srgbClr val="0070C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endParaRPr lang="uk-UA" sz="2400" dirty="0" smtClean="0">
                  <a:solidFill>
                    <a:srgbClr val="0070C0"/>
                  </a:solidFill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100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3.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Записати 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формулу коренів квадратного рівняння.</a:t>
                </a:r>
                <a:endParaRPr lang="ru-RU" sz="16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u="sng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Відповідь</a:t>
                </a:r>
                <a:r>
                  <a:rPr lang="uk-UA" sz="2000" u="sng" dirty="0" smtClean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1600" u="sng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>
                          <a:solidFill>
                            <a:schemeClr val="accent1"/>
                          </a:solidFill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2000" i="1">
                          <a:solidFill>
                            <a:schemeClr val="accent1"/>
                          </a:solidFill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𝑏</m:t>
                          </m:r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ru-RU" sz="2000" i="1">
                                  <a:solidFill>
                                    <a:schemeClr val="accent1"/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accent1"/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𝐷</m:t>
                              </m:r>
                            </m:e>
                          </m:rad>
                        </m:num>
                        <m:den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  <m:r>
                            <a:rPr lang="uk-UA" sz="2000" i="1">
                              <a:solidFill>
                                <a:schemeClr val="accent1"/>
                              </a:solidFill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𝑎</m:t>
                          </m:r>
                        </m:den>
                      </m:f>
                      <m:r>
                        <a:rPr lang="uk-UA" sz="2000" i="1">
                          <a:solidFill>
                            <a:schemeClr val="accent1"/>
                          </a:solidFill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.</m:t>
                      </m:r>
                    </m:oMath>
                  </m:oMathPara>
                </a14:m>
                <a:endParaRPr lang="ru-RU" sz="1600" dirty="0">
                  <a:solidFill>
                    <a:schemeClr val="accent1"/>
                  </a:solidFill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ru-RU" sz="2000" dirty="0"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endParaRPr lang="ru-RU" sz="18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620688"/>
                <a:ext cx="8856984" cy="5832648"/>
              </a:xfrm>
              <a:blipFill rotWithShape="1">
                <a:blip r:embed="rId2"/>
                <a:stretch>
                  <a:fillRect l="-757" t="-731" r="-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Users\ил\Desktop\Картинки нові\7-2010-1-6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348880"/>
            <a:ext cx="2088232" cy="395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39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 (</a:t>
            </a: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запитань</a:t>
            </a:r>
            <a:r>
              <a:rPr lang="uk-U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692696"/>
                <a:ext cx="8507288" cy="5976664"/>
              </a:xfrm>
            </p:spPr>
            <p:txBody>
              <a:bodyPr>
                <a:normAutofit/>
              </a:bodyPr>
              <a:lstStyle/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000" dirty="0" smtClean="0">
                    <a:latin typeface="Times New Roman"/>
                    <a:ea typeface="Times New Roman"/>
                    <a:cs typeface="Times New Roman"/>
                  </a:rPr>
                  <a:t>4. 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Яким алгоритмом зручно користуватися при </a:t>
                </a:r>
                <a:r>
                  <a:rPr lang="uk-UA" sz="2000" dirty="0" err="1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розв</a:t>
                </a:r>
                <a:r>
                  <a:rPr lang="ru-RU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2000" dirty="0" err="1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язуванні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квадратних рівнянь?</a:t>
                </a:r>
                <a:endParaRPr lang="ru-RU" sz="2000" dirty="0" smtClean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uk-UA" sz="2000" u="sng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 xmlns:m="http://schemas.openxmlformats.org/officeDocument/2006/math">
                    <m:r>
                      <a:rPr lang="uk-UA" sz="2000" i="1" smtClean="0">
                        <a:solidFill>
                          <a:schemeClr val="accent1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∗</m:t>
                    </m:r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знайти дискримінант </a:t>
                </a:r>
                <a:r>
                  <a:rPr lang="en-US" sz="2000" i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квадратного рівняння;</a:t>
                </a:r>
                <a:endParaRPr lang="ru-RU" sz="20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 xmlns:m="http://schemas.openxmlformats.org/officeDocument/2006/math">
                    <m:r>
                      <a:rPr lang="uk-UA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∗</m:t>
                    </m:r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</a:t>
                </a:r>
                <a:r>
                  <a:rPr lang="en-US" sz="2000" i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:r>
                  <a:rPr lang="en-US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0, то у відповіді записати, що коренів не </a:t>
                </a:r>
                <a:r>
                  <a:rPr lang="uk-UA" sz="2000" dirty="0" smtClean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має;</a:t>
                </a:r>
                <a:endParaRPr lang="ru-RU" sz="2000" dirty="0">
                  <a:solidFill>
                    <a:schemeClr val="accent1"/>
                  </a:solidFill>
                  <a:latin typeface="Arial" panose="020B0604020202020204" pitchFamily="34" charset="0"/>
                  <a:ea typeface="Times New Roman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14:m>
                  <m:oMath xmlns:m="http://schemas.openxmlformats.org/officeDocument/2006/math">
                    <m:r>
                      <a:rPr lang="uk-UA" sz="2000" i="1" smtClean="0">
                        <a:solidFill>
                          <a:schemeClr val="accent1"/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∗</m:t>
                    </m:r>
                  </m:oMath>
                </a14:m>
                <a:r>
                  <a:rPr lang="uk-UA" sz="2000" dirty="0" smtClean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</a:t>
                </a:r>
                <a:r>
                  <a:rPr lang="en-US" sz="2000" i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D</a:t>
                </a:r>
                <a:r>
                  <a:rPr lang="en-US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≥0</m:t>
                    </m:r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, то скористатися формулою коренів квадратного рівняння.</a:t>
                </a:r>
                <a:endParaRPr lang="ru-RU" sz="20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000" dirty="0" smtClean="0">
                    <a:latin typeface="Times New Roman"/>
                    <a:ea typeface="Times New Roman"/>
                    <a:cs typeface="Times New Roman"/>
                  </a:rPr>
                  <a:t>5. 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Сформулювати 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теорему </a:t>
                </a:r>
                <a:r>
                  <a:rPr lang="uk-UA" sz="2000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16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 </a:t>
                </a:r>
                <a:r>
                  <a:rPr lang="uk-UA" sz="2000" dirty="0" smtClean="0">
                    <a:solidFill>
                      <a:schemeClr val="accent1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корені квадратного рівняння</a:t>
                </a:r>
                <a:r>
                  <a:rPr lang="uk-UA" sz="2000" b="1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ах</a:t>
                </a:r>
                <a:r>
                  <a:rPr lang="uk-UA" sz="2000" b="1" baseline="30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000" b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b="1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b="1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с = 0,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то</a:t>
                </a:r>
                <a:r>
                  <a:rPr lang="ru-RU" sz="1600" dirty="0" smtClean="0">
                    <a:solidFill>
                      <a:schemeClr val="accent1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sSub>
                      <m:sSubPr>
                        <m:ctrlPr>
                          <a:rPr lang="ru-RU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=−</m:t>
                    </m:r>
                    <m:f>
                      <m:fPr>
                        <m:ctrlPr>
                          <a:rPr lang="ru-RU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</m:num>
                      <m:den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𝑎</m:t>
                        </m:r>
                      </m:den>
                    </m:f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;          </m:t>
                    </m:r>
                    <m:sSub>
                      <m:sSubPr>
                        <m:ctrlPr>
                          <a:rPr lang="ru-RU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= </m:t>
                    </m:r>
                    <m:f>
                      <m:fPr>
                        <m:ctrlPr>
                          <a:rPr lang="ru-RU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</m:t>
                        </m:r>
                      </m:num>
                      <m:den>
                        <m:r>
                          <a:rPr lang="uk-UA" sz="24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𝑎</m:t>
                        </m:r>
                      </m:den>
                    </m:f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.                                         </m:t>
                    </m:r>
                  </m:oMath>
                </a14:m>
                <a:endParaRPr lang="ru-RU" sz="2400" dirty="0">
                  <a:solidFill>
                    <a:schemeClr val="accent1"/>
                  </a:solidFill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6.Сформулювати 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наслідок з теореми </a:t>
                </a:r>
                <a:r>
                  <a:rPr lang="uk-UA" sz="2000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uk-UA" sz="2000" b="1" u="sng" dirty="0">
                    <a:latin typeface="Times New Roman"/>
                    <a:ea typeface="Times New Roman"/>
                    <a:cs typeface="Times New Roman"/>
                  </a:rPr>
                  <a:t>.</a:t>
                </a:r>
                <a:r>
                  <a:rPr lang="uk-UA" sz="1600" b="1" u="sng" dirty="0">
                    <a:latin typeface="Times New Roman"/>
                    <a:ea typeface="Times New Roman"/>
                    <a:cs typeface="Times New Roman"/>
                  </a:rPr>
                  <a:t> </a:t>
                </a:r>
                <a:endParaRPr lang="uk-UA" sz="1600" b="1" u="sng" dirty="0" smtClean="0">
                  <a:latin typeface="Times New Roman"/>
                  <a:ea typeface="Times New Roman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800" dirty="0" smtClean="0">
                    <a:solidFill>
                      <a:schemeClr val="accent1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</a:t>
                </a:r>
                <a:r>
                  <a:rPr lang="uk-UA" sz="1600" dirty="0" smtClean="0">
                    <a:solidFill>
                      <a:schemeClr val="accent1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uk-UA" sz="2000" b="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b="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і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b="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b="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  <m:r>
                      <a:rPr lang="uk-UA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16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18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корені зведеного квадратного рівняння</a:t>
                </a:r>
                <a:endParaRPr lang="ru-RU" sz="18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baseline="30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 </a:t>
                </a:r>
                <a:r>
                  <a:rPr lang="en-US" sz="2000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 </a:t>
                </a:r>
                <a:r>
                  <a:rPr lang="uk-UA" sz="2000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0, то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r>
                      <a:rPr lang="uk-UA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2000" i="1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b>
                        <m:r>
                          <a:rPr lang="uk-UA" sz="2000" i="1">
                            <a:solidFill>
                              <a:schemeClr val="accent1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b>
                    </m:sSub>
                  </m:oMath>
                </a14:m>
                <a:r>
                  <a:rPr lang="uk-UA" sz="2000" dirty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uk-UA" sz="2000" i="1" dirty="0" smtClean="0">
                    <a:solidFill>
                      <a:schemeClr val="accent1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с</a:t>
                </a:r>
                <a:r>
                  <a:rPr lang="uk-UA" sz="2000" dirty="0">
                    <a:solidFill>
                      <a:schemeClr val="accent1"/>
                    </a:solidFill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0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ru-RU" sz="20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692696"/>
                <a:ext cx="8507288" cy="5976664"/>
              </a:xfrm>
              <a:blipFill rotWithShape="1">
                <a:blip r:embed="rId2"/>
                <a:stretch>
                  <a:fillRect l="-789" t="-204" r="-7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685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pPr algn="l"/>
            <a:r>
              <a:rPr lang="uk-U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Продовження (</a:t>
            </a:r>
            <a:r>
              <a:rPr lang="uk-UA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запитань</a:t>
            </a:r>
            <a:r>
              <a:rPr lang="uk-U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92696"/>
                <a:ext cx="8784976" cy="604867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uk-UA" sz="24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7.Сформулювати теорему, обернену до теореми </a:t>
                </a:r>
                <a:r>
                  <a:rPr lang="uk-UA" sz="2400" dirty="0" err="1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4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400" u="sng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</a:t>
                </a:r>
                <a:r>
                  <a:rPr lang="uk-UA" sz="24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 Якщо числа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𝛼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і 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𝛽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такі, що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𝛼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𝛽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𝑏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𝛼</m:t>
                        </m:r>
                      </m:den>
                    </m:f>
                  </m:oMath>
                </a14:m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 і </a:t>
                </a:r>
                <a14:m>
                  <m:oMath xmlns:m="http://schemas.openxmlformats.org/officeDocument/2006/math"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𝛼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𝛽</m:t>
                    </m:r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 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с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𝛼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, </m:t>
                    </m:r>
                  </m:oMath>
                </a14:m>
                <a:r>
                  <a:rPr lang="uk-UA" sz="24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то ці числа є коренями рівняння</a:t>
                </a:r>
                <a:r>
                  <a:rPr lang="uk-UA" sz="24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 ах</a:t>
                </a:r>
                <a:r>
                  <a:rPr lang="uk-UA" sz="24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4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uk-UA" sz="2400" b="1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 + с = 0.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400" dirty="0" smtClean="0">
                    <a:latin typeface="Times New Roman"/>
                    <a:ea typeface="Times New Roman"/>
                    <a:cs typeface="Times New Roman"/>
                  </a:rPr>
                  <a:t>8. </a:t>
                </a:r>
                <a:r>
                  <a:rPr lang="uk-UA" sz="24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Сформулювати </a:t>
                </a:r>
                <a:r>
                  <a:rPr lang="uk-UA" sz="24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наслідок з теореми, оберненої до теореми </a:t>
                </a:r>
                <a:r>
                  <a:rPr lang="uk-UA" sz="2400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Вієта</a:t>
                </a:r>
                <a:r>
                  <a:rPr lang="uk-UA" sz="24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24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400" u="sng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Відповідь.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 smtClean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Якщо числа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𝛼</m:t>
                    </m:r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і </m:t>
                    </m:r>
                    <m:r>
                      <a:rPr lang="en-US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𝛽</m:t>
                    </m:r>
                  </m:oMath>
                </a14:m>
                <a:r>
                  <a:rPr lang="uk-UA" sz="24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такі, що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𝛼</m:t>
                    </m:r>
                    <m:r>
                      <a:rPr lang="uk-UA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r>
                      <a:rPr lang="en-US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𝛽</m:t>
                    </m:r>
                    <m:r>
                      <a:rPr lang="en-US" sz="24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8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8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en-US" sz="2800" i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b</a:t>
                </a:r>
                <a:r>
                  <a:rPr lang="en-US" sz="28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8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і </a:t>
                </a:r>
                <a14:m>
                  <m:oMath xmlns:m="http://schemas.openxmlformats.org/officeDocument/2006/math">
                    <m:r>
                      <a:rPr lang="uk-UA" sz="28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𝛼</m:t>
                    </m:r>
                    <m:r>
                      <a:rPr lang="en-US" sz="28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𝛽</m:t>
                    </m:r>
                    <m:r>
                      <a:rPr lang="en-US" sz="2800" i="1">
                        <a:solidFill>
                          <a:schemeClr val="accent1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8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= </a:t>
                </a:r>
                <a:r>
                  <a:rPr lang="uk-UA" sz="2800" i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</a:t>
                </a:r>
                <a:r>
                  <a:rPr lang="uk-UA" sz="2800" b="1" i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, </a:t>
                </a:r>
                <a:r>
                  <a:rPr lang="uk-UA" sz="24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то ці числа є коренями зведеного квадратного рівняння  </a:t>
                </a:r>
                <a:r>
                  <a:rPr lang="uk-UA" sz="2400" i="1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400" baseline="300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2 </a:t>
                </a:r>
                <a:r>
                  <a:rPr lang="uk-UA" sz="24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+ </a:t>
                </a:r>
                <a:r>
                  <a:rPr lang="en-US" sz="2400" i="1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</a:t>
                </a:r>
                <a:r>
                  <a:rPr lang="uk-UA" sz="2400" i="1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400" i="1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4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+ </a:t>
                </a:r>
                <a:r>
                  <a:rPr lang="uk-UA" sz="2400" i="1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</a:t>
                </a:r>
                <a:r>
                  <a:rPr lang="uk-UA" sz="24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= </a:t>
                </a:r>
                <a:r>
                  <a:rPr lang="uk-UA" sz="2400" dirty="0">
                    <a:solidFill>
                      <a:schemeClr val="accent1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</a:t>
                </a:r>
                <a:r>
                  <a:rPr lang="uk-UA" sz="2400" dirty="0">
                    <a:solidFill>
                      <a:schemeClr val="accent1"/>
                    </a:solidFill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  <a:endParaRPr lang="ru-RU" sz="1800" dirty="0">
                  <a:solidFill>
                    <a:schemeClr val="accent1"/>
                  </a:solidFill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92696"/>
                <a:ext cx="8784976" cy="6048672"/>
              </a:xfrm>
              <a:blipFill rotWithShape="1">
                <a:blip r:embed="rId2"/>
                <a:stretch>
                  <a:fillRect l="-1040" t="-706" r="-13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нові\0003-003-Algebra-stoit-na-chetyrjokh-kitak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542588"/>
            <a:ext cx="5616624" cy="21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1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 fontScale="90000"/>
          </a:bodyPr>
          <a:lstStyle/>
          <a:p>
            <a:pPr marL="457200" algn="l">
              <a:lnSpc>
                <a:spcPct val="115000"/>
              </a:lnSpc>
              <a:spcAft>
                <a:spcPts val="0"/>
              </a:spcAft>
              <a:tabLst>
                <a:tab pos="2303145" algn="l"/>
              </a:tabLst>
            </a:pPr>
            <a:r>
              <a:rPr lang="uk-UA" sz="24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3</a:t>
            </a:r>
            <a:r>
              <a:rPr lang="uk-UA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</a:t>
            </a:r>
            <a:r>
              <a:rPr lang="uk-UA" sz="28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Розвиток алгебраїчної </a:t>
            </a:r>
            <a:r>
              <a:rPr lang="uk-UA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символіки</a:t>
            </a:r>
            <a:endParaRPr lang="ru-RU" sz="2800" dirty="0">
              <a:solidFill>
                <a:srgbClr val="C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692696"/>
                <a:ext cx="8229600" cy="5688632"/>
              </a:xfrm>
            </p:spPr>
            <p:txBody>
              <a:bodyPr>
                <a:noAutofit/>
              </a:bodyPr>
              <a:lstStyle/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8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Алгебра розвивалась ще у Стародавній Індії і </a:t>
                </a:r>
                <a:r>
                  <a:rPr lang="uk-UA" sz="1800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Вавілоні</a:t>
                </a:r>
                <a:r>
                  <a:rPr lang="uk-UA" sz="18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понад 4000</a:t>
                </a:r>
                <a:endParaRPr lang="ru-RU" sz="18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18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років тому. Багатьма алгебраїчними формулами і прийомами володіли також учені Стародавньої Греції. Спадкоємцями як грецької, так і </a:t>
                </a:r>
                <a:r>
                  <a:rPr lang="uk-UA" sz="18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індійської</a:t>
                </a:r>
                <a:r>
                  <a:rPr lang="ru-RU" sz="18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18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математичної </a:t>
                </a:r>
                <a:r>
                  <a:rPr lang="uk-UA" sz="18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культури стали народи, об’єднані в </a:t>
                </a:r>
                <a:r>
                  <a:rPr lang="en-US" sz="18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VII </a:t>
                </a:r>
                <a:r>
                  <a:rPr lang="uk-UA" sz="18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столітті арабським халіфатом.</a:t>
                </a:r>
                <a:endParaRPr lang="ru-RU" sz="18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Франсуа </a:t>
                </a:r>
                <a:r>
                  <a:rPr lang="uk-UA" sz="2000" dirty="0" err="1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</a:t>
                </a:r>
                <a:r>
                  <a:rPr lang="uk-UA" sz="2000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(1540 – 1603)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–</m:t>
                    </m:r>
                  </m:oMath>
                </a14:m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французький математик, за фахом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юрист.</a:t>
                </a:r>
                <a:r>
                  <a:rPr lang="ru-RU" sz="2000" dirty="0" smtClean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uk-UA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У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1591 р. упровадив буквені позначення не лише для невідомих величин, а </a:t>
                </a:r>
                <a:r>
                  <a:rPr lang="uk-UA" sz="2000" dirty="0" smtClean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й 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для коефіцієнтів рівнянь, завдяки цьому стало можливим виражати властивості рівнянь та їх корені загальними формулами. Серед своїх відкриттів сам </a:t>
                </a:r>
                <a:r>
                  <a:rPr lang="uk-UA" sz="2000" dirty="0" err="1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Вієт</a:t>
                </a:r>
                <a:r>
                  <a:rPr lang="uk-UA" sz="2000" dirty="0">
                    <a:effectLst/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особливо високо цінив установлення залежності між коренями і коефіцієнтами рівнянь.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 </a:t>
                </a:r>
                <a:endParaRPr lang="uk-UA" sz="2000" dirty="0" smtClean="0">
                  <a:latin typeface="Times New Roman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r>
                  <a:rPr lang="uk-UA" sz="2000" dirty="0" smtClean="0">
                    <a:latin typeface="Times New Roman"/>
                    <a:ea typeface="Times New Roman"/>
                    <a:cs typeface="Times New Roman"/>
                  </a:rPr>
                  <a:t>Символіку </a:t>
                </a:r>
                <a:r>
                  <a:rPr lang="uk-UA" sz="2000" dirty="0" err="1">
                    <a:latin typeface="Times New Roman"/>
                    <a:ea typeface="Times New Roman"/>
                    <a:cs typeface="Times New Roman"/>
                  </a:rPr>
                  <a:t>Вієта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 удосконалив англійський математик Г. </a:t>
                </a:r>
                <a:r>
                  <a:rPr lang="uk-UA" sz="2000" dirty="0" err="1">
                    <a:latin typeface="Times New Roman"/>
                    <a:ea typeface="Times New Roman"/>
                    <a:cs typeface="Times New Roman"/>
                  </a:rPr>
                  <a:t>Гарріот</a:t>
                </a: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 (1560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−1621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), який ввів знаки дій, знаки нерівностей, але позначення для показників степенів (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n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) ще не застосовував, а виписував усі множники, які входили в одночлен, тобто записував 3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:r>
                  <a:rPr lang="uk-UA" sz="20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sz="2000" i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ru-RU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en-US" sz="2000" i="1" dirty="0" err="1">
                    <a:effectLst/>
                    <a:latin typeface="Times New Roman"/>
                    <a:ea typeface="Times New Roman"/>
                    <a:cs typeface="Times New Roman"/>
                  </a:rPr>
                  <a:t>aabbb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303145" algn="l"/>
                  </a:tabLst>
                </a:pPr>
                <a:endParaRPr lang="ru-RU" sz="2000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692696"/>
                <a:ext cx="8229600" cy="5688632"/>
              </a:xfrm>
              <a:blipFill rotWithShape="1">
                <a:blip r:embed="rId2"/>
                <a:stretch>
                  <a:fillRect t="-214" r="-815" b="-25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76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pPr algn="l"/>
            <a:r>
              <a:rPr lang="uk-UA" sz="2000" b="1" dirty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Розвиток алгебраїчної </a:t>
            </a: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символіки (</a:t>
            </a:r>
            <a:r>
              <a:rPr lang="uk-UA" sz="20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прод</a:t>
            </a:r>
            <a:r>
              <a:rPr lang="uk-UA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.)</a:t>
            </a:r>
            <a:endParaRPr lang="ru-RU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4704"/>
                <a:ext cx="8229600" cy="5361459"/>
              </a:xfrm>
            </p:spPr>
            <p:txBody>
              <a:bodyPr/>
              <a:lstStyle/>
              <a:p>
                <a:pPr marL="11430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Записи степенів з цілими показниками у сучасному вигляді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а</m:t>
                        </m:r>
                      </m:e>
                      <m:sup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−</m:t>
                        </m: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uk-UA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) почав застосовувати великий англійський математик і фізик </a:t>
                </a:r>
                <a:r>
                  <a:rPr lang="en-US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I</a:t>
                </a:r>
                <a:r>
                  <a:rPr lang="ru-RU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 Ньютон (1643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1717). </a:t>
                </a:r>
                <a:r>
                  <a:rPr lang="ru-RU" sz="200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Закони</a:t>
                </a:r>
                <a:r>
                  <a:rPr lang="ru-RU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</a:t>
                </a:r>
                <a:r>
                  <a:rPr lang="ru-RU" sz="200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механ</a:t>
                </a:r>
                <a:r>
                  <a:rPr lang="uk-UA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і</a:t>
                </a:r>
                <a:r>
                  <a:rPr lang="ru-RU" sz="200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ки</a:t>
                </a:r>
                <a:r>
                  <a:rPr lang="uk-UA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 і всесвітнього тяжіння носять його </a:t>
                </a:r>
                <a:r>
                  <a:rPr lang="uk-UA" sz="2000" dirty="0" err="1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ім</a:t>
                </a:r>
                <a:r>
                  <a:rPr lang="ru-RU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’</a:t>
                </a:r>
                <a:r>
                  <a:rPr lang="uk-UA" sz="2000" dirty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я</a:t>
                </a:r>
                <a:r>
                  <a:rPr lang="uk-UA" sz="2000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.</a:t>
                </a:r>
              </a:p>
              <a:p>
                <a:pPr marL="11430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000" b="1" dirty="0" smtClean="0">
                    <a:latin typeface="Arial" panose="020B0604020202020204" pitchFamily="34" charset="0"/>
                    <a:ea typeface="Calibri"/>
                    <a:cs typeface="Arial" panose="020B0604020202020204" pitchFamily="34" charset="0"/>
                  </a:rPr>
                  <a:t>Стародавні математики</a:t>
                </a:r>
                <a:endParaRPr lang="ru-RU" sz="2000" b="1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114300" lvl="0" indent="0" algn="just">
                  <a:lnSpc>
                    <a:spcPct val="115000"/>
                  </a:lnSpc>
                  <a:buNone/>
                  <a:tabLst>
                    <a:tab pos="2303145" algn="l"/>
                  </a:tabLst>
                </a:pPr>
                <a:r>
                  <a:rPr lang="uk-UA" sz="2000" b="1" dirty="0">
                    <a:latin typeface="Arial" panose="020B0604020202020204" pitchFamily="34" charset="0"/>
                    <a:ea typeface="Times New Roman"/>
                    <a:cs typeface="Arial" panose="020B0604020202020204" pitchFamily="34" charset="0"/>
                  </a:rPr>
                  <a:t> </a:t>
                </a:r>
                <a:endParaRPr lang="ru-RU" sz="2000" b="1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4704"/>
                <a:ext cx="8229600" cy="5361459"/>
              </a:xfrm>
              <a:blipFill rotWithShape="1">
                <a:blip r:embed="rId2"/>
                <a:stretch>
                  <a:fillRect t="-227" r="-7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5" descr="Франсу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237626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4" descr="І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52936"/>
            <a:ext cx="237626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4" descr="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852936"/>
            <a:ext cx="266429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3528" y="587727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Франсуа </a:t>
            </a:r>
            <a:r>
              <a:rPr lang="uk-UA" dirty="0" err="1" smtClean="0"/>
              <a:t>Вієт</a:t>
            </a:r>
            <a:r>
              <a:rPr lang="uk-UA" dirty="0" smtClean="0"/>
              <a:t> (1540-1603)</a:t>
            </a:r>
            <a:r>
              <a:rPr lang="uk-UA" dirty="0" err="1" smtClean="0"/>
              <a:t>-французький</a:t>
            </a:r>
            <a:r>
              <a:rPr lang="uk-UA" dirty="0" smtClean="0"/>
              <a:t> математик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131840" y="5637184"/>
                <a:ext cx="273977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uk-UA" dirty="0" smtClean="0"/>
              </a:p>
              <a:p>
                <a:r>
                  <a:rPr lang="uk-UA" dirty="0" smtClean="0"/>
                  <a:t>І. Ньютон (1643 – 1717)</a:t>
                </a:r>
                <a14:m>
                  <m:oMath xmlns:m="http://schemas.openxmlformats.org/officeDocument/2006/math">
                    <m:r>
                      <a:rPr lang="uk-UA" i="1" smtClean="0"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endParaRPr lang="uk-UA" dirty="0" smtClean="0"/>
              </a:p>
              <a:p>
                <a:r>
                  <a:rPr lang="uk-UA" dirty="0"/>
                  <a:t>а</a:t>
                </a:r>
                <a:r>
                  <a:rPr lang="uk-UA" dirty="0" smtClean="0"/>
                  <a:t>нглійський математик і фізик</a:t>
                </a:r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5637184"/>
                <a:ext cx="2739772" cy="1200329"/>
              </a:xfrm>
              <a:prstGeom prst="rect">
                <a:avLst/>
              </a:prstGeom>
              <a:blipFill rotWithShape="1">
                <a:blip r:embed="rId6"/>
                <a:stretch>
                  <a:fillRect l="-2004" b="-71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228184" y="5877272"/>
                <a:ext cx="273630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dirty="0" smtClean="0"/>
                  <a:t>Г.</a:t>
                </a:r>
                <a:r>
                  <a:rPr lang="uk-UA" dirty="0" err="1" smtClean="0"/>
                  <a:t>Гарріот</a:t>
                </a:r>
                <a:r>
                  <a:rPr lang="uk-UA" dirty="0" smtClean="0"/>
                  <a:t> (1560- 1621) </a:t>
                </a:r>
                <a14:m>
                  <m:oMath xmlns:m="http://schemas.openxmlformats.org/officeDocument/2006/math">
                    <m:r>
                      <a:rPr lang="uk-UA" i="1" smtClean="0">
                        <a:latin typeface="Cambria Math"/>
                        <a:ea typeface="Cambria Math"/>
                      </a:rPr>
                      <m:t>−</m:t>
                    </m:r>
                  </m:oMath>
                </a14:m>
                <a:r>
                  <a:rPr lang="uk-UA" dirty="0" smtClean="0"/>
                  <a:t>англійський математик</a:t>
                </a:r>
                <a:endParaRPr lang="ru-RU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5877272"/>
                <a:ext cx="2736304" cy="646331"/>
              </a:xfrm>
              <a:prstGeom prst="rect">
                <a:avLst/>
              </a:prstGeom>
              <a:blipFill rotWithShape="1">
                <a:blip r:embed="rId7"/>
                <a:stretch>
                  <a:fillRect l="-2004" t="-4717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4151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3594</Words>
  <Application>Microsoft Office PowerPoint</Application>
  <PresentationFormat>Экран (4:3)</PresentationFormat>
  <Paragraphs>309</Paragraphs>
  <Slides>23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Квадратний тричлен</vt:lpstr>
      <vt:lpstr>Епіграф:  «Не знаючи математики Не заходь…» (І. Ньютон)</vt:lpstr>
      <vt:lpstr>Домашнє завдання</vt:lpstr>
      <vt:lpstr>Продовження</vt:lpstr>
      <vt:lpstr>2. Цікаві запитання</vt:lpstr>
      <vt:lpstr>Продовження (запитань)</vt:lpstr>
      <vt:lpstr>Продовження (запитань)</vt:lpstr>
      <vt:lpstr>3. Розвиток алгебраїчної символіки</vt:lpstr>
      <vt:lpstr>Розвиток алгебраїчної символіки (прод.)</vt:lpstr>
      <vt:lpstr> 4. Сприймання та усвідомлення нового матеріалу </vt:lpstr>
      <vt:lpstr>Зв’язок між коренями квадратного тричлена і лінійними множниками</vt:lpstr>
      <vt:lpstr>Осмислення матеріалу і застосування практичних дій</vt:lpstr>
      <vt:lpstr>Осмислення матеріалу і застосування практичних дій (продовж.)</vt:lpstr>
      <vt:lpstr>Осмислення матеріалу і застосування практичних дій (продовж.)</vt:lpstr>
      <vt:lpstr>Осмислення матеріалу і застосування практичних дій (продовж.)</vt:lpstr>
      <vt:lpstr>Самостійна робота</vt:lpstr>
      <vt:lpstr>Самостійна робота (продовж.)</vt:lpstr>
      <vt:lpstr>Самостійна робота (продовження )</vt:lpstr>
      <vt:lpstr>Самостійна робота (продовж.) </vt:lpstr>
      <vt:lpstr>  7. Підсумок уроку</vt:lpstr>
      <vt:lpstr>Підсумок уроку (продовж.)</vt:lpstr>
      <vt:lpstr>Завдання додому</vt:lpstr>
      <vt:lpstr>Література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Квадратний тричлен</dc:title>
  <dc:creator>ил</dc:creator>
  <cp:lastModifiedBy>ил</cp:lastModifiedBy>
  <cp:revision>108</cp:revision>
  <dcterms:created xsi:type="dcterms:W3CDTF">2016-08-27T10:30:33Z</dcterms:created>
  <dcterms:modified xsi:type="dcterms:W3CDTF">2016-08-29T19:39:12Z</dcterms:modified>
</cp:coreProperties>
</file>