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8000"/>
    <a:srgbClr val="933595"/>
    <a:srgbClr val="9A30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58970" autoAdjust="0"/>
  </p:normalViewPr>
  <p:slideViewPr>
    <p:cSldViewPr>
      <p:cViewPr varScale="1">
        <p:scale>
          <a:sx n="74" d="100"/>
          <a:sy n="74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620B23-766F-4606-80B7-BB45D8D9C78D}" type="datetimeFigureOut">
              <a:rPr lang="ru-RU" smtClean="0"/>
              <a:t>16.08.2016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2CB80-B18B-4AE3-9095-7481F943ED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084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2CB80-B18B-4AE3-9095-7481F943ED7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305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A5462-3E68-421D-BE7B-5E2EE755AA62}" type="datetimeFigureOut">
              <a:rPr lang="ru-RU" smtClean="0"/>
              <a:t>16.08.2016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2DBE9-3C3F-43D9-8EC6-553B2E29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939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A5462-3E68-421D-BE7B-5E2EE755AA62}" type="datetimeFigureOut">
              <a:rPr lang="ru-RU" smtClean="0"/>
              <a:t>16.08.2016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2DBE9-3C3F-43D9-8EC6-553B2E29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976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A5462-3E68-421D-BE7B-5E2EE755AA62}" type="datetimeFigureOut">
              <a:rPr lang="ru-RU" smtClean="0"/>
              <a:t>16.08.2016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2DBE9-3C3F-43D9-8EC6-553B2E29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413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A5462-3E68-421D-BE7B-5E2EE755AA62}" type="datetimeFigureOut">
              <a:rPr lang="ru-RU" smtClean="0"/>
              <a:t>16.08.2016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2DBE9-3C3F-43D9-8EC6-553B2E29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265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A5462-3E68-421D-BE7B-5E2EE755AA62}" type="datetimeFigureOut">
              <a:rPr lang="ru-RU" smtClean="0"/>
              <a:t>16.08.2016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2DBE9-3C3F-43D9-8EC6-553B2E29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774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A5462-3E68-421D-BE7B-5E2EE755AA62}" type="datetimeFigureOut">
              <a:rPr lang="ru-RU" smtClean="0"/>
              <a:t>16.08.2016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2DBE9-3C3F-43D9-8EC6-553B2E29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861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A5462-3E68-421D-BE7B-5E2EE755AA62}" type="datetimeFigureOut">
              <a:rPr lang="ru-RU" smtClean="0"/>
              <a:t>16.08.2016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2DBE9-3C3F-43D9-8EC6-553B2E29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72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A5462-3E68-421D-BE7B-5E2EE755AA62}" type="datetimeFigureOut">
              <a:rPr lang="ru-RU" smtClean="0"/>
              <a:t>16.08.2016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2DBE9-3C3F-43D9-8EC6-553B2E29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390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A5462-3E68-421D-BE7B-5E2EE755AA62}" type="datetimeFigureOut">
              <a:rPr lang="ru-RU" smtClean="0"/>
              <a:t>16.08.2016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2DBE9-3C3F-43D9-8EC6-553B2E29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658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A5462-3E68-421D-BE7B-5E2EE755AA62}" type="datetimeFigureOut">
              <a:rPr lang="ru-RU" smtClean="0"/>
              <a:t>16.08.2016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2DBE9-3C3F-43D9-8EC6-553B2E29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428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A5462-3E68-421D-BE7B-5E2EE755AA62}" type="datetimeFigureOut">
              <a:rPr lang="ru-RU" smtClean="0"/>
              <a:t>16.08.2016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2DBE9-3C3F-43D9-8EC6-553B2E29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956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DA5462-3E68-421D-BE7B-5E2EE755AA62}" type="datetimeFigureOut">
              <a:rPr lang="ru-RU" smtClean="0"/>
              <a:t>16.08.2016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2DBE9-3C3F-43D9-8EC6-553B2E29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30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2%D1%96%D0%B4'%D1%94%D0%BC%D0%BD%D1%96_%D1%87%D0%B8%D1%81%D0%BB%D0%B0" TargetMode="External"/><Relationship Id="rId2" Type="http://schemas.openxmlformats.org/officeDocument/2006/relationships/hyperlink" Target="https://uk.wikipedia.org/wiki/%D0%9A%D0%BB%D0%B8%D0%BD%D0%BE%D0%BF%D0%B8%D1%8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uk.wikipedia.org/wiki/%D0%90%D0%BB%D1%8C-%D0%A5%D0%BE%D1%80%D0%B5%D0%B7%D0%BC%D1%96" TargetMode="External"/><Relationship Id="rId4" Type="http://schemas.openxmlformats.org/officeDocument/2006/relationships/hyperlink" Target="https://uk.wikipedia.org/wiki/%D0%91%D1%80%D0%B0%D1%85%D0%BC%D0%B0%D0%B3%D1%83%D0%BF%D1%82%D0%B0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198568" cy="648071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Формула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коренів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квадратного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рівняння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одзаголовок 2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899592" y="3861048"/>
                <a:ext cx="8064896" cy="1752600"/>
              </a:xfrm>
            </p:spPr>
            <p:txBody>
              <a:bodyPr>
                <a:normAutofit fontScale="70000" lnSpcReduction="20000"/>
              </a:bodyPr>
              <a:lstStyle/>
              <a:p>
                <a:pPr algn="l"/>
                <a:r>
                  <a:rPr lang="ru-RU" sz="2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                                                    </a:t>
                </a:r>
                <a:r>
                  <a:rPr lang="ru-RU" sz="2600" b="1" dirty="0" err="1" smtClean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Презентац</a:t>
                </a:r>
                <a:r>
                  <a:rPr lang="uk-UA" sz="2600" b="1" dirty="0" err="1" smtClean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ію</a:t>
                </a:r>
                <a:r>
                  <a:rPr lang="uk-UA" sz="2600" b="1" dirty="0" smtClean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підготувала</a:t>
                </a:r>
              </a:p>
              <a:p>
                <a:pPr algn="l"/>
                <a:r>
                  <a:rPr lang="uk-UA" sz="2600" b="1" dirty="0" smtClean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                              вчитель математики</a:t>
                </a:r>
              </a:p>
              <a:p>
                <a:pPr algn="l"/>
                <a:r>
                  <a:rPr lang="uk-UA" sz="2600" b="1" dirty="0" smtClean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                              ЗШ </a:t>
                </a:r>
                <a:r>
                  <a:rPr lang="en-US" sz="2600" b="1" dirty="0" smtClean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14:m>
                  <m:oMath xmlns:m="http://schemas.openxmlformats.org/officeDocument/2006/math">
                    <m:r>
                      <a:rPr lang="en-US" sz="2600" b="1" i="1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600" b="1" i="0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𝐈𝐈𝐈</m:t>
                    </m:r>
                    <m:r>
                      <a:rPr lang="en-US" sz="2600" b="1" i="0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uk-UA" sz="2600" b="1" i="0" dirty="0" smtClean="0">
                    <a:solidFill>
                      <a:srgbClr val="7030A0"/>
                    </a:solidFill>
                    <a:latin typeface="Cambria Math"/>
                    <a:ea typeface="Cambria Math"/>
                    <a:cs typeface="Times New Roman" panose="02020603050405020304" pitchFamily="18" charset="0"/>
                  </a:rPr>
                  <a:t>ступеня №11</a:t>
                </a:r>
              </a:p>
              <a:p>
                <a:pPr algn="l"/>
                <a:r>
                  <a:rPr lang="uk-UA" sz="2600" b="1" dirty="0" smtClean="0">
                    <a:solidFill>
                      <a:srgbClr val="7030A0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                                                                                м. Білої Церкви</a:t>
                </a:r>
              </a:p>
              <a:p>
                <a:pPr algn="l"/>
                <a:r>
                  <a:rPr lang="uk-UA" sz="2600" b="1" dirty="0" smtClean="0">
                    <a:solidFill>
                      <a:srgbClr val="7030A0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                                                                                 </a:t>
                </a:r>
                <a:r>
                  <a:rPr lang="uk-UA" sz="2600" b="1" dirty="0" err="1" smtClean="0">
                    <a:solidFill>
                      <a:srgbClr val="7030A0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Ільніцька</a:t>
                </a:r>
                <a:r>
                  <a:rPr lang="uk-UA" sz="2600" b="1" dirty="0" smtClean="0">
                    <a:solidFill>
                      <a:srgbClr val="7030A0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Л.В</a:t>
                </a:r>
              </a:p>
              <a:p>
                <a:pPr algn="l"/>
                <a:r>
                  <a:rPr lang="uk-UA" sz="2600" b="1" dirty="0" smtClean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                          </a:t>
                </a:r>
                <a:endParaRPr lang="ru-RU" sz="26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Подзаголовок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899592" y="3861048"/>
                <a:ext cx="8064896" cy="1752600"/>
              </a:xfrm>
              <a:blipFill rotWithShape="1">
                <a:blip r:embed="rId3"/>
                <a:stretch>
                  <a:fillRect t="-48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0" name="Picture 6" descr="C:\Users\ил\Desktop\Картинки 8 клас\142860_375f1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4824536" cy="332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56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76064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Застосуємо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вивчений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матеріал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розв’язування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 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вправ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836712"/>
                <a:ext cx="8435280" cy="5289451"/>
              </a:xfrm>
            </p:spPr>
            <p:txBody>
              <a:bodyPr>
                <a:normAutofit lnSpcReduction="10000"/>
              </a:bodyPr>
              <a:lstStyle/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800" u="sng" dirty="0">
                    <a:latin typeface="Times New Roman"/>
                    <a:ea typeface="Calibri"/>
                    <a:cs typeface="Times New Roman"/>
                  </a:rPr>
                  <a:t>№615(1, 11, 17</a:t>
                </a:r>
                <a:r>
                  <a:rPr lang="uk-UA" sz="1800" u="sng" dirty="0" smtClean="0">
                    <a:latin typeface="Times New Roman"/>
                    <a:ea typeface="Calibri"/>
                    <a:cs typeface="Times New Roman"/>
                  </a:rPr>
                  <a:t>).</a:t>
                </a: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800" dirty="0" err="1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Розв</a:t>
                </a:r>
                <a:r>
                  <a:rPr lang="ru-RU" sz="1800" dirty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’</a:t>
                </a:r>
                <a:r>
                  <a:rPr lang="uk-UA" sz="1800" dirty="0" err="1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язати</a:t>
                </a:r>
                <a:r>
                  <a:rPr lang="uk-UA" sz="1800" dirty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 рівняння</a:t>
                </a:r>
                <a:r>
                  <a:rPr lang="uk-UA" sz="1800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.</a:t>
                </a: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800" dirty="0">
                    <a:latin typeface="Times New Roman"/>
                    <a:ea typeface="Calibri"/>
                    <a:cs typeface="Times New Roman"/>
                  </a:rPr>
                  <a:t>1) </a:t>
                </a:r>
                <a:r>
                  <a:rPr lang="uk-UA" sz="1800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1800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18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+ 3 = 0; </a:t>
                </a:r>
                <a:r>
                  <a:rPr lang="uk-UA" sz="16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Дискримінант рівняння </a:t>
                </a:r>
                <a:r>
                  <a:rPr lang="en-US" sz="1600" i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D</a:t>
                </a:r>
                <a:r>
                  <a:rPr lang="ru-RU" sz="16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= </a:t>
                </a:r>
                <a:r>
                  <a:rPr lang="en-US" sz="1600" i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b</a:t>
                </a:r>
                <a:r>
                  <a:rPr lang="ru-RU" sz="1600" baseline="30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2 </a:t>
                </a:r>
                <a14:m>
                  <m:oMath xmlns:m="http://schemas.openxmlformats.org/officeDocument/2006/math">
                    <m:r>
                      <a:rPr lang="ru-RU" sz="16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uk-UA" sz="1600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4</a:t>
                </a:r>
                <a:r>
                  <a:rPr lang="uk-UA" sz="1600" i="1" dirty="0">
                    <a:latin typeface="Times New Roman"/>
                    <a:ea typeface="Times New Roman"/>
                  </a:rPr>
                  <a:t> </a:t>
                </a:r>
                <a:r>
                  <a:rPr lang="uk-UA" sz="2000" i="1" dirty="0">
                    <a:latin typeface="Times New Roman"/>
                    <a:ea typeface="Times New Roman"/>
                  </a:rPr>
                  <a:t>а</a:t>
                </a:r>
                <a:r>
                  <a:rPr lang="uk-UA" sz="2000" dirty="0">
                    <a:latin typeface="Times New Roman"/>
                    <a:ea typeface="Times New Roman"/>
                  </a:rPr>
                  <a:t>с</a:t>
                </a:r>
                <a:r>
                  <a:rPr lang="uk-UA" sz="1600" dirty="0">
                    <a:latin typeface="Times New Roman"/>
                    <a:ea typeface="Times New Roman"/>
                  </a:rPr>
                  <a:t> </a:t>
                </a:r>
                <a:r>
                  <a:rPr lang="uk-UA" sz="1600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r>
                  <a:rPr lang="uk-UA" sz="16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= 16</a:t>
                </a:r>
                <a14:m>
                  <m:oMath xmlns:m="http://schemas.openxmlformats.org/officeDocument/2006/math">
                    <m:r>
                      <a:rPr lang="uk-UA" sz="16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6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4</a:t>
                </a:r>
                <a14:m>
                  <m:oMath xmlns:m="http://schemas.openxmlformats.org/officeDocument/2006/math">
                    <m:r>
                      <a:rPr lang="uk-UA" sz="16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uk-UA" sz="16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3= 4. </a:t>
                </a:r>
                <a:endParaRPr lang="ru-RU" sz="16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800" dirty="0">
                    <a:latin typeface="Times New Roman"/>
                    <a:ea typeface="Calibri"/>
                    <a:cs typeface="Times New Roman"/>
                  </a:rPr>
                  <a:t>Отже,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  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4−2</m:t>
                        </m:r>
                      </m:num>
                      <m:den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den>
                    </m:f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  =1; 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  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4+2</m:t>
                        </m:r>
                      </m:num>
                      <m:den>
                        <m:r>
                          <a:rPr lang="uk-UA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den>
                    </m:f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 =3.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endParaRPr lang="ru-RU" sz="12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Відповідь. 1; 3.</a:t>
                </a:r>
                <a:endParaRPr lang="ru-RU" sz="12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800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11) </a:t>
                </a:r>
                <a:r>
                  <a:rPr lang="uk-UA" sz="1800" dirty="0"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1800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1800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18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6 = 0;      </a:t>
                </a:r>
                <a:r>
                  <a:rPr lang="en-US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D</a:t>
                </a:r>
                <a:r>
                  <a:rPr lang="ru-RU" sz="1800" dirty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:r>
                  <a:rPr lang="en-US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ru-RU" sz="18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:r>
                  <a:rPr lang="ru-RU" sz="1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sz="18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uk-UA" sz="1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:r>
                  <a:rPr lang="uk-UA" sz="18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1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с 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= 1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4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(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6) = 49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&gt;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0. Отже, </a:t>
                </a:r>
                <a:endParaRPr lang="ru-RU" sz="14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uk-UA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</m:t>
                          </m:r>
                        </m:sub>
                      </m:sSub>
                      <m:r>
                        <a:rPr lang="uk-UA" sz="18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1−7</m:t>
                          </m:r>
                        </m:num>
                        <m:den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4</m:t>
                          </m:r>
                        </m:den>
                      </m:f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 −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6</m:t>
                          </m:r>
                        </m:num>
                        <m:den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4</m:t>
                          </m:r>
                        </m:den>
                      </m:f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 −1, 5;</m:t>
                      </m:r>
                      <m:r>
                        <a:rPr lang="uk-UA" sz="18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          </m:t>
                      </m:r>
                      <m:sSub>
                        <m:sSubPr>
                          <m:ctrlP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</m:sub>
                      </m:sSub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1+7</m:t>
                          </m:r>
                        </m:num>
                        <m:den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4</m:t>
                          </m:r>
                        </m:den>
                      </m:f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 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8</m:t>
                          </m:r>
                        </m:num>
                        <m:den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4</m:t>
                          </m:r>
                        </m:den>
                      </m:f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 2 .</m:t>
                      </m:r>
                    </m:oMath>
                  </m:oMathPara>
                </a14:m>
                <a:endParaRPr lang="ru-RU" sz="14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Відповідь.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−1, 5;   2 .</m:t>
                    </m:r>
                  </m:oMath>
                </a14:m>
                <a:endParaRPr lang="ru-RU" sz="1400" dirty="0" smtClean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ru-RU" sz="14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en-US" sz="1800" dirty="0">
                    <a:latin typeface="Times New Roman"/>
                    <a:ea typeface="Times New Roman"/>
                    <a:cs typeface="Times New Roman"/>
                  </a:rPr>
                  <a:t>17)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en-US" sz="18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1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en-US" sz="18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x</a:t>
                </a:r>
                <a:r>
                  <a:rPr lang="en-US" sz="18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1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 +</a:t>
                </a:r>
                <a:r>
                  <a:rPr lang="en-US" sz="1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7</a:t>
                </a:r>
                <a:r>
                  <a:rPr lang="en-US" sz="18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x</a:t>
                </a:r>
                <a:r>
                  <a:rPr lang="en-US" sz="1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1800" dirty="0">
                    <a:effectLst/>
                    <a:latin typeface="Times New Roman"/>
                    <a:ea typeface="Times New Roman"/>
                    <a:cs typeface="Times New Roman"/>
                  </a:rPr>
                  <a:t>+ 6 = 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0</a:t>
                </a:r>
                <a:r>
                  <a:rPr lang="en-US" sz="1800" dirty="0">
                    <a:effectLst/>
                    <a:latin typeface="Times New Roman"/>
                    <a:ea typeface="Times New Roman"/>
                    <a:cs typeface="Times New Roman"/>
                  </a:rPr>
                  <a:t>;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    </a:t>
                </a:r>
                <a:r>
                  <a:rPr lang="en-US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D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= 49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4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(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3)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6 = 49 + 72 = 121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&gt;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0;</a:t>
                </a:r>
                <a:endParaRPr lang="ru-RU" sz="14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 </m:t>
                      </m:r>
                      <m:sSub>
                        <m:sSubPr>
                          <m:ctrlP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</m:t>
                          </m:r>
                        </m:sub>
                      </m:sSub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 = 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−7−11</m:t>
                          </m:r>
                        </m:num>
                        <m:den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2∙(−3)</m:t>
                          </m:r>
                        </m:den>
                      </m:f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= 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−18</m:t>
                          </m:r>
                        </m:num>
                        <m:den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−6</m:t>
                          </m:r>
                        </m:den>
                      </m:f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=3 ;    </m:t>
                      </m:r>
                      <m:sSub>
                        <m:sSubPr>
                          <m:ctrlP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US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</m:sub>
                      </m:sSub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 = 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−7+11</m:t>
                          </m:r>
                        </m:num>
                        <m:den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2∙(−3)</m:t>
                          </m:r>
                        </m:den>
                      </m:f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= 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4</m:t>
                          </m:r>
                        </m:num>
                        <m:den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−6</m:t>
                          </m:r>
                        </m:den>
                      </m:f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= −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</m:num>
                        <m:den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3</m:t>
                          </m:r>
                        </m:den>
                      </m:f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.</m:t>
                      </m:r>
                    </m:oMath>
                  </m:oMathPara>
                </a14:m>
                <a:endParaRPr lang="ru-RU" sz="14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Відповідь. 3;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</m:t>
                        </m:r>
                      </m:den>
                    </m:f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.</m:t>
                    </m:r>
                  </m:oMath>
                </a14:m>
                <a:endParaRPr lang="ru-RU" sz="14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ru-RU" sz="18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ru-RU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836712"/>
                <a:ext cx="8435280" cy="5289451"/>
              </a:xfrm>
              <a:blipFill rotWithShape="1">
                <a:blip r:embed="rId2"/>
                <a:stretch>
                  <a:fillRect t="-6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G:\Астрон мат., картинки\Картинки\Алгебр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789040"/>
            <a:ext cx="187676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43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Знайти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корені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рівнянн</a:t>
            </a:r>
            <a:r>
              <a:rPr lang="ru-RU" sz="24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</a:t>
            </a:r>
            <a:endParaRPr lang="ru-RU" sz="2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692696"/>
                <a:ext cx="8229600" cy="5433467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uk-UA" sz="1800" u="sng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№619(1,2)</a:t>
                </a:r>
              </a:p>
              <a:p>
                <a:pPr lvl="0" algn="just">
                  <a:lnSpc>
                    <a:spcPct val="115000"/>
                  </a:lnSpc>
                  <a:buFont typeface="+mj-lt"/>
                  <a:buAutoNum type="arabicParenR"/>
                </a:pPr>
                <a:r>
                  <a:rPr lang="uk-UA" sz="1800" dirty="0">
                    <a:latin typeface="Times New Roman"/>
                    <a:ea typeface="Times New Roman"/>
                    <a:cs typeface="Times New Roman"/>
                  </a:rPr>
                  <a:t>(2</a:t>
                </a:r>
                <a:r>
                  <a:rPr lang="en-US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x</a:t>
                </a:r>
                <a14:m>
                  <m:oMath xmlns:m="http://schemas.openxmlformats.org/officeDocument/2006/math">
                    <m:r>
                      <a:rPr lang="ru-RU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ru-RU" sz="1800" dirty="0">
                    <a:effectLst/>
                    <a:latin typeface="Times New Roman"/>
                    <a:ea typeface="Times New Roman"/>
                    <a:cs typeface="Times New Roman"/>
                  </a:rPr>
                  <a:t>5) (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+ 2) = 18;    2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 + 4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5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10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18  = 0;    2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28 = </a:t>
                </a:r>
                <a:r>
                  <a:rPr lang="uk-UA" sz="1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0;</a:t>
                </a:r>
                <a:endParaRPr lang="ru-RU" sz="1400" dirty="0" smtClean="0">
                  <a:ea typeface="Times New Roman"/>
                  <a:cs typeface="Times New Roman"/>
                </a:endParaRPr>
              </a:p>
              <a:p>
                <a:pPr marL="0" lvl="0" indent="0" algn="just">
                  <a:lnSpc>
                    <a:spcPct val="115000"/>
                  </a:lnSpc>
                  <a:buNone/>
                </a:pPr>
                <a:r>
                  <a:rPr lang="en-US" sz="1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D </a:t>
                </a:r>
                <a:r>
                  <a:rPr lang="en-US" sz="1800" dirty="0">
                    <a:effectLst/>
                    <a:latin typeface="Times New Roman"/>
                    <a:ea typeface="Times New Roman"/>
                    <a:cs typeface="Times New Roman"/>
                  </a:rPr>
                  <a:t>= (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en-US" sz="1800" dirty="0">
                    <a:effectLst/>
                    <a:latin typeface="Times New Roman"/>
                    <a:ea typeface="Times New Roman"/>
                    <a:cs typeface="Times New Roman"/>
                  </a:rPr>
                  <a:t>1)</a:t>
                </a:r>
                <a:r>
                  <a:rPr lang="en-US" sz="18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:r>
                  <a:rPr lang="en-US" sz="1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en-US" sz="1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1800" dirty="0">
                    <a:effectLst/>
                    <a:latin typeface="Times New Roman"/>
                    <a:ea typeface="Times New Roman"/>
                    <a:cs typeface="Times New Roman"/>
                  </a:rPr>
                  <a:t>4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en-US" sz="1800" dirty="0">
                    <a:effectLst/>
                    <a:latin typeface="Times New Roman"/>
                    <a:ea typeface="Times New Roman"/>
                    <a:cs typeface="Times New Roman"/>
                  </a:rPr>
                  <a:t> 2(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en-US" sz="1800" dirty="0">
                    <a:effectLst/>
                    <a:latin typeface="Times New Roman"/>
                    <a:ea typeface="Times New Roman"/>
                    <a:cs typeface="Times New Roman"/>
                  </a:rPr>
                  <a:t>28) = 1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+224=225&gt;0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;</a:t>
                </a:r>
                <a14:m>
                  <m:oMath xmlns:m="http://schemas.openxmlformats.org/officeDocument/2006/math">
                    <m:r>
                      <a:rPr lang="ru-RU" sz="1800" i="1">
                        <a:effectLst/>
                        <a:latin typeface="Cambria Math"/>
                        <a:ea typeface="Calibri"/>
                        <a:cs typeface="Times New Roman"/>
                      </a:rPr>
                      <m:t>   </m:t>
                    </m:r>
                    <m:sSub>
                      <m:sSubPr>
                        <m:ctrlPr>
                          <a:rPr lang="ru-RU" sz="1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ru-RU" sz="1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ru-RU" sz="1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ru-RU" sz="1800" i="1">
                        <a:effectLst/>
                        <a:latin typeface="Cambria Math"/>
                        <a:ea typeface="Calibri"/>
                        <a:cs typeface="Times New Roman"/>
                      </a:rPr>
                      <m:t> =</m:t>
                    </m:r>
                    <m:f>
                      <m:fPr>
                        <m:ctrlPr>
                          <a:rPr lang="ru-RU" sz="1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1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1−15</m:t>
                        </m:r>
                      </m:num>
                      <m:den>
                        <m:r>
                          <a:rPr lang="ru-RU" sz="1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4</m:t>
                        </m:r>
                      </m:den>
                    </m:f>
                    <m:r>
                      <a:rPr lang="ru-RU" sz="1800" i="1">
                        <a:effectLst/>
                        <a:latin typeface="Cambria Math"/>
                        <a:ea typeface="Calibri"/>
                        <a:cs typeface="Times New Roman"/>
                      </a:rPr>
                      <m:t>= </m:t>
                    </m:r>
                    <m:f>
                      <m:fPr>
                        <m:ctrlPr>
                          <a:rPr lang="ru-RU" sz="1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1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−14</m:t>
                        </m:r>
                      </m:num>
                      <m:den>
                        <m:r>
                          <a:rPr lang="ru-RU" sz="1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4</m:t>
                        </m:r>
                      </m:den>
                    </m:f>
                    <m:r>
                      <a:rPr lang="ru-RU" sz="1800" i="1">
                        <a:effectLst/>
                        <a:latin typeface="Cambria Math"/>
                        <a:ea typeface="Calibri"/>
                        <a:cs typeface="Times New Roman"/>
                      </a:rPr>
                      <m:t>=  −</m:t>
                    </m:r>
                    <m:f>
                      <m:fPr>
                        <m:ctrlPr>
                          <a:rPr lang="ru-RU" sz="1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1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ru-RU" sz="18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den>
                    </m:f>
                    <m:r>
                      <a:rPr lang="ru-RU" sz="1800" i="1">
                        <a:effectLst/>
                        <a:latin typeface="Cambria Math"/>
                        <a:ea typeface="Calibri"/>
                        <a:cs typeface="Times New Roman"/>
                      </a:rPr>
                      <m:t>= −3,5 ;  </m:t>
                    </m:r>
                    <m:sSub>
                      <m:sSubPr>
                        <m:ctrlPr>
                          <a:rPr lang="ru-RU" sz="1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1800" b="0" i="1" smtClean="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      </m:t>
                        </m:r>
                        <m:r>
                          <a:rPr lang="ru-RU" sz="1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ru-RU" sz="1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ru-RU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=</m:t>
                    </m:r>
                    <m:f>
                      <m:fPr>
                        <m:ctrlPr>
                          <a:rPr lang="ru-RU" sz="1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sz="1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1+15</m:t>
                        </m:r>
                      </m:num>
                      <m:den>
                        <m:r>
                          <a:rPr lang="ru-RU" sz="1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den>
                    </m:f>
                    <m:r>
                      <a:rPr lang="ru-RU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 </m:t>
                    </m:r>
                    <m:f>
                      <m:fPr>
                        <m:ctrlPr>
                          <a:rPr lang="ru-RU" sz="1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sz="1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16</m:t>
                        </m:r>
                      </m:num>
                      <m:den>
                        <m:r>
                          <a:rPr lang="ru-RU" sz="1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den>
                    </m:f>
                    <m:r>
                      <a:rPr lang="ru-RU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=4.   </m:t>
                    </m:r>
                  </m:oMath>
                </a14:m>
                <a:endParaRPr lang="ru-RU" sz="14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Відповідь. </a:t>
                </a:r>
                <a14:m>
                  <m:oMath xmlns:m="http://schemas.openxmlformats.org/officeDocument/2006/math">
                    <m:r>
                      <a:rPr lang="ru-RU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−3,5 ;  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4.</a:t>
                </a:r>
                <a:endParaRPr lang="ru-RU" sz="1400" dirty="0">
                  <a:ea typeface="Calibri"/>
                  <a:cs typeface="Times New Roman"/>
                </a:endParaRPr>
              </a:p>
              <a:p>
                <a:pPr marL="0" lvl="0" indent="0">
                  <a:lnSpc>
                    <a:spcPct val="115000"/>
                  </a:lnSpc>
                  <a:buNone/>
                </a:pPr>
                <a:r>
                  <a:rPr lang="uk-UA" sz="1800" dirty="0" smtClean="0">
                    <a:latin typeface="Times New Roman"/>
                    <a:ea typeface="Calibri"/>
                    <a:cs typeface="Times New Roman"/>
                  </a:rPr>
                  <a:t>2) (4</a:t>
                </a:r>
                <a:r>
                  <a:rPr lang="uk-UA" sz="1800" i="1" dirty="0" smtClean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1800" dirty="0" smtClean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3)</a:t>
                </a:r>
                <a:r>
                  <a:rPr lang="uk-UA" sz="18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+ (3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1) (3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+ 1) = 9;</a:t>
                </a:r>
                <a:endParaRPr lang="ru-RU" sz="1400" dirty="0">
                  <a:ea typeface="Calibri"/>
                  <a:cs typeface="Times New Roman"/>
                </a:endParaRP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16</a:t>
                </a:r>
                <a:r>
                  <a:rPr lang="uk-UA" sz="18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1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r>
                      <a:rPr lang="uk-UA" sz="18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  <m:r>
                      <a:rPr lang="uk-UA" sz="1800" b="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 </m:t>
                    </m:r>
                  </m:oMath>
                </a14:m>
                <a:r>
                  <a:rPr lang="uk-UA" sz="1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24</a:t>
                </a:r>
                <a:r>
                  <a:rPr lang="uk-UA" sz="18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+ 9 + 9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1 = 9;   25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24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1 = 0;   </a:t>
                </a:r>
                <a:endParaRPr lang="ru-RU" sz="1400" dirty="0">
                  <a:ea typeface="Calibri"/>
                  <a:cs typeface="Times New Roman"/>
                </a:endParaRP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en-US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D</a:t>
                </a:r>
                <a:r>
                  <a:rPr lang="en-US" sz="1800" dirty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:r>
                  <a:rPr lang="en-US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18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en-US" sz="1800" dirty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с = 24</a:t>
                </a:r>
                <a:r>
                  <a:rPr lang="uk-UA" sz="18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4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25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(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1) = 576 + 100 = 676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&gt;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0.</a:t>
                </a:r>
                <a:endParaRPr lang="ru-RU" sz="14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uk-UA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</m:t>
                          </m:r>
                        </m:sub>
                      </m:sSub>
                      <m:r>
                        <a:rPr lang="uk-UA" sz="18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24−26</m:t>
                          </m:r>
                        </m:num>
                        <m:den>
                          <m:r>
                            <a:rPr lang="uk-UA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50</m:t>
                          </m:r>
                        </m:den>
                      </m:f>
                      <m:r>
                        <a:rPr lang="uk-UA" sz="18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=− 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uk-UA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25</m:t>
                          </m:r>
                        </m:den>
                      </m:f>
                      <m:r>
                        <a:rPr lang="uk-UA" sz="18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 ;       </m:t>
                      </m:r>
                      <m:sSub>
                        <m:sSubPr>
                          <m:ctrlPr>
                            <a:rPr lang="ru-RU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uk-UA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b>
                      </m:sSub>
                      <m:r>
                        <a:rPr lang="uk-UA" sz="18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 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24+26</m:t>
                          </m:r>
                        </m:num>
                        <m:den>
                          <m:r>
                            <a:rPr lang="uk-UA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50</m:t>
                          </m:r>
                        </m:den>
                      </m:f>
                      <m:r>
                        <a:rPr lang="uk-UA" sz="18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=1.           </m:t>
                      </m:r>
                    </m:oMath>
                  </m:oMathPara>
                </a14:m>
                <a:endParaRPr lang="ru-RU" sz="14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Відповідь.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25</m:t>
                        </m:r>
                      </m:den>
                    </m:f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; 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1.</a:t>
                </a:r>
                <a:endParaRPr lang="ru-RU" sz="14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ru-RU" sz="1800" u="sng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692696"/>
                <a:ext cx="8229600" cy="5433467"/>
              </a:xfrm>
              <a:blipFill rotWithShape="1">
                <a:blip r:embed="rId2"/>
                <a:stretch>
                  <a:fillRect l="-593" t="-5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 descr="G:\Астрон мат., картинки\Картинки\математичні ігр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986422"/>
            <a:ext cx="2450607" cy="2538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05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pPr algn="l"/>
            <a:r>
              <a:rPr lang="uk-UA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Продовження </a:t>
            </a:r>
            <a:endParaRPr lang="ru-RU" sz="2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836712"/>
                <a:ext cx="8435280" cy="5289451"/>
              </a:xfrm>
            </p:spPr>
            <p:txBody>
              <a:bodyPr>
                <a:normAutofit fontScale="77500" lnSpcReduction="20000"/>
              </a:bodyPr>
              <a:lstStyle/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600" u="sng" dirty="0" smtClean="0">
                    <a:latin typeface="Times New Roman"/>
                    <a:ea typeface="Calibri"/>
                    <a:cs typeface="Times New Roman"/>
                  </a:rPr>
                  <a:t>№622</a:t>
                </a:r>
                <a:r>
                  <a:rPr lang="uk-UA" sz="2600" dirty="0">
                    <a:effectLst/>
                    <a:latin typeface="Times New Roman"/>
                    <a:ea typeface="Calibri"/>
                    <a:cs typeface="Times New Roman"/>
                  </a:rPr>
                  <a:t>.  Знайти периметр прямокутника, площа якого дорівнює </a:t>
                </a:r>
                <a:r>
                  <a:rPr lang="uk-UA" sz="2600" dirty="0" smtClean="0">
                    <a:effectLst/>
                    <a:latin typeface="Times New Roman"/>
                    <a:ea typeface="Calibri"/>
                    <a:cs typeface="Times New Roman"/>
                  </a:rPr>
                  <a:t>70 см</a:t>
                </a:r>
                <a:r>
                  <a:rPr lang="uk-UA" sz="2600" baseline="30000" dirty="0" smtClean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600" dirty="0">
                    <a:effectLst/>
                    <a:latin typeface="Times New Roman"/>
                    <a:ea typeface="Calibri"/>
                    <a:cs typeface="Times New Roman"/>
                  </a:rPr>
                  <a:t>, а одна зі сторін на 9см більше за другу.</a:t>
                </a:r>
                <a:endParaRPr lang="ru-RU" sz="2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dirty="0">
                    <a:effectLst/>
                    <a:latin typeface="Times New Roman"/>
                    <a:ea typeface="Calibri"/>
                    <a:cs typeface="Times New Roman"/>
                  </a:rPr>
                  <a:t>     </a:t>
                </a:r>
                <a:r>
                  <a:rPr lang="uk-UA" sz="2600" dirty="0" err="1">
                    <a:effectLst/>
                    <a:latin typeface="Times New Roman"/>
                    <a:ea typeface="Calibri"/>
                    <a:cs typeface="Times New Roman"/>
                  </a:rPr>
                  <a:t>Розв</a:t>
                </a:r>
                <a:r>
                  <a:rPr lang="ru-RU" sz="2600" dirty="0">
                    <a:effectLst/>
                    <a:latin typeface="Times New Roman"/>
                    <a:ea typeface="Calibri"/>
                    <a:cs typeface="Times New Roman"/>
                  </a:rPr>
                  <a:t>’</a:t>
                </a:r>
                <a:r>
                  <a:rPr lang="uk-UA" sz="2600" dirty="0" err="1">
                    <a:effectLst/>
                    <a:latin typeface="Times New Roman"/>
                    <a:ea typeface="Calibri"/>
                    <a:cs typeface="Times New Roman"/>
                  </a:rPr>
                  <a:t>язання</a:t>
                </a:r>
                <a:r>
                  <a:rPr lang="uk-UA" sz="2600" dirty="0">
                    <a:effectLst/>
                    <a:latin typeface="Times New Roman"/>
                    <a:ea typeface="Calibri"/>
                    <a:cs typeface="Times New Roman"/>
                  </a:rPr>
                  <a:t>.</a:t>
                </a:r>
                <a:endParaRPr lang="ru-RU" sz="2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600" dirty="0">
                    <a:effectLst/>
                    <a:latin typeface="Times New Roman"/>
                    <a:ea typeface="Times New Roman"/>
                    <a:cs typeface="Times New Roman"/>
                  </a:rPr>
                  <a:t>Нехай одна сторона прямокутника дорівнює </a:t>
                </a:r>
                <a:r>
                  <a:rPr lang="uk-UA" sz="26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600" dirty="0">
                    <a:effectLst/>
                    <a:latin typeface="Times New Roman"/>
                    <a:ea typeface="Times New Roman"/>
                    <a:cs typeface="Times New Roman"/>
                  </a:rPr>
                  <a:t> см, а друга </a:t>
                </a:r>
                <a:r>
                  <a:rPr lang="uk-UA" sz="26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uk-UA" sz="26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6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+9</a:t>
                </a:r>
                <a:r>
                  <a:rPr lang="uk-UA" sz="2600" dirty="0">
                    <a:effectLst/>
                    <a:latin typeface="Times New Roman"/>
                    <a:ea typeface="Times New Roman"/>
                    <a:cs typeface="Times New Roman"/>
                  </a:rPr>
                  <a:t>) см. Тоді дістанемо рівняння: </a:t>
                </a:r>
                <a:r>
                  <a:rPr lang="uk-UA" sz="2600" i="1" dirty="0">
                    <a:effectLst/>
                    <a:latin typeface="Times New Roman"/>
                    <a:ea typeface="Times New Roman"/>
                    <a:cs typeface="Times New Roman"/>
                  </a:rPr>
                  <a:t>х </a:t>
                </a:r>
                <a14:m>
                  <m:oMath xmlns:m="http://schemas.openxmlformats.org/officeDocument/2006/math">
                    <m:r>
                      <a:rPr lang="uk-UA" sz="26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uk-UA" sz="2600" dirty="0">
                    <a:effectLst/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uk-UA" sz="26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600" dirty="0">
                    <a:effectLst/>
                    <a:latin typeface="Times New Roman"/>
                    <a:ea typeface="Times New Roman"/>
                    <a:cs typeface="Times New Roman"/>
                  </a:rPr>
                  <a:t>+ 9) = 70;   </a:t>
                </a:r>
                <a:r>
                  <a:rPr lang="uk-UA" sz="26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6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:r>
                  <a:rPr lang="uk-UA" sz="2600" dirty="0">
                    <a:effectLst/>
                    <a:latin typeface="Times New Roman"/>
                    <a:ea typeface="Times New Roman"/>
                    <a:cs typeface="Times New Roman"/>
                  </a:rPr>
                  <a:t>+ 9</a:t>
                </a:r>
                <a:r>
                  <a:rPr lang="uk-UA" sz="26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6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6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600" dirty="0">
                    <a:effectLst/>
                    <a:latin typeface="Times New Roman"/>
                    <a:ea typeface="Times New Roman"/>
                    <a:cs typeface="Times New Roman"/>
                  </a:rPr>
                  <a:t> 70 = 0;     </a:t>
                </a:r>
                <a:endParaRPr lang="ru-RU" sz="2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ru-RU" sz="26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600" i="1" dirty="0">
                    <a:effectLst/>
                    <a:latin typeface="Times New Roman"/>
                    <a:ea typeface="Times New Roman"/>
                    <a:cs typeface="Times New Roman"/>
                  </a:rPr>
                  <a:t>D</a:t>
                </a:r>
                <a:r>
                  <a:rPr lang="ru-RU" sz="2600" dirty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:r>
                  <a:rPr lang="en-US" sz="26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6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6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sz="26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ru-RU" sz="2600" dirty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:r>
                  <a:rPr lang="uk-UA" sz="26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600" dirty="0">
                    <a:effectLst/>
                    <a:latin typeface="Times New Roman"/>
                    <a:ea typeface="Times New Roman"/>
                    <a:cs typeface="Times New Roman"/>
                  </a:rPr>
                  <a:t>с</a:t>
                </a:r>
                <a:r>
                  <a:rPr lang="ru-RU" sz="2600" dirty="0">
                    <a:effectLst/>
                    <a:latin typeface="Times New Roman"/>
                    <a:ea typeface="Times New Roman"/>
                    <a:cs typeface="Times New Roman"/>
                  </a:rPr>
                  <a:t> = 81</a:t>
                </a:r>
                <a14:m>
                  <m:oMath xmlns:m="http://schemas.openxmlformats.org/officeDocument/2006/math">
                    <m:r>
                      <a:rPr lang="ru-RU" sz="26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−</m:t>
                    </m:r>
                  </m:oMath>
                </a14:m>
                <a:r>
                  <a:rPr lang="ru-RU" sz="2600" dirty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14:m>
                  <m:oMath xmlns:m="http://schemas.openxmlformats.org/officeDocument/2006/math">
                    <m:r>
                      <a:rPr lang="ru-RU" sz="26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ru-RU" sz="2600" dirty="0">
                    <a:effectLst/>
                    <a:latin typeface="Times New Roman"/>
                    <a:ea typeface="Times New Roman"/>
                    <a:cs typeface="Times New Roman"/>
                  </a:rPr>
                  <a:t>(</a:t>
                </a:r>
                <a14:m>
                  <m:oMath xmlns:m="http://schemas.openxmlformats.org/officeDocument/2006/math">
                    <m:r>
                      <a:rPr lang="ru-RU" sz="26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ru-RU" sz="2600" dirty="0">
                    <a:effectLst/>
                    <a:latin typeface="Times New Roman"/>
                    <a:ea typeface="Times New Roman"/>
                    <a:cs typeface="Times New Roman"/>
                  </a:rPr>
                  <a:t>70) = 361</a:t>
                </a:r>
                <a14:m>
                  <m:oMath xmlns:m="http://schemas.openxmlformats.org/officeDocument/2006/math">
                    <m:r>
                      <a:rPr lang="ru-RU" sz="26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&gt;0</m:t>
                    </m:r>
                  </m:oMath>
                </a14:m>
                <a:r>
                  <a:rPr lang="uk-UA" sz="2600" dirty="0">
                    <a:effectLst/>
                    <a:latin typeface="Times New Roman"/>
                    <a:ea typeface="Times New Roman"/>
                    <a:cs typeface="Times New Roman"/>
                  </a:rPr>
                  <a:t>;</a:t>
                </a:r>
                <a:endParaRPr lang="ru-RU" sz="2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US" sz="2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ru-RU" sz="2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</m:t>
                          </m:r>
                        </m:sub>
                      </m:sSub>
                      <m:r>
                        <a:rPr lang="ru-RU" sz="2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sz="2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2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−9−19</m:t>
                          </m:r>
                        </m:num>
                        <m:den>
                          <m:r>
                            <a:rPr lang="ru-RU" sz="2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den>
                      </m:f>
                      <m:r>
                        <a:rPr lang="ru-RU" sz="2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=−</m:t>
                      </m:r>
                      <m:r>
                        <a:rPr lang="uk-UA" sz="2600" b="0" i="1" smtClean="0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14 не задовольняє умову задачі; </m:t>
                      </m:r>
                    </m:oMath>
                  </m:oMathPara>
                </a14:m>
                <a:endParaRPr lang="uk-UA" sz="2600" b="0" i="1" dirty="0" smtClean="0">
                  <a:effectLst/>
                  <a:latin typeface="Cambria Math"/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600" b="0" i="1" smtClean="0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</m:t>
                      </m:r>
                      <m:sSub>
                        <m:sSubPr>
                          <m:ctrlPr>
                            <a:rPr lang="ru-RU" sz="2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US" sz="2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en-US" sz="2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b>
                      </m:sSub>
                      <m:r>
                        <a:rPr lang="en-US" sz="2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sz="26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6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−9+19</m:t>
                          </m:r>
                        </m:num>
                        <m:den>
                          <m:r>
                            <a:rPr lang="en-US" sz="26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</m:den>
                      </m:f>
                      <m:r>
                        <a:rPr lang="uk-UA" sz="2600" b="0" i="1" smtClean="0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=5</m:t>
                      </m:r>
                      <m:d>
                        <m:dPr>
                          <m:ctrlPr>
                            <a:rPr lang="uk-UA" sz="2600" b="0" i="1" smtClean="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uk-UA" sz="2600" b="0" i="1" smtClean="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см</m:t>
                          </m:r>
                        </m:e>
                      </m:d>
                      <m:r>
                        <a:rPr lang="uk-UA" sz="2600" b="0" i="1" smtClean="0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−</m:t>
                      </m:r>
                      <m:r>
                        <a:rPr lang="ru-RU" sz="26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одна сторона прямокутника</m:t>
                      </m:r>
                      <m:r>
                        <a:rPr lang="en-US" sz="26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.</m:t>
                      </m:r>
                    </m:oMath>
                  </m:oMathPara>
                </a14:m>
                <a:endParaRPr lang="ru-RU" sz="2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600" dirty="0">
                    <a:effectLst/>
                    <a:latin typeface="Times New Roman"/>
                    <a:ea typeface="Times New Roman"/>
                    <a:cs typeface="Times New Roman"/>
                  </a:rPr>
                  <a:t>Друга сторона 14 см.</a:t>
                </a:r>
                <a:endParaRPr lang="ru-RU" sz="2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600" dirty="0">
                    <a:effectLst/>
                    <a:latin typeface="Times New Roman"/>
                    <a:ea typeface="Times New Roman"/>
                    <a:cs typeface="Times New Roman"/>
                  </a:rPr>
                  <a:t>Знайдемо периметр прямокутника</a:t>
                </a:r>
                <a:r>
                  <a:rPr lang="uk-UA" sz="2900" dirty="0">
                    <a:effectLst/>
                    <a:latin typeface="Times New Roman"/>
                    <a:ea typeface="Times New Roman"/>
                    <a:cs typeface="Times New Roman"/>
                  </a:rPr>
                  <a:t>: </a:t>
                </a:r>
                <a:endParaRPr lang="ru-RU" sz="29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600" dirty="0">
                    <a:effectLst/>
                    <a:latin typeface="Times New Roman"/>
                    <a:ea typeface="Times New Roman"/>
                    <a:cs typeface="Times New Roman"/>
                  </a:rPr>
                  <a:t>Р =2(</a:t>
                </a:r>
                <a:r>
                  <a:rPr lang="uk-UA" sz="26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600" dirty="0">
                    <a:effectLst/>
                    <a:latin typeface="Times New Roman"/>
                    <a:ea typeface="Times New Roman"/>
                    <a:cs typeface="Times New Roman"/>
                  </a:rPr>
                  <a:t>+</a:t>
                </a:r>
                <a:r>
                  <a:rPr lang="en-US" sz="26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600" dirty="0">
                    <a:effectLst/>
                    <a:latin typeface="Times New Roman"/>
                    <a:ea typeface="Times New Roman"/>
                    <a:cs typeface="Times New Roman"/>
                  </a:rPr>
                  <a:t>) = 2(5+14) = 38(см).</a:t>
                </a:r>
                <a:endParaRPr lang="ru-RU" sz="2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600" dirty="0">
                    <a:effectLst/>
                    <a:latin typeface="Times New Roman"/>
                    <a:ea typeface="Times New Roman"/>
                    <a:cs typeface="Times New Roman"/>
                  </a:rPr>
                  <a:t>Відповідь. 38 см.</a:t>
                </a:r>
                <a:endParaRPr lang="ru-RU" sz="26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836712"/>
                <a:ext cx="8435280" cy="5289451"/>
              </a:xfrm>
              <a:blipFill rotWithShape="1">
                <a:blip r:embed="rId2"/>
                <a:stretch>
                  <a:fillRect t="-806" r="-7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 descr="G:\Астрон мат., картинки\Картинки\images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149080"/>
            <a:ext cx="271352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528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Продовження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764704"/>
                <a:ext cx="8712968" cy="5760640"/>
              </a:xfrm>
            </p:spPr>
            <p:txBody>
              <a:bodyPr>
                <a:normAutofit/>
              </a:bodyPr>
              <a:lstStyle/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600" u="sng" dirty="0" smtClean="0">
                    <a:latin typeface="Times New Roman"/>
                    <a:ea typeface="Calibri"/>
                    <a:cs typeface="Times New Roman"/>
                  </a:rPr>
                  <a:t>№627(1,3).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lvl="0" algn="just">
                  <a:lnSpc>
                    <a:spcPct val="115000"/>
                  </a:lnSpc>
                  <a:buFont typeface="+mj-lt"/>
                  <a:buAutoNum type="arabicParenR"/>
                </a:pPr>
                <a:r>
                  <a:rPr lang="uk-UA" sz="1600" dirty="0" err="1">
                    <a:latin typeface="Times New Roman"/>
                    <a:ea typeface="Calibri"/>
                    <a:cs typeface="Times New Roman"/>
                  </a:rPr>
                  <a:t>Розв</a:t>
                </a:r>
                <a:r>
                  <a:rPr lang="en-US" sz="1600" dirty="0">
                    <a:latin typeface="Times New Roman"/>
                    <a:ea typeface="Calibri"/>
                    <a:cs typeface="Times New Roman"/>
                  </a:rPr>
                  <a:t>’</a:t>
                </a:r>
                <a:r>
                  <a:rPr lang="uk-UA" sz="1600" dirty="0" err="1">
                    <a:latin typeface="Times New Roman"/>
                    <a:ea typeface="Calibri"/>
                    <a:cs typeface="Times New Roman"/>
                  </a:rPr>
                  <a:t>язати</a:t>
                </a:r>
                <a:r>
                  <a:rPr lang="uk-UA" sz="1600" dirty="0">
                    <a:latin typeface="Times New Roman"/>
                    <a:ea typeface="Calibri"/>
                    <a:cs typeface="Times New Roman"/>
                  </a:rPr>
                  <a:t> рівняння</a:t>
                </a:r>
                <a:r>
                  <a:rPr lang="uk-UA" sz="1600" dirty="0" smtClean="0">
                    <a:latin typeface="Times New Roman"/>
                    <a:ea typeface="Calibri"/>
                    <a:cs typeface="Times New Roman"/>
                  </a:rPr>
                  <a:t>: </a:t>
                </a:r>
                <a:r>
                  <a:rPr lang="uk-UA" sz="1600" i="1" dirty="0" smtClean="0"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1600" baseline="30000" dirty="0" smtClean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1600" dirty="0" smtClean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1600" dirty="0">
                    <a:effectLst/>
                    <a:latin typeface="Times New Roman"/>
                    <a:ea typeface="Calibri"/>
                    <a:cs typeface="Times New Roman"/>
                  </a:rPr>
                  <a:t>+3</a:t>
                </a:r>
                <a:r>
                  <a:rPr lang="uk-UA" sz="1600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uk-UA" sz="1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e>
                    </m:rad>
                  </m:oMath>
                </a14:m>
                <a:r>
                  <a:rPr lang="uk-UA" sz="1600" dirty="0">
                    <a:effectLst/>
                    <a:latin typeface="Times New Roman"/>
                    <a:ea typeface="Times New Roman"/>
                    <a:cs typeface="Times New Roman"/>
                  </a:rPr>
                  <a:t> + 4 = 0;  </a:t>
                </a:r>
                <a:endParaRPr lang="uk-UA" sz="1600" dirty="0" smtClean="0">
                  <a:effectLst/>
                  <a:latin typeface="Times New Roman"/>
                  <a:ea typeface="Times New Roman"/>
                  <a:cs typeface="Times New Roman"/>
                </a:endParaRPr>
              </a:p>
              <a:p>
                <a:pPr marL="0" lvl="0" indent="0" algn="just">
                  <a:lnSpc>
                    <a:spcPct val="115000"/>
                  </a:lnSpc>
                  <a:buNone/>
                </a:pPr>
                <a:r>
                  <a:rPr lang="uk-UA" sz="16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 </a:t>
                </a:r>
                <a:r>
                  <a:rPr lang="en-US" sz="1600" i="1" dirty="0">
                    <a:effectLst/>
                    <a:latin typeface="Times New Roman"/>
                    <a:ea typeface="Times New Roman"/>
                    <a:cs typeface="Times New Roman"/>
                  </a:rPr>
                  <a:t>D</a:t>
                </a:r>
                <a:r>
                  <a:rPr lang="ru-RU" sz="1600" dirty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:r>
                  <a:rPr lang="en-US" sz="16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ru-RU" sz="16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16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sz="16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uk-UA" sz="16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:r>
                  <a:rPr lang="uk-UA" sz="16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16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с </a:t>
                </a:r>
                <a:r>
                  <a:rPr lang="uk-UA" sz="1600" dirty="0">
                    <a:effectLst/>
                    <a:latin typeface="Times New Roman"/>
                    <a:ea typeface="Times New Roman"/>
                    <a:cs typeface="Times New Roman"/>
                  </a:rPr>
                  <a:t>= (3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uk-UA" sz="16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2 </m:t>
                        </m:r>
                      </m:e>
                    </m:rad>
                    <m:r>
                      <a:rPr lang="uk-UA" sz="16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</m:oMath>
                </a14:m>
                <a:r>
                  <a:rPr lang="uk-UA" sz="1600" dirty="0">
                    <a:effectLst/>
                    <a:latin typeface="Times New Roman"/>
                    <a:ea typeface="Times New Roman"/>
                    <a:cs typeface="Times New Roman"/>
                  </a:rPr>
                  <a:t>)</a:t>
                </a:r>
                <a:r>
                  <a:rPr lang="uk-UA" sz="16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:r>
                  <a:rPr lang="uk-UA" sz="16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6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600" dirty="0">
                    <a:effectLst/>
                    <a:latin typeface="Times New Roman"/>
                    <a:ea typeface="Times New Roman"/>
                    <a:cs typeface="Times New Roman"/>
                  </a:rPr>
                  <a:t> 4</a:t>
                </a:r>
                <a14:m>
                  <m:oMath xmlns:m="http://schemas.openxmlformats.org/officeDocument/2006/math">
                    <m:r>
                      <a:rPr lang="uk-UA" sz="16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uk-UA" sz="1600" dirty="0"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14:m>
                  <m:oMath xmlns:m="http://schemas.openxmlformats.org/officeDocument/2006/math">
                    <m:r>
                      <a:rPr lang="uk-UA" sz="16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uk-UA" sz="1600" dirty="0">
                    <a:effectLst/>
                    <a:latin typeface="Times New Roman"/>
                    <a:ea typeface="Times New Roman"/>
                    <a:cs typeface="Times New Roman"/>
                  </a:rPr>
                  <a:t> 4 = 18</a:t>
                </a:r>
                <a14:m>
                  <m:oMath xmlns:m="http://schemas.openxmlformats.org/officeDocument/2006/math">
                    <m:r>
                      <a:rPr lang="uk-UA" sz="16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− 16=2&gt;0.</m:t>
                    </m:r>
                  </m:oMath>
                </a14:m>
                <a:endParaRPr lang="ru-RU" sz="1600" dirty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</m:t>
                          </m:r>
                        </m:sub>
                      </m:sSub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 =  </m:t>
                      </m:r>
                      <m:f>
                        <m:fPr>
                          <m:ctrlP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−3</m:t>
                          </m:r>
                          <m:rad>
                            <m:radPr>
                              <m:degHide m:val="on"/>
                              <m:ctrlPr>
                                <a:rPr lang="ru-RU" sz="16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radPr>
                            <m:deg/>
                            <m:e>
                              <m:r>
                                <a:rPr lang="uk-UA" sz="16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</m:e>
                          </m:rad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ru-RU" sz="16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radPr>
                            <m:deg/>
                            <m:e>
                              <m:r>
                                <a:rPr lang="uk-UA" sz="16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den>
                      </m:f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 = −2</m:t>
                      </m:r>
                      <m:rad>
                        <m:radPr>
                          <m:degHide m:val="on"/>
                          <m:ctrlP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radPr>
                        <m:deg/>
                        <m:e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e>
                      </m:rad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</m:t>
                      </m:r>
                      <m:r>
                        <a:rPr lang="ru-RU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</m:t>
                      </m:r>
                    </m:oMath>
                  </m:oMathPara>
                </a14:m>
                <a:endParaRPr lang="ru-RU" sz="1600" dirty="0">
                  <a:ea typeface="Calibri"/>
                  <a:cs typeface="Times New Roman"/>
                </a:endParaRPr>
              </a:p>
              <a:p>
                <a:pPr marL="114300" indent="0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b>
                      </m:sSub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 =  </m:t>
                      </m:r>
                      <m:f>
                        <m:fPr>
                          <m:ctrlP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−3</m:t>
                          </m:r>
                          <m:rad>
                            <m:radPr>
                              <m:degHide m:val="on"/>
                              <m:ctrlPr>
                                <a:rPr lang="ru-RU" sz="16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radPr>
                            <m:deg/>
                            <m:e>
                              <m:r>
                                <a:rPr lang="uk-UA" sz="16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</m:e>
                          </m:rad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ru-RU" sz="16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radPr>
                            <m:deg/>
                            <m:e>
                              <m:r>
                                <a:rPr lang="uk-UA" sz="16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den>
                      </m:f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 = −</m:t>
                      </m:r>
                      <m:rad>
                        <m:radPr>
                          <m:degHide m:val="on"/>
                          <m:ctrlP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radPr>
                        <m:deg/>
                        <m:e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e>
                      </m:rad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.</m:t>
                      </m:r>
                      <m:r>
                        <a:rPr lang="uk-UA" sz="16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</m:t>
                      </m:r>
                    </m:oMath>
                  </m:oMathPara>
                </a14:m>
                <a:endParaRPr lang="ru-RU" sz="1600" i="1" dirty="0" smtClean="0">
                  <a:effectLst/>
                  <a:latin typeface="Cambria Math"/>
                  <a:ea typeface="Times New Roman"/>
                  <a:cs typeface="Times New Roman"/>
                </a:endParaRPr>
              </a:p>
              <a:p>
                <a:pPr marL="114300" indent="0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m:t>В</m:t>
                      </m:r>
                      <m:r>
                        <m:rPr>
                          <m:nor/>
                        </m:rP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m:t>і</m:t>
                      </m:r>
                      <m:r>
                        <m:rPr>
                          <m:nor/>
                        </m:rP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m:t>дпов</m:t>
                      </m:r>
                      <m:r>
                        <m:rPr>
                          <m:nor/>
                        </m:rP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m:t>і</m:t>
                      </m:r>
                      <m:r>
                        <m:rPr>
                          <m:nor/>
                        </m:rP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m:t>дь.</m:t>
                      </m:r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−2</m:t>
                      </m:r>
                      <m:rad>
                        <m:radPr>
                          <m:degHide m:val="on"/>
                          <m:ctrlP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radPr>
                        <m:deg/>
                        <m:e>
                          <m:r>
                            <a:rPr lang="uk-UA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e>
                      </m:rad>
                      <m:r>
                        <a:rPr lang="uk-UA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</m:t>
                      </m:r>
                      <m:r>
                        <a:rPr lang="ru-RU" sz="16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  </m:t>
                      </m:r>
                      <m:r>
                        <a:rPr lang="uk-UA" sz="16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−</m:t>
                      </m:r>
                      <m:rad>
                        <m:radPr>
                          <m:degHide m:val="on"/>
                          <m:ctrlPr>
                            <a:rPr lang="ru-RU" sz="16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radPr>
                        <m:deg/>
                        <m:e>
                          <m:r>
                            <a:rPr lang="uk-UA" sz="16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</m:e>
                      </m:rad>
                      <m:r>
                        <a:rPr lang="uk-UA" sz="16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.   </m:t>
                      </m:r>
                    </m:oMath>
                  </m:oMathPara>
                </a14:m>
                <a:endParaRPr lang="ru-RU" sz="1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1700" i="1">
                          <a:latin typeface="Cambria Math"/>
                          <a:ea typeface="Calibri"/>
                          <a:cs typeface="Times New Roman"/>
                        </a:rPr>
                        <m:t>3).  </m:t>
                      </m:r>
                      <m:f>
                        <m:fPr>
                          <m:ctrlPr>
                            <a:rPr lang="ru-RU" sz="17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17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uk-UA" sz="17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  <m:r>
                                <a:rPr lang="en-US" sz="17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uk-UA" sz="17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sz="17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+</m:t>
                          </m:r>
                          <m:r>
                            <a:rPr lang="uk-UA" sz="17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num>
                        <m:den>
                          <m:r>
                            <a:rPr lang="uk-UA" sz="17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3</m:t>
                          </m:r>
                        </m:den>
                      </m:f>
                      <m:r>
                        <a:rPr lang="uk-UA" sz="17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−  </m:t>
                      </m:r>
                      <m:f>
                        <m:fPr>
                          <m:ctrlPr>
                            <a:rPr lang="ru-RU" sz="17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7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17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+3</m:t>
                          </m:r>
                        </m:num>
                        <m:den>
                          <m:r>
                            <a:rPr lang="uk-UA" sz="17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4</m:t>
                          </m:r>
                        </m:den>
                      </m:f>
                      <m:r>
                        <a:rPr lang="uk-UA" sz="17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r>
                        <a:rPr lang="uk-UA" sz="17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𝑥</m:t>
                      </m:r>
                      <m:r>
                        <a:rPr lang="uk-UA" sz="17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−1;</m:t>
                      </m:r>
                    </m:oMath>
                  </m:oMathPara>
                </a14:m>
                <a:endParaRPr lang="ru-RU" sz="17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700" dirty="0" smtClean="0">
                    <a:latin typeface="Times New Roman"/>
                    <a:ea typeface="Times New Roman"/>
                    <a:cs typeface="Times New Roman"/>
                  </a:rPr>
                  <a:t>8</a:t>
                </a:r>
                <a:r>
                  <a:rPr lang="uk-UA" sz="17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7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17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+4</a:t>
                </a:r>
                <a:r>
                  <a:rPr lang="uk-UA" sz="17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7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 3</a:t>
                </a:r>
                <a:r>
                  <a:rPr lang="uk-UA" sz="17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7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 9 = 12(</a:t>
                </a:r>
                <a:r>
                  <a:rPr lang="uk-UA" sz="17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17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 1);    8</a:t>
                </a:r>
                <a:r>
                  <a:rPr lang="uk-UA" sz="17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7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 +4</a:t>
                </a:r>
                <a:r>
                  <a:rPr lang="uk-UA" sz="17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7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 3</a:t>
                </a:r>
                <a:r>
                  <a:rPr lang="uk-UA" sz="17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7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 9 = 12</a:t>
                </a:r>
                <a:r>
                  <a:rPr lang="uk-UA" sz="1700" i="1" dirty="0">
                    <a:effectLst/>
                    <a:latin typeface="Times New Roman"/>
                    <a:ea typeface="Times New Roman"/>
                    <a:cs typeface="Times New Roman"/>
                  </a:rPr>
                  <a:t> х</a:t>
                </a:r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7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 12;</a:t>
                </a:r>
                <a:endParaRPr lang="ru-RU" sz="17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8</a:t>
                </a:r>
                <a:r>
                  <a:rPr lang="uk-UA" sz="17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7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 +</a:t>
                </a:r>
                <a:r>
                  <a:rPr lang="uk-UA" sz="17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7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 9 </a:t>
                </a:r>
                <a14:m>
                  <m:oMath xmlns:m="http://schemas.openxmlformats.org/officeDocument/2006/math">
                    <m:r>
                      <a:rPr lang="uk-UA" sz="17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12</a:t>
                </a:r>
                <a:r>
                  <a:rPr lang="uk-UA" sz="1700" i="1" dirty="0">
                    <a:effectLst/>
                    <a:latin typeface="Times New Roman"/>
                    <a:ea typeface="Times New Roman"/>
                    <a:cs typeface="Times New Roman"/>
                  </a:rPr>
                  <a:t> х</a:t>
                </a:r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  +12 = 0;     </a:t>
                </a:r>
                <a:r>
                  <a:rPr lang="uk-UA" sz="17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8</a:t>
                </a:r>
                <a:r>
                  <a:rPr lang="uk-UA" sz="17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7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  </a:t>
                </a:r>
                <a14:m>
                  <m:oMath xmlns:m="http://schemas.openxmlformats.org/officeDocument/2006/math">
                    <m:r>
                      <a:rPr lang="uk-UA" sz="17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ru-RU" sz="17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11</a:t>
                </a:r>
                <a:r>
                  <a:rPr lang="ru-RU" sz="17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х + </a:t>
                </a:r>
                <a:r>
                  <a:rPr lang="ru-RU" sz="17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3 </a:t>
                </a:r>
                <a:r>
                  <a:rPr lang="ru-RU" sz="1700" dirty="0">
                    <a:effectLst/>
                    <a:latin typeface="Times New Roman"/>
                    <a:ea typeface="Times New Roman"/>
                    <a:cs typeface="Times New Roman"/>
                  </a:rPr>
                  <a:t>= 0</a:t>
                </a:r>
                <a:r>
                  <a:rPr lang="uk-UA" sz="1700" dirty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  <a:endParaRPr lang="ru-RU" sz="17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en-US" sz="1700" i="1" dirty="0">
                    <a:effectLst/>
                    <a:latin typeface="Times New Roman"/>
                    <a:ea typeface="Times New Roman"/>
                    <a:cs typeface="Times New Roman"/>
                  </a:rPr>
                  <a:t>D </a:t>
                </a:r>
                <a:r>
                  <a:rPr lang="en-US" sz="1700" dirty="0">
                    <a:effectLst/>
                    <a:latin typeface="Times New Roman"/>
                    <a:ea typeface="Times New Roman"/>
                    <a:cs typeface="Times New Roman"/>
                  </a:rPr>
                  <a:t>= </a:t>
                </a:r>
                <a:r>
                  <a:rPr lang="en-US" sz="17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ru-RU" sz="17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14:m>
                  <m:oMath xmlns:m="http://schemas.openxmlformats.org/officeDocument/2006/math">
                    <m:r>
                      <a:rPr lang="ru-RU" sz="17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  <m:r>
                      <a:rPr lang="ru-RU" sz="1700" b="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 </m:t>
                    </m:r>
                  </m:oMath>
                </a14:m>
                <a:r>
                  <a:rPr lang="uk-UA" sz="17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:r>
                  <a:rPr lang="uk-UA" sz="17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17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с</a:t>
                </a:r>
                <a:r>
                  <a:rPr lang="en-US" sz="17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1700" dirty="0">
                    <a:effectLst/>
                    <a:latin typeface="Times New Roman"/>
                    <a:ea typeface="Times New Roman"/>
                    <a:cs typeface="Times New Roman"/>
                  </a:rPr>
                  <a:t>= 11</a:t>
                </a:r>
                <a:r>
                  <a:rPr lang="en-US" sz="17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en-US" sz="17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en-US" sz="17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en-US" sz="1700" dirty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14:m>
                  <m:oMath xmlns:m="http://schemas.openxmlformats.org/officeDocument/2006/math">
                    <m:r>
                      <a:rPr lang="en-US" sz="17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en-US" sz="1700" dirty="0">
                    <a:effectLst/>
                    <a:latin typeface="Times New Roman"/>
                    <a:ea typeface="Times New Roman"/>
                    <a:cs typeface="Times New Roman"/>
                  </a:rPr>
                  <a:t>8</a:t>
                </a:r>
                <a14:m>
                  <m:oMath xmlns:m="http://schemas.openxmlformats.org/officeDocument/2006/math">
                    <m:r>
                      <a:rPr lang="en-US" sz="17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en-US" sz="1700" dirty="0">
                    <a:effectLst/>
                    <a:latin typeface="Times New Roman"/>
                    <a:ea typeface="Times New Roman"/>
                    <a:cs typeface="Times New Roman"/>
                  </a:rPr>
                  <a:t>3 = 121 </a:t>
                </a:r>
                <a14:m>
                  <m:oMath xmlns:m="http://schemas.openxmlformats.org/officeDocument/2006/math">
                    <m:r>
                      <a:rPr lang="en-US" sz="17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en-US" sz="1700" dirty="0">
                    <a:effectLst/>
                    <a:latin typeface="Times New Roman"/>
                    <a:ea typeface="Times New Roman"/>
                    <a:cs typeface="Times New Roman"/>
                  </a:rPr>
                  <a:t>96 = 25</a:t>
                </a:r>
                <a14:m>
                  <m:oMath xmlns:m="http://schemas.openxmlformats.org/officeDocument/2006/math">
                    <m:r>
                      <a:rPr lang="en-US" sz="17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&gt;0</m:t>
                    </m:r>
                    <m:r>
                      <a:rPr lang="uk-UA" sz="17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</m:oMath>
                </a14:m>
                <a:endParaRPr lang="ru-RU" sz="1700" dirty="0" smtClean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11−5</m:t>
                        </m:r>
                      </m:num>
                      <m:den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16</m:t>
                        </m:r>
                      </m:den>
                    </m:f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    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16</m:t>
                        </m:r>
                      </m:den>
                    </m:f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  = 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8</m:t>
                        </m:r>
                      </m:den>
                    </m:f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 ; </m:t>
                    </m:r>
                    <m:sSub>
                      <m:sSubPr>
                        <m:ctrlPr>
                          <a:rPr lang="ru-RU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              </m:t>
                        </m:r>
                        <m:r>
                          <a:rPr lang="uk-UA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en-US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en-US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11+5</m:t>
                        </m:r>
                      </m:num>
                      <m:den>
                        <m:r>
                          <a:rPr lang="en-US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16</m:t>
                        </m:r>
                      </m:den>
                    </m:f>
                    <m:r>
                      <a:rPr lang="en-US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 =1.</m:t>
                    </m:r>
                  </m:oMath>
                </a14:m>
                <a:r>
                  <a:rPr lang="uk-UA" sz="2000" dirty="0">
                    <a:ea typeface="Times New Roman"/>
                    <a:cs typeface="Times New Roman"/>
                  </a:rPr>
                  <a:t> </a:t>
                </a:r>
                <a:endParaRPr lang="ru-RU" sz="2000" i="1" dirty="0" smtClean="0">
                  <a:effectLst/>
                  <a:latin typeface="Cambria Math"/>
                  <a:ea typeface="Times New Roman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Відповідь.   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3</m:t>
                          </m:r>
                        </m:num>
                        <m:den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 8</m:t>
                          </m:r>
                        </m:den>
                      </m:f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;</m:t>
                      </m:r>
                      <m:r>
                        <a:rPr lang="en-US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1.</m:t>
                      </m:r>
                    </m:oMath>
                  </m:oMathPara>
                </a14:m>
                <a:endParaRPr lang="ru-RU" sz="14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ru-RU" sz="18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ru-RU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764704"/>
                <a:ext cx="8712968" cy="5760640"/>
              </a:xfrm>
              <a:blipFill rotWithShape="1">
                <a:blip r:embed="rId2"/>
                <a:stretch>
                  <a:fillRect l="-2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140968"/>
            <a:ext cx="3312368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338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40960" cy="418058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Продовження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764704"/>
                <a:ext cx="8712968" cy="5616624"/>
              </a:xfrm>
            </p:spPr>
            <p:txBody>
              <a:bodyPr>
                <a:normAutofit/>
              </a:bodyPr>
              <a:lstStyle/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ru-RU" sz="20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r>
                  <a:rPr lang="uk-UA" sz="2000" u="sng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№632</a:t>
                </a:r>
                <a:r>
                  <a:rPr lang="uk-UA" sz="2000" u="sng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  <a:r>
                  <a:rPr lang="ru-RU" sz="20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 </a:t>
                </a: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Знайти </a:t>
                </a:r>
                <a:r>
                  <a:rPr lang="uk-UA" sz="20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катети прямокутного трикутника, якщо один з них на 14 </a:t>
                </a:r>
                <a:r>
                  <a:rPr lang="uk-UA" sz="20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см менший </a:t>
                </a:r>
                <a:r>
                  <a:rPr lang="uk-UA" sz="20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від другого, а гіпотенуза дорівнює 34 </a:t>
                </a:r>
                <a:r>
                  <a:rPr lang="uk-UA" sz="20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см.</a:t>
                </a:r>
                <a:r>
                  <a:rPr lang="ru-RU" sz="20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 err="1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Розв</a:t>
                </a:r>
                <a:r>
                  <a:rPr lang="ru-RU" sz="20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’</a:t>
                </a:r>
                <a:r>
                  <a:rPr lang="uk-UA" sz="2000" dirty="0" err="1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язання</a:t>
                </a:r>
                <a:r>
                  <a:rPr lang="uk-UA" sz="20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  <a:endParaRPr lang="ru-RU" sz="20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r>
                  <a:rPr lang="uk-UA" sz="20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Нехай один катет дорівнює </a:t>
                </a:r>
                <a:r>
                  <a:rPr lang="uk-UA" sz="2000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20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см</a:t>
                </a:r>
                <a:r>
                  <a:rPr lang="uk-UA" sz="20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, а другий (</a:t>
                </a:r>
                <a:r>
                  <a:rPr lang="uk-UA" sz="2000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20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+14) см. Тоді за теоремою Піфагора дістанемо рівняння: </a:t>
                </a:r>
                <a:r>
                  <a:rPr lang="uk-UA" sz="2000" i="1" dirty="0">
                    <a:latin typeface="Times New Roman"/>
                    <a:ea typeface="Times New Roman"/>
                  </a:rPr>
                  <a:t>х</a:t>
                </a:r>
                <a:r>
                  <a:rPr lang="uk-UA" sz="2000" baseline="30000" dirty="0">
                    <a:latin typeface="Times New Roman"/>
                    <a:ea typeface="Times New Roman"/>
                  </a:rPr>
                  <a:t>2</a:t>
                </a:r>
                <a:r>
                  <a:rPr lang="uk-UA" sz="2000" dirty="0">
                    <a:latin typeface="Times New Roman"/>
                    <a:ea typeface="Times New Roman"/>
                  </a:rPr>
                  <a:t> +(</a:t>
                </a:r>
                <a:r>
                  <a:rPr lang="uk-UA" sz="2000" i="1" dirty="0">
                    <a:latin typeface="Times New Roman"/>
                    <a:ea typeface="Times New Roman"/>
                  </a:rPr>
                  <a:t> х</a:t>
                </a:r>
                <a:r>
                  <a:rPr lang="uk-UA" sz="2000" dirty="0">
                    <a:latin typeface="Times New Roman"/>
                    <a:ea typeface="Times New Roman"/>
                  </a:rPr>
                  <a:t>+14)</a:t>
                </a:r>
                <a:r>
                  <a:rPr lang="uk-UA" sz="2000" baseline="30000" dirty="0">
                    <a:latin typeface="Times New Roman"/>
                    <a:ea typeface="Times New Roman"/>
                  </a:rPr>
                  <a:t>2</a:t>
                </a:r>
                <a:r>
                  <a:rPr lang="uk-UA" sz="2000" dirty="0">
                    <a:latin typeface="Times New Roman"/>
                    <a:ea typeface="Times New Roman"/>
                  </a:rPr>
                  <a:t> = </a:t>
                </a:r>
                <a:r>
                  <a:rPr lang="uk-UA" sz="2000" dirty="0" smtClean="0">
                    <a:latin typeface="Times New Roman"/>
                    <a:ea typeface="Times New Roman"/>
                  </a:rPr>
                  <a:t>34</a:t>
                </a:r>
                <a:r>
                  <a:rPr lang="uk-UA" sz="2000" baseline="30000" dirty="0" smtClean="0">
                    <a:latin typeface="Times New Roman"/>
                    <a:ea typeface="Times New Roman"/>
                  </a:rPr>
                  <a:t>2</a:t>
                </a: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i="1" dirty="0"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2000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+ </a:t>
                </a:r>
                <a:r>
                  <a:rPr lang="uk-UA" sz="2000" i="1" dirty="0" err="1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2000" baseline="30000" dirty="0" err="1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+28</a:t>
                </a:r>
                <a:r>
                  <a:rPr lang="uk-UA" sz="2000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+196 = 1156;   2</a:t>
                </a:r>
                <a:r>
                  <a:rPr lang="uk-UA" sz="2000" i="1" dirty="0">
                    <a:effectLst/>
                    <a:latin typeface="Times New Roman"/>
                    <a:ea typeface="Calibri"/>
                    <a:cs typeface="Times New Roman"/>
                  </a:rPr>
                  <a:t> х</a:t>
                </a:r>
                <a:r>
                  <a:rPr lang="uk-UA" sz="2000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+28</a:t>
                </a:r>
                <a:r>
                  <a:rPr lang="uk-UA" sz="2000" i="1" dirty="0">
                    <a:effectLst/>
                    <a:latin typeface="Times New Roman"/>
                    <a:ea typeface="Calibri"/>
                    <a:cs typeface="Times New Roman"/>
                  </a:rPr>
                  <a:t>х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960 = 0;  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+ 14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−480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= 0;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en-US" sz="2000" i="1" dirty="0">
                    <a:effectLst/>
                    <a:latin typeface="Times New Roman"/>
                    <a:ea typeface="Calibri"/>
                    <a:cs typeface="Times New Roman"/>
                  </a:rPr>
                  <a:t>D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:r>
                  <a:rPr lang="en-US" sz="2000" i="1" dirty="0"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ru-RU" sz="2000" baseline="30000" dirty="0">
                    <a:effectLst/>
                    <a:latin typeface="Times New Roman"/>
                    <a:ea typeface="Calibri"/>
                    <a:cs typeface="Times New Roman"/>
                  </a:rPr>
                  <a:t>2 </a:t>
                </a:r>
                <a14:m>
                  <m:oMath xmlns:m="http://schemas.openxmlformats.org/officeDocument/2006/math">
                    <m:r>
                      <a:rPr lang="ru-RU" sz="20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  <m:r>
                      <a:rPr lang="ru-RU" sz="2000" b="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 </m:t>
                    </m:r>
                  </m:oMath>
                </a14:m>
                <a:r>
                  <a:rPr lang="uk-UA" sz="2000" dirty="0" smtClean="0">
                    <a:effectLst/>
                    <a:latin typeface="Times New Roman"/>
                    <a:ea typeface="Calibri"/>
                    <a:cs typeface="Times New Roman"/>
                  </a:rPr>
                  <a:t>4</a:t>
                </a:r>
                <a:r>
                  <a:rPr lang="uk-UA" sz="2000" i="1" dirty="0" smtClean="0">
                    <a:effectLst/>
                    <a:latin typeface="Times New Roman"/>
                    <a:ea typeface="Calibri"/>
                    <a:cs typeface="Times New Roman"/>
                  </a:rPr>
                  <a:t>а</a:t>
                </a:r>
                <a:r>
                  <a:rPr lang="uk-UA" sz="2000" dirty="0" smtClean="0">
                    <a:effectLst/>
                    <a:latin typeface="Times New Roman"/>
                    <a:ea typeface="Calibri"/>
                    <a:cs typeface="Times New Roman"/>
                  </a:rPr>
                  <a:t>с 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= 14</a:t>
                </a:r>
                <a:r>
                  <a:rPr lang="uk-UA" sz="2000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(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480) = 2116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&gt;0.</m:t>
                    </m:r>
                  </m:oMath>
                </a14:m>
                <a:endParaRPr lang="ru-RU" sz="1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US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</m:t>
                          </m:r>
                        </m:sub>
                      </m:sSub>
                      <m:r>
                        <a:rPr lang="uk-UA" sz="2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 = 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−14+46</m:t>
                          </m:r>
                        </m:num>
                        <m:den>
                          <m:r>
                            <a:rPr lang="uk-UA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den>
                      </m:f>
                      <m:r>
                        <a:rPr lang="uk-UA" sz="2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=16 </m:t>
                      </m:r>
                      <m:d>
                        <m:dPr>
                          <m:ctrlPr>
                            <a:rPr lang="ru-RU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uk-UA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см</m:t>
                          </m:r>
                        </m:e>
                      </m:d>
                      <m:r>
                        <a:rPr lang="uk-UA" sz="2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−один катет ;</m:t>
                      </m:r>
                    </m:oMath>
                  </m:oMathPara>
                </a14:m>
                <a:endParaRPr lang="ru-RU" sz="1600" dirty="0" smtClean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800" i="1">
                              <a:latin typeface="Cambria Math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US" sz="1800" b="0" i="1" smtClean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b>
                      </m:sSub>
                      <m:r>
                        <a:rPr lang="uk-UA" sz="18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−14 −46</m:t>
                          </m:r>
                        </m:num>
                        <m:den>
                          <m:r>
                            <a:rPr lang="en-US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den>
                      </m:f>
                      <m:r>
                        <a:rPr lang="en-US" sz="18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= −30  </m:t>
                      </m:r>
                      <m:d>
                        <m:dPr>
                          <m:ctrlPr>
                            <a:rPr lang="ru-RU" sz="1800" i="1">
                              <a:effectLst/>
                              <a:latin typeface="Cambria Math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en-US" sz="1800" i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не задовольняє умови задачі</m:t>
                          </m:r>
                        </m:e>
                      </m:d>
                    </m:oMath>
                  </m:oMathPara>
                </a14:m>
                <a:endParaRPr lang="ru-RU" sz="1800" dirty="0" smtClean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800" dirty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Другий катет становить : 16см + 14 см = 30 </a:t>
                </a:r>
                <a:r>
                  <a:rPr lang="uk-UA" sz="1800" dirty="0" err="1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см</a:t>
                </a:r>
                <a:r>
                  <a:rPr lang="uk-UA" sz="1800" dirty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.</a:t>
                </a:r>
                <a:endParaRPr lang="ru-RU" sz="18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600" b="1" dirty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Відповідь. 16см, 30см.</a:t>
                </a:r>
                <a:endParaRPr lang="ru-RU" sz="1200" b="1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764704"/>
                <a:ext cx="8712968" cy="5616624"/>
              </a:xfrm>
              <a:blipFill rotWithShape="1">
                <a:blip r:embed="rId2"/>
                <a:stretch>
                  <a:fillRect l="-699" t="-217" r="-69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C:\Users\ил\Desktop\Картинки нові\000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789040"/>
            <a:ext cx="2448272" cy="242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86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60040"/>
          </a:xfrm>
        </p:spPr>
        <p:txBody>
          <a:bodyPr>
            <a:normAutofit fontScale="90000"/>
          </a:bodyPr>
          <a:lstStyle/>
          <a:p>
            <a:pPr algn="l"/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Самостійна робота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414463651"/>
                  </p:ext>
                </p:extLst>
              </p:nvPr>
            </p:nvGraphicFramePr>
            <p:xfrm>
              <a:off x="251520" y="692696"/>
              <a:ext cx="8352928" cy="583319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888432"/>
                    <a:gridCol w="4464496"/>
                  </a:tblGrid>
                  <a:tr h="719407">
                    <a:tc>
                      <a:txBody>
                        <a:bodyPr/>
                        <a:lstStyle/>
                        <a:p>
                          <a:r>
                            <a:rPr lang="uk-UA" sz="2000" dirty="0" smtClean="0">
                              <a:solidFill>
                                <a:srgbClr val="9A3086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Перший варіант</a:t>
                          </a:r>
                          <a:endParaRPr lang="ru-RU" sz="2000" dirty="0">
                            <a:solidFill>
                              <a:srgbClr val="9A3086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933595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Другий варіант</a:t>
                          </a:r>
                          <a:endParaRPr kumimoji="0" lang="ru-RU" sz="20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933595"/>
                            </a:solidFill>
                            <a:effectLst/>
                            <a:uLnTx/>
                            <a:uFillTx/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  <a:p>
                          <a:endParaRPr lang="ru-RU" dirty="0"/>
                        </a:p>
                      </a:txBody>
                      <a:tcPr/>
                    </a:tc>
                  </a:tr>
                  <a:tr h="1443652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b="1" dirty="0" err="1" smtClean="0">
                              <a:solidFill>
                                <a:srgbClr val="7030A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Середній</a:t>
                          </a:r>
                          <a:r>
                            <a:rPr lang="ru-RU" b="1" dirty="0" smtClean="0">
                              <a:solidFill>
                                <a:srgbClr val="7030A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ru-RU" b="1" dirty="0" err="1" smtClean="0">
                              <a:solidFill>
                                <a:srgbClr val="7030A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рівень</a:t>
                          </a:r>
                          <a:r>
                            <a:rPr lang="ru-RU" b="1" dirty="0" smtClean="0">
                              <a:solidFill>
                                <a:srgbClr val="7030A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</a:p>
                        <a:p>
                          <a:pPr algn="l"/>
                          <a:r>
                            <a:rPr lang="ru-RU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№615(10).</a:t>
                          </a:r>
                        </a:p>
                        <a:p>
                          <a:pPr algn="l"/>
                          <a:r>
                            <a:rPr lang="ru-RU" dirty="0" err="1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Розв’язати</a:t>
                          </a:r>
                          <a:r>
                            <a:rPr lang="ru-RU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ru-RU" dirty="0" err="1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рівняння</a:t>
                          </a:r>
                          <a:r>
                            <a:rPr lang="ru-RU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: </a:t>
                          </a:r>
                        </a:p>
                        <a:p>
                          <a:pPr algn="l"/>
                          <a:r>
                            <a:rPr lang="uk-UA" sz="1800" b="1" dirty="0" smtClean="0">
                              <a:effectLst/>
                              <a:latin typeface="Arial" panose="020B0604020202020204" pitchFamily="34" charset="0"/>
                              <a:ea typeface="Calibri"/>
                              <a:cs typeface="Arial" panose="020B0604020202020204" pitchFamily="34" charset="0"/>
                            </a:rPr>
                            <a:t>2</a:t>
                          </a:r>
                          <a:r>
                            <a:rPr lang="uk-UA" sz="1800" b="1" i="1" dirty="0">
                              <a:effectLst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х</a:t>
                          </a:r>
                          <a:r>
                            <a:rPr lang="uk-UA" sz="1800" b="1" baseline="30000" dirty="0">
                              <a:effectLst/>
                              <a:latin typeface="Arial" panose="020B0604020202020204" pitchFamily="34" charset="0"/>
                              <a:ea typeface="Calibri"/>
                              <a:cs typeface="Arial" panose="020B0604020202020204" pitchFamily="34" charset="0"/>
                            </a:rPr>
                            <a:t>2</a:t>
                          </a:r>
                          <a:r>
                            <a:rPr lang="uk-UA" sz="1800" b="1" dirty="0">
                              <a:effectLst/>
                              <a:latin typeface="Arial" panose="020B0604020202020204" pitchFamily="34" charset="0"/>
                              <a:ea typeface="Calibri"/>
                              <a:cs typeface="Arial" panose="020B060402020202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  <m:r>
                                <a:rPr lang="uk-UA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𝟑</m:t>
                              </m:r>
                              <m:r>
                                <a:rPr lang="uk-UA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𝒙</m:t>
                              </m:r>
                              <m:r>
                                <a:rPr lang="uk-UA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 –</m:t>
                              </m:r>
                            </m:oMath>
                          </a14:m>
                          <a:r>
                            <a:rPr lang="uk-UA" sz="1800" b="1" dirty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2 = </a:t>
                          </a:r>
                          <a:r>
                            <a:rPr lang="uk-UA" sz="1800" b="1" dirty="0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0.</a:t>
                          </a:r>
                          <a:endParaRPr lang="ru-RU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b="1" dirty="0" smtClean="0">
                              <a:solidFill>
                                <a:srgbClr val="7030A0"/>
                              </a:solidFill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Середній рівень.</a:t>
                          </a:r>
                          <a:endParaRPr lang="ru-RU" sz="1400" b="1" dirty="0">
                            <a:solidFill>
                              <a:srgbClr val="7030A0"/>
                            </a:solidFill>
                            <a:effectLst/>
                            <a:latin typeface="Arial" panose="020B0604020202020204" pitchFamily="34" charset="0"/>
                            <a:ea typeface="Calibri"/>
                            <a:cs typeface="Arial" panose="020B0604020202020204" pitchFamily="34" charset="0"/>
                          </a:endParaRP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u="none" dirty="0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        №</a:t>
                          </a:r>
                          <a:r>
                            <a:rPr lang="uk-UA" sz="1800" u="none" dirty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615(12).</a:t>
                          </a:r>
                          <a:endParaRPr lang="ru-RU" sz="1400" u="none" dirty="0">
                            <a:effectLst/>
                            <a:latin typeface="Arial" panose="020B0604020202020204" pitchFamily="34" charset="0"/>
                            <a:ea typeface="Calibri"/>
                            <a:cs typeface="Arial" panose="020B0604020202020204" pitchFamily="34" charset="0"/>
                          </a:endParaRP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       </a:t>
                          </a:r>
                          <a:r>
                            <a:rPr lang="uk-UA" sz="1800" dirty="0" err="1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Розв</a:t>
                          </a:r>
                          <a:r>
                            <a:rPr lang="ru-RU" sz="1800" dirty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’</a:t>
                          </a:r>
                          <a:r>
                            <a:rPr lang="uk-UA" sz="1800" dirty="0" err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язати</a:t>
                          </a:r>
                          <a:r>
                            <a:rPr lang="uk-UA" sz="1800" dirty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рівняння: </a:t>
                          </a:r>
                          <a:endParaRPr lang="ru-RU" sz="1400" dirty="0">
                            <a:effectLst/>
                            <a:latin typeface="Arial" panose="020B0604020202020204" pitchFamily="34" charset="0"/>
                            <a:ea typeface="Calibri"/>
                            <a:cs typeface="Arial" panose="020B0604020202020204" pitchFamily="34" charset="0"/>
                          </a:endParaRPr>
                        </a:p>
                        <a:p>
                          <a:pPr algn="l"/>
                          <a:r>
                            <a:rPr lang="uk-UA" sz="1800" b="1" dirty="0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       3 </a:t>
                          </a:r>
                          <a:r>
                            <a:rPr lang="ru-RU" sz="1800" b="1" i="1" dirty="0" smtClean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х</a:t>
                          </a:r>
                          <a:r>
                            <a:rPr lang="uk-UA" sz="1800" b="1" baseline="30000" dirty="0" smtClean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uk-UA" sz="1800" b="0" baseline="0" dirty="0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b="1" i="1" baseline="0" smtClean="0">
                                  <a:effectLst/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b="1" dirty="0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4</a:t>
                          </a:r>
                          <a:r>
                            <a:rPr lang="uk-UA" sz="1800" b="1" i="1" dirty="0" smtClean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х</a:t>
                          </a:r>
                          <a:r>
                            <a:rPr lang="uk-UA" sz="1800" b="1" i="1" dirty="0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b="1" dirty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20 = </a:t>
                          </a:r>
                          <a:r>
                            <a:rPr lang="uk-UA" sz="1800" b="1" dirty="0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0.</a:t>
                          </a:r>
                          <a:endParaRPr lang="ru-RU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</a:tr>
                  <a:tr h="1435477"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 smtClean="0">
                              <a:solidFill>
                                <a:srgbClr val="00B050"/>
                              </a:solidFill>
                              <a:effectLst/>
                              <a:latin typeface="Arial" panose="020B0604020202020204" pitchFamily="34" charset="0"/>
                              <a:ea typeface="Calibri"/>
                              <a:cs typeface="Arial" panose="020B0604020202020204" pitchFamily="34" charset="0"/>
                            </a:rPr>
                            <a:t>Достатній </a:t>
                          </a:r>
                          <a:r>
                            <a:rPr lang="ru-RU" sz="1800" b="1" dirty="0" err="1" smtClean="0">
                              <a:solidFill>
                                <a:srgbClr val="00B050"/>
                              </a:solidFill>
                              <a:effectLst/>
                              <a:latin typeface="Arial" panose="020B0604020202020204" pitchFamily="34" charset="0"/>
                              <a:ea typeface="Calibri"/>
                              <a:cs typeface="Arial" panose="020B0604020202020204" pitchFamily="34" charset="0"/>
                            </a:rPr>
                            <a:t>рівень</a:t>
                          </a:r>
                          <a:r>
                            <a:rPr lang="ru-RU" sz="1800" dirty="0" smtClean="0">
                              <a:solidFill>
                                <a:srgbClr val="00B050"/>
                              </a:solidFill>
                              <a:effectLst/>
                              <a:latin typeface="Arial" panose="020B0604020202020204" pitchFamily="34" charset="0"/>
                              <a:ea typeface="Calibri"/>
                              <a:cs typeface="Arial" panose="020B0604020202020204" pitchFamily="34" charset="0"/>
                            </a:rPr>
                            <a:t>.</a:t>
                          </a:r>
                        </a:p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effectLst/>
                              <a:latin typeface="Arial" panose="020B0604020202020204" pitchFamily="34" charset="0"/>
                              <a:ea typeface="Calibri"/>
                              <a:cs typeface="Arial" panose="020B0604020202020204" pitchFamily="34" charset="0"/>
                            </a:rPr>
                            <a:t>№626(1).</a:t>
                          </a:r>
                        </a:p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err="1" smtClean="0">
                              <a:effectLst/>
                              <a:latin typeface="Arial" panose="020B0604020202020204" pitchFamily="34" charset="0"/>
                              <a:ea typeface="Calibri"/>
                              <a:cs typeface="Arial" panose="020B0604020202020204" pitchFamily="34" charset="0"/>
                            </a:rPr>
                            <a:t>Розв’язати</a:t>
                          </a:r>
                          <a:r>
                            <a:rPr lang="ru-RU" sz="1800" dirty="0" smtClean="0">
                              <a:effectLst/>
                              <a:latin typeface="Arial" panose="020B0604020202020204" pitchFamily="34" charset="0"/>
                              <a:ea typeface="Calibri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ru-RU" sz="1800" dirty="0" err="1" smtClean="0">
                              <a:effectLst/>
                              <a:latin typeface="Arial" panose="020B0604020202020204" pitchFamily="34" charset="0"/>
                              <a:ea typeface="Calibri"/>
                              <a:cs typeface="Arial" panose="020B0604020202020204" pitchFamily="34" charset="0"/>
                            </a:rPr>
                            <a:t>рівняння</a:t>
                          </a:r>
                          <a:r>
                            <a:rPr lang="ru-RU" sz="1800" dirty="0" smtClean="0">
                              <a:effectLst/>
                              <a:latin typeface="Arial" panose="020B0604020202020204" pitchFamily="34" charset="0"/>
                              <a:ea typeface="Calibri"/>
                              <a:cs typeface="Arial" panose="020B0604020202020204" pitchFamily="34" charset="0"/>
                            </a:rPr>
                            <a:t>: </a:t>
                          </a:r>
                        </a:p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b="1" dirty="0" smtClean="0">
                              <a:effectLst/>
                              <a:latin typeface="Times New Roman"/>
                              <a:ea typeface="Times New Roman"/>
                            </a:rPr>
                            <a:t>2</a:t>
                          </a:r>
                          <a:r>
                            <a:rPr lang="uk-UA" sz="1800" b="1" i="1" dirty="0">
                              <a:effectLst/>
                              <a:latin typeface="Times New Roman"/>
                              <a:ea typeface="Times New Roman"/>
                            </a:rPr>
                            <a:t>х</a:t>
                          </a:r>
                          <a:r>
                            <a:rPr lang="uk-UA" sz="1800" b="1" baseline="30000" dirty="0">
                              <a:effectLst/>
                              <a:latin typeface="Times New Roman"/>
                              <a:ea typeface="Times New Roman"/>
                            </a:rPr>
                            <a:t>2</a:t>
                          </a:r>
                          <a:r>
                            <a:rPr lang="uk-UA" sz="1800" b="1" dirty="0">
                              <a:effectLst/>
                              <a:latin typeface="Times New Roman"/>
                              <a:ea typeface="Times New Roman"/>
                            </a:rPr>
                            <a:t> + </a:t>
                          </a:r>
                          <a:r>
                            <a:rPr lang="uk-UA" sz="1800" b="1" i="1" dirty="0">
                              <a:effectLst/>
                              <a:latin typeface="Times New Roman"/>
                              <a:ea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8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uk-UA" sz="18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𝟓</m:t>
                                  </m:r>
                                </m:e>
                              </m:rad>
                            </m:oMath>
                          </a14:m>
                          <a:r>
                            <a:rPr lang="uk-UA" sz="1800" b="1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b="1" dirty="0">
                              <a:effectLst/>
                              <a:latin typeface="Times New Roman"/>
                              <a:ea typeface="Times New Roman"/>
                            </a:rPr>
                            <a:t> 15 = </a:t>
                          </a:r>
                          <a:r>
                            <a:rPr lang="uk-UA" sz="1800" b="1" dirty="0" smtClean="0">
                              <a:effectLst/>
                              <a:latin typeface="Times New Roman"/>
                              <a:ea typeface="Times New Roman"/>
                            </a:rPr>
                            <a:t>0.</a:t>
                          </a:r>
                          <a:endParaRPr lang="ru-RU" sz="1800" b="1" dirty="0">
                            <a:effectLst/>
                            <a:latin typeface="Arial" panose="020B0604020202020204" pitchFamily="34" charset="0"/>
                            <a:ea typeface="Calibri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       </a:t>
                          </a:r>
                          <a:r>
                            <a:rPr lang="uk-UA" sz="1800" dirty="0" smtClean="0">
                              <a:solidFill>
                                <a:srgbClr val="00B050"/>
                              </a:solidFill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uk-UA" sz="1800" b="1" dirty="0" smtClean="0">
                              <a:solidFill>
                                <a:srgbClr val="00B050"/>
                              </a:solidFill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Достатній рівень.</a:t>
                          </a:r>
                          <a:endParaRPr lang="ru-RU" sz="1400" b="1" dirty="0" smtClean="0">
                            <a:solidFill>
                              <a:srgbClr val="00B050"/>
                            </a:solidFill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u="none" dirty="0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         №</a:t>
                          </a:r>
                          <a:r>
                            <a:rPr lang="uk-UA" sz="1800" u="none" dirty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626(2).</a:t>
                          </a:r>
                          <a:endParaRPr lang="ru-RU" sz="1400" u="none" dirty="0">
                            <a:effectLst/>
                            <a:latin typeface="Arial" panose="020B0604020202020204" pitchFamily="34" charset="0"/>
                            <a:ea typeface="Calibri"/>
                            <a:cs typeface="Arial" panose="020B0604020202020204" pitchFamily="34" charset="0"/>
                          </a:endParaRP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         </a:t>
                          </a:r>
                          <a:r>
                            <a:rPr lang="uk-UA" sz="1800" dirty="0" err="1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Розв</a:t>
                          </a:r>
                          <a:r>
                            <a:rPr lang="ru-RU" sz="1800" dirty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’</a:t>
                          </a:r>
                          <a:r>
                            <a:rPr lang="uk-UA" sz="1800" dirty="0" err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язати</a:t>
                          </a:r>
                          <a:r>
                            <a:rPr lang="uk-UA" sz="1800" dirty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рівняння: </a:t>
                          </a:r>
                          <a:endParaRPr lang="ru-RU" sz="1400" dirty="0">
                            <a:effectLst/>
                            <a:latin typeface="Arial" panose="020B0604020202020204" pitchFamily="34" charset="0"/>
                            <a:ea typeface="Calibri"/>
                            <a:cs typeface="Arial" panose="020B0604020202020204" pitchFamily="34" charset="0"/>
                          </a:endParaRPr>
                        </a:p>
                        <a:p>
                          <a:pPr algn="l"/>
                          <a:r>
                            <a:rPr lang="uk-UA" sz="1800" b="1" i="1" dirty="0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         </a:t>
                          </a:r>
                          <a:r>
                            <a:rPr lang="en-US" sz="1800" b="1" i="1" dirty="0" smtClean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x</a:t>
                          </a:r>
                          <a:r>
                            <a:rPr lang="uk-UA" sz="1800" b="1" baseline="30000" dirty="0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>
                                <a:rPr lang="uk-UA" sz="1800" b="1" i="1" baseline="0" smtClean="0">
                                  <a:effectLst/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b="1" i="1" dirty="0" smtClean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х</a:t>
                          </a:r>
                          <a:r>
                            <a:rPr lang="uk-UA" sz="1800" b="1" dirty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8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uk-UA" sz="18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𝟔</m:t>
                                  </m:r>
                                </m:e>
                              </m:rad>
                              <m:r>
                                <a:rPr lang="uk-UA" sz="18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  <m:r>
                                <a:rPr lang="uk-UA" sz="18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𝟏</m:t>
                              </m:r>
                              <m:r>
                                <a:rPr lang="uk-UA" sz="18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)− </m:t>
                              </m:r>
                              <m:rad>
                                <m:radPr>
                                  <m:degHide m:val="on"/>
                                  <m:ctrlPr>
                                    <a:rPr lang="ru-RU" sz="18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uk-UA" sz="18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𝟔</m:t>
                                  </m:r>
                                </m:e>
                              </m:rad>
                              <m:r>
                                <a:rPr lang="uk-UA" sz="18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r>
                                <a:rPr lang="uk-UA" sz="18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ru-RU" b="1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endParaRPr lang="ru-RU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</a:tr>
                  <a:tr h="223465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1800" b="1" u="none" smtClean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    Високий </a:t>
                          </a:r>
                          <a:r>
                            <a:rPr lang="uk-UA" sz="1800" b="1" u="none" dirty="0" smtClean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рівень.</a:t>
                          </a:r>
                          <a:endParaRPr lang="ru-RU" sz="1400" b="1" u="none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Calibri"/>
                            <a:cs typeface="Arial" panose="020B0604020202020204" pitchFamily="34" charset="0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1800" u="sng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№642(1).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1800" b="0" dirty="0" err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Роз’язати</a:t>
                          </a:r>
                          <a:r>
                            <a:rPr lang="uk-UA" sz="1800" b="0" dirty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рівняння: </a:t>
                          </a:r>
                          <a:endParaRPr lang="ru-RU" sz="1400" b="0" dirty="0">
                            <a:effectLst/>
                            <a:latin typeface="Arial" panose="020B0604020202020204" pitchFamily="34" charset="0"/>
                            <a:ea typeface="Calibri"/>
                            <a:cs typeface="Arial" panose="020B0604020202020204" pitchFamily="34" charset="0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  <m:sSup>
                                <m:sSupPr>
                                  <m:ctrlPr>
                                    <a:rPr lang="ru-RU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</m:t>
                              </m:r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𝟐</m:t>
                              </m:r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𝒙</m:t>
                              </m:r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ru-RU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</m:t>
                                  </m:r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𝟖</m:t>
                                  </m:r>
                                </m:den>
                              </m:f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ru-RU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</m:t>
                                  </m:r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𝟖</m:t>
                                  </m:r>
                                </m:den>
                              </m:f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</m:t>
                              </m:r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𝟖𝟎</m:t>
                              </m:r>
                            </m:oMath>
                          </a14:m>
                          <a:r>
                            <a:rPr lang="uk-UA" sz="2000" b="1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</a:p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b="1" u="none" dirty="0" smtClean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Високий рівень</a:t>
                          </a:r>
                        </a:p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u="sng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№643(1).</a:t>
                          </a:r>
                        </a:p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1800" dirty="0" err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Розв</a:t>
                          </a:r>
                          <a:r>
                            <a:rPr lang="en-US" sz="1800" dirty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’</a:t>
                          </a:r>
                          <a:r>
                            <a:rPr lang="uk-UA" sz="1800" dirty="0" err="1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язати</a:t>
                          </a:r>
                          <a:r>
                            <a:rPr lang="uk-UA" sz="1800" dirty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рівняння: </a:t>
                          </a:r>
                          <a:endParaRPr lang="ru-RU" sz="1400" dirty="0">
                            <a:effectLst/>
                            <a:latin typeface="Arial" panose="020B0604020202020204" pitchFamily="34" charset="0"/>
                            <a:ea typeface="Calibri"/>
                            <a:cs typeface="Arial" panose="020B0604020202020204" pitchFamily="34" charset="0"/>
                          </a:endParaRPr>
                        </a:p>
                        <a:p>
                          <a:pPr algn="l"/>
                          <a:r>
                            <a:rPr lang="uk-UA" sz="2000" b="1" dirty="0">
                              <a:effectLst/>
                              <a:latin typeface="Times New Roman"/>
                              <a:ea typeface="Times New Roman"/>
                            </a:rPr>
                            <a:t>6</a:t>
                          </a: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</a:rPr>
                            <a:t>х</a:t>
                          </a:r>
                          <a:r>
                            <a:rPr lang="uk-UA" sz="2000" b="1" baseline="30000" dirty="0">
                              <a:effectLst/>
                              <a:latin typeface="Times New Roman"/>
                              <a:ea typeface="Times New Roman"/>
                            </a:rPr>
                            <a:t>2</a:t>
                          </a:r>
                          <a:r>
                            <a:rPr lang="uk-UA" sz="2000" b="1" dirty="0">
                              <a:effectLst/>
                              <a:latin typeface="Times New Roman"/>
                              <a:ea typeface="Times New Roman"/>
                            </a:rPr>
                            <a:t> + 5</a:t>
                          </a:r>
                          <a:r>
                            <a:rPr lang="uk-UA" sz="2000" b="1" i="1" dirty="0">
                              <a:effectLst/>
                              <a:latin typeface="Times New Roman"/>
                              <a:ea typeface="Times New Roman"/>
                            </a:rPr>
                            <a:t>х</a:t>
                          </a:r>
                          <a:r>
                            <a:rPr lang="uk-UA" sz="2000" b="1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 </m:t>
                              </m:r>
                              <m:f>
                                <m:fPr>
                                  <m:ctrlPr>
                                    <a:rPr lang="ru-RU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+</m:t>
                                  </m:r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 </m:t>
                                  </m:r>
                                </m:den>
                              </m:f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=</m:t>
                              </m:r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𝟏</m:t>
                              </m:r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 </m:t>
                              </m:r>
                              <m:f>
                                <m:fPr>
                                  <m:ctrlPr>
                                    <a:rPr lang="ru-RU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+</m:t>
                                  </m:r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den>
                              </m:f>
                              <m:r>
                                <a:rPr lang="uk-UA" sz="2000" b="1" i="0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.</m:t>
                              </m:r>
                            </m:oMath>
                          </a14:m>
                          <a:endParaRPr lang="ru-RU" sz="2000" b="1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414463651"/>
                  </p:ext>
                </p:extLst>
              </p:nvPr>
            </p:nvGraphicFramePr>
            <p:xfrm>
              <a:off x="251520" y="692696"/>
              <a:ext cx="8352928" cy="583319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888432"/>
                    <a:gridCol w="4464496"/>
                  </a:tblGrid>
                  <a:tr h="719407">
                    <a:tc>
                      <a:txBody>
                        <a:bodyPr/>
                        <a:lstStyle/>
                        <a:p>
                          <a:r>
                            <a:rPr lang="uk-UA" sz="2000" dirty="0" smtClean="0">
                              <a:solidFill>
                                <a:srgbClr val="9A3086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Перший варіант</a:t>
                          </a:r>
                          <a:endParaRPr lang="ru-RU" sz="2000" dirty="0">
                            <a:solidFill>
                              <a:srgbClr val="9A3086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933595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Другий варіант</a:t>
                          </a:r>
                          <a:endParaRPr kumimoji="0" lang="ru-RU" sz="20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933595"/>
                            </a:solidFill>
                            <a:effectLst/>
                            <a:uLnTx/>
                            <a:uFillTx/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  <a:p>
                          <a:endParaRPr lang="ru-RU" dirty="0"/>
                        </a:p>
                      </a:txBody>
                      <a:tcPr/>
                    </a:tc>
                  </a:tr>
                  <a:tr h="144365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51477" r="-114890" b="-2540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87158" t="-51477" r="-137" b="-254008"/>
                          </a:stretch>
                        </a:blipFill>
                      </a:tcPr>
                    </a:tc>
                  </a:tr>
                  <a:tr h="1435477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52766" r="-114890" b="-1561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87158" t="-152766" r="-137" b="-156170"/>
                          </a:stretch>
                        </a:blipFill>
                      </a:tcPr>
                    </a:tc>
                  </a:tr>
                  <a:tr h="223465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61853" r="-1148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87158" t="-161853" r="-13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9453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uk-UA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ідповіді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97711529"/>
                  </p:ext>
                </p:extLst>
              </p:nvPr>
            </p:nvGraphicFramePr>
            <p:xfrm>
              <a:off x="395536" y="620688"/>
              <a:ext cx="8496944" cy="596633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12139"/>
                    <a:gridCol w="4184805"/>
                  </a:tblGrid>
                  <a:tr h="352838">
                    <a:tc>
                      <a:txBody>
                        <a:bodyPr/>
                        <a:lstStyle/>
                        <a:p>
                          <a:r>
                            <a:rPr lang="uk-UA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Перший варіант</a:t>
                          </a:r>
                          <a:endParaRPr lang="ru-RU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Другий варіант</a:t>
                          </a:r>
                          <a:endParaRPr lang="ru-RU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</a:tr>
                  <a:tr h="352838">
                    <a:tc>
                      <a:txBody>
                        <a:bodyPr/>
                        <a:lstStyle/>
                        <a:p>
                          <a:r>
                            <a:rPr lang="uk-UA" dirty="0" smtClean="0">
                              <a:solidFill>
                                <a:srgbClr val="FF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Середній рівень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ru-RU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№615(10).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ru-RU" sz="1800" b="0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Розв’язати</a:t>
                          </a:r>
                          <a:r>
                            <a:rPr kumimoji="0" lang="ru-RU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kumimoji="0" lang="ru-RU" sz="1800" b="0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рівняння</a:t>
                          </a:r>
                          <a:r>
                            <a:rPr kumimoji="0" lang="ru-RU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: 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Calibri"/>
                              <a:cs typeface="Arial" panose="020B0604020202020204" pitchFamily="34" charset="0"/>
                            </a:rPr>
                            <a:t>2</a:t>
                          </a:r>
                          <a:r>
                            <a:rPr kumimoji="0" lang="uk-UA" sz="18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Calibri"/>
                              <a:cs typeface="Times New Roman" panose="02020603050405020304" pitchFamily="18" charset="0"/>
                            </a:rPr>
                            <a:t>х</a:t>
                          </a:r>
                          <a:r>
                            <a:rPr kumimoji="0" lang="uk-UA" sz="1800" b="0" i="0" u="none" strike="noStrike" kern="1200" cap="none" spc="0" normalizeH="0" baseline="3000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Calibri"/>
                              <a:cs typeface="Arial" panose="020B0604020202020204" pitchFamily="34" charset="0"/>
                            </a:rPr>
                            <a:t>2</a:t>
                          </a:r>
                          <a:r>
                            <a:rPr kumimoji="0" lang="uk-UA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Calibri"/>
                              <a:cs typeface="Arial" panose="020B060402020202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kumimoji="0" lang="uk-UA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−3</m:t>
                              </m:r>
                              <m:r>
                                <a:rPr kumimoji="0" lang="uk-UA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𝑥</m:t>
                              </m:r>
                              <m:r>
                                <a:rPr kumimoji="0" lang="uk-UA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 –</m:t>
                              </m:r>
                            </m:oMath>
                          </a14:m>
                          <a:r>
                            <a:rPr kumimoji="0" lang="uk-UA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2 = </a:t>
                          </a: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0.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ru-RU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  <a:p>
                          <a:r>
                            <a:rPr lang="en-US" sz="1800" i="1" dirty="0" smtClean="0">
                              <a:effectLst/>
                              <a:latin typeface="Times New Roman"/>
                              <a:ea typeface="Times New Roman"/>
                            </a:rPr>
                            <a:t>D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=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</a:rPr>
                            <a:t>b</a:t>
                          </a:r>
                          <a:r>
                            <a:rPr lang="ru-RU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2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i="1" baseline="0" smtClean="0">
                                  <a:effectLst/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4</a:t>
                          </a:r>
                          <a:r>
                            <a:rPr lang="uk-UA" sz="1800" i="1" dirty="0" smtClean="0">
                              <a:effectLst/>
                              <a:latin typeface="Times New Roman"/>
                              <a:ea typeface="Times New Roman"/>
                            </a:rPr>
                            <a:t>а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с</a:t>
                          </a:r>
                          <a:r>
                            <a:rPr lang="en-US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 = </a:t>
                          </a:r>
                          <a:r>
                            <a:rPr lang="en-US" sz="1800" dirty="0">
                              <a:effectLst/>
                              <a:latin typeface="Times New Roman"/>
                              <a:ea typeface="Times New Roman"/>
                            </a:rPr>
                            <a:t>9 + 16 = 25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  <a:latin typeface="Times New Roman"/>
                              <a:ea typeface="Times New Roman"/>
                            </a:rPr>
                            <a:t>0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.</a:t>
                          </a:r>
                        </a:p>
                        <a:p>
                          <a:endParaRPr lang="uk-UA" sz="1800" dirty="0" smtClean="0">
                            <a:effectLst/>
                            <a:latin typeface="Times New Roman"/>
                            <a:ea typeface="Times New Roman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1800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3−5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 =−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; </m:t>
                                </m:r>
                                <m:r>
                                  <a:rPr lang="uk-UA" sz="1800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  </m:t>
                                </m:r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3+5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uk-UA" sz="1800" b="0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=2.</m:t>
                                </m:r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uk-UA" sz="1800" b="0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Середній рівень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№615(12).</a:t>
                          </a:r>
                          <a:endParaRPr kumimoji="0" lang="ru-RU" sz="14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 panose="020B0604020202020204" pitchFamily="34" charset="0"/>
                            <a:ea typeface="Calibri"/>
                            <a:cs typeface="Arial" panose="020B0604020202020204" pitchFamily="34" charset="0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kumimoji="0" lang="uk-UA" sz="1800" b="0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Розв</a:t>
                          </a:r>
                          <a:r>
                            <a:rPr kumimoji="0" lang="ru-RU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’</a:t>
                          </a:r>
                          <a:r>
                            <a:rPr kumimoji="0" lang="uk-UA" sz="1800" b="0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язати</a:t>
                          </a: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 рівняння: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3</a:t>
                          </a:r>
                          <a:r>
                            <a:rPr lang="uk-UA" sz="1800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1800" baseline="30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 baseline="0" smtClean="0">
                                  <a:effectLst/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baseline="30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4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20 = 0;   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D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ru-RU" sz="18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i="1" baseline="0" smtClean="0">
                                  <a:effectLst/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4</a:t>
                          </a:r>
                          <a:r>
                            <a:rPr lang="uk-UA" sz="1800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с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= 16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4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∙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(−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20) =  256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&gt;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0.</a:t>
                          </a:r>
                          <a:endParaRPr lang="ru-RU" sz="1400" dirty="0" smtClean="0">
                            <a:effectLst/>
                            <a:latin typeface="+mn-lt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1800" i="1" smtClean="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=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4+16 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6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20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6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10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 3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;         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1800" i="1" smtClean="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  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−12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6</m:t>
                                    </m:r>
                                  </m:den>
                                </m:f>
                                <m:r>
                                  <a:rPr lang="uk-UA" sz="1800" b="0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kumimoji="0" lang="uk-UA" sz="1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  −2</m:t>
                                </m:r>
                                <m:r>
                                  <a:rPr kumimoji="0" lang="ru-RU" sz="18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</a:tr>
                  <a:tr h="352838">
                    <a:tc>
                      <a:txBody>
                        <a:bodyPr/>
                        <a:lstStyle/>
                        <a:p>
                          <a:r>
                            <a:rPr lang="uk-UA" b="1" dirty="0" smtClean="0">
                              <a:solidFill>
                                <a:srgbClr val="00B0F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Достатній рівень</a:t>
                          </a:r>
                        </a:p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u="sng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№626(1).</a:t>
                          </a:r>
                          <a:endParaRPr lang="ru-RU" sz="14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2</a:t>
                          </a:r>
                          <a:r>
                            <a:rPr lang="uk-UA" sz="1800" i="1" dirty="0" smtClean="0">
                              <a:effectLst/>
                              <a:latin typeface="Times New Roman"/>
                              <a:ea typeface="Times New Roman"/>
                            </a:rPr>
                            <a:t>х</a:t>
                          </a:r>
                          <a:r>
                            <a:rPr lang="uk-UA" sz="1800" baseline="30000" dirty="0" smtClean="0">
                              <a:effectLst/>
                              <a:latin typeface="Times New Roman"/>
                              <a:ea typeface="Times New Roman"/>
                            </a:rPr>
                            <a:t>2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+ 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15 =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0. </a:t>
                          </a:r>
                        </a:p>
                        <a:p>
                          <a:r>
                            <a:rPr lang="en-US" sz="1800" i="1" dirty="0" smtClean="0">
                              <a:effectLst/>
                              <a:latin typeface="Times New Roman"/>
                              <a:ea typeface="Times New Roman"/>
                            </a:rPr>
                            <a:t>D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=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</a:rPr>
                            <a:t>b</a:t>
                          </a:r>
                          <a:r>
                            <a:rPr lang="ru-RU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2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i="1" baseline="0" smtClean="0">
                                  <a:effectLst/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4</a:t>
                          </a:r>
                          <a:r>
                            <a:rPr lang="uk-UA" sz="1800" i="1" dirty="0" smtClean="0">
                              <a:effectLst/>
                              <a:latin typeface="Times New Roman"/>
                              <a:ea typeface="Times New Roman"/>
                            </a:rPr>
                            <a:t>а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с</a:t>
                          </a:r>
                          <a:r>
                            <a:rPr lang="uk-UA" sz="1800" baseline="0" dirty="0" smtClean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=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5+ 120 = 125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&gt;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0.</a:t>
                          </a:r>
                          <a:endParaRPr lang="uk-UA" sz="1800" b="1" dirty="0" smtClean="0">
                            <a:solidFill>
                              <a:srgbClr val="00B0F0"/>
                            </a:solidFill>
                            <a:effectLst/>
                            <a:latin typeface="Times New Roman"/>
                            <a:cs typeface="Arial" panose="020B0604020202020204" pitchFamily="34" charset="0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uk-UA" sz="1800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5</m:t>
                                        </m:r>
                                      </m:e>
                                    </m:rad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+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125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= 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5</m:t>
                                    </m:r>
                                  </m:e>
                                </m:rad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;</m:t>
                                </m:r>
                              </m:oMath>
                            </m:oMathPara>
                          </a14:m>
                          <a:endParaRPr lang="uk-UA" sz="1800" b="1" dirty="0" smtClean="0">
                            <a:solidFill>
                              <a:srgbClr val="00B0F0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1800" i="1" smtClean="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5</m:t>
                                        </m:r>
                                      </m:e>
                                    </m:rad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125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= 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−6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5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−3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5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uk-UA" sz="1800" b="1" dirty="0" smtClean="0">
                            <a:solidFill>
                              <a:srgbClr val="00B0F0"/>
                            </a:solidFill>
                            <a:effectLst/>
                            <a:latin typeface="Times New Roman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B0F0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Достатній рівень</a:t>
                          </a:r>
                          <a:endParaRPr kumimoji="0" lang="ru-RU" sz="1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B0F0"/>
                            </a:solidFill>
                            <a:effectLst/>
                            <a:uLnTx/>
                            <a:uFillTx/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u="sng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№626(2).</a:t>
                          </a:r>
                          <a:endParaRPr lang="ru-RU" sz="14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r>
                            <a:rPr lang="en-US" sz="1800" i="1" dirty="0" smtClean="0">
                              <a:effectLst/>
                              <a:latin typeface="Times New Roman"/>
                              <a:ea typeface="Times New Roman"/>
                            </a:rPr>
                            <a:t>x</a:t>
                          </a:r>
                          <a:r>
                            <a:rPr lang="uk-UA" sz="1800" baseline="30000" dirty="0" smtClean="0">
                              <a:effectLst/>
                              <a:latin typeface="Times New Roman"/>
                              <a:ea typeface="Times New Roman"/>
                            </a:rPr>
                            <a:t>2</a:t>
                          </a:r>
                          <a:r>
                            <a:rPr lang="uk-UA" sz="1800" baseline="0" dirty="0" smtClean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 baseline="0" smtClean="0">
                                  <a:effectLst/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i="1" dirty="0" smtClean="0">
                              <a:effectLst/>
                              <a:latin typeface="Times New Roman"/>
                              <a:ea typeface="Times New Roman"/>
                            </a:rPr>
                            <a:t>х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6</m:t>
                                  </m:r>
                                </m:e>
                              </m:rad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−1)− </m:t>
                              </m:r>
                              <m:rad>
                                <m:radPr>
                                  <m:degHide m:val="on"/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6</m:t>
                                  </m:r>
                                </m:e>
                              </m:rad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=0</m:t>
                              </m:r>
                              <m:r>
                                <a:rPr lang="ru-RU" sz="1800" b="0" i="0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.</m:t>
                              </m:r>
                            </m:oMath>
                          </a14:m>
                          <a:endParaRPr lang="ru-RU" dirty="0" smtClean="0"/>
                        </a:p>
                        <a:p>
                          <a:r>
                            <a:rPr lang="en-US" sz="1800" i="1" dirty="0" smtClean="0">
                              <a:effectLst/>
                              <a:latin typeface="Times New Roman"/>
                              <a:ea typeface="Times New Roman"/>
                            </a:rPr>
                            <a:t>D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=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</a:rPr>
                            <a:t>b</a:t>
                          </a:r>
                          <a:r>
                            <a:rPr lang="ru-RU" sz="1800" baseline="30000" dirty="0">
                              <a:effectLst/>
                              <a:latin typeface="Times New Roman"/>
                              <a:ea typeface="Times New Roman"/>
                            </a:rPr>
                            <a:t>2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i="1" baseline="0" smtClean="0">
                                  <a:effectLst/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4</a:t>
                          </a:r>
                          <a:r>
                            <a:rPr lang="uk-UA" sz="1800" i="1" dirty="0" smtClean="0">
                              <a:effectLst/>
                              <a:latin typeface="Times New Roman"/>
                              <a:ea typeface="Times New Roman"/>
                            </a:rPr>
                            <a:t>а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с = 7+2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&gt;</m:t>
                              </m:r>
                            </m:oMath>
                          </a14:m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0.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80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b="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ru-RU" sz="1800" b="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ru-RU" sz="1800" dirty="0" smtClean="0">
                              <a:effectLst/>
                              <a:ea typeface="Times New Roman"/>
                              <a:cs typeface="Times New Roman"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ru-RU" sz="1800" i="1">
                                          <a:effectLst/>
                                          <a:latin typeface="Cambria Math"/>
                                          <a:ea typeface="Times New Roman"/>
                                          <a:cs typeface="Times New Roman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uk-UA" sz="1800" i="1">
                                          <a:effectLst/>
                                          <a:latin typeface="Cambria Math"/>
                                          <a:ea typeface="Times New Roman"/>
                                          <a:cs typeface="Times New Roman"/>
                                        </a:rPr>
                                        <m:t>6</m:t>
                                      </m:r>
                                    </m:e>
                                  </m:rad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−1+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ru-RU" sz="1800" i="1">
                                          <a:effectLst/>
                                          <a:latin typeface="Cambria Math"/>
                                          <a:ea typeface="Times New Roman"/>
                                          <a:cs typeface="Times New Roman"/>
                                        </a:rPr>
                                      </m:ctrlPr>
                                    </m:radPr>
                                    <m:deg/>
                                    <m:e>
                                      <m:d>
                                        <m:dPr>
                                          <m:ctrlPr>
                                            <a:rPr lang="ru-RU" sz="1800" i="1">
                                              <a:effectLst/>
                                              <a:latin typeface="Cambria Math"/>
                                              <a:ea typeface="Times New Roman"/>
                                              <a:cs typeface="Times New Roman"/>
                                            </a:rPr>
                                          </m:ctrlPr>
                                        </m:dPr>
                                        <m:e>
                                          <m:rad>
                                            <m:radPr>
                                              <m:degHide m:val="on"/>
                                              <m:ctrlPr>
                                                <a:rPr lang="ru-RU" sz="1800" i="1">
                                                  <a:effectLst/>
                                                  <a:latin typeface="Cambria Math"/>
                                                  <a:ea typeface="Times New Roman"/>
                                                  <a:cs typeface="Times New Roman"/>
                                                </a:rPr>
                                              </m:ctrlPr>
                                            </m:radPr>
                                            <m:deg/>
                                            <m:e>
                                              <m:r>
                                                <a:rPr lang="uk-UA" sz="1800" i="1">
                                                  <a:effectLst/>
                                                  <a:latin typeface="Cambria Math"/>
                                                  <a:ea typeface="Times New Roman"/>
                                                  <a:cs typeface="Times New Roman"/>
                                                </a:rPr>
                                                <m:t>6</m:t>
                                              </m:r>
                                            </m:e>
                                          </m:rad>
                                          <m:r>
                                            <a:rPr lang="uk-UA" sz="1800" i="1">
                                              <a:effectLst/>
                                              <a:latin typeface="Cambria Math"/>
                                              <a:ea typeface="Times New Roman"/>
                                              <a:cs typeface="Times New Roman"/>
                                            </a:rPr>
                                            <m:t>+1</m:t>
                                          </m:r>
                                        </m:e>
                                      </m:d>
                                      <m:r>
                                        <a:rPr lang="uk-UA" sz="1800">
                                          <a:effectLst/>
                                          <a:latin typeface="Cambria Math"/>
                                          <a:ea typeface="Times New Roman"/>
                                          <a:cs typeface="Times New Roman"/>
                                        </a:rPr>
                                        <m:t>²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dirty="0" smtClean="0"/>
                            <a:t> =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.</a:t>
                          </a:r>
                          <a:r>
                            <a:rPr lang="en-US" sz="1800" baseline="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14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4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uk-UA" sz="14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 =</m:t>
                                </m:r>
                                <m:f>
                                  <m:fPr>
                                    <m:ctrlPr>
                                      <a:rPr lang="ru-RU" sz="14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ru-RU" sz="14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uk-UA" sz="14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6</m:t>
                                        </m:r>
                                      </m:e>
                                    </m:rad>
                                    <m:r>
                                      <a:rPr lang="uk-UA" sz="14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−1−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ru-RU" sz="14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uk-UA" sz="14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6</m:t>
                                        </m:r>
                                      </m:e>
                                    </m:rad>
                                    <m:r>
                                      <a:rPr lang="uk-UA" sz="14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+1</m:t>
                                    </m:r>
                                  </m:num>
                                  <m:den>
                                    <m:r>
                                      <a:rPr lang="uk-UA" sz="14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uk-UA" sz="14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=−1.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97711529"/>
                  </p:ext>
                </p:extLst>
              </p:nvPr>
            </p:nvGraphicFramePr>
            <p:xfrm>
              <a:off x="395536" y="620688"/>
              <a:ext cx="8496944" cy="596633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12139"/>
                    <a:gridCol w="4184805"/>
                  </a:tblGrid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Перший варіант</a:t>
                          </a:r>
                          <a:endParaRPr lang="ru-RU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Другий варіант</a:t>
                          </a:r>
                          <a:endParaRPr lang="ru-RU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</a:tr>
                  <a:tr h="2838577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41" t="-13948" r="-97171" b="-972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3057" t="-13948" b="-97210"/>
                          </a:stretch>
                        </a:blipFill>
                      </a:tcPr>
                    </a:tc>
                  </a:tr>
                  <a:tr h="276199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41" t="-117219" r="-971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3057" t="-11721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68748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pPr algn="l"/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Відповіді</a:t>
            </a:r>
            <a:r>
              <a:rPr lang="uk-UA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1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uk-UA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продовж</a:t>
            </a:r>
            <a:r>
              <a:rPr lang="uk-UA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uk-UA" sz="1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721274441"/>
                  </p:ext>
                </p:extLst>
              </p:nvPr>
            </p:nvGraphicFramePr>
            <p:xfrm>
              <a:off x="457200" y="1196752"/>
              <a:ext cx="8229600" cy="532859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14800"/>
                    <a:gridCol w="4114800"/>
                  </a:tblGrid>
                  <a:tr h="389323"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Перший варіант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Другий варіант</a:t>
                          </a:r>
                          <a:endParaRPr lang="ru-RU" dirty="0"/>
                        </a:p>
                      </a:txBody>
                      <a:tcPr/>
                    </a:tc>
                  </a:tr>
                  <a:tr h="4939269">
                    <a:tc>
                      <a:txBody>
                        <a:bodyPr/>
                        <a:lstStyle/>
                        <a:p>
                          <a:r>
                            <a:rPr lang="uk-UA" sz="2000" b="1" dirty="0" smtClean="0">
                              <a:solidFill>
                                <a:srgbClr val="008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Високий рівень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1800" u="sng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№642(1).</a:t>
                          </a:r>
                          <a:r>
                            <a:rPr lang="ru-RU" sz="1400" u="none" baseline="0" dirty="0" smtClean="0">
                              <a:effectLst/>
                              <a:latin typeface="+mn-lt"/>
                              <a:ea typeface="Times New Roman"/>
                              <a:cs typeface="Times New Roman"/>
                            </a:rPr>
                            <a:t> 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1800" dirty="0" err="1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Роз’язати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рівняння: </a:t>
                          </a:r>
                          <a:endParaRPr lang="ru-RU" sz="1400" dirty="0" smtClean="0">
                            <a:effectLst/>
                            <a:latin typeface="+mn-lt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sSup>
                                  <m:sSup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+2</m:t>
                                </m:r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𝑥</m:t>
                                </m:r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−8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−8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+80; 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+2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−80=0;</m:t>
                              </m:r>
                            </m:oMath>
                          </a14:m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   х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≠8.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endParaRPr lang="uk-UA" dirty="0" smtClean="0">
                            <a:solidFill>
                              <a:srgbClr val="008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800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D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ru-RU" sz="18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i="1" baseline="0" smtClean="0">
                                  <a:effectLst/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4</a:t>
                          </a:r>
                          <a:r>
                            <a:rPr lang="uk-UA" sz="1800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с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=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4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+ 320 = 324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&gt;0.</m:t>
                              </m:r>
                            </m:oMath>
                          </a14:m>
                          <a:endParaRPr lang="uk-UA" sz="1800" i="1" dirty="0" smtClean="0">
                            <a:effectLst/>
                            <a:latin typeface="Cambria Math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ru-RU" sz="1800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−2+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cs typeface="Times New Roman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324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−2+18</m:t>
                                    </m:r>
                                  </m:num>
                                  <m:den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==8; −не задовольняє умову </m:t>
                                </m:r>
                              </m:oMath>
                            </m:oMathPara>
                          </a14:m>
                          <a:endParaRPr lang="uk-UA" dirty="0" smtClean="0">
                            <a:solidFill>
                              <a:srgbClr val="008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800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−2−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cs typeface="Times New Roman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324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−2−18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 = −10.</m:t>
                                </m:r>
                              </m:oMath>
                            </m:oMathPara>
                          </a14:m>
                          <a:endParaRPr lang="uk-UA" dirty="0" smtClean="0">
                            <a:solidFill>
                              <a:srgbClr val="008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Відповідь.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10.</a:t>
                          </a:r>
                          <a:endParaRPr lang="ru-RU" dirty="0">
                            <a:solidFill>
                              <a:srgbClr val="008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b="1" dirty="0" smtClean="0">
                              <a:solidFill>
                                <a:srgbClr val="0099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Високий рівень</a:t>
                          </a:r>
                        </a:p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u="sng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№643(1).</a:t>
                          </a:r>
                          <a:endParaRPr lang="ru-RU" sz="14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1800" dirty="0" err="1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Розв</a:t>
                          </a:r>
                          <a:r>
                            <a:rPr lang="en-US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’</a:t>
                          </a:r>
                          <a:r>
                            <a:rPr lang="uk-UA" sz="1800" dirty="0" err="1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язати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рівняння: </a:t>
                          </a:r>
                          <a:endParaRPr lang="ru-RU" sz="14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6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6</a:t>
                          </a:r>
                          <a:r>
                            <a:rPr lang="uk-UA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16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+ 5</a:t>
                          </a:r>
                          <a:r>
                            <a:rPr lang="uk-UA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 </m:t>
                              </m:r>
                              <m:f>
                                <m:f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+1 </m:t>
                                  </m:r>
                                </m:den>
                              </m:f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=1− </m:t>
                              </m:r>
                              <m:f>
                                <m:f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+1</m:t>
                                  </m:r>
                                </m:den>
                              </m:f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;</m:t>
                              </m:r>
                            </m:oMath>
                          </a14:m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</a:t>
                          </a:r>
                          <a:r>
                            <a:rPr lang="en-US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x</a:t>
                          </a:r>
                          <a:r>
                            <a:rPr lang="en-US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+1 </a:t>
                          </a:r>
                          <a14:m>
                            <m:oMath xmlns:m="http://schemas.openxmlformats.org/officeDocument/2006/math">
                              <m:r>
                                <a:rPr lang="en-US" sz="16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≠0</m:t>
                              </m:r>
                              <m:r>
                                <a:rPr lang="ru-RU" sz="16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;</m:t>
                              </m:r>
                            </m:oMath>
                          </a14:m>
                          <a:r>
                            <a:rPr lang="en-US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 </a:t>
                          </a:r>
                          <a:r>
                            <a:rPr lang="en-US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x</a:t>
                          </a:r>
                          <a:r>
                            <a:rPr lang="en-US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6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≠</m:t>
                              </m:r>
                            </m:oMath>
                          </a14:m>
                          <a:r>
                            <a:rPr lang="en-US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6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−1</m:t>
                              </m:r>
                            </m:oMath>
                          </a14:m>
                          <a:r>
                            <a:rPr lang="ru-RU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.</a:t>
                          </a:r>
                          <a:endParaRPr lang="ru-RU" sz="12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6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+ 5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1= 0;      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D</a:t>
                          </a:r>
                          <a:r>
                            <a:rPr lang="en-US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25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4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∙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6 (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en-US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1) = 49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&gt;0</m:t>
                              </m:r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.</m:t>
                              </m:r>
                            </m:oMath>
                          </a14:m>
                          <a:endParaRPr lang="uk-UA" sz="1800" i="1" dirty="0" smtClean="0">
                            <a:effectLst/>
                            <a:latin typeface="Cambria Math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1800" i="1" smtClean="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uk-UA" sz="1800" i="1" smtClean="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 = 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−5+7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12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 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6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;</m:t>
                                </m:r>
                              </m:oMath>
                            </m:oMathPara>
                          </a14:m>
                          <a:endParaRPr lang="uk-UA" sz="1800" i="1" dirty="0" smtClean="0">
                            <a:effectLst/>
                            <a:latin typeface="Cambria Math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1800" i="1" smtClean="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−5−7</m:t>
                                    </m:r>
                                  </m:num>
                                  <m:den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12</m:t>
                                    </m:r>
                                  </m:den>
                                </m:f>
                                <m:r>
                                  <a:rPr lang="uk-UA" sz="1800" b="0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 −1−</m:t>
                                </m:r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не задовольняє умови задач</m:t>
                                </m:r>
                                <m:r>
                                  <a:rPr lang="uk-UA" sz="1800" b="0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і</m:t>
                                </m:r>
                              </m:oMath>
                            </m:oMathPara>
                          </a14:m>
                          <a:endParaRPr lang="ru-RU" sz="11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+mn-cs"/>
                            </a:rPr>
                            <a:t>Відповідь.</a:t>
                          </a:r>
                          <a:r>
                            <a:rPr kumimoji="0" lang="uk-UA" sz="2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kumimoji="0" lang="uk-UA" sz="2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kumimoji="0" lang="uk-UA" sz="2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cs typeface="+mn-cs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kumimoji="0" lang="uk-UA" sz="2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cs typeface="+mn-cs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400" dirty="0" smtClean="0">
                              <a:effectLst/>
                              <a:latin typeface="Arial" panose="020B0604020202020204" pitchFamily="34" charset="0"/>
                              <a:ea typeface="Calibri"/>
                              <a:cs typeface="Arial" panose="020B0604020202020204" pitchFamily="34" charset="0"/>
                            </a:rPr>
                            <a:t>.</a:t>
                          </a:r>
                          <a:endParaRPr lang="ru-RU" sz="2400" dirty="0">
                            <a:effectLst/>
                            <a:latin typeface="Arial" panose="020B0604020202020204" pitchFamily="34" charset="0"/>
                            <a:ea typeface="Calibri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721274441"/>
                  </p:ext>
                </p:extLst>
              </p:nvPr>
            </p:nvGraphicFramePr>
            <p:xfrm>
              <a:off x="457200" y="1196752"/>
              <a:ext cx="8229600" cy="532859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114800"/>
                    <a:gridCol w="4114800"/>
                  </a:tblGrid>
                  <a:tr h="389323"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Перший варіант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/>
                            <a:t>Другий варіант</a:t>
                          </a:r>
                          <a:endParaRPr lang="ru-RU" dirty="0"/>
                        </a:p>
                      </a:txBody>
                      <a:tcPr/>
                    </a:tc>
                  </a:tr>
                  <a:tr h="4939269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8519" r="-100000" b="-1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000" t="-8519" b="-12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9829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marL="457200" algn="l">
              <a:lnSpc>
                <a:spcPct val="115000"/>
              </a:lnSpc>
              <a:spcAft>
                <a:spcPts val="0"/>
              </a:spcAft>
            </a:pPr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Підсумок  уроку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5073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err="1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Сьогодні</a:t>
            </a:r>
            <a:r>
              <a:rPr lang="ru-RU" sz="2000" b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ми повторили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(а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далі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продовжують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учні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1) Яке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рівняння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називають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лінійним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2)  Навели приклад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лінійного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рівняння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яке є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рівнянням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першого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степеня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3)  Яке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рівняння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називають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квадратним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4) Як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називають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коефіцієнти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квадратного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рівняння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5) Яке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квадратне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рівняння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називають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зведеним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6)  Яке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квадратне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рівняння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називають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неповним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7) </a:t>
            </a:r>
            <a:r>
              <a:rPr lang="ru-RU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Які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існують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види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неповних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квадратних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рівнянь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r>
              <a:rPr lang="ru-RU" sz="1800" b="1" dirty="0" err="1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Ознайомилися</a:t>
            </a:r>
            <a:r>
              <a:rPr lang="ru-RU" sz="1800" b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Який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вираз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називають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дискримінантом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квадратного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рівняння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2. Як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залежить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кількість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коренів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квадратного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рівняння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від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знака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дискримінанта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3. Як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записувати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формулу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коренів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квадратного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рівняння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Яким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алгоритмом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зручно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користуватися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при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розв’язуванні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квадратних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рівнянь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6502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06613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err="1">
                <a:solidFill>
                  <a:srgbClr val="9335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Завдання</a:t>
            </a:r>
            <a:r>
              <a:rPr lang="ru-RU" sz="2400" b="1" dirty="0">
                <a:solidFill>
                  <a:srgbClr val="9335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9335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додому</a:t>
            </a:r>
            <a:r>
              <a:rPr lang="ru-RU" sz="2400" b="1" dirty="0">
                <a:solidFill>
                  <a:srgbClr val="9335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400" b="1" dirty="0" smtClean="0">
                <a:solidFill>
                  <a:srgbClr val="9335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 smtClean="0">
                <a:solidFill>
                  <a:srgbClr val="93359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err="1" smtClean="0">
                <a:solidFill>
                  <a:srgbClr val="9335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Опрацювати</a:t>
            </a:r>
            <a:r>
              <a:rPr lang="ru-RU" sz="2400" b="1" dirty="0" smtClean="0">
                <a:solidFill>
                  <a:srgbClr val="9335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9335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п.18. </a:t>
            </a:r>
            <a:r>
              <a:rPr lang="ru-RU" sz="2400" b="1" dirty="0" err="1">
                <a:solidFill>
                  <a:srgbClr val="9335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Розв’язати</a:t>
            </a:r>
            <a:r>
              <a:rPr lang="ru-RU" sz="2400" b="1" dirty="0">
                <a:solidFill>
                  <a:srgbClr val="9335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№615(2,16), №626 (3, 4), №629, №642(2), №643(2).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435280" cy="4713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Література</a:t>
            </a:r>
            <a:r>
              <a:rPr lang="ru-RU" sz="22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Г. Мерзляк, В. Б. </a:t>
            </a:r>
            <a:r>
              <a:rPr lang="ru-RU" sz="20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Полонський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М. С. </a:t>
            </a:r>
            <a:r>
              <a:rPr lang="ru-RU" sz="20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Якір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Алгебра: 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ru-RU" sz="2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Підручник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8 </a:t>
            </a:r>
            <a:r>
              <a:rPr lang="ru-RU" sz="20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класу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загальноосвітніх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навчальних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закладів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0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Харків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sz="20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Гімназія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2010. – 248с.</a:t>
            </a:r>
          </a:p>
          <a:p>
            <a:pPr marL="0" indent="0">
              <a:buNone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000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Збірник</a:t>
            </a:r>
            <a:r>
              <a:rPr lang="ru-RU" sz="1800" b="1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 і </a:t>
            </a:r>
            <a:r>
              <a:rPr lang="ru-RU" sz="1800" b="1" dirty="0" err="1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завдань</a:t>
            </a:r>
            <a:r>
              <a:rPr lang="ru-RU" sz="18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</a:t>
            </a:r>
            <a:r>
              <a:rPr lang="ru-RU" sz="1800" b="1" dirty="0" err="1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тематичного</a:t>
            </a:r>
            <a:r>
              <a:rPr lang="ru-RU" sz="18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оцінювання</a:t>
            </a:r>
            <a:r>
              <a:rPr lang="ru-RU" sz="18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 </a:t>
            </a:r>
            <a:r>
              <a:rPr lang="ru-RU" sz="1800" b="1" dirty="0" err="1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алгебри</a:t>
            </a:r>
            <a:r>
              <a:rPr lang="ru-RU" sz="18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8 </a:t>
            </a:r>
            <a:r>
              <a:rPr lang="ru-RU" sz="1800" b="1" dirty="0" err="1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класу</a:t>
            </a:r>
            <a:r>
              <a:rPr lang="ru-RU" sz="18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   </a:t>
            </a:r>
            <a:r>
              <a:rPr lang="ru-RU" sz="1800" b="1" dirty="0" err="1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А.Г.Мерзляк</a:t>
            </a:r>
            <a:r>
              <a:rPr lang="ru-RU" sz="18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800" b="1" dirty="0" err="1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В.Б.Полонський</a:t>
            </a:r>
            <a:r>
              <a:rPr lang="ru-RU" sz="18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200" b="1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3.Інтернет-бібліотека </a:t>
            </a:r>
            <a:r>
              <a:rPr lang="ru-RU" sz="22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МЦНМО. </a:t>
            </a:r>
            <a:r>
              <a:rPr lang="en-US" sz="22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http://ilib.mirror0.mccme.ru/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C:\Users\ил\Desktop\Картинки нові\img8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365104"/>
            <a:ext cx="5472608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0802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507288" cy="1728192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7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7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Епіграф</a:t>
            </a:r>
            <a:r>
              <a:rPr lang="ru-RU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«</a:t>
            </a:r>
            <a:r>
              <a:rPr lang="ru-RU" sz="27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Рівняння</a:t>
            </a:r>
            <a:r>
              <a:rPr lang="ru-RU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7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</a:t>
            </a:r>
            <a:r>
              <a:rPr lang="ru-RU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7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золотий</a:t>
            </a:r>
            <a:r>
              <a:rPr lang="ru-RU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ключик, </a:t>
            </a:r>
            <a:r>
              <a:rPr lang="ru-RU" sz="27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7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відчиняє</a:t>
            </a:r>
            <a:r>
              <a:rPr lang="ru-RU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7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всі</a:t>
            </a:r>
            <a:r>
              <a:rPr lang="ru-RU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7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математичні</a:t>
            </a:r>
            <a:r>
              <a:rPr lang="ru-RU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7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сезами</a:t>
            </a:r>
            <a:r>
              <a:rPr lang="ru-RU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br>
              <a:rPr lang="ru-RU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2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Коваль</a:t>
            </a:r>
            <a:br>
              <a:rPr lang="ru-RU" sz="2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польський</a:t>
            </a:r>
            <a:r>
              <a:rPr lang="ru-RU" sz="2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математик</a:t>
            </a:r>
            <a:br>
              <a:rPr lang="ru-RU" sz="2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7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1026" name="Picture 2" descr="C:\Users\ил\Desktop\Картинки 8 клас\matem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3238"/>
            <a:ext cx="8136904" cy="435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20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274042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uk-UA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омашнє</a:t>
            </a:r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завдання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620688"/>
                <a:ext cx="8229600" cy="5505475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800" u="sng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№578 (1,3).</a:t>
                </a:r>
                <a:r>
                  <a:rPr lang="en-US" sz="1800" u="sng" dirty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 </a:t>
                </a:r>
                <a:r>
                  <a:rPr lang="uk-UA" sz="1800" dirty="0" smtClean="0">
                    <a:effectLst/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Перетворити </a:t>
                </a:r>
                <a:r>
                  <a:rPr lang="uk-UA" sz="1800" dirty="0">
                    <a:effectLst/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дане квадратне рівняння у зведене:</a:t>
                </a:r>
                <a:r>
                  <a:rPr lang="en-US" sz="1800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>
                        <a:latin typeface="Cambria Math"/>
                        <a:ea typeface="Times New Roman"/>
                        <a:cs typeface="Times New Roman"/>
                      </a:rPr>
                      <m:t>1)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1</m:t>
                        </m:r>
                      </m:num>
                      <m:den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6</m:t>
                        </m:r>
                      </m:den>
                    </m:f>
                    <m:r>
                      <m:rPr>
                        <m:nor/>
                      </m:rPr>
                      <a:rPr lang="uk-UA" sz="2000" i="1">
                        <a:effectLst/>
                        <a:latin typeface="Times New Roman"/>
                        <a:ea typeface="Times New Roman"/>
                      </a:rPr>
                      <m:t>х</m:t>
                    </m:r>
                    <m:r>
                      <m:rPr>
                        <m:nor/>
                      </m:rPr>
                      <a:rPr lang="uk-UA" sz="2000" baseline="30000">
                        <a:effectLst/>
                        <a:latin typeface="Times New Roman"/>
                        <a:ea typeface="Times New Roman"/>
                      </a:rPr>
                      <m:t>2</m:t>
                    </m:r>
                    <m:r>
                      <m:rPr>
                        <m:nor/>
                      </m:rPr>
                      <a:rPr lang="uk-UA" sz="2000">
                        <a:effectLst/>
                        <a:latin typeface="Times New Roman"/>
                        <a:ea typeface="Times New Roman"/>
                      </a:rPr>
                      <m:t> </m:t>
                    </m:r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  <m:r>
                      <m:rPr>
                        <m:nor/>
                      </m:rPr>
                      <a:rPr lang="uk-UA" sz="2000">
                        <a:effectLst/>
                        <a:latin typeface="Times New Roman"/>
                        <a:ea typeface="Times New Roman"/>
                      </a:rPr>
                      <m:t> 2</m:t>
                    </m:r>
                    <m:r>
                      <m:rPr>
                        <m:nor/>
                      </m:rPr>
                      <a:rPr lang="uk-UA" sz="2000" i="1">
                        <a:effectLst/>
                        <a:latin typeface="Times New Roman"/>
                        <a:ea typeface="Times New Roman"/>
                      </a:rPr>
                      <m:t>х</m:t>
                    </m:r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r>
                      <m:rPr>
                        <m:nor/>
                      </m:rPr>
                      <a:rPr lang="uk-UA" sz="2000">
                        <a:effectLst/>
                        <a:latin typeface="Times New Roman"/>
                        <a:ea typeface="Times New Roman"/>
                      </a:rPr>
                      <m:t>3 = 0;</m:t>
                    </m:r>
                  </m:oMath>
                </a14:m>
                <a:r>
                  <a:rPr lang="en-US" sz="2000" i="1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   </a:t>
                </a:r>
                <a:r>
                  <a:rPr lang="uk-UA" sz="2000" i="1" dirty="0" smtClean="0">
                    <a:latin typeface="Times New Roman"/>
                    <a:ea typeface="Times New Roman"/>
                  </a:rPr>
                  <a:t>х</a:t>
                </a:r>
                <a:r>
                  <a:rPr lang="uk-UA" sz="2000" baseline="30000" dirty="0" smtClean="0">
                    <a:effectLst/>
                    <a:latin typeface="Times New Roman"/>
                    <a:ea typeface="Times New Roman"/>
                  </a:rPr>
                  <a:t>2 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</a:rPr>
                  <a:t> 12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</a:rPr>
                  <a:t> 18 = 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</a:rPr>
                  <a:t>0</a:t>
                </a:r>
                <a:r>
                  <a:rPr lang="en-US" sz="2000" dirty="0" smtClean="0">
                    <a:latin typeface="Times New Roman"/>
                    <a:ea typeface="Times New Roman"/>
                  </a:rPr>
                  <a:t>.</a:t>
                </a:r>
                <a:r>
                  <a:rPr lang="en-US" sz="2000" dirty="0"/>
                  <a:t>  </a:t>
                </a:r>
                <a:r>
                  <a:rPr lang="en-US" sz="2000" dirty="0" smtClean="0"/>
                  <a:t>  </a:t>
                </a:r>
                <a:r>
                  <a:rPr lang="en-US" sz="2000" dirty="0" smtClean="0">
                    <a:latin typeface="Times New Roman"/>
                    <a:ea typeface="Calibri"/>
                  </a:rPr>
                  <a:t>3) </a:t>
                </a:r>
                <a:r>
                  <a:rPr lang="uk-UA" sz="2000" dirty="0" smtClean="0">
                    <a:latin typeface="Times New Roman"/>
                    <a:ea typeface="Calibri"/>
                  </a:rPr>
                  <a:t>3</a:t>
                </a:r>
                <a:r>
                  <a:rPr lang="uk-UA" sz="2000" i="1" dirty="0" smtClean="0">
                    <a:latin typeface="Times New Roman"/>
                    <a:ea typeface="Calibri"/>
                  </a:rPr>
                  <a:t>х</a:t>
                </a:r>
                <a:r>
                  <a:rPr lang="uk-UA" sz="2000" baseline="30000" dirty="0" smtClean="0">
                    <a:latin typeface="Times New Roman"/>
                    <a:ea typeface="Calibri"/>
                  </a:rPr>
                  <a:t>2</a:t>
                </a:r>
                <a:r>
                  <a:rPr lang="uk-UA" sz="2000" dirty="0" smtClean="0">
                    <a:latin typeface="Times New Roman"/>
                    <a:ea typeface="Calibri"/>
                  </a:rPr>
                  <a:t> </a:t>
                </a:r>
                <a:r>
                  <a:rPr lang="uk-UA" sz="2000" dirty="0">
                    <a:latin typeface="Times New Roman"/>
                    <a:ea typeface="Calibri"/>
                  </a:rPr>
                  <a:t>+ </a:t>
                </a:r>
                <a:r>
                  <a:rPr lang="uk-UA" sz="2000" i="1" dirty="0">
                    <a:latin typeface="Times New Roman"/>
                    <a:ea typeface="Calibri"/>
                  </a:rPr>
                  <a:t>х </a:t>
                </a:r>
                <a:r>
                  <a:rPr lang="uk-UA" sz="2000" dirty="0">
                    <a:latin typeface="Times New Roman"/>
                    <a:ea typeface="Calibri"/>
                  </a:rPr>
                  <a:t>+ 2 = 0</a:t>
                </a:r>
                <a:r>
                  <a:rPr lang="uk-UA" sz="2000" dirty="0" smtClean="0">
                    <a:effectLst/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;     </a:t>
                </a:r>
                <a:endParaRPr lang="en-US" sz="2000" dirty="0" smtClean="0">
                  <a:effectLst/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 smtClean="0">
                    <a:effectLst/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uk-UA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uk-UA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uk-UA" sz="2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num>
                      <m:den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uk-UA" sz="2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ru-RU" sz="2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= </a:t>
                </a:r>
                <a:r>
                  <a:rPr lang="ru-RU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0</a:t>
                </a:r>
                <a:r>
                  <a:rPr lang="uk-UA" sz="2000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u="sng" dirty="0">
                    <a:latin typeface="Times New Roman"/>
                    <a:ea typeface="Calibri"/>
                    <a:cs typeface="Times New Roman"/>
                  </a:rPr>
                  <a:t>№583 (1, 3).  </a:t>
                </a:r>
                <a:endParaRPr lang="ru-RU" sz="1600" u="sng" dirty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 err="1">
                    <a:effectLst/>
                    <a:latin typeface="Times New Roman"/>
                    <a:ea typeface="Calibri"/>
                    <a:cs typeface="Times New Roman"/>
                  </a:rPr>
                  <a:t>Розв</a:t>
                </a:r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’</a:t>
                </a:r>
                <a:r>
                  <a:rPr lang="uk-UA" sz="2000" dirty="0" err="1">
                    <a:effectLst/>
                    <a:latin typeface="Times New Roman"/>
                    <a:ea typeface="Calibri"/>
                    <a:cs typeface="Times New Roman"/>
                  </a:rPr>
                  <a:t>язати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рівняння: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en-US" sz="2000" dirty="0" smtClean="0">
                    <a:latin typeface="Times New Roman"/>
                    <a:ea typeface="Calibri"/>
                    <a:cs typeface="Times New Roman"/>
                  </a:rPr>
                  <a:t>1) </a:t>
                </a:r>
                <a:r>
                  <a:rPr lang="uk-UA" sz="2000" i="1" dirty="0" smtClean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2000" baseline="30000" dirty="0" smtClean="0">
                    <a:effectLst/>
                    <a:latin typeface="Times New Roman"/>
                    <a:ea typeface="Calibri"/>
                    <a:cs typeface="Times New Roman"/>
                  </a:rPr>
                  <a:t>2 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+ 7 </a:t>
                </a:r>
                <a:r>
                  <a:rPr lang="uk-UA" sz="2000" i="1" dirty="0">
                    <a:effectLst/>
                    <a:latin typeface="Times New Roman"/>
                    <a:ea typeface="Calibri"/>
                    <a:cs typeface="Times New Roman"/>
                  </a:rPr>
                  <a:t>х 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= 0;     </a:t>
                </a:r>
                <a:r>
                  <a:rPr lang="uk-UA" sz="2000" i="1" dirty="0" err="1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(</a:t>
                </a:r>
                <a:r>
                  <a:rPr lang="uk-UA" sz="2000" i="1" dirty="0" err="1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2000" i="1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+ 7) = 0;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000" i="1" dirty="0" smtClean="0">
                            <a:effectLst/>
                            <a:latin typeface="Cambria Math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000" b="0" i="1" dirty="0" smtClean="0">
                            <a:effectLst/>
                            <a:latin typeface="Cambria Math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000" b="0" i="1" dirty="0" smtClean="0">
                            <a:effectLst/>
                            <a:latin typeface="Cambria Math"/>
                            <a:cs typeface="Times New Roman"/>
                          </a:rPr>
                          <m:t>1</m:t>
                        </m:r>
                      </m:sub>
                    </m:sSub>
                  </m:oMath>
                </a14:m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= 0 , </a:t>
                </a:r>
                <a:r>
                  <a:rPr lang="uk-UA" sz="2000" dirty="0" smtClean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000" i="1" dirty="0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000" i="1" dirty="0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en-US" sz="2000" b="0" i="1" dirty="0" smtClean="0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uk-UA" sz="2000" i="1" dirty="0">
                        <a:solidFill>
                          <a:prstClr val="black"/>
                        </a:solidFill>
                        <a:latin typeface="Cambria Math"/>
                        <a:cs typeface="Times New Roman"/>
                      </a:rPr>
                      <m:t> 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= </a:t>
                </a:r>
                <a14:m>
                  <m:oMath xmlns:m="http://schemas.openxmlformats.org/officeDocument/2006/math">
                    <m:r>
                      <a:rPr lang="uk-UA" sz="2000" i="0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7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600" dirty="0">
                    <a:latin typeface="Times New Roman"/>
                    <a:ea typeface="Calibri"/>
                  </a:rPr>
                  <a:t>3</a:t>
                </a:r>
                <a:r>
                  <a:rPr lang="uk-UA" sz="1600" dirty="0" smtClean="0">
                    <a:latin typeface="Times New Roman"/>
                    <a:ea typeface="Calibri"/>
                  </a:rPr>
                  <a:t>) 3</a:t>
                </a:r>
                <a:r>
                  <a:rPr lang="uk-UA" sz="2000" i="1" dirty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000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uk-UA" sz="2000" b="0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  <m:t>6</m:t>
                        </m:r>
                      </m:sup>
                    </m:sSup>
                    <m:r>
                      <a:rPr lang="uk-UA" sz="2000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  <m:r>
                      <a:rPr lang="uk-UA" sz="2000" b="0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/>
                      </a:rPr>
                      <m:t>6=0;</m:t>
                    </m:r>
                  </m:oMath>
                </a14:m>
                <a:r>
                  <a:rPr lang="en-US" sz="1600" dirty="0" smtClean="0">
                    <a:ea typeface="Calibri"/>
                    <a:cs typeface="Times New Roman"/>
                  </a:rPr>
                  <a:t> </a:t>
                </a:r>
                <a:r>
                  <a:rPr lang="uk-UA" sz="1600" dirty="0" smtClean="0">
                    <a:ea typeface="Calibri"/>
                    <a:cs typeface="Times New Roman"/>
                  </a:rPr>
                  <a:t>    </a:t>
                </a:r>
                <a:r>
                  <a:rPr lang="en-US" sz="1800" dirty="0" smtClean="0">
                    <a:ea typeface="Calibri"/>
                    <a:cs typeface="Times New Roman"/>
                  </a:rPr>
                  <a:t>3(</a:t>
                </a:r>
                <a:r>
                  <a:rPr lang="uk-UA" sz="1800" dirty="0" smtClean="0"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i="1" dirty="0" smtClean="0">
                            <a:latin typeface="Cambria Math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1800" b="0" i="1" dirty="0" smtClean="0">
                            <a:latin typeface="Cambria Math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uk-UA" sz="1800" b="0" i="1" dirty="0" smtClean="0">
                            <a:latin typeface="Cambria Math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en-US" sz="1800" i="1" dirty="0" smtClean="0"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  <m:r>
                      <a:rPr lang="uk-UA" sz="1800" b="0" i="1" dirty="0" smtClean="0">
                        <a:latin typeface="Cambria Math"/>
                        <a:ea typeface="Cambria Math"/>
                        <a:cs typeface="Times New Roman"/>
                      </a:rPr>
                      <m:t>2)=0;</m:t>
                    </m:r>
                  </m:oMath>
                </a14:m>
                <a:r>
                  <a:rPr lang="en-US" sz="1800" dirty="0" smtClean="0">
                    <a:ea typeface="Calibri"/>
                    <a:cs typeface="Times New Roman"/>
                  </a:rPr>
                  <a:t> </a:t>
                </a:r>
                <a:r>
                  <a:rPr lang="uk-UA" sz="1800" dirty="0" smtClean="0">
                    <a:ea typeface="Calibri"/>
                    <a:cs typeface="Times New Roman"/>
                  </a:rPr>
                  <a:t>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i="1" dirty="0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1800" i="1" dirty="0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uk-UA" sz="1800" i="1" dirty="0">
                            <a:solidFill>
                              <a:prstClr val="black"/>
                            </a:solidFill>
                            <a:latin typeface="Cambria Math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en-US" sz="1800" b="0" i="1" dirty="0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/>
                      </a:rPr>
                      <m:t>=</m:t>
                    </m:r>
                    <m:r>
                      <a:rPr lang="uk-UA" sz="1800" i="1" dirty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/>
                      </a:rPr>
                      <m:t>2</m:t>
                    </m:r>
                    <m:r>
                      <a:rPr lang="uk-UA" sz="1800" b="0" i="0" dirty="0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/>
                      </a:rPr>
                      <m:t>;</m:t>
                    </m:r>
                  </m:oMath>
                </a14:m>
                <a:r>
                  <a:rPr lang="ru-RU" sz="1800" dirty="0" smtClean="0">
                    <a:ea typeface="Calibri"/>
                    <a:cs typeface="Times New Roman"/>
                  </a:rPr>
                  <a:t> </a:t>
                </a:r>
                <a:r>
                  <a:rPr lang="en-US" sz="1800" dirty="0" smtClean="0">
                    <a:ea typeface="Calibri"/>
                    <a:cs typeface="Times New Roman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800" i="1" dirty="0" smtClean="0">
                            <a:latin typeface="Cambria Math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1800" b="0" i="1" dirty="0" smtClean="0">
                            <a:latin typeface="Cambria Math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en-US" sz="1800" b="0" i="1" dirty="0" smtClean="0">
                            <a:latin typeface="Cambria Math"/>
                            <a:cs typeface="Times New Roman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800" dirty="0" smtClean="0">
                    <a:ea typeface="Calibri"/>
                    <a:cs typeface="Times New Roman"/>
                  </a:rPr>
                  <a:t>= </a:t>
                </a:r>
                <a14:m>
                  <m:oMath xmlns:m="http://schemas.openxmlformats.org/officeDocument/2006/math">
                    <m:r>
                      <a:rPr lang="en-US" sz="1800" i="1" smtClean="0"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  <m:r>
                      <a:rPr lang="en-US" sz="1800" b="0" i="1" smtClean="0">
                        <a:latin typeface="Cambria Math"/>
                        <a:ea typeface="Cambria Math"/>
                        <a:cs typeface="Times New Roman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en-US" sz="1800" i="1" smtClean="0">
                            <a:latin typeface="Cambria Math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en-US" sz="1800" b="0" i="1" smtClean="0">
                            <a:latin typeface="Cambria Math"/>
                            <a:cs typeface="Times New Roman"/>
                          </a:rPr>
                          <m:t>2</m:t>
                        </m:r>
                      </m:e>
                    </m:rad>
                    <m:r>
                      <a:rPr lang="ru-RU" sz="1800" b="0" i="0" smtClean="0">
                        <a:latin typeface="Cambria Math"/>
                        <a:cs typeface="Times New Roman"/>
                      </a:rPr>
                      <m:t>, </m:t>
                    </m:r>
                    <m:r>
                      <a:rPr lang="ru-RU" sz="1800" b="0" i="1" smtClean="0">
                        <a:latin typeface="Cambria Math"/>
                        <a:cs typeface="Times New Roman"/>
                      </a:rPr>
                      <m:t> </m:t>
                    </m:r>
                    <m:sSub>
                      <m:sSubPr>
                        <m:ctrlPr>
                          <a:rPr lang="ru-RU" sz="1800" b="0" i="1" smtClean="0">
                            <a:latin typeface="Cambria Math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1800" b="0" i="1" smtClean="0">
                            <a:latin typeface="Cambria Math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800" dirty="0" smtClean="0">
                    <a:ea typeface="Calibri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800" i="1" smtClean="0">
                            <a:latin typeface="Cambria Math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en-US" sz="1800" b="0" i="1" smtClean="0">
                            <a:latin typeface="Cambria Math"/>
                            <a:cs typeface="Times New Roman"/>
                          </a:rPr>
                          <m:t>2</m:t>
                        </m:r>
                      </m:e>
                    </m:rad>
                    <m:r>
                      <a:rPr lang="uk-UA" sz="1800" b="0" i="0" smtClean="0">
                        <a:latin typeface="Cambria Math"/>
                        <a:cs typeface="Times New Roman"/>
                      </a:rPr>
                      <m:t>.</m:t>
                    </m:r>
                  </m:oMath>
                </a14:m>
                <a:endParaRPr lang="en-US" sz="1800" dirty="0" smtClean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800" u="sng" dirty="0">
                    <a:latin typeface="Times New Roman"/>
                    <a:ea typeface="Calibri"/>
                    <a:cs typeface="Times New Roman"/>
                  </a:rPr>
                  <a:t>№ 585(1).</a:t>
                </a:r>
                <a:endParaRPr lang="ru-RU" sz="1400" u="sng" dirty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800" dirty="0">
                    <a:latin typeface="Times New Roman"/>
                    <a:ea typeface="Calibri"/>
                    <a:cs typeface="Times New Roman"/>
                  </a:rPr>
                  <a:t>Розв’язати рівняння:</a:t>
                </a:r>
                <a:endParaRPr lang="ru-RU" sz="14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800" dirty="0">
                    <a:effectLst/>
                    <a:latin typeface="Times New Roman"/>
                    <a:ea typeface="Calibri"/>
                    <a:cs typeface="Times New Roman"/>
                  </a:rPr>
                  <a:t>1) (3</a:t>
                </a:r>
                <a:r>
                  <a:rPr lang="uk-UA" sz="1800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18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2) (3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+ 2) + (4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−5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)</a:t>
                </a:r>
                <a:r>
                  <a:rPr lang="uk-UA" sz="18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en-US" sz="1800" baseline="30000" dirty="0"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1800" dirty="0" smtClean="0">
                    <a:latin typeface="Times New Roman"/>
                    <a:ea typeface="Times New Roman"/>
                    <a:cs typeface="Times New Roman"/>
                  </a:rPr>
                  <a:t> =</a:t>
                </a:r>
                <a:r>
                  <a:rPr lang="uk-UA" sz="1800" dirty="0" smtClean="0">
                    <a:effectLst/>
                    <a:latin typeface="Times New Roman"/>
                    <a:ea typeface="Calibri"/>
                    <a:cs typeface="Times New Roman"/>
                  </a:rPr>
                  <a:t>10</a:t>
                </a:r>
                <a:r>
                  <a:rPr lang="uk-UA" sz="1800" i="1" dirty="0" smtClean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1800" dirty="0" smtClean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21;</a:t>
                </a:r>
                <a:endParaRPr lang="ru-RU" sz="14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9</a:t>
                </a:r>
                <a:r>
                  <a:rPr lang="uk-UA" sz="18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en-US" sz="1800" dirty="0" smtClean="0"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smtClean="0"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uk-UA" sz="1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4 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+ 16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40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+ 25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10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−21</m:t>
                    </m:r>
                  </m:oMath>
                </a14:m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=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0;       25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50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= 0;     25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uk-UA" sz="1800" i="1" dirty="0">
                    <a:effectLst/>
                    <a:latin typeface="Times New Roman"/>
                    <a:ea typeface="Times New Roman"/>
                    <a:cs typeface="Times New Roman"/>
                  </a:rPr>
                  <a:t>х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2) = 0;</a:t>
                </a:r>
                <a:endParaRPr lang="ru-RU" sz="14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800" i="1" u="sng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u="sng" dirty="0">
                    <a:effectLst/>
                    <a:latin typeface="Times New Roman"/>
                    <a:ea typeface="Times New Roman"/>
                    <a:cs typeface="Times New Roman"/>
                  </a:rPr>
                  <a:t> = 0, </a:t>
                </a:r>
                <a:r>
                  <a:rPr lang="uk-UA" sz="1800" i="1" u="sng" dirty="0" err="1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1800" i="1" u="sng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1800" u="sng" dirty="0">
                    <a:effectLst/>
                    <a:latin typeface="Times New Roman"/>
                    <a:ea typeface="Times New Roman"/>
                    <a:cs typeface="Times New Roman"/>
                  </a:rPr>
                  <a:t>= 2.</a:t>
                </a:r>
                <a:endParaRPr lang="ru-RU" sz="14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ru-RU" sz="1800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620688"/>
                <a:ext cx="8229600" cy="5505475"/>
              </a:xfrm>
              <a:blipFill rotWithShape="1">
                <a:blip r:embed="rId2"/>
                <a:stretch>
                  <a:fillRect l="-741" t="-2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 descr="C:\Users\ил\Desktop\Картинки 8 клас\9229264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5517232"/>
            <a:ext cx="2311921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37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Autofit/>
          </a:bodyPr>
          <a:lstStyle/>
          <a:p>
            <a:pPr algn="l"/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Продовження</a:t>
            </a:r>
            <a:r>
              <a:rPr lang="uk-UA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uk-UA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домашнього завдання)</a:t>
            </a:r>
            <a:endParaRPr lang="ru-RU" sz="1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692696"/>
                <a:ext cx="8229600" cy="5505475"/>
              </a:xfrm>
            </p:spPr>
            <p:txBody>
              <a:bodyPr>
                <a:normAutofit fontScale="85000" lnSpcReduction="20000"/>
              </a:bodyPr>
              <a:lstStyle/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 smtClean="0">
                    <a:latin typeface="Times New Roman"/>
                    <a:ea typeface="Times New Roman"/>
                    <a:cs typeface="Times New Roman"/>
                  </a:rPr>
                  <a:t>№590(2).</a:t>
                </a:r>
                <a:r>
                  <a:rPr lang="en-US" sz="2000" dirty="0" smtClean="0">
                    <a:ea typeface="Times New Roman"/>
                    <a:cs typeface="Times New Roman"/>
                  </a:rPr>
                  <a:t> </a:t>
                </a:r>
                <a:r>
                  <a:rPr lang="uk-UA" sz="2000" dirty="0" err="1" smtClean="0">
                    <a:effectLst/>
                    <a:latin typeface="Times New Roman"/>
                    <a:ea typeface="Times New Roman"/>
                    <a:cs typeface="Times New Roman"/>
                  </a:rPr>
                  <a:t>Розв</a:t>
                </a:r>
                <a:r>
                  <a:rPr lang="en-US" sz="2000" dirty="0">
                    <a:effectLst/>
                    <a:latin typeface="Times New Roman"/>
                    <a:ea typeface="Times New Roman"/>
                    <a:cs typeface="Times New Roman"/>
                  </a:rPr>
                  <a:t>’</a:t>
                </a:r>
                <a:r>
                  <a:rPr lang="uk-UA" sz="2000" dirty="0" err="1">
                    <a:effectLst/>
                    <a:latin typeface="Times New Roman"/>
                    <a:ea typeface="Times New Roman"/>
                    <a:cs typeface="Times New Roman"/>
                  </a:rPr>
                  <a:t>язати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рівняння: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en-US" sz="1800" b="0" i="1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+1</m:t>
                          </m:r>
                        </m:num>
                        <m:den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6</m:t>
                          </m:r>
                        </m:den>
                      </m:f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−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+2</m:t>
                          </m:r>
                        </m:num>
                        <m:den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4</m:t>
                          </m:r>
                        </m:den>
                      </m:f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 −1;</m:t>
                      </m:r>
                    </m:oMath>
                  </m:oMathPara>
                </a14:m>
                <a:endParaRPr lang="en-US" sz="1800" dirty="0" smtClean="0">
                  <a:effectLst/>
                  <a:latin typeface="Times New Roman"/>
                  <a:ea typeface="Times New Roman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ru-RU" sz="2200" dirty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:r>
                  <a:rPr lang="en-US" sz="2200" i="1" dirty="0">
                    <a:effectLst/>
                    <a:latin typeface="Times New Roman"/>
                    <a:ea typeface="Times New Roman"/>
                    <a:cs typeface="Times New Roman"/>
                  </a:rPr>
                  <a:t>x</a:t>
                </a:r>
                <a:r>
                  <a:rPr lang="uk-UA" sz="22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 + 4 </a:t>
                </a:r>
                <a14:m>
                  <m:oMath xmlns:m="http://schemas.openxmlformats.org/officeDocument/2006/math">
                    <m:r>
                      <a:rPr lang="uk-UA" sz="2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6(</a:t>
                </a:r>
                <a:r>
                  <a:rPr lang="uk-UA" sz="22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2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 + 2) = </a:t>
                </a:r>
                <a:r>
                  <a:rPr lang="ru-RU" sz="2200" dirty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:r>
                  <a:rPr lang="uk-UA" sz="22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2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 + 4</a:t>
                </a:r>
                <a14:m>
                  <m:oMath xmlns:m="http://schemas.openxmlformats.org/officeDocument/2006/math">
                    <m:r>
                      <a:rPr lang="uk-UA" sz="2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6</a:t>
                </a:r>
                <a:r>
                  <a:rPr lang="uk-UA" sz="22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2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 12 = </a:t>
                </a:r>
                <a14:m>
                  <m:oMath xmlns:m="http://schemas.openxmlformats.org/officeDocument/2006/math">
                    <m:r>
                      <a:rPr lang="uk-UA" sz="2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24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; </a:t>
                </a:r>
                <a14:m>
                  <m:oMath xmlns:m="http://schemas.openxmlformats.org/officeDocument/2006/math">
                    <m:r>
                      <a:rPr lang="uk-UA" sz="2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ru-RU" sz="22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200" i="1" dirty="0">
                    <a:effectLst/>
                    <a:latin typeface="Times New Roman"/>
                    <a:ea typeface="Times New Roman"/>
                    <a:cs typeface="Times New Roman"/>
                  </a:rPr>
                  <a:t> х</a:t>
                </a:r>
                <a:r>
                  <a:rPr lang="uk-UA" sz="22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2200" dirty="0">
                    <a:effectLst/>
                    <a:latin typeface="Times New Roman"/>
                    <a:ea typeface="Times New Roman"/>
                    <a:cs typeface="Times New Roman"/>
                  </a:rPr>
                  <a:t> + 16 = 0</a:t>
                </a:r>
                <a:r>
                  <a:rPr lang="uk-UA" dirty="0">
                    <a:effectLst/>
                    <a:latin typeface="Times New Roman"/>
                    <a:ea typeface="Times New Roman"/>
                    <a:cs typeface="Times New Roman"/>
                  </a:rPr>
                  <a:t>; </a:t>
                </a:r>
                <a:r>
                  <a:rPr lang="uk-UA" sz="2000" i="1" dirty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2000" baseline="30000" dirty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000" dirty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 = 8</a:t>
                </a:r>
                <a:r>
                  <a:rPr lang="uk-UA" dirty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; </a:t>
                </a:r>
                <a:r>
                  <a:rPr lang="uk-UA" sz="2000" i="1" dirty="0" smtClean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2000" baseline="-25000" dirty="0" smtClean="0">
                    <a:effectLst/>
                    <a:latin typeface="Times New Roman"/>
                    <a:ea typeface="Calibri"/>
                    <a:cs typeface="Times New Roman"/>
                  </a:rPr>
                  <a:t>1 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= 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uk-UA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e>
                    </m:rad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, 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=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uk-UA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e>
                    </m:rad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  <a:endParaRPr lang="uk-UA" sz="2000" dirty="0" smtClean="0">
                  <a:effectLst/>
                  <a:latin typeface="Times New Roman"/>
                  <a:ea typeface="Times New Roman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en-US" sz="2000" dirty="0" smtClean="0">
                  <a:effectLst/>
                  <a:latin typeface="Times New Roman"/>
                  <a:ea typeface="Times New Roman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b="1" dirty="0">
                    <a:solidFill>
                      <a:srgbClr val="C00000"/>
                    </a:solidFill>
                    <a:latin typeface="Times New Roman"/>
                    <a:ea typeface="Times New Roman"/>
                  </a:rPr>
                  <a:t>Математична </a:t>
                </a:r>
                <a:r>
                  <a:rPr lang="uk-UA" sz="2400" b="1" dirty="0" smtClean="0">
                    <a:solidFill>
                      <a:srgbClr val="C00000"/>
                    </a:solidFill>
                    <a:latin typeface="Times New Roman"/>
                    <a:ea typeface="Times New Roman"/>
                  </a:rPr>
                  <a:t>розминка</a:t>
                </a:r>
                <a:r>
                  <a:rPr lang="en-US" sz="2400" b="1" dirty="0" smtClean="0">
                    <a:solidFill>
                      <a:srgbClr val="C00000"/>
                    </a:solidFill>
                    <a:latin typeface="Times New Roman"/>
                    <a:ea typeface="Times New Roman"/>
                  </a:rPr>
                  <a:t>.</a:t>
                </a:r>
                <a:endParaRPr lang="en-US" sz="2000" b="1" dirty="0" smtClean="0">
                  <a:solidFill>
                    <a:srgbClr val="C00000"/>
                  </a:solidFill>
                  <a:latin typeface="Times New Roman"/>
                  <a:ea typeface="Times New Roman"/>
                </a:endParaRPr>
              </a:p>
              <a:p>
                <a:pPr lvl="0" algn="just">
                  <a:lnSpc>
                    <a:spcPct val="115000"/>
                  </a:lnSpc>
                  <a:buFont typeface="+mj-lt"/>
                  <a:buAutoNum type="arabicParenR"/>
                </a:pPr>
                <a:r>
                  <a:rPr lang="uk-UA" sz="2000" dirty="0">
                    <a:latin typeface="Times New Roman"/>
                    <a:ea typeface="Calibri"/>
                    <a:cs typeface="Times New Roman"/>
                  </a:rPr>
                  <a:t>Яке рівняння називають лінійним</a:t>
                </a:r>
                <a:r>
                  <a:rPr lang="uk-UA" sz="2000" dirty="0" smtClean="0">
                    <a:latin typeface="Times New Roman"/>
                    <a:ea typeface="Calibri"/>
                    <a:cs typeface="Times New Roman"/>
                  </a:rPr>
                  <a:t>?</a:t>
                </a:r>
                <a:endParaRPr lang="en-US" sz="2000" dirty="0" smtClean="0">
                  <a:latin typeface="Times New Roman"/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u="sng" dirty="0">
                    <a:latin typeface="Times New Roman"/>
                    <a:ea typeface="Calibri"/>
                    <a:cs typeface="Times New Roman"/>
                  </a:rPr>
                  <a:t>Відповідь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. </a:t>
                </a:r>
                <a:r>
                  <a:rPr lang="uk-UA" sz="2000" dirty="0" smtClean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Рівняння  виду </a:t>
                </a:r>
                <a:r>
                  <a:rPr lang="uk-UA" sz="2000" i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ах</a:t>
                </a:r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:r>
                  <a:rPr lang="en-US" sz="2000" i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, у якому </a:t>
                </a:r>
                <a:r>
                  <a:rPr lang="uk-UA" sz="2000" i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а</a:t>
                </a:r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і </a:t>
                </a:r>
                <a:r>
                  <a:rPr lang="en-US" sz="2000" i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14:m>
                  <m:oMath xmlns:m="http://schemas.openxmlformats.org/officeDocument/2006/math">
                    <m:r>
                      <a:rPr lang="uk-UA" sz="2000" i="1">
                        <a:solidFill>
                          <a:srgbClr val="0070C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деякі відомі числа, а </a:t>
                </a:r>
                <a:r>
                  <a:rPr lang="uk-UA" sz="2000" i="1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solidFill>
                          <a:srgbClr val="0070C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змінна, називають лінійним рівнянням з однією змінною.</a:t>
                </a:r>
                <a:endParaRPr lang="ru-RU" sz="2000" dirty="0">
                  <a:solidFill>
                    <a:srgbClr val="0070C0"/>
                  </a:solidFill>
                  <a:ea typeface="Calibri"/>
                  <a:cs typeface="Times New Roman"/>
                </a:endParaRPr>
              </a:p>
              <a:p>
                <a:pPr marL="0" lvl="0" indent="0" algn="just">
                  <a:lnSpc>
                    <a:spcPct val="115000"/>
                  </a:lnSpc>
                  <a:buNone/>
                </a:pPr>
                <a:r>
                  <a:rPr lang="en-US" sz="2000" dirty="0" smtClean="0">
                    <a:ea typeface="Calibri"/>
                    <a:cs typeface="Times New Roman"/>
                  </a:rPr>
                  <a:t>2). </a:t>
                </a:r>
                <a:r>
                  <a:rPr lang="uk-UA" sz="2000" dirty="0" smtClean="0">
                    <a:latin typeface="Times New Roman"/>
                    <a:ea typeface="Calibri"/>
                    <a:cs typeface="Times New Roman"/>
                  </a:rPr>
                  <a:t>Яке </a:t>
                </a:r>
                <a:r>
                  <a:rPr lang="uk-UA" sz="2000" dirty="0">
                    <a:latin typeface="Times New Roman"/>
                    <a:ea typeface="Calibri"/>
                    <a:cs typeface="Times New Roman"/>
                  </a:rPr>
                  <a:t>рівняння називають рівнянням першого степеня?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u="sng" dirty="0">
                    <a:effectLst/>
                    <a:latin typeface="Times New Roman"/>
                    <a:ea typeface="Calibri"/>
                    <a:cs typeface="Times New Roman"/>
                  </a:rPr>
                  <a:t>Відповідь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.</a:t>
                </a:r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000" dirty="0" smtClean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Якщо </a:t>
                </a:r>
                <a:r>
                  <a:rPr lang="uk-UA" sz="2000" i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а</a:t>
                </a:r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solidFill>
                          <a:srgbClr val="0070C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≠</m:t>
                    </m:r>
                  </m:oMath>
                </a14:m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0, то рівняння </a:t>
                </a:r>
                <a:r>
                  <a:rPr lang="uk-UA" sz="2000" i="1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ах</a:t>
                </a:r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:r>
                  <a:rPr lang="en-US" sz="2000" i="1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називають рівнянням першого степеня.</a:t>
                </a:r>
                <a:endParaRPr lang="ru-RU" sz="2000" dirty="0">
                  <a:solidFill>
                    <a:srgbClr val="0070C0"/>
                  </a:solidFill>
                  <a:ea typeface="Calibri"/>
                  <a:cs typeface="Times New Roman"/>
                </a:endParaRPr>
              </a:p>
              <a:p>
                <a:pPr marL="0" lvl="0" indent="0" algn="just">
                  <a:lnSpc>
                    <a:spcPct val="115000"/>
                  </a:lnSpc>
                  <a:buNone/>
                </a:pPr>
                <a:r>
                  <a:rPr lang="en-US" sz="2400" dirty="0" smtClean="0">
                    <a:latin typeface="Times New Roman"/>
                    <a:ea typeface="Calibri"/>
                    <a:cs typeface="Times New Roman"/>
                  </a:rPr>
                  <a:t>3). </a:t>
                </a:r>
                <a:r>
                  <a:rPr lang="uk-UA" sz="2400" dirty="0" smtClean="0">
                    <a:latin typeface="Times New Roman"/>
                    <a:ea typeface="Calibri"/>
                    <a:cs typeface="Times New Roman"/>
                  </a:rPr>
                  <a:t>Навести </a:t>
                </a:r>
                <a:r>
                  <a:rPr lang="uk-UA" sz="2400" dirty="0">
                    <a:latin typeface="Times New Roman"/>
                    <a:ea typeface="Calibri"/>
                    <a:cs typeface="Times New Roman"/>
                  </a:rPr>
                  <a:t>приклад лінійного рівняння, яке є рівнянням першого степеня.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u="sng" dirty="0">
                    <a:effectLst/>
                    <a:latin typeface="Times New Roman"/>
                    <a:ea typeface="Calibri"/>
                    <a:cs typeface="Times New Roman"/>
                  </a:rPr>
                  <a:t>Відповідь.</a:t>
                </a:r>
                <a:r>
                  <a:rPr lang="uk-UA" sz="24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400" dirty="0" smtClean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Кожне з лінійних рівнянь 4</a:t>
                </a:r>
                <a:r>
                  <a:rPr lang="uk-UA" sz="2400" i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2400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= 8,   5</a:t>
                </a:r>
                <a:r>
                  <a:rPr lang="uk-UA" sz="2400" i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х  </a:t>
                </a:r>
                <a:r>
                  <a:rPr lang="uk-UA" sz="2400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= 0,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uk-UA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uk-UA" sz="24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srgbClr val="0070C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9 є рівнянням першого степеня.</a:t>
                </a:r>
                <a:endParaRPr lang="ru-RU" sz="1800" dirty="0">
                  <a:solidFill>
                    <a:srgbClr val="0070C0"/>
                  </a:solidFill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ru-RU" sz="2400" dirty="0">
                  <a:solidFill>
                    <a:srgbClr val="C00000"/>
                  </a:solidFill>
                  <a:ea typeface="Calibri"/>
                  <a:cs typeface="Times New Roman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692696"/>
                <a:ext cx="8229600" cy="5505475"/>
              </a:xfrm>
              <a:blipFill rotWithShape="1">
                <a:blip r:embed="rId2"/>
                <a:stretch>
                  <a:fillRect l="-815" t="-554" r="-7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Users\ил\Desktop\Картинки 8 клас\chetir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55575"/>
            <a:ext cx="2663850" cy="1401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47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Математична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розминка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продовження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692696"/>
                <a:ext cx="8640960" cy="5832648"/>
              </a:xfrm>
            </p:spPr>
            <p:txBody>
              <a:bodyPr>
                <a:normAutofit fontScale="92500"/>
              </a:bodyPr>
              <a:lstStyle/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 smtClean="0">
                    <a:latin typeface="Times New Roman"/>
                    <a:ea typeface="Calibri"/>
                    <a:cs typeface="Times New Roman"/>
                  </a:rPr>
                  <a:t>4) Навести </a:t>
                </a:r>
                <a:r>
                  <a:rPr lang="uk-UA" sz="2000" dirty="0">
                    <a:latin typeface="Times New Roman"/>
                    <a:ea typeface="Calibri"/>
                    <a:cs typeface="Times New Roman"/>
                  </a:rPr>
                  <a:t>приклад лінійного рівняння, яке не є рівнянням першого степеня</a:t>
                </a:r>
                <a:r>
                  <a:rPr lang="uk-UA" sz="2000" dirty="0" smtClean="0">
                    <a:latin typeface="Times New Roman"/>
                    <a:ea typeface="Calibri"/>
                    <a:cs typeface="Times New Roman"/>
                  </a:rPr>
                  <a:t>.</a:t>
                </a:r>
                <a:r>
                  <a:rPr lang="uk-UA" sz="2000" u="sng" dirty="0">
                    <a:latin typeface="Times New Roman"/>
                    <a:ea typeface="Calibri"/>
                    <a:cs typeface="Times New Roman"/>
                  </a:rPr>
                  <a:t> </a:t>
                </a:r>
                <a:endParaRPr lang="uk-UA" sz="2000" u="sng" dirty="0" smtClean="0">
                  <a:latin typeface="Times New Roman"/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u="sng" dirty="0" smtClean="0">
                    <a:latin typeface="Times New Roman"/>
                    <a:ea typeface="Calibri"/>
                    <a:cs typeface="Times New Roman"/>
                  </a:rPr>
                  <a:t>Відповідь</a:t>
                </a:r>
                <a:r>
                  <a:rPr lang="uk-UA" sz="2000" u="sng" dirty="0">
                    <a:latin typeface="Times New Roman"/>
                    <a:ea typeface="Calibri"/>
                    <a:cs typeface="Times New Roman"/>
                  </a:rPr>
                  <a:t>.</a:t>
                </a:r>
                <a:r>
                  <a:rPr lang="uk-UA" sz="2000" dirty="0"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000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0</a:t>
                </a:r>
                <a:r>
                  <a:rPr lang="uk-UA" sz="2000" i="1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2000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 = 0,  </a:t>
                </a:r>
                <a:r>
                  <a:rPr lang="uk-UA" sz="2000" dirty="0" err="1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0</a:t>
                </a:r>
                <a:r>
                  <a:rPr lang="uk-UA" sz="2000" i="1" dirty="0" err="1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2000" i="1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 =</a:t>
                </a:r>
                <a:r>
                  <a:rPr lang="uk-UA" sz="2000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 4 не є рівнянням першого степеня.</a:t>
                </a:r>
                <a:endParaRPr lang="ru-RU" sz="1600" dirty="0">
                  <a:solidFill>
                    <a:srgbClr val="0070C0"/>
                  </a:solidFill>
                  <a:ea typeface="Calibri"/>
                  <a:cs typeface="Times New Roman"/>
                </a:endParaRPr>
              </a:p>
              <a:p>
                <a:pPr marL="0" lvl="0" indent="0" algn="just">
                  <a:lnSpc>
                    <a:spcPct val="115000"/>
                  </a:lnSpc>
                  <a:buNone/>
                </a:pPr>
                <a:r>
                  <a:rPr lang="uk-UA" sz="2000" dirty="0" smtClean="0">
                    <a:latin typeface="Times New Roman"/>
                    <a:ea typeface="Calibri"/>
                    <a:cs typeface="Times New Roman"/>
                  </a:rPr>
                  <a:t>5) Яке </a:t>
                </a:r>
                <a:r>
                  <a:rPr lang="uk-UA" sz="2000" dirty="0">
                    <a:latin typeface="Times New Roman"/>
                    <a:ea typeface="Calibri"/>
                    <a:cs typeface="Times New Roman"/>
                  </a:rPr>
                  <a:t>рівняння називають квадратним?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u="sng" dirty="0">
                    <a:effectLst/>
                    <a:latin typeface="Times New Roman"/>
                    <a:ea typeface="Calibri"/>
                    <a:cs typeface="Times New Roman"/>
                  </a:rPr>
                  <a:t>Відповідь.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000" dirty="0" smtClean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Квадратним рівнянням називають рівняння виду </a:t>
                </a:r>
                <a:r>
                  <a:rPr lang="uk-UA" sz="2000" i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ах</a:t>
                </a:r>
                <a:r>
                  <a:rPr lang="uk-UA" sz="2000" baseline="30000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+ </a:t>
                </a:r>
                <a:r>
                  <a:rPr lang="en-US" sz="2000" i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uk-UA" sz="2000" i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+ с = 0, де </a:t>
                </a:r>
                <a:r>
                  <a:rPr lang="uk-UA" sz="2000" i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solidFill>
                          <a:srgbClr val="0070C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змінна, </a:t>
                </a:r>
                <a:r>
                  <a:rPr lang="uk-UA" sz="2000" i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а, </a:t>
                </a:r>
                <a:r>
                  <a:rPr lang="en-US" sz="2000" i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uk-UA" sz="2000" i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, с</a:t>
                </a:r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solidFill>
                          <a:srgbClr val="0070C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деякі числа, причому </a:t>
                </a:r>
                <a:r>
                  <a:rPr lang="uk-UA" sz="2000" i="1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solidFill>
                          <a:srgbClr val="0070C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≠</m:t>
                    </m:r>
                  </m:oMath>
                </a14:m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0.</a:t>
                </a:r>
                <a:endParaRPr lang="ru-RU" sz="1600" dirty="0">
                  <a:solidFill>
                    <a:srgbClr val="0070C0"/>
                  </a:solidFill>
                  <a:ea typeface="Calibri"/>
                  <a:cs typeface="Times New Roman"/>
                </a:endParaRPr>
              </a:p>
              <a:p>
                <a:pPr marL="0" lvl="0" indent="0" algn="just">
                  <a:lnSpc>
                    <a:spcPct val="115000"/>
                  </a:lnSpc>
                  <a:buNone/>
                </a:pPr>
                <a:r>
                  <a:rPr lang="uk-UA" sz="2000" dirty="0" smtClean="0">
                    <a:latin typeface="Times New Roman"/>
                    <a:ea typeface="Calibri"/>
                    <a:cs typeface="Times New Roman"/>
                  </a:rPr>
                  <a:t>6) Як </a:t>
                </a:r>
                <a:r>
                  <a:rPr lang="uk-UA" sz="2000" dirty="0">
                    <a:latin typeface="Times New Roman"/>
                    <a:ea typeface="Calibri"/>
                    <a:cs typeface="Times New Roman"/>
                  </a:rPr>
                  <a:t>називають коефіцієнти квадратного рівняння?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u="sng" dirty="0">
                    <a:effectLst/>
                    <a:latin typeface="Times New Roman"/>
                    <a:ea typeface="Calibri"/>
                    <a:cs typeface="Times New Roman"/>
                  </a:rPr>
                  <a:t>Відповідь.</a:t>
                </a:r>
                <a:r>
                  <a:rPr lang="uk-UA" sz="20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000" dirty="0" smtClean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Число </a:t>
                </a:r>
                <a:r>
                  <a:rPr lang="uk-UA" sz="2000" b="1" i="1" dirty="0">
                    <a:solidFill>
                      <a:srgbClr val="0070C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а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rgbClr val="0070C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називають першим або старшим коефіцієнтом, число </a:t>
                </a:r>
                <a:r>
                  <a:rPr lang="en-US" sz="2000" b="1" i="1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14:m>
                  <m:oMath xmlns:m="http://schemas.openxmlformats.org/officeDocument/2006/math">
                    <m:r>
                      <a:rPr lang="ru-RU" sz="2000" b="1" i="1">
                        <a:solidFill>
                          <a:srgbClr val="0070C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другим коефіцієнтом, число </a:t>
                </a:r>
                <a:r>
                  <a:rPr lang="uk-UA" sz="2000" b="1" i="1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с</a:t>
                </a:r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solidFill>
                          <a:srgbClr val="0070C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вільним членом.</a:t>
                </a:r>
                <a:endParaRPr lang="ru-RU" sz="1600" dirty="0">
                  <a:solidFill>
                    <a:srgbClr val="0070C0"/>
                  </a:solidFill>
                  <a:ea typeface="Calibri"/>
                  <a:cs typeface="Times New Roman"/>
                </a:endParaRPr>
              </a:p>
              <a:p>
                <a:pPr marL="0" lvl="0" indent="0" algn="just">
                  <a:lnSpc>
                    <a:spcPct val="115000"/>
                  </a:lnSpc>
                  <a:buNone/>
                </a:pPr>
                <a:r>
                  <a:rPr lang="uk-UA" sz="2000" dirty="0" smtClean="0">
                    <a:latin typeface="Times New Roman"/>
                    <a:ea typeface="Calibri"/>
                    <a:cs typeface="Times New Roman"/>
                  </a:rPr>
                  <a:t>7) Яке </a:t>
                </a:r>
                <a:r>
                  <a:rPr lang="uk-UA" sz="2000" dirty="0">
                    <a:latin typeface="Times New Roman"/>
                    <a:ea typeface="Calibri"/>
                    <a:cs typeface="Times New Roman"/>
                  </a:rPr>
                  <a:t>квадратне рівняння називають зведеним?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u="sng" dirty="0">
                    <a:latin typeface="Times New Roman"/>
                    <a:ea typeface="Calibri"/>
                    <a:cs typeface="Times New Roman"/>
                  </a:rPr>
                  <a:t>Відповідь</a:t>
                </a:r>
                <a:r>
                  <a:rPr lang="uk-UA" sz="2000" dirty="0">
                    <a:latin typeface="Times New Roman"/>
                    <a:ea typeface="Calibri"/>
                    <a:cs typeface="Times New Roman"/>
                  </a:rPr>
                  <a:t>. </a:t>
                </a:r>
                <a:r>
                  <a:rPr lang="uk-UA" sz="2000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Квадратне рівняння, перший коефіцієнт якого дорівнює 1, називають зведеним.</a:t>
                </a:r>
                <a:endParaRPr lang="ru-RU" sz="1600" dirty="0">
                  <a:solidFill>
                    <a:srgbClr val="0070C0"/>
                  </a:solidFill>
                  <a:ea typeface="Calibri"/>
                  <a:cs typeface="Times New Roman"/>
                </a:endParaRPr>
              </a:p>
              <a:p>
                <a:pPr marL="0" lvl="0" indent="0" algn="just">
                  <a:lnSpc>
                    <a:spcPct val="115000"/>
                  </a:lnSpc>
                  <a:buNone/>
                </a:pPr>
                <a:r>
                  <a:rPr lang="uk-UA" sz="2000" dirty="0" smtClean="0">
                    <a:latin typeface="Times New Roman"/>
                    <a:ea typeface="Calibri"/>
                    <a:cs typeface="Times New Roman"/>
                  </a:rPr>
                  <a:t>8) Яке </a:t>
                </a:r>
                <a:r>
                  <a:rPr lang="uk-UA" sz="2000" dirty="0">
                    <a:latin typeface="Times New Roman"/>
                    <a:ea typeface="Calibri"/>
                    <a:cs typeface="Times New Roman"/>
                  </a:rPr>
                  <a:t>квадратне рівняння називають неповним?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u="sng" dirty="0">
                    <a:latin typeface="Times New Roman"/>
                    <a:ea typeface="Calibri"/>
                    <a:cs typeface="Times New Roman"/>
                  </a:rPr>
                  <a:t>Відповідь</a:t>
                </a:r>
                <a:r>
                  <a:rPr lang="uk-UA" sz="2000" dirty="0">
                    <a:latin typeface="Times New Roman"/>
                    <a:ea typeface="Calibri"/>
                    <a:cs typeface="Times New Roman"/>
                  </a:rPr>
                  <a:t>. </a:t>
                </a:r>
                <a:r>
                  <a:rPr lang="uk-UA" sz="2000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Якщо в квадратному рівнянні </a:t>
                </a:r>
                <a:r>
                  <a:rPr lang="uk-UA" sz="2000" i="1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ах</a:t>
                </a:r>
                <a:r>
                  <a:rPr lang="uk-UA" sz="2000" baseline="30000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000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 + </a:t>
                </a:r>
                <a:r>
                  <a:rPr lang="en-US" sz="2000" i="1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uk-UA" sz="2000" i="1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2000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 + с = 0 хоча б один з </a:t>
                </a:r>
                <a:r>
                  <a:rPr lang="uk-UA" sz="2000" dirty="0" err="1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коефієнтів</a:t>
                </a:r>
                <a:r>
                  <a:rPr lang="uk-UA" sz="2000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000" b="1" i="1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en-US" sz="2000" i="1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000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або </a:t>
                </a:r>
                <a:r>
                  <a:rPr lang="uk-UA" sz="2000" b="1" i="1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с</a:t>
                </a:r>
                <a:r>
                  <a:rPr lang="uk-UA" sz="2000" dirty="0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rPr>
                  <a:t> дорівнює нулю, то таке рівняння називають неповним квадратним рівнянням.</a:t>
                </a:r>
                <a:endParaRPr lang="ru-RU" sz="1600" dirty="0">
                  <a:solidFill>
                    <a:srgbClr val="0070C0"/>
                  </a:solidFill>
                  <a:ea typeface="Calibri"/>
                  <a:cs typeface="Times New Roman"/>
                </a:endParaRPr>
              </a:p>
              <a:p>
                <a:pPr marL="0" lvl="0" indent="0" algn="just">
                  <a:lnSpc>
                    <a:spcPct val="115000"/>
                  </a:lnSpc>
                  <a:buNone/>
                </a:pPr>
                <a:endParaRPr lang="ru-RU" sz="2000" dirty="0">
                  <a:solidFill>
                    <a:srgbClr val="0070C0"/>
                  </a:solidFill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692696"/>
                <a:ext cx="8640960" cy="5832648"/>
              </a:xfrm>
              <a:blipFill rotWithShape="1">
                <a:blip r:embed="rId2"/>
                <a:stretch>
                  <a:fillRect l="-635" t="-209" r="-635" b="-6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8480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Математична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розминка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продовжен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80728"/>
                <a:ext cx="8229600" cy="5145435"/>
              </a:xfrm>
            </p:spPr>
            <p:txBody>
              <a:bodyPr/>
              <a:lstStyle/>
              <a:p>
                <a:pPr marL="0" lvl="0" indent="0" algn="just">
                  <a:lnSpc>
                    <a:spcPct val="115000"/>
                  </a:lnSpc>
                  <a:buNone/>
                </a:pPr>
                <a:r>
                  <a:rPr lang="uk-UA" sz="2000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9) Які </a:t>
                </a:r>
                <a:r>
                  <a:rPr lang="uk-UA" sz="2000" dirty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існують види неповних квадратних </a:t>
                </a:r>
                <a:r>
                  <a:rPr lang="uk-UA" sz="2000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рівнянь?</a:t>
                </a:r>
                <a:endParaRPr lang="ru-RU" sz="2000" dirty="0" smtClean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lvl="0" indent="0" algn="just">
                  <a:lnSpc>
                    <a:spcPct val="115000"/>
                  </a:lnSpc>
                  <a:buNone/>
                </a:pPr>
                <a:r>
                  <a:rPr lang="uk-UA" sz="2000" u="sng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Відповідь</a:t>
                </a:r>
                <a:r>
                  <a:rPr lang="uk-UA" sz="2000" dirty="0">
                    <a:solidFill>
                      <a:srgbClr val="C00000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. Існують три види неповних квадратних рівнянь:</a:t>
                </a:r>
                <a:endParaRPr lang="ru-RU" sz="2000" dirty="0">
                  <a:solidFill>
                    <a:srgbClr val="C00000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lvl="0" algn="just">
                  <a:lnSpc>
                    <a:spcPct val="115000"/>
                  </a:lnSpc>
                  <a:buFont typeface="+mj-lt"/>
                  <a:buAutoNum type="arabicPeriod"/>
                </a:pPr>
                <a:r>
                  <a:rPr lang="uk-UA" sz="2000" dirty="0">
                    <a:solidFill>
                      <a:srgbClr val="C00000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При </a:t>
                </a:r>
                <a:r>
                  <a:rPr lang="en-US" sz="2000" i="1" dirty="0">
                    <a:solidFill>
                      <a:srgbClr val="C00000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b</a:t>
                </a:r>
                <a:r>
                  <a:rPr lang="uk-UA" sz="2000" dirty="0">
                    <a:solidFill>
                      <a:srgbClr val="C00000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 = </a:t>
                </a:r>
                <a:r>
                  <a:rPr lang="uk-UA" sz="2000" i="1" dirty="0">
                    <a:solidFill>
                      <a:srgbClr val="C00000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с</a:t>
                </a:r>
                <a:r>
                  <a:rPr lang="uk-UA" sz="2000" dirty="0">
                    <a:solidFill>
                      <a:srgbClr val="C00000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 = 0 маємо: </a:t>
                </a:r>
                <a:r>
                  <a:rPr lang="uk-UA" sz="2000" i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а</a:t>
                </a:r>
                <a:r>
                  <a:rPr lang="en-US" sz="2000" i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x</a:t>
                </a:r>
                <a:r>
                  <a:rPr lang="uk-UA" sz="2000" baseline="30000" dirty="0" smtClean="0">
                    <a:solidFill>
                      <a:srgbClr val="C00000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2 </a:t>
                </a:r>
                <a:r>
                  <a:rPr lang="uk-UA" sz="2000" dirty="0" smtClean="0">
                    <a:solidFill>
                      <a:srgbClr val="C00000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 </a:t>
                </a:r>
                <a:r>
                  <a:rPr lang="uk-UA" sz="2000" dirty="0">
                    <a:solidFill>
                      <a:srgbClr val="C00000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= 0.</a:t>
                </a:r>
                <a:r>
                  <a:rPr lang="uk-UA" sz="2000" dirty="0">
                    <a:latin typeface="Times New Roman"/>
                    <a:ea typeface="Calibri"/>
                    <a:cs typeface="Times New Roman"/>
                  </a:rPr>
                  <a:t> </a:t>
                </a:r>
                <a:endParaRPr lang="uk-UA" sz="2000" dirty="0" smtClean="0">
                  <a:latin typeface="Times New Roman"/>
                  <a:ea typeface="Calibri"/>
                  <a:cs typeface="Times New Roman"/>
                </a:endParaRPr>
              </a:p>
              <a:p>
                <a:pPr lvl="0" algn="just">
                  <a:lnSpc>
                    <a:spcPct val="115000"/>
                  </a:lnSpc>
                  <a:buFont typeface="+mj-lt"/>
                  <a:buAutoNum type="arabicPeriod"/>
                </a:pPr>
                <a:r>
                  <a:rPr lang="uk-UA" sz="2000" dirty="0" smtClean="0">
                    <a:solidFill>
                      <a:srgbClr val="C00000"/>
                    </a:solidFill>
                    <a:latin typeface="Times New Roman"/>
                    <a:ea typeface="Calibri"/>
                    <a:cs typeface="Times New Roman"/>
                  </a:rPr>
                  <a:t>При </a:t>
                </a:r>
                <a:r>
                  <a:rPr lang="uk-UA" sz="2000" i="1" dirty="0">
                    <a:solidFill>
                      <a:srgbClr val="C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с</a:t>
                </a:r>
                <a:r>
                  <a:rPr lang="uk-UA" sz="2000" dirty="0">
                    <a:solidFill>
                      <a:srgbClr val="C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= 0 і </a:t>
                </a:r>
                <a:r>
                  <a:rPr lang="en-US" sz="2000" i="1" dirty="0">
                    <a:solidFill>
                      <a:srgbClr val="C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14:m>
                  <m:oMath xmlns:m="http://schemas.openxmlformats.org/officeDocument/2006/math">
                    <m:r>
                      <a:rPr lang="ru-RU" sz="2000" i="1">
                        <a:solidFill>
                          <a:srgbClr val="C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≠</m:t>
                    </m:r>
                  </m:oMath>
                </a14:m>
                <a:r>
                  <a:rPr lang="uk-UA" sz="2000" dirty="0">
                    <a:solidFill>
                      <a:srgbClr val="C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0 маємо:</a:t>
                </a:r>
                <a:r>
                  <a:rPr lang="uk-UA" sz="2000" i="1" dirty="0">
                    <a:solidFill>
                      <a:srgbClr val="C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000" i="1" dirty="0">
                    <a:solidFill>
                      <a:srgbClr val="C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ах</a:t>
                </a:r>
                <a:r>
                  <a:rPr lang="uk-UA" sz="2000" baseline="30000" dirty="0">
                    <a:solidFill>
                      <a:srgbClr val="C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:r>
                  <a:rPr lang="uk-UA" sz="2000" dirty="0">
                    <a:solidFill>
                      <a:srgbClr val="C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+</a:t>
                </a:r>
                <a:r>
                  <a:rPr lang="uk-UA" sz="2000" i="1" dirty="0">
                    <a:solidFill>
                      <a:srgbClr val="C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000" i="1" dirty="0">
                    <a:solidFill>
                      <a:srgbClr val="C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i="1" dirty="0">
                    <a:solidFill>
                      <a:srgbClr val="C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solidFill>
                      <a:srgbClr val="C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= 0.</a:t>
                </a:r>
                <a:endParaRPr lang="ru-RU" sz="1600" dirty="0">
                  <a:solidFill>
                    <a:srgbClr val="C00000"/>
                  </a:solidFill>
                  <a:ea typeface="Calibri"/>
                  <a:cs typeface="Times New Roman"/>
                </a:endParaRPr>
              </a:p>
              <a:p>
                <a:pPr lvl="0" algn="just">
                  <a:lnSpc>
                    <a:spcPct val="115000"/>
                  </a:lnSpc>
                  <a:buFont typeface="+mj-lt"/>
                  <a:buAutoNum type="arabicPeriod"/>
                </a:pPr>
                <a:r>
                  <a:rPr lang="uk-UA" sz="2000" dirty="0">
                    <a:solidFill>
                      <a:srgbClr val="C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При </a:t>
                </a:r>
                <a:r>
                  <a:rPr lang="en-US" sz="2000" i="1" dirty="0">
                    <a:solidFill>
                      <a:srgbClr val="C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en-US" sz="2000" dirty="0">
                    <a:solidFill>
                      <a:srgbClr val="C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000" dirty="0">
                    <a:solidFill>
                      <a:srgbClr val="C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= 0 і </a:t>
                </a:r>
                <a:r>
                  <a:rPr lang="uk-UA" sz="2000" i="1" dirty="0">
                    <a:solidFill>
                      <a:srgbClr val="C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с</a:t>
                </a:r>
                <a14:m>
                  <m:oMath xmlns:m="http://schemas.openxmlformats.org/officeDocument/2006/math">
                    <m:r>
                      <a:rPr lang="uk-UA" sz="2000" i="1">
                        <a:solidFill>
                          <a:srgbClr val="C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r>
                      <a:rPr lang="ru-RU" sz="2000" i="1">
                        <a:solidFill>
                          <a:srgbClr val="C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≠</m:t>
                    </m:r>
                  </m:oMath>
                </a14:m>
                <a:r>
                  <a:rPr lang="uk-UA" sz="2000" dirty="0">
                    <a:solidFill>
                      <a:srgbClr val="C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0 маємо: </a:t>
                </a:r>
                <a:r>
                  <a:rPr lang="uk-UA" sz="2000" i="1" dirty="0">
                    <a:solidFill>
                      <a:srgbClr val="C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ах</a:t>
                </a:r>
                <a:r>
                  <a:rPr lang="uk-UA" sz="2000" baseline="30000" dirty="0">
                    <a:solidFill>
                      <a:srgbClr val="C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solidFill>
                      <a:srgbClr val="C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+ </a:t>
                </a:r>
                <a:r>
                  <a:rPr lang="uk-UA" sz="2000" i="1" dirty="0">
                    <a:solidFill>
                      <a:srgbClr val="C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с</a:t>
                </a:r>
                <a:r>
                  <a:rPr lang="uk-UA" sz="2000" dirty="0">
                    <a:solidFill>
                      <a:srgbClr val="C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= 0.</a:t>
                </a:r>
                <a:endParaRPr lang="ru-RU" sz="1600" dirty="0">
                  <a:solidFill>
                    <a:srgbClr val="C00000"/>
                  </a:solidFill>
                  <a:ea typeface="Calibri"/>
                  <a:cs typeface="Times New Roman"/>
                </a:endParaRPr>
              </a:p>
              <a:p>
                <a:pPr marL="0" lvl="0" indent="0" algn="just">
                  <a:lnSpc>
                    <a:spcPct val="115000"/>
                  </a:lnSpc>
                  <a:buNone/>
                </a:pPr>
                <a:endParaRPr lang="ru-RU" sz="2000" dirty="0">
                  <a:solidFill>
                    <a:srgbClr val="C00000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80728"/>
                <a:ext cx="8229600" cy="5145435"/>
              </a:xfrm>
              <a:blipFill rotWithShape="1">
                <a:blip r:embed="rId2"/>
                <a:stretch>
                  <a:fillRect l="-741" t="-23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Users\ил\Desktop\Картинки 8 клас\58089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38356"/>
            <a:ext cx="2232248" cy="1878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ил\Desktop\Картинки 8 клас\small-129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638357"/>
            <a:ext cx="2479660" cy="1878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Картинки (Лена)\j0118021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573016"/>
            <a:ext cx="2304256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84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uk-UA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Історична довідка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289451"/>
          </a:xfrm>
        </p:spPr>
        <p:txBody>
          <a:bodyPr>
            <a:normAutofit lnSpcReduction="10000"/>
          </a:bodyPr>
          <a:lstStyle/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1900" dirty="0">
                <a:latin typeface="Times New Roman"/>
                <a:ea typeface="Calibri"/>
                <a:cs typeface="Times New Roman"/>
              </a:rPr>
              <a:t>Історія</a:t>
            </a:r>
            <a:r>
              <a:rPr lang="uk-UA" sz="19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uk-UA" sz="1900" dirty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розв'язування рівнянь другої степені, в тому числі й квадратних, у стародавні часи була викликана потребою вирішувати проблеми пов'язані з поділом землі, знаходженням її площі, земельними роботами військового характеру, а також із розвитком таких наук, як математика й астрономія. </a:t>
            </a:r>
            <a:r>
              <a:rPr lang="uk-UA" sz="1900" dirty="0" smtClean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  Квадратні </a:t>
            </a:r>
            <a:r>
              <a:rPr lang="uk-UA" sz="1900" dirty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рівняння вміли вирішувати вавилоняни близько 2000 років до н.е. Серед</a:t>
            </a:r>
            <a:r>
              <a:rPr lang="ru-RU" sz="1900" dirty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 </a:t>
            </a:r>
            <a:r>
              <a:rPr lang="uk-UA" sz="1900" u="sng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  <a:hlinkClick r:id="rId2" tooltip="Клинопис"/>
              </a:rPr>
              <a:t>клинописних</a:t>
            </a:r>
            <a:r>
              <a:rPr lang="ru-RU" sz="19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 </a:t>
            </a:r>
            <a:r>
              <a:rPr lang="uk-UA" sz="1900" dirty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текстів були знайдені приклади розв'язання неповних, а також часткових випадків повних квадратних рівнянь. Відомо, що їхні методи розв'язання майже збігаються із сучасними, проте невідомо, яким чином вавилоняни дійшли до цих методів: майже на всіх знайдених до того часу клинописних текстах збереглися лиш вказівки до знаходження коренів рівнянь, але не вказано, як вони були виведені. </a:t>
            </a:r>
            <a:r>
              <a:rPr lang="ru-RU" sz="1900" dirty="0" err="1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Однак</a:t>
            </a:r>
            <a:r>
              <a:rPr lang="ru-RU" sz="1900" dirty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, не </a:t>
            </a:r>
            <a:r>
              <a:rPr lang="ru-RU" sz="1900" dirty="0" err="1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зважаючи</a:t>
            </a:r>
            <a:r>
              <a:rPr lang="ru-RU" sz="1900" dirty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 на </a:t>
            </a:r>
            <a:r>
              <a:rPr lang="ru-RU" sz="1900" dirty="0" err="1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розвинутість</a:t>
            </a:r>
            <a:r>
              <a:rPr lang="ru-RU" sz="1900" dirty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 математики у </a:t>
            </a:r>
            <a:r>
              <a:rPr lang="ru-RU" sz="1900" dirty="0" err="1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ті</a:t>
            </a:r>
            <a:r>
              <a:rPr lang="ru-RU" sz="1900" dirty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900" dirty="0" err="1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часи</a:t>
            </a:r>
            <a:r>
              <a:rPr lang="ru-RU" sz="1900" dirty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, в </a:t>
            </a:r>
            <a:r>
              <a:rPr lang="ru-RU" sz="1900" dirty="0" err="1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цих</a:t>
            </a:r>
            <a:r>
              <a:rPr lang="ru-RU" sz="1900" dirty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 текстах </a:t>
            </a:r>
            <a:r>
              <a:rPr lang="ru-RU" sz="1900" dirty="0" err="1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немає</a:t>
            </a:r>
            <a:r>
              <a:rPr lang="ru-RU" sz="1900" dirty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900" dirty="0" err="1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ані</a:t>
            </a:r>
            <a:r>
              <a:rPr lang="ru-RU" sz="1900" dirty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900" dirty="0" err="1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найменшої</a:t>
            </a:r>
            <a:r>
              <a:rPr lang="ru-RU" sz="1900" dirty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900" dirty="0" err="1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згадки</a:t>
            </a:r>
            <a:r>
              <a:rPr lang="ru-RU" sz="1900" dirty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 про </a:t>
            </a:r>
            <a:r>
              <a:rPr lang="ru-RU" sz="1900" u="sng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  <a:hlinkClick r:id="rId3" tooltip="Від'ємні числа"/>
              </a:rPr>
              <a:t>від'ємні</a:t>
            </a:r>
            <a:r>
              <a:rPr lang="ru-RU" sz="1900" u="sng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  <a:hlinkClick r:id="rId3" tooltip="Від'ємні числа"/>
              </a:rPr>
              <a:t> числа</a:t>
            </a:r>
            <a:r>
              <a:rPr lang="ru-RU" sz="1900" dirty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 і про </a:t>
            </a:r>
            <a:r>
              <a:rPr lang="ru-RU" sz="1900" dirty="0" err="1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загальні</a:t>
            </a:r>
            <a:r>
              <a:rPr lang="ru-RU" sz="1900" dirty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900" dirty="0" err="1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методи</a:t>
            </a:r>
            <a:r>
              <a:rPr lang="ru-RU" sz="1900" dirty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900" dirty="0" err="1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розв'язання</a:t>
            </a:r>
            <a:r>
              <a:rPr lang="ru-RU" sz="1900" dirty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900" dirty="0" err="1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рівнянь</a:t>
            </a:r>
            <a:r>
              <a:rPr lang="ru-RU" sz="1900" dirty="0">
                <a:solidFill>
                  <a:srgbClr val="252525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1900" dirty="0">
              <a:ea typeface="Calibri"/>
              <a:cs typeface="Times New Roman"/>
            </a:endParaRPr>
          </a:p>
          <a:p>
            <a:pPr marL="0" indent="0">
              <a:lnSpc>
                <a:spcPts val="1680"/>
              </a:lnSpc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252525"/>
                </a:solidFill>
                <a:latin typeface="Times New Roman"/>
                <a:ea typeface="Times New Roman"/>
              </a:rPr>
              <a:t>  Правило </a:t>
            </a:r>
            <a:r>
              <a:rPr lang="ru-RU" sz="2000" dirty="0" err="1">
                <a:solidFill>
                  <a:srgbClr val="252525"/>
                </a:solidFill>
                <a:latin typeface="Times New Roman"/>
                <a:ea typeface="Times New Roman"/>
              </a:rPr>
              <a:t>знаходження</a:t>
            </a:r>
            <a:r>
              <a:rPr lang="ru-RU" sz="2000" dirty="0">
                <a:solidFill>
                  <a:srgbClr val="252525"/>
                </a:solidFill>
                <a:latin typeface="Times New Roman"/>
                <a:ea typeface="Times New Roman"/>
              </a:rPr>
              <a:t> </a:t>
            </a:r>
            <a:r>
              <a:rPr lang="ru-RU" sz="2000" dirty="0" err="1">
                <a:solidFill>
                  <a:srgbClr val="252525"/>
                </a:solidFill>
                <a:latin typeface="Times New Roman"/>
                <a:ea typeface="Times New Roman"/>
              </a:rPr>
              <a:t>коренів</a:t>
            </a:r>
            <a:r>
              <a:rPr lang="ru-RU" sz="2000" dirty="0">
                <a:solidFill>
                  <a:srgbClr val="252525"/>
                </a:solidFill>
                <a:latin typeface="Times New Roman"/>
                <a:ea typeface="Times New Roman"/>
              </a:rPr>
              <a:t> </a:t>
            </a:r>
            <a:r>
              <a:rPr lang="ru-RU" sz="2000" dirty="0" err="1">
                <a:solidFill>
                  <a:srgbClr val="252525"/>
                </a:solidFill>
                <a:latin typeface="Times New Roman"/>
                <a:ea typeface="Times New Roman"/>
              </a:rPr>
              <a:t>рівняння</a:t>
            </a:r>
            <a:r>
              <a:rPr lang="ru-RU" sz="2000" dirty="0">
                <a:solidFill>
                  <a:srgbClr val="252525"/>
                </a:solidFill>
                <a:latin typeface="Times New Roman"/>
                <a:ea typeface="Times New Roman"/>
              </a:rPr>
              <a:t>, </a:t>
            </a:r>
            <a:r>
              <a:rPr lang="ru-RU" sz="2000" dirty="0" err="1">
                <a:solidFill>
                  <a:srgbClr val="252525"/>
                </a:solidFill>
                <a:latin typeface="Times New Roman"/>
                <a:ea typeface="Times New Roman"/>
              </a:rPr>
              <a:t>зведеного</a:t>
            </a:r>
            <a:r>
              <a:rPr lang="ru-RU" sz="2000" dirty="0">
                <a:solidFill>
                  <a:srgbClr val="252525"/>
                </a:solidFill>
                <a:latin typeface="Times New Roman"/>
                <a:ea typeface="Times New Roman"/>
              </a:rPr>
              <a:t> до </a:t>
            </a:r>
            <a:r>
              <a:rPr lang="ru-RU" sz="2000" dirty="0" err="1">
                <a:solidFill>
                  <a:srgbClr val="252525"/>
                </a:solidFill>
                <a:latin typeface="Times New Roman"/>
                <a:ea typeface="Times New Roman"/>
              </a:rPr>
              <a:t>вигляду</a:t>
            </a:r>
            <a:r>
              <a:rPr lang="ru-RU" sz="2000" dirty="0">
                <a:solidFill>
                  <a:srgbClr val="252525"/>
                </a:solidFill>
                <a:latin typeface="Times New Roman"/>
                <a:ea typeface="Times New Roman"/>
              </a:rPr>
              <a:t> </a:t>
            </a:r>
            <a:r>
              <a:rPr lang="ru-RU" sz="2000" dirty="0" err="1" smtClean="0">
                <a:solidFill>
                  <a:srgbClr val="252525"/>
                </a:solidFill>
                <a:latin typeface="Times New Roman"/>
                <a:ea typeface="Times New Roman"/>
              </a:rPr>
              <a:t>уперше</a:t>
            </a:r>
            <a:r>
              <a:rPr lang="ru-RU" sz="2000" dirty="0" smtClean="0">
                <a:solidFill>
                  <a:srgbClr val="252525"/>
                </a:solidFill>
                <a:latin typeface="Times New Roman"/>
                <a:ea typeface="Times New Roman"/>
              </a:rPr>
              <a:t> </a:t>
            </a:r>
            <a:r>
              <a:rPr lang="ru-RU" sz="2000" dirty="0">
                <a:solidFill>
                  <a:srgbClr val="252525"/>
                </a:solidFill>
                <a:latin typeface="Times New Roman"/>
                <a:ea typeface="Times New Roman"/>
              </a:rPr>
              <a:t>дав </a:t>
            </a:r>
            <a:r>
              <a:rPr lang="ru-RU" sz="2000" dirty="0" smtClean="0">
                <a:solidFill>
                  <a:srgbClr val="252525"/>
                </a:solidFill>
                <a:latin typeface="Times New Roman"/>
                <a:ea typeface="Times New Roman"/>
              </a:rPr>
              <a:t>                </a:t>
            </a:r>
            <a:r>
              <a:rPr lang="ru-RU" sz="2000" dirty="0" err="1" smtClean="0">
                <a:solidFill>
                  <a:srgbClr val="252525"/>
                </a:solidFill>
                <a:latin typeface="Times New Roman"/>
                <a:ea typeface="Times New Roman"/>
              </a:rPr>
              <a:t>індійський</a:t>
            </a:r>
            <a:r>
              <a:rPr lang="ru-RU" sz="2000" dirty="0" smtClean="0">
                <a:solidFill>
                  <a:srgbClr val="252525"/>
                </a:solidFill>
                <a:latin typeface="Times New Roman"/>
                <a:ea typeface="Times New Roman"/>
              </a:rPr>
              <a:t> </a:t>
            </a:r>
            <a:r>
              <a:rPr lang="ru-RU" sz="2000" dirty="0" err="1">
                <a:solidFill>
                  <a:srgbClr val="252525"/>
                </a:solidFill>
                <a:latin typeface="Times New Roman"/>
                <a:ea typeface="Times New Roman"/>
              </a:rPr>
              <a:t>вчений</a:t>
            </a:r>
            <a:r>
              <a:rPr lang="ru-RU" sz="2000" dirty="0">
                <a:solidFill>
                  <a:srgbClr val="252525"/>
                </a:solidFill>
                <a:latin typeface="Times New Roman"/>
                <a:ea typeface="Times New Roman"/>
              </a:rPr>
              <a:t> </a:t>
            </a:r>
            <a:r>
              <a:rPr lang="ru-RU" sz="20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4" tooltip="Брахмагупта"/>
              </a:rPr>
              <a:t>Брахмагупта</a:t>
            </a:r>
            <a:r>
              <a:rPr lang="ru-RU" sz="2000" dirty="0">
                <a:latin typeface="Times New Roman"/>
                <a:ea typeface="Times New Roman"/>
              </a:rPr>
              <a:t>.</a:t>
            </a:r>
            <a:endParaRPr lang="ru-RU" sz="1800" dirty="0">
              <a:latin typeface="Times New Roman"/>
              <a:ea typeface="Times New Roman"/>
            </a:endParaRPr>
          </a:p>
          <a:p>
            <a:pPr marL="0" indent="0">
              <a:lnSpc>
                <a:spcPts val="168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u="sng" dirty="0">
                <a:solidFill>
                  <a:srgbClr val="0000FF"/>
                </a:solidFill>
                <a:latin typeface="Times New Roman"/>
                <a:ea typeface="Times New Roman"/>
                <a:hlinkClick r:id="rId5" tooltip="Аль-Хорезмі"/>
              </a:rPr>
              <a:t>Аль-</a:t>
            </a:r>
            <a:r>
              <a:rPr lang="ru-RU" sz="20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5" tooltip="Аль-Хорезмі"/>
              </a:rPr>
              <a:t>Хорезмі</a:t>
            </a:r>
            <a:r>
              <a:rPr lang="ru-RU" sz="2000" dirty="0">
                <a:solidFill>
                  <a:srgbClr val="252525"/>
                </a:solidFill>
                <a:latin typeface="Times New Roman"/>
                <a:ea typeface="Times New Roman"/>
              </a:rPr>
              <a:t> описав алгоритм для </a:t>
            </a:r>
            <a:r>
              <a:rPr lang="ru-RU" sz="2000" dirty="0" err="1">
                <a:solidFill>
                  <a:srgbClr val="252525"/>
                </a:solidFill>
                <a:latin typeface="Times New Roman"/>
                <a:ea typeface="Times New Roman"/>
              </a:rPr>
              <a:t>знаходження</a:t>
            </a:r>
            <a:r>
              <a:rPr lang="ru-RU" sz="2000" dirty="0">
                <a:solidFill>
                  <a:srgbClr val="252525"/>
                </a:solidFill>
                <a:latin typeface="Times New Roman"/>
                <a:ea typeface="Times New Roman"/>
              </a:rPr>
              <a:t> </a:t>
            </a:r>
            <a:r>
              <a:rPr lang="ru-RU" sz="2000" dirty="0" err="1">
                <a:solidFill>
                  <a:srgbClr val="252525"/>
                </a:solidFill>
                <a:latin typeface="Times New Roman"/>
                <a:ea typeface="Times New Roman"/>
              </a:rPr>
              <a:t>коренів</a:t>
            </a:r>
            <a:r>
              <a:rPr lang="ru-RU" sz="2000" dirty="0">
                <a:solidFill>
                  <a:srgbClr val="252525"/>
                </a:solidFill>
                <a:latin typeface="Times New Roman"/>
                <a:ea typeface="Times New Roman"/>
              </a:rPr>
              <a:t> </a:t>
            </a:r>
            <a:r>
              <a:rPr lang="ru-RU" sz="2000" dirty="0" err="1">
                <a:solidFill>
                  <a:srgbClr val="252525"/>
                </a:solidFill>
                <a:latin typeface="Times New Roman"/>
                <a:ea typeface="Times New Roman"/>
              </a:rPr>
              <a:t>всіх</a:t>
            </a:r>
            <a:r>
              <a:rPr lang="ru-RU" sz="2000" dirty="0">
                <a:solidFill>
                  <a:srgbClr val="252525"/>
                </a:solidFill>
                <a:latin typeface="Times New Roman"/>
                <a:ea typeface="Times New Roman"/>
              </a:rPr>
              <a:t> шести </a:t>
            </a:r>
            <a:r>
              <a:rPr lang="ru-RU" sz="2000" dirty="0" err="1">
                <a:solidFill>
                  <a:srgbClr val="252525"/>
                </a:solidFill>
                <a:latin typeface="Times New Roman"/>
                <a:ea typeface="Times New Roman"/>
              </a:rPr>
              <a:t>підвидів</a:t>
            </a:r>
            <a:r>
              <a:rPr lang="ru-RU" sz="2000" dirty="0">
                <a:solidFill>
                  <a:srgbClr val="252525"/>
                </a:solidFill>
                <a:latin typeface="Times New Roman"/>
                <a:ea typeface="Times New Roman"/>
              </a:rPr>
              <a:t> квадратного </a:t>
            </a:r>
            <a:r>
              <a:rPr lang="ru-RU" sz="2000" dirty="0" err="1">
                <a:solidFill>
                  <a:srgbClr val="252525"/>
                </a:solidFill>
                <a:latin typeface="Times New Roman"/>
                <a:ea typeface="Times New Roman"/>
              </a:rPr>
              <a:t>рівняння</a:t>
            </a:r>
            <a:r>
              <a:rPr lang="ru-RU" sz="2000" dirty="0">
                <a:solidFill>
                  <a:srgbClr val="252525"/>
                </a:solidFill>
                <a:latin typeface="Times New Roman"/>
                <a:ea typeface="Times New Roman"/>
              </a:rPr>
              <a:t>.</a:t>
            </a:r>
            <a:endParaRPr lang="ru-RU" sz="1800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49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576064"/>
          </a:xfrm>
        </p:spPr>
        <p:txBody>
          <a:bodyPr>
            <a:noAutofit/>
          </a:bodyPr>
          <a:lstStyle/>
          <a:p>
            <a:pPr algn="l">
              <a:lnSpc>
                <a:spcPts val="1680"/>
              </a:lnSpc>
              <a:spcBef>
                <a:spcPts val="600"/>
              </a:spcBef>
              <a:spcAft>
                <a:spcPts val="0"/>
              </a:spcAft>
            </a:pPr>
            <a:r>
              <a:rPr lang="uk-UA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Історична довідка </a:t>
            </a:r>
            <a:r>
              <a:rPr lang="uk-U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(продовження)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764704"/>
                <a:ext cx="8712968" cy="536145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uk-UA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Загальне правило </a:t>
                </a:r>
                <a:r>
                  <a:rPr lang="uk-UA" sz="20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розв</a:t>
                </a:r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’</a:t>
                </a:r>
                <a:r>
                  <a:rPr lang="uk-UA" sz="20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язування</a:t>
                </a:r>
                <a:r>
                  <a:rPr lang="uk-UA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квадратних рівнянь було сформовано німецьким математиком М.</a:t>
                </a:r>
                <a:r>
                  <a:rPr lang="uk-UA" sz="20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Штифелем</a:t>
                </a:r>
                <a:r>
                  <a:rPr lang="uk-UA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(1487 </a:t>
                </a:r>
                <a14:m>
                  <m:oMath xmlns:m="http://schemas.openxmlformats.org/officeDocument/2006/math">
                    <m:r>
                      <a:rPr lang="uk-UA" sz="2000" i="1" smtClean="0"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−1</m:t>
                    </m:r>
                  </m:oMath>
                </a14:m>
                <a:r>
                  <a:rPr lang="ru-RU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567).</a:t>
                </a:r>
              </a:p>
              <a:p>
                <a:pPr marL="0" indent="0">
                  <a:buNone/>
                </a:pPr>
                <a:r>
                  <a:rPr lang="uk-UA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Виводом формули загального </a:t>
                </a:r>
                <a:r>
                  <a:rPr lang="uk-UA" sz="20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розв</a:t>
                </a:r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’</a:t>
                </a:r>
                <a:r>
                  <a:rPr lang="uk-UA" sz="20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зку</a:t>
                </a:r>
                <a:r>
                  <a:rPr lang="uk-UA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квадратних рівнянь займався Франсуа </a:t>
                </a:r>
                <a:r>
                  <a:rPr lang="uk-UA" sz="20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Вієт</a:t>
                </a:r>
                <a:r>
                  <a:rPr lang="uk-UA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. Він же й вивів формули залежності коренів рівняння від коефіцієнтів у 1591 році.</a:t>
                </a:r>
              </a:p>
              <a:p>
                <a:pPr marL="0" indent="0">
                  <a:buNone/>
                </a:pPr>
                <a:endParaRPr lang="ru-RU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764704"/>
                <a:ext cx="8712968" cy="5361459"/>
              </a:xfrm>
              <a:blipFill rotWithShape="1">
                <a:blip r:embed="rId2"/>
                <a:stretch>
                  <a:fillRect l="-699" t="-455" r="-14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C:\Users\ил\Desktop\img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0" t="19810" r="8344" b="3481"/>
          <a:stretch/>
        </p:blipFill>
        <p:spPr bwMode="auto">
          <a:xfrm>
            <a:off x="539552" y="2492896"/>
            <a:ext cx="3744416" cy="356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ил\Desktop\Francois_Viete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537716"/>
            <a:ext cx="3672408" cy="347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630932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М. </a:t>
            </a:r>
            <a:r>
              <a:rPr lang="uk-UA" dirty="0" err="1" smtClean="0"/>
              <a:t>Штифель</a:t>
            </a:r>
            <a:r>
              <a:rPr lang="uk-UA" dirty="0" smtClean="0"/>
              <a:t> (1487- 1567)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924784" y="6195488"/>
            <a:ext cx="346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Франсуа </a:t>
            </a:r>
            <a:r>
              <a:rPr lang="uk-UA" dirty="0" err="1" smtClean="0"/>
              <a:t>Вієт</a:t>
            </a:r>
            <a:r>
              <a:rPr lang="uk-UA" dirty="0" smtClean="0"/>
              <a:t> (1540 – 1603)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279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32048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5.Сприймання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 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усвідомлення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нового </a:t>
            </a:r>
            <a:r>
              <a:rPr lang="ru-RU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матеріалу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570029"/>
                <a:ext cx="8640960" cy="5832648"/>
              </a:xfrm>
            </p:spPr>
            <p:txBody>
              <a:bodyPr>
                <a:normAutofit/>
              </a:bodyPr>
              <a:lstStyle/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b="1" i="1" dirty="0" smtClean="0">
                    <a:solidFill>
                      <a:srgbClr val="FF0000"/>
                    </a:solidFill>
                    <a:latin typeface="Times New Roman"/>
                    <a:ea typeface="Calibri"/>
                    <a:cs typeface="Times New Roman"/>
                  </a:rPr>
                  <a:t>Формула коренів квадратного рівняння.</a:t>
                </a:r>
                <a:endParaRPr lang="ru-RU" sz="1600" b="1" dirty="0" smtClean="0">
                  <a:solidFill>
                    <a:srgbClr val="FF0000"/>
                  </a:solidFill>
                  <a:ea typeface="Calibri"/>
                  <a:cs typeface="Times New Roman"/>
                </a:endParaRP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600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Виведемо </a:t>
                </a:r>
                <a:r>
                  <a:rPr lang="uk-UA" sz="1600" dirty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формулу, яка дає змогу за коефіцієнтами </a:t>
                </a:r>
                <a:r>
                  <a:rPr lang="uk-UA" sz="1600" b="1" i="1" dirty="0">
                    <a:latin typeface="Times New Roman"/>
                    <a:ea typeface="Calibri"/>
                  </a:rPr>
                  <a:t>а</a:t>
                </a:r>
                <a:r>
                  <a:rPr lang="uk-UA" sz="1600" b="1" dirty="0">
                    <a:latin typeface="Times New Roman"/>
                    <a:ea typeface="Calibri"/>
                  </a:rPr>
                  <a:t>, </a:t>
                </a:r>
                <a:r>
                  <a:rPr lang="en-US" sz="1600" b="1" i="1" dirty="0">
                    <a:latin typeface="Times New Roman"/>
                    <a:ea typeface="Calibri"/>
                  </a:rPr>
                  <a:t>b </a:t>
                </a:r>
                <a:r>
                  <a:rPr lang="uk-UA" sz="1600" b="1" dirty="0">
                    <a:latin typeface="Times New Roman"/>
                    <a:ea typeface="Calibri"/>
                  </a:rPr>
                  <a:t>і </a:t>
                </a:r>
                <a:r>
                  <a:rPr lang="uk-UA" sz="1600" b="1" i="1" dirty="0">
                    <a:latin typeface="Times New Roman"/>
                    <a:ea typeface="Calibri"/>
                  </a:rPr>
                  <a:t>с </a:t>
                </a:r>
                <a:r>
                  <a:rPr lang="uk-UA" sz="1600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квадратного рівняння</a:t>
                </a:r>
                <a:r>
                  <a:rPr lang="en-US" sz="1600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 </a:t>
                </a:r>
                <a:endParaRPr lang="uk-UA" sz="1600" dirty="0" smtClean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600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 </a:t>
                </a:r>
                <a:r>
                  <a:rPr lang="uk-UA" sz="1600" b="1" i="1" dirty="0">
                    <a:latin typeface="Times New Roman"/>
                    <a:ea typeface="Calibri"/>
                  </a:rPr>
                  <a:t>ах</a:t>
                </a:r>
                <a:r>
                  <a:rPr lang="uk-UA" sz="1600" b="1" baseline="30000" dirty="0">
                    <a:latin typeface="Times New Roman"/>
                    <a:ea typeface="Calibri"/>
                  </a:rPr>
                  <a:t>2</a:t>
                </a:r>
                <a:r>
                  <a:rPr lang="uk-UA" sz="1600" b="1" dirty="0">
                    <a:latin typeface="Times New Roman"/>
                    <a:ea typeface="Calibri"/>
                  </a:rPr>
                  <a:t> + </a:t>
                </a:r>
                <a:r>
                  <a:rPr lang="en-US" sz="1600" b="1" i="1" dirty="0">
                    <a:latin typeface="Times New Roman"/>
                    <a:ea typeface="Calibri"/>
                  </a:rPr>
                  <a:t>b</a:t>
                </a:r>
                <a:r>
                  <a:rPr lang="uk-UA" sz="1600" b="1" i="1" dirty="0">
                    <a:latin typeface="Times New Roman"/>
                    <a:ea typeface="Calibri"/>
                  </a:rPr>
                  <a:t>х</a:t>
                </a:r>
                <a:r>
                  <a:rPr lang="uk-UA" sz="1600" b="1" dirty="0">
                    <a:latin typeface="Times New Roman"/>
                    <a:ea typeface="Calibri"/>
                  </a:rPr>
                  <a:t> + с = 0 </a:t>
                </a:r>
                <a:r>
                  <a:rPr lang="uk-UA" sz="1600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знаходити </a:t>
                </a:r>
                <a:r>
                  <a:rPr lang="uk-UA" sz="1600" dirty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його корені. </a:t>
                </a:r>
                <a:endParaRPr lang="ru-RU" sz="16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600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Оскільки </a:t>
                </a:r>
                <a:r>
                  <a:rPr lang="uk-UA" sz="1800" b="1" i="1" dirty="0" smtClean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а</a:t>
                </a:r>
                <a14:m>
                  <m:oMath xmlns:m="http://schemas.openxmlformats.org/officeDocument/2006/math">
                    <m:r>
                      <a:rPr lang="uk-UA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≠</m:t>
                    </m:r>
                  </m:oMath>
                </a14:m>
                <a:r>
                  <a:rPr lang="uk-UA" sz="16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0, то, помноживши обидві частини цього рівняння на </a:t>
                </a:r>
                <a:r>
                  <a:rPr lang="uk-UA" sz="1600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4</a:t>
                </a:r>
                <a:r>
                  <a:rPr lang="uk-UA" sz="1800" b="1" i="1" dirty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000" b="1" i="1" dirty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а</a:t>
                </a:r>
                <a:r>
                  <a:rPr lang="uk-UA" sz="2000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, </a:t>
                </a:r>
                <a:r>
                  <a:rPr lang="uk-UA" sz="16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отримаємо рівняння, рівносильне даному: </a:t>
                </a:r>
                <a:r>
                  <a:rPr lang="uk-UA" sz="1600" b="1" dirty="0" smtClean="0">
                    <a:effectLst/>
                    <a:latin typeface="Times New Roman"/>
                    <a:ea typeface="Calibri"/>
                    <a:cs typeface="Times New Roman"/>
                  </a:rPr>
                  <a:t>4</a:t>
                </a:r>
                <a:r>
                  <a:rPr lang="uk-UA" sz="1600" b="1" i="1" dirty="0" smtClean="0">
                    <a:effectLst/>
                    <a:latin typeface="Times New Roman"/>
                    <a:ea typeface="Calibri"/>
                    <a:cs typeface="Times New Roman"/>
                  </a:rPr>
                  <a:t>а</a:t>
                </a:r>
                <a:r>
                  <a:rPr lang="uk-UA" sz="1600" b="1" baseline="30000" dirty="0" smtClean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1600" b="1" i="1" dirty="0" smtClean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1600" b="1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1600" b="1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1600" b="1" i="1" dirty="0">
                    <a:effectLst/>
                    <a:latin typeface="Times New Roman"/>
                    <a:ea typeface="Calibri"/>
                    <a:cs typeface="Times New Roman"/>
                  </a:rPr>
                  <a:t> + </a:t>
                </a:r>
                <a:r>
                  <a:rPr lang="uk-UA" sz="1600" b="1" dirty="0">
                    <a:effectLst/>
                    <a:latin typeface="Times New Roman"/>
                    <a:ea typeface="Calibri"/>
                    <a:cs typeface="Times New Roman"/>
                  </a:rPr>
                  <a:t>4</a:t>
                </a:r>
                <a:r>
                  <a:rPr lang="uk-UA" sz="1600" b="1" i="1" dirty="0">
                    <a:effectLst/>
                    <a:latin typeface="Times New Roman"/>
                    <a:ea typeface="Calibri"/>
                    <a:cs typeface="Times New Roman"/>
                  </a:rPr>
                  <a:t>а</a:t>
                </a:r>
                <a:r>
                  <a:rPr lang="en-US" sz="1600" b="1" i="1" dirty="0"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uk-UA" sz="1600" b="1" i="1" dirty="0">
                    <a:effectLst/>
                    <a:latin typeface="Times New Roman"/>
                    <a:ea typeface="Calibri"/>
                    <a:cs typeface="Times New Roman"/>
                  </a:rPr>
                  <a:t>х + </a:t>
                </a:r>
                <a:r>
                  <a:rPr lang="uk-UA" sz="1600" b="1" dirty="0">
                    <a:effectLst/>
                    <a:latin typeface="Times New Roman"/>
                    <a:ea typeface="Calibri"/>
                    <a:cs typeface="Times New Roman"/>
                  </a:rPr>
                  <a:t>4</a:t>
                </a:r>
                <a:r>
                  <a:rPr lang="uk-UA" sz="1600" b="1" i="1" dirty="0">
                    <a:effectLst/>
                    <a:latin typeface="Times New Roman"/>
                    <a:ea typeface="Calibri"/>
                    <a:cs typeface="Times New Roman"/>
                  </a:rPr>
                  <a:t>ас = </a:t>
                </a:r>
                <a:r>
                  <a:rPr lang="uk-UA" sz="1600" b="1" dirty="0" smtClean="0">
                    <a:effectLst/>
                    <a:latin typeface="Times New Roman"/>
                    <a:ea typeface="Calibri"/>
                    <a:cs typeface="Times New Roman"/>
                  </a:rPr>
                  <a:t>0.</a:t>
                </a:r>
                <a:r>
                  <a:rPr lang="ru-RU" sz="1600" dirty="0" smtClean="0">
                    <a:ea typeface="Calibri"/>
                    <a:cs typeface="Times New Roman"/>
                  </a:rPr>
                  <a:t> </a:t>
                </a: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ru-RU" sz="1600" dirty="0" smtClean="0">
                    <a:ea typeface="Calibri"/>
                    <a:cs typeface="Times New Roman"/>
                  </a:rPr>
                  <a:t> </a:t>
                </a:r>
                <a:r>
                  <a:rPr lang="ru-RU" sz="16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Виділимо</a:t>
                </a:r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в </a:t>
                </a:r>
                <a:r>
                  <a:rPr lang="ru-RU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лівій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частині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цього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рівняння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квадрат </a:t>
                </a:r>
                <a:r>
                  <a:rPr lang="ru-RU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двочлена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endParaRPr lang="ru-RU" sz="16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r>
                  <a:rPr lang="uk-UA" sz="1600" b="1" dirty="0">
                    <a:latin typeface="Times New Roman"/>
                    <a:ea typeface="Calibri"/>
                  </a:rPr>
                  <a:t>4</a:t>
                </a:r>
                <a:r>
                  <a:rPr lang="uk-UA" sz="1600" b="1" i="1" dirty="0">
                    <a:effectLst/>
                    <a:latin typeface="Times New Roman"/>
                    <a:ea typeface="Calibri"/>
                  </a:rPr>
                  <a:t>а</a:t>
                </a:r>
                <a:r>
                  <a:rPr lang="uk-UA" sz="1600" b="1" baseline="30000" dirty="0">
                    <a:effectLst/>
                    <a:latin typeface="Times New Roman"/>
                    <a:ea typeface="Calibri"/>
                  </a:rPr>
                  <a:t>2</a:t>
                </a:r>
                <a:r>
                  <a:rPr lang="uk-UA" sz="1600" b="1" i="1" dirty="0">
                    <a:effectLst/>
                    <a:latin typeface="Times New Roman"/>
                    <a:ea typeface="Calibri"/>
                  </a:rPr>
                  <a:t> х</a:t>
                </a:r>
                <a:r>
                  <a:rPr lang="uk-UA" sz="1600" b="1" baseline="30000" dirty="0">
                    <a:effectLst/>
                    <a:latin typeface="Times New Roman"/>
                    <a:ea typeface="Calibri"/>
                  </a:rPr>
                  <a:t>2</a:t>
                </a:r>
                <a:r>
                  <a:rPr lang="uk-UA" sz="1600" b="1" i="1" dirty="0">
                    <a:effectLst/>
                    <a:latin typeface="Times New Roman"/>
                    <a:ea typeface="Calibri"/>
                  </a:rPr>
                  <a:t> + </a:t>
                </a:r>
                <a:r>
                  <a:rPr lang="uk-UA" sz="1600" b="1" dirty="0">
                    <a:effectLst/>
                    <a:latin typeface="Times New Roman"/>
                    <a:ea typeface="Calibri"/>
                  </a:rPr>
                  <a:t>4</a:t>
                </a:r>
                <a:r>
                  <a:rPr lang="uk-UA" sz="1600" b="1" i="1" dirty="0">
                    <a:effectLst/>
                    <a:latin typeface="Times New Roman"/>
                    <a:ea typeface="Calibri"/>
                  </a:rPr>
                  <a:t>а</a:t>
                </a:r>
                <a:r>
                  <a:rPr lang="en-US" sz="1600" b="1" i="1" dirty="0">
                    <a:effectLst/>
                    <a:latin typeface="Times New Roman"/>
                    <a:ea typeface="Calibri"/>
                  </a:rPr>
                  <a:t>b</a:t>
                </a:r>
                <a:r>
                  <a:rPr lang="uk-UA" sz="1600" b="1" i="1" dirty="0">
                    <a:effectLst/>
                    <a:latin typeface="Times New Roman"/>
                    <a:ea typeface="Calibri"/>
                  </a:rPr>
                  <a:t>х +</a:t>
                </a:r>
                <a:r>
                  <a:rPr lang="en-US" sz="1600" b="1" i="1" dirty="0">
                    <a:effectLst/>
                    <a:latin typeface="Times New Roman"/>
                    <a:ea typeface="Calibri"/>
                  </a:rPr>
                  <a:t>b</a:t>
                </a:r>
                <a:r>
                  <a:rPr lang="uk-UA" sz="1600" b="1" baseline="30000" dirty="0">
                    <a:effectLst/>
                    <a:latin typeface="Times New Roman"/>
                    <a:ea typeface="Calibri"/>
                  </a:rPr>
                  <a:t>2</a:t>
                </a:r>
                <a:r>
                  <a:rPr lang="uk-UA" sz="1600" b="1" dirty="0">
                    <a:effectLst/>
                    <a:latin typeface="Times New Roman"/>
                    <a:ea typeface="Calibri"/>
                  </a:rPr>
                  <a:t> </a:t>
                </a:r>
                <a14:m>
                  <m:oMath xmlns:m="http://schemas.openxmlformats.org/officeDocument/2006/math">
                    <m:r>
                      <a:rPr lang="uk-UA" sz="16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1600" b="1" i="1" dirty="0">
                    <a:effectLst/>
                    <a:latin typeface="Times New Roman"/>
                    <a:ea typeface="Calibri"/>
                  </a:rPr>
                  <a:t> </a:t>
                </a:r>
                <a:r>
                  <a:rPr lang="en-US" sz="1600" b="1" i="1" dirty="0">
                    <a:effectLst/>
                    <a:latin typeface="Times New Roman"/>
                    <a:ea typeface="Calibri"/>
                  </a:rPr>
                  <a:t>b</a:t>
                </a:r>
                <a:r>
                  <a:rPr lang="uk-UA" sz="1600" b="1" baseline="30000" dirty="0">
                    <a:effectLst/>
                    <a:latin typeface="Times New Roman"/>
                    <a:ea typeface="Calibri"/>
                  </a:rPr>
                  <a:t>2</a:t>
                </a:r>
                <a:r>
                  <a:rPr lang="uk-UA" sz="1600" b="1" dirty="0">
                    <a:effectLst/>
                    <a:latin typeface="Times New Roman"/>
                    <a:ea typeface="Calibri"/>
                  </a:rPr>
                  <a:t> + 4</a:t>
                </a:r>
                <a:r>
                  <a:rPr lang="uk-UA" sz="1600" b="1" i="1" dirty="0">
                    <a:effectLst/>
                    <a:latin typeface="Times New Roman"/>
                    <a:ea typeface="Calibri"/>
                  </a:rPr>
                  <a:t>ас = </a:t>
                </a:r>
                <a:r>
                  <a:rPr lang="uk-UA" sz="1600" b="1" dirty="0">
                    <a:effectLst/>
                    <a:latin typeface="Times New Roman"/>
                    <a:ea typeface="Calibri"/>
                  </a:rPr>
                  <a:t>0</a:t>
                </a:r>
                <a:r>
                  <a:rPr lang="uk-UA" sz="1600" b="1" dirty="0" smtClean="0">
                    <a:effectLst/>
                    <a:latin typeface="Times New Roman"/>
                    <a:ea typeface="Calibri"/>
                  </a:rPr>
                  <a:t>; </a:t>
                </a:r>
                <a:r>
                  <a:rPr lang="uk-UA" sz="1600" b="1" dirty="0" smtClean="0">
                    <a:latin typeface="Times New Roman"/>
                    <a:ea typeface="Calibri"/>
                  </a:rPr>
                  <a:t> </a:t>
                </a:r>
                <a:r>
                  <a:rPr lang="uk-UA" sz="1600" b="1" dirty="0">
                    <a:latin typeface="Times New Roman"/>
                    <a:ea typeface="Calibri"/>
                  </a:rPr>
                  <a:t>(2</a:t>
                </a:r>
                <a:r>
                  <a:rPr lang="uk-UA" sz="1600" b="1" i="1" dirty="0">
                    <a:effectLst/>
                    <a:latin typeface="Times New Roman"/>
                    <a:ea typeface="Calibri"/>
                  </a:rPr>
                  <a:t>ах</a:t>
                </a:r>
                <a:r>
                  <a:rPr lang="uk-UA" sz="1600" b="1" dirty="0">
                    <a:effectLst/>
                    <a:latin typeface="Times New Roman"/>
                    <a:ea typeface="Calibri"/>
                  </a:rPr>
                  <a:t> + </a:t>
                </a:r>
                <a:r>
                  <a:rPr lang="en-US" sz="1600" b="1" i="1" dirty="0">
                    <a:effectLst/>
                    <a:latin typeface="Times New Roman"/>
                    <a:ea typeface="Calibri"/>
                  </a:rPr>
                  <a:t>b</a:t>
                </a:r>
                <a:r>
                  <a:rPr lang="uk-UA" sz="1600" b="1" dirty="0" smtClean="0">
                    <a:effectLst/>
                    <a:latin typeface="Times New Roman"/>
                    <a:ea typeface="Calibri"/>
                  </a:rPr>
                  <a:t>)</a:t>
                </a:r>
                <a:r>
                  <a:rPr lang="uk-UA" sz="1600" b="1" baseline="30000" dirty="0" smtClean="0">
                    <a:effectLst/>
                    <a:latin typeface="Times New Roman"/>
                    <a:ea typeface="Calibri"/>
                  </a:rPr>
                  <a:t>2</a:t>
                </a:r>
                <a:r>
                  <a:rPr lang="uk-UA" sz="1600" b="1" dirty="0" smtClean="0">
                    <a:effectLst/>
                    <a:latin typeface="Times New Roman"/>
                    <a:ea typeface="Calibri"/>
                  </a:rPr>
                  <a:t> = </a:t>
                </a:r>
                <a:r>
                  <a:rPr lang="en-US" sz="1600" b="1" i="1" dirty="0" smtClean="0">
                    <a:effectLst/>
                    <a:latin typeface="Times New Roman"/>
                    <a:ea typeface="Times New Roman"/>
                  </a:rPr>
                  <a:t>b</a:t>
                </a:r>
                <a:r>
                  <a:rPr lang="ru-RU" sz="1600" b="1" baseline="30000" dirty="0">
                    <a:effectLst/>
                    <a:latin typeface="Times New Roman"/>
                    <a:ea typeface="Times New Roman"/>
                  </a:rPr>
                  <a:t>2 </a:t>
                </a:r>
                <a14:m>
                  <m:oMath xmlns:m="http://schemas.openxmlformats.org/officeDocument/2006/math">
                    <m:r>
                      <a:rPr lang="ru-RU" sz="1600" b="1" i="1" smtClean="0">
                        <a:effectLst/>
                        <a:latin typeface="Cambria Math"/>
                        <a:ea typeface="Cambria Math"/>
                      </a:rPr>
                      <m:t>−</m:t>
                    </m:r>
                  </m:oMath>
                </a14:m>
                <a:r>
                  <a:rPr lang="uk-UA" sz="1600" b="1" dirty="0" smtClean="0">
                    <a:effectLst/>
                    <a:latin typeface="Times New Roman"/>
                    <a:ea typeface="Times New Roman"/>
                  </a:rPr>
                  <a:t>4</a:t>
                </a:r>
                <a:r>
                  <a:rPr lang="uk-UA" sz="1600" b="1" i="1" dirty="0" smtClean="0">
                    <a:effectLst/>
                    <a:latin typeface="Times New Roman"/>
                    <a:ea typeface="Times New Roman"/>
                  </a:rPr>
                  <a:t>а</a:t>
                </a:r>
                <a:r>
                  <a:rPr lang="uk-UA" sz="1600" b="1" dirty="0" smtClean="0">
                    <a:effectLst/>
                    <a:latin typeface="Times New Roman"/>
                    <a:ea typeface="Times New Roman"/>
                  </a:rPr>
                  <a:t>с</a:t>
                </a:r>
                <a:r>
                  <a:rPr lang="ru-RU" sz="1600" b="1" dirty="0" smtClean="0">
                    <a:effectLst/>
                    <a:latin typeface="Times New Roman"/>
                    <a:ea typeface="Times New Roman"/>
                  </a:rPr>
                  <a:t>.</a:t>
                </a:r>
              </a:p>
              <a:p>
                <a:pPr marL="0" indent="0">
                  <a:buNone/>
                </a:pPr>
                <a:r>
                  <a:rPr lang="ru-RU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Існування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коренів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рівняння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та </a:t>
                </a:r>
                <a:r>
                  <a:rPr lang="ru-RU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їх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кількість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залежить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від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знака </a:t>
                </a:r>
                <a:r>
                  <a:rPr lang="ru-RU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виразу</a:t>
                </a:r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600" b="1" i="1" dirty="0">
                    <a:solidFill>
                      <a:prstClr val="black"/>
                    </a:solidFill>
                    <a:latin typeface="Times New Roman"/>
                    <a:ea typeface="Calibri"/>
                  </a:rPr>
                  <a:t>b</a:t>
                </a:r>
                <a:r>
                  <a:rPr lang="ru-RU" sz="1600" b="1" baseline="30000" dirty="0">
                    <a:solidFill>
                      <a:prstClr val="black"/>
                    </a:solidFill>
                    <a:latin typeface="Times New Roman"/>
                    <a:ea typeface="Calibri"/>
                  </a:rPr>
                  <a:t>2 </a:t>
                </a:r>
                <a:r>
                  <a:rPr lang="ru-RU" sz="1600" b="1" dirty="0">
                    <a:solidFill>
                      <a:prstClr val="black"/>
                    </a:solidFill>
                    <a:latin typeface="Times New Roman"/>
                    <a:ea typeface="Calibri"/>
                  </a:rPr>
                  <a:t> </a:t>
                </a:r>
                <a14:m>
                  <m:oMath xmlns:m="http://schemas.openxmlformats.org/officeDocument/2006/math">
                    <m:r>
                      <a:rPr lang="ru-RU" sz="1600" b="1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−</m:t>
                    </m:r>
                    <m:r>
                      <a:rPr lang="uk-UA" sz="1600" b="1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uk-UA" sz="1600" b="1" dirty="0">
                    <a:solidFill>
                      <a:prstClr val="black"/>
                    </a:solidFill>
                    <a:latin typeface="Times New Roman"/>
                    <a:ea typeface="Calibri"/>
                  </a:rPr>
                  <a:t>4</a:t>
                </a:r>
                <a:r>
                  <a:rPr lang="uk-UA" sz="1600" b="1" i="1" dirty="0">
                    <a:solidFill>
                      <a:prstClr val="black"/>
                    </a:solidFill>
                    <a:latin typeface="Times New Roman"/>
                    <a:ea typeface="Calibri"/>
                  </a:rPr>
                  <a:t>а</a:t>
                </a:r>
                <a:r>
                  <a:rPr lang="uk-UA" sz="1600" b="1" dirty="0">
                    <a:solidFill>
                      <a:prstClr val="black"/>
                    </a:solidFill>
                    <a:latin typeface="Times New Roman"/>
                    <a:ea typeface="Calibri"/>
                  </a:rPr>
                  <a:t>с</a:t>
                </a:r>
                <a:r>
                  <a:rPr lang="ru-RU" sz="1600" b="1" dirty="0">
                    <a:solidFill>
                      <a:prstClr val="black"/>
                    </a:solidFill>
                    <a:latin typeface="Times New Roman"/>
                    <a:ea typeface="Calibri"/>
                  </a:rPr>
                  <a:t>. </a:t>
                </a:r>
                <a:endParaRPr lang="ru-RU" sz="16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r>
                  <a:rPr lang="uk-UA" sz="1600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Цей </a:t>
                </a:r>
                <a:r>
                  <a:rPr lang="uk-UA" sz="1600" dirty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вираз називають дискримінантом квадратного рівняння  </a:t>
                </a:r>
                <a:r>
                  <a:rPr lang="uk-UA" sz="1800" b="1" i="1" dirty="0" smtClean="0">
                    <a:latin typeface="Times New Roman"/>
                    <a:ea typeface="Calibri"/>
                  </a:rPr>
                  <a:t>ах</a:t>
                </a:r>
                <a:r>
                  <a:rPr lang="uk-UA" sz="1800" b="1" baseline="30000" dirty="0" smtClean="0">
                    <a:latin typeface="Times New Roman"/>
                    <a:ea typeface="Calibri"/>
                  </a:rPr>
                  <a:t>2</a:t>
                </a:r>
                <a:r>
                  <a:rPr lang="uk-UA" sz="1800" b="1" dirty="0" smtClean="0">
                    <a:latin typeface="Times New Roman"/>
                    <a:ea typeface="Calibri"/>
                  </a:rPr>
                  <a:t> </a:t>
                </a:r>
                <a:r>
                  <a:rPr lang="uk-UA" sz="1800" b="1" dirty="0">
                    <a:latin typeface="Times New Roman"/>
                    <a:ea typeface="Calibri"/>
                  </a:rPr>
                  <a:t>+ </a:t>
                </a:r>
                <a:r>
                  <a:rPr lang="en-US" sz="1800" b="1" i="1" dirty="0">
                    <a:latin typeface="Times New Roman"/>
                    <a:ea typeface="Calibri"/>
                  </a:rPr>
                  <a:t>b</a:t>
                </a:r>
                <a:r>
                  <a:rPr lang="uk-UA" sz="1800" b="1" i="1" dirty="0">
                    <a:latin typeface="Times New Roman"/>
                    <a:ea typeface="Calibri"/>
                  </a:rPr>
                  <a:t>х</a:t>
                </a:r>
                <a:r>
                  <a:rPr lang="uk-UA" sz="1800" b="1" dirty="0">
                    <a:latin typeface="Times New Roman"/>
                    <a:ea typeface="Calibri"/>
                  </a:rPr>
                  <a:t> + с = 0</a:t>
                </a:r>
                <a:r>
                  <a:rPr lang="uk-UA" sz="1800" dirty="0">
                    <a:latin typeface="Times New Roman"/>
                    <a:ea typeface="Calibri"/>
                  </a:rPr>
                  <a:t> </a:t>
                </a:r>
                <a:r>
                  <a:rPr lang="uk-UA" sz="1800" dirty="0" smtClean="0">
                    <a:latin typeface="Times New Roman"/>
                    <a:ea typeface="Calibri"/>
                  </a:rPr>
                  <a:t>і </a:t>
                </a:r>
                <a:r>
                  <a:rPr lang="uk-UA" sz="1800" dirty="0">
                    <a:latin typeface="Times New Roman"/>
                    <a:ea typeface="Calibri"/>
                    <a:cs typeface="Times New Roman"/>
                  </a:rPr>
                  <a:t>позначають буквою  </a:t>
                </a:r>
                <a:r>
                  <a:rPr lang="en-US" sz="1800" b="1" i="1" dirty="0">
                    <a:effectLst/>
                    <a:latin typeface="Times New Roman"/>
                    <a:ea typeface="Calibri"/>
                    <a:cs typeface="Times New Roman"/>
                  </a:rPr>
                  <a:t>D</a:t>
                </a:r>
                <a:r>
                  <a:rPr lang="uk-UA" sz="1800" dirty="0">
                    <a:effectLst/>
                    <a:latin typeface="Times New Roman"/>
                    <a:ea typeface="Calibri"/>
                    <a:cs typeface="Times New Roman"/>
                  </a:rPr>
                  <a:t>, тобто </a:t>
                </a:r>
                <a:r>
                  <a:rPr lang="en-US" sz="1800" b="1" i="1" dirty="0">
                    <a:effectLst/>
                    <a:latin typeface="Times New Roman"/>
                    <a:ea typeface="Calibri"/>
                    <a:cs typeface="Times New Roman"/>
                  </a:rPr>
                  <a:t>D</a:t>
                </a:r>
                <a:r>
                  <a:rPr lang="uk-UA" sz="1800" b="1" dirty="0">
                    <a:effectLst/>
                    <a:latin typeface="Times New Roman"/>
                    <a:ea typeface="Calibri"/>
                    <a:cs typeface="Times New Roman"/>
                  </a:rPr>
                  <a:t> = </a:t>
                </a:r>
                <a:r>
                  <a:rPr lang="en-US" sz="1800" b="1" i="1" dirty="0">
                    <a:effectLst/>
                    <a:latin typeface="Times New Roman"/>
                    <a:ea typeface="Calibri"/>
                    <a:cs typeface="Times New Roman"/>
                  </a:rPr>
                  <a:t>b</a:t>
                </a:r>
                <a:r>
                  <a:rPr lang="ru-RU" sz="1800" b="1" baseline="30000" dirty="0">
                    <a:effectLst/>
                    <a:latin typeface="Times New Roman"/>
                    <a:ea typeface="Calibri"/>
                    <a:cs typeface="Times New Roman"/>
                  </a:rPr>
                  <a:t>2 </a:t>
                </a:r>
                <a14:m>
                  <m:oMath xmlns:m="http://schemas.openxmlformats.org/officeDocument/2006/math">
                    <m:r>
                      <a:rPr lang="ru-RU" sz="1800" b="1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uk-UA" sz="1800" b="1" dirty="0" smtClean="0">
                    <a:effectLst/>
                    <a:latin typeface="Times New Roman"/>
                    <a:ea typeface="Calibri"/>
                    <a:cs typeface="Times New Roman"/>
                  </a:rPr>
                  <a:t>4</a:t>
                </a:r>
                <a:r>
                  <a:rPr lang="uk-UA" sz="1800" b="1" i="1" dirty="0" smtClean="0">
                    <a:effectLst/>
                    <a:latin typeface="Times New Roman"/>
                    <a:ea typeface="Calibri"/>
                    <a:cs typeface="Times New Roman"/>
                  </a:rPr>
                  <a:t>а</a:t>
                </a:r>
                <a:r>
                  <a:rPr lang="uk-UA" sz="1800" b="1" dirty="0" smtClean="0">
                    <a:effectLst/>
                    <a:latin typeface="Times New Roman"/>
                    <a:ea typeface="Calibri"/>
                    <a:cs typeface="Times New Roman"/>
                  </a:rPr>
                  <a:t>с</a:t>
                </a:r>
                <a:r>
                  <a:rPr lang="uk-UA" sz="1800" dirty="0">
                    <a:effectLst/>
                    <a:latin typeface="Times New Roman"/>
                    <a:ea typeface="Calibri"/>
                    <a:cs typeface="Times New Roman"/>
                  </a:rPr>
                  <a:t>. </a:t>
                </a:r>
                <a:r>
                  <a:rPr lang="ru-RU" sz="1800" dirty="0">
                    <a:ea typeface="Calibri"/>
                    <a:cs typeface="Times New Roman"/>
                  </a:rPr>
                  <a:t> </a:t>
                </a:r>
                <a:endParaRPr lang="ru-RU" sz="1800" dirty="0" smtClean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r>
                  <a:rPr lang="uk-UA" sz="1800" dirty="0" smtClean="0">
                    <a:latin typeface="Times New Roman"/>
                    <a:ea typeface="Calibri"/>
                    <a:cs typeface="Times New Roman"/>
                  </a:rPr>
                  <a:t>Можливі </a:t>
                </a:r>
                <a:r>
                  <a:rPr lang="uk-UA" sz="1800" dirty="0">
                    <a:latin typeface="Times New Roman"/>
                    <a:ea typeface="Calibri"/>
                    <a:cs typeface="Times New Roman"/>
                  </a:rPr>
                  <a:t>три </a:t>
                </a:r>
                <a:r>
                  <a:rPr lang="uk-UA" sz="1600" dirty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випадки: </a:t>
                </a:r>
                <a:r>
                  <a:rPr lang="en-US" sz="1600" i="1" dirty="0">
                    <a:effectLst/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D</a:t>
                </a:r>
                <a14:m>
                  <m:oMath xmlns:m="http://schemas.openxmlformats.org/officeDocument/2006/math">
                    <m:r>
                      <a:rPr lang="en-US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r>
                      <a:rPr lang="ru-RU" sz="16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</m:t>
                    </m:r>
                  </m:oMath>
                </a14:m>
                <a:r>
                  <a:rPr lang="uk-UA" sz="16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0, </a:t>
                </a:r>
                <a:r>
                  <a:rPr lang="en-US" sz="1600" i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D</a:t>
                </a:r>
                <a14:m>
                  <m:oMath xmlns:m="http://schemas.openxmlformats.org/officeDocument/2006/math">
                    <m:r>
                      <a:rPr lang="ru-RU" sz="16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= </m:t>
                    </m:r>
                  </m:oMath>
                </a14:m>
                <a:r>
                  <a:rPr lang="uk-UA" sz="16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0, </a:t>
                </a:r>
                <a:r>
                  <a:rPr lang="en-US" sz="1600" i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D</a:t>
                </a:r>
                <a14:m>
                  <m:oMath xmlns:m="http://schemas.openxmlformats.org/officeDocument/2006/math">
                    <m:r>
                      <a:rPr lang="ru-RU" sz="16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&gt;</m:t>
                    </m:r>
                  </m:oMath>
                </a14:m>
                <a:r>
                  <a:rPr lang="uk-UA" sz="1600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0.</a:t>
                </a:r>
                <a:r>
                  <a:rPr lang="ru-RU" sz="16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   </a:t>
                </a:r>
              </a:p>
              <a:p>
                <a:pPr marL="0" indent="0">
                  <a:buNone/>
                </a:pPr>
                <a:r>
                  <a:rPr lang="ru-RU" sz="16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1) </a:t>
                </a:r>
                <a:r>
                  <a:rPr lang="uk-UA" sz="1600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Якщо </a:t>
                </a:r>
                <a:r>
                  <a:rPr lang="en-US" sz="1600" i="1" dirty="0">
                    <a:effectLst/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D</a:t>
                </a:r>
                <a14:m>
                  <m:oMath xmlns:m="http://schemas.openxmlformats.org/officeDocument/2006/math">
                    <m:r>
                      <a:rPr lang="ru-RU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 &lt;</m:t>
                    </m:r>
                  </m:oMath>
                </a14:m>
                <a:r>
                  <a:rPr lang="uk-UA" sz="1600" dirty="0">
                    <a:effectLst/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0, то квадратне рівняння коренів не </a:t>
                </a:r>
                <a:r>
                  <a:rPr lang="uk-UA" sz="1600" dirty="0" smtClean="0">
                    <a:effectLst/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має.</a:t>
                </a:r>
                <a:r>
                  <a:rPr lang="ru-RU" sz="1800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 </a:t>
                </a:r>
              </a:p>
              <a:p>
                <a:pPr marL="0" indent="0">
                  <a:buNone/>
                </a:pPr>
                <a:r>
                  <a:rPr lang="uk-UA" sz="1600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2) Якщо </a:t>
                </a:r>
                <a:r>
                  <a:rPr lang="en-US" sz="1600" i="1" dirty="0">
                    <a:effectLst/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D</a:t>
                </a:r>
                <a14:m>
                  <m:oMath xmlns:m="http://schemas.openxmlformats.org/officeDocument/2006/math">
                    <m:r>
                      <a:rPr lang="ru-RU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 = </m:t>
                    </m:r>
                  </m:oMath>
                </a14:m>
                <a:r>
                  <a:rPr lang="uk-UA" sz="1600" dirty="0">
                    <a:effectLst/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0, то квадратне рівняння має один корінь </a:t>
                </a:r>
                <a14:m>
                  <m:oMath xmlns:m="http://schemas.openxmlformats.org/officeDocument/2006/math">
                    <m:r>
                      <a:rPr lang="uk-UA" sz="1600" b="1" i="1">
                        <a:latin typeface="Cambria Math"/>
                        <a:ea typeface="Calibri"/>
                        <a:cs typeface="Times New Roman"/>
                      </a:rPr>
                      <m:t>𝒙</m:t>
                    </m:r>
                    <m:r>
                      <a:rPr lang="uk-UA" sz="1600" i="1">
                        <a:effectLst/>
                        <a:latin typeface="Cambria Math"/>
                        <a:ea typeface="Calibri"/>
                        <a:cs typeface="Times New Roman"/>
                      </a:rPr>
                      <m:t>=−</m:t>
                    </m:r>
                    <m:f>
                      <m:fPr>
                        <m:ctrlPr>
                          <a:rPr lang="ru-RU" sz="16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en-US" sz="16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𝒃</m:t>
                        </m:r>
                      </m:num>
                      <m:den>
                        <m:r>
                          <a:rPr lang="uk-UA" sz="16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𝟐</m:t>
                        </m:r>
                        <m:r>
                          <a:rPr lang="uk-UA" sz="16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𝒂</m:t>
                        </m:r>
                      </m:den>
                    </m:f>
                  </m:oMath>
                </a14:m>
                <a:r>
                  <a:rPr lang="ru-RU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  <a:p>
                <a:pPr marL="0" indent="0">
                  <a:buNone/>
                </a:pPr>
                <a:r>
                  <a:rPr lang="uk-UA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3) </a:t>
                </a:r>
                <a:r>
                  <a:rPr lang="uk-UA" sz="1800" dirty="0">
                    <a:latin typeface="Times New Roman"/>
                    <a:ea typeface="Calibri"/>
                    <a:cs typeface="Times New Roman"/>
                  </a:rPr>
                  <a:t>Якщо </a:t>
                </a:r>
                <a:r>
                  <a:rPr lang="en-US" sz="1800" i="1" dirty="0">
                    <a:effectLst/>
                    <a:latin typeface="Times New Roman"/>
                    <a:ea typeface="Calibri"/>
                    <a:cs typeface="Times New Roman"/>
                  </a:rPr>
                  <a:t>D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r>
                      <a:rPr lang="ru-RU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&gt;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Calibri"/>
                    <a:cs typeface="Times New Roman"/>
                  </a:rPr>
                  <a:t>0. то квадратне рівняння має два корені :</a:t>
                </a:r>
                <a:endParaRPr lang="ru-RU" sz="1400" dirty="0">
                  <a:ea typeface="Calibri"/>
                  <a:cs typeface="Times New Roman"/>
                </a:endParaRPr>
              </a:p>
              <a:p>
                <a:pPr marL="114300" indent="0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800" i="1">
                              <a:latin typeface="Cambria Math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uk-UA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</m:t>
                          </m:r>
                        </m:sub>
                      </m:sSub>
                      <m:r>
                        <a:rPr lang="uk-UA" sz="18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</m:t>
                          </m:r>
                          <m:r>
                            <a:rPr lang="en-US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𝑏</m:t>
                          </m:r>
                          <m:r>
                            <a:rPr lang="ru-RU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ru-RU" sz="1800" i="1">
                                  <a:effectLst/>
                                  <a:latin typeface="Cambria Math"/>
                                  <a:cs typeface="Times New Roman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𝐷</m:t>
                              </m:r>
                            </m:e>
                          </m:rad>
                        </m:num>
                        <m:den>
                          <m:r>
                            <a:rPr lang="uk-UA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  <m:r>
                            <a:rPr lang="uk-UA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𝑎</m:t>
                          </m:r>
                        </m:den>
                      </m:f>
                      <m:sSub>
                        <m:sSubPr>
                          <m:ctrlPr>
                            <a:rPr lang="ru-RU" sz="1800" i="1"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uk-UA" sz="1800" b="0" i="1" smtClean="0">
                              <a:latin typeface="Cambria Math"/>
                              <a:ea typeface="Times New Roman"/>
                              <a:cs typeface="Times New Roman"/>
                            </a:rPr>
                            <m:t> ;          </m:t>
                          </m:r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1800" b="0" i="1" smtClean="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</m:sub>
                      </m:sSub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</m:t>
                          </m:r>
                          <m:r>
                            <a:rPr lang="en-US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𝑏</m:t>
                          </m:r>
                          <m: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𝐷</m:t>
                              </m:r>
                            </m:e>
                          </m:rad>
                        </m:num>
                        <m:den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𝑎</m:t>
                          </m:r>
                        </m:den>
                      </m:f>
                      <m:r>
                        <a:rPr lang="uk-UA" sz="1800" i="1" smtClean="0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</m:t>
                      </m:r>
                      <m:r>
                        <a:rPr lang="uk-UA" sz="1800" b="0" i="0" smtClean="0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.</m:t>
                      </m:r>
                    </m:oMath>
                  </m:oMathPara>
                </a14:m>
                <a:endParaRPr lang="ru-RU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570029"/>
                <a:ext cx="8640960" cy="5832648"/>
              </a:xfrm>
              <a:blipFill rotWithShape="1">
                <a:blip r:embed="rId2"/>
                <a:stretch>
                  <a:fillRect l="-564" t="-20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8" name="Picture 4" descr="C:\Users\ил\Desktop\RRILL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789040"/>
            <a:ext cx="2160240" cy="262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99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</TotalTime>
  <Words>2940</Words>
  <Application>Microsoft Office PowerPoint</Application>
  <PresentationFormat>Экран (4:3)</PresentationFormat>
  <Paragraphs>226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Формула коренів квадратного рівняння</vt:lpstr>
      <vt:lpstr>     Епіграф: «Рівняння – це золотий ключик, що відчиняє всі математичні сезами» С. Коваль польський математик    </vt:lpstr>
      <vt:lpstr>Домашнє завдання</vt:lpstr>
      <vt:lpstr>Продовження (домашнього завдання)</vt:lpstr>
      <vt:lpstr>Математична розминка (продовження)</vt:lpstr>
      <vt:lpstr>Математична розминка(продовжен.)</vt:lpstr>
      <vt:lpstr>4. Історична довідка</vt:lpstr>
      <vt:lpstr>Історична довідка (продовження)</vt:lpstr>
      <vt:lpstr>5.Сприймання та усвідомлення нового матеріалу</vt:lpstr>
      <vt:lpstr>Застосуємо вивчений матеріал для розв’язування задач і вправ</vt:lpstr>
      <vt:lpstr>Знайти корені рівняння</vt:lpstr>
      <vt:lpstr>Продовження </vt:lpstr>
      <vt:lpstr>Продовження</vt:lpstr>
      <vt:lpstr>Продовження</vt:lpstr>
      <vt:lpstr>Самостійна робота</vt:lpstr>
      <vt:lpstr>Відповіді</vt:lpstr>
      <vt:lpstr>Відповіді (продовж.)</vt:lpstr>
      <vt:lpstr>Підсумок  уроку</vt:lpstr>
      <vt:lpstr>Завдання додому.  Опрацювати п.18. Розв’язати №615(2,16), №626 (3, 4), №629, №642(2), №643(2).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Формула коренів квадратного рівняння</dc:title>
  <dc:creator>ил</dc:creator>
  <cp:lastModifiedBy>ил</cp:lastModifiedBy>
  <cp:revision>94</cp:revision>
  <dcterms:created xsi:type="dcterms:W3CDTF">2016-08-09T14:53:29Z</dcterms:created>
  <dcterms:modified xsi:type="dcterms:W3CDTF">2016-08-16T13:34:46Z</dcterms:modified>
</cp:coreProperties>
</file>