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9" r:id="rId5"/>
    <p:sldId id="272" r:id="rId6"/>
    <p:sldId id="276" r:id="rId7"/>
    <p:sldId id="277" r:id="rId8"/>
    <p:sldId id="258" r:id="rId9"/>
    <p:sldId id="275" r:id="rId10"/>
    <p:sldId id="259" r:id="rId11"/>
    <p:sldId id="278" r:id="rId12"/>
    <p:sldId id="260" r:id="rId13"/>
    <p:sldId id="261" r:id="rId14"/>
    <p:sldId id="262" r:id="rId15"/>
    <p:sldId id="268" r:id="rId16"/>
    <p:sldId id="263" r:id="rId17"/>
    <p:sldId id="264" r:id="rId18"/>
    <p:sldId id="280" r:id="rId19"/>
    <p:sldId id="281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49A88-04A5-409E-A957-AFD0063DF7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850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8C341-509D-4BA7-BC08-135D205FE3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33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90C57-90B9-4A4A-83E7-D45C25A2523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99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47938-CA15-45A7-8E2D-A9146D0780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73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1DDDC-9A23-4DDC-8CD5-5AD12B4C95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053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03FB3-9AFD-453B-9C60-E6AE6F42C7F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17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36931-8D2E-494C-9995-27B71BBB61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30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C8191-D976-4461-A786-DE457DE020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53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47430-EE86-4CC6-9798-84CB266FB14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17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CA747-827A-442A-A5D2-BD118B419B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88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FB924-B5B1-42B3-A7AB-390194E3EF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721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6FFE048-7D9C-45E0-BA51-3D7E940B65D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404813"/>
            <a:ext cx="7772400" cy="1470025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Перпендикулярність 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прямих і площин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51520" y="4735163"/>
            <a:ext cx="2448272" cy="1536700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Геометрія</a:t>
            </a:r>
          </a:p>
          <a:p>
            <a:r>
              <a:rPr lang="uk-UA" b="1" i="1" dirty="0" smtClean="0">
                <a:solidFill>
                  <a:srgbClr val="FF0000"/>
                </a:solidFill>
              </a:rPr>
              <a:t>10 клас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4725144"/>
            <a:ext cx="8460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 smtClean="0"/>
              <a:t>                                                                                       </a:t>
            </a:r>
            <a:r>
              <a:rPr lang="ru-RU" b="1" dirty="0" smtClean="0"/>
              <a:t> </a:t>
            </a:r>
            <a:endParaRPr lang="en-US" b="1" dirty="0" smtClean="0"/>
          </a:p>
          <a:p>
            <a:pPr algn="r"/>
            <a:r>
              <a:rPr lang="ru-RU" b="1" dirty="0" smtClean="0"/>
              <a:t>Маєвська </a:t>
            </a:r>
            <a:r>
              <a:rPr lang="ru-RU" b="1" dirty="0" err="1" smtClean="0"/>
              <a:t>Лілія</a:t>
            </a:r>
            <a:r>
              <a:rPr lang="ru-RU" b="1" dirty="0" smtClean="0"/>
              <a:t> </a:t>
            </a:r>
            <a:r>
              <a:rPr lang="ru-RU" b="1" dirty="0" err="1" smtClean="0"/>
              <a:t>Іванівна</a:t>
            </a:r>
            <a:endParaRPr lang="ru-RU" b="1" dirty="0" smtClean="0"/>
          </a:p>
          <a:p>
            <a:pPr algn="r"/>
            <a:r>
              <a:rPr lang="ru-RU" b="1" dirty="0" smtClean="0"/>
              <a:t>                                        учитель математики </a:t>
            </a:r>
            <a:endParaRPr lang="en-US" b="1" dirty="0" smtClean="0"/>
          </a:p>
          <a:p>
            <a:pPr algn="r"/>
            <a:r>
              <a:rPr lang="ru-RU" b="1" dirty="0" smtClean="0"/>
              <a:t>НВК «Школа-</a:t>
            </a:r>
            <a:r>
              <a:rPr lang="ru-RU" b="1" dirty="0" err="1" smtClean="0"/>
              <a:t>ліцей</a:t>
            </a:r>
            <a:r>
              <a:rPr lang="ru-RU" b="1" dirty="0" smtClean="0"/>
              <a:t>»</a:t>
            </a:r>
          </a:p>
          <a:p>
            <a:pPr algn="r"/>
            <a:r>
              <a:rPr lang="ru-RU" b="1" dirty="0"/>
              <a:t>м</a:t>
            </a:r>
            <a:r>
              <a:rPr lang="ru-RU" b="1" dirty="0" smtClean="0"/>
              <a:t>. </a:t>
            </a:r>
            <a:r>
              <a:rPr lang="ru-RU" b="1" dirty="0" err="1" smtClean="0"/>
              <a:t>Торецьк</a:t>
            </a:r>
            <a:r>
              <a:rPr lang="ru-RU" b="1" dirty="0" smtClean="0"/>
              <a:t> </a:t>
            </a:r>
          </a:p>
          <a:p>
            <a:pPr algn="r"/>
            <a:r>
              <a:rPr lang="ru-RU" b="1" dirty="0" smtClean="0"/>
              <a:t> </a:t>
            </a:r>
          </a:p>
          <a:p>
            <a:pPr algn="r"/>
            <a:r>
              <a:rPr lang="ru-RU" b="1" dirty="0" smtClean="0"/>
              <a:t>                                                    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332656"/>
            <a:ext cx="8229600" cy="777875"/>
          </a:xfrm>
        </p:spPr>
        <p:txBody>
          <a:bodyPr/>
          <a:lstStyle/>
          <a:p>
            <a:r>
              <a:rPr lang="uk-UA" sz="3600" dirty="0" smtClean="0">
                <a:solidFill>
                  <a:schemeClr val="bg1"/>
                </a:solidFill>
                <a:latin typeface="Eras Medium ITC" pitchFamily="34" charset="0"/>
              </a:rPr>
              <a:t>Ознака перпендикулярності прямих в просторі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9"/>
            <a:ext cx="8229600" cy="2807641"/>
          </a:xfrm>
        </p:spPr>
        <p:txBody>
          <a:bodyPr/>
          <a:lstStyle/>
          <a:p>
            <a:pPr marL="0" indent="0" defTabSz="179388"/>
            <a:r>
              <a:rPr lang="ru-RU" sz="3600" b="1" u="sng" dirty="0" smtClean="0">
                <a:solidFill>
                  <a:srgbClr val="0000CC"/>
                </a:solidFill>
              </a:rPr>
              <a:t>Теорема </a:t>
            </a:r>
          </a:p>
          <a:p>
            <a:pPr marL="0" indent="0" defTabSz="179388">
              <a:buFont typeface="Wingdings 3" pitchFamily="18" charset="2"/>
              <a:buNone/>
            </a:pPr>
            <a:r>
              <a:rPr lang="uk-UA" b="1" dirty="0" smtClean="0"/>
              <a:t>Якщо дві прямі, які перетинаються, відповідно паралельні двом перпендикулярним прямим, то вони теж перпендикулярні.</a:t>
            </a:r>
            <a:r>
              <a:rPr lang="ru-RU" b="1" dirty="0" smtClean="0"/>
              <a:t> </a:t>
            </a:r>
          </a:p>
          <a:p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6" name="Rectangle 6"/>
          <p:cNvSpPr>
            <a:spLocks/>
          </p:cNvSpPr>
          <p:nvPr/>
        </p:nvSpPr>
        <p:spPr bwMode="auto">
          <a:xfrm>
            <a:off x="2886075" y="5043488"/>
            <a:ext cx="3182938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3803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79388" eaLnBrk="0" hangingPunct="0">
              <a:buClr>
                <a:schemeClr val="accent1"/>
              </a:buClr>
              <a:buSzPct val="75000"/>
              <a:buFont typeface="Wingdings 3" pitchFamily="18" charset="2"/>
              <a:buNone/>
            </a:pPr>
            <a:r>
              <a:rPr lang="ru-RU" sz="3600" dirty="0" err="1">
                <a:solidFill>
                  <a:srgbClr val="000066"/>
                </a:solidFill>
                <a:effectLst/>
              </a:rPr>
              <a:t>Доведемо</a:t>
            </a:r>
            <a:r>
              <a:rPr lang="ru-RU" sz="3600" dirty="0">
                <a:solidFill>
                  <a:srgbClr val="000066"/>
                </a:solidFill>
                <a:effectLst/>
              </a:rPr>
              <a:t> </a:t>
            </a:r>
            <a:r>
              <a:rPr lang="ru-RU" sz="3600" dirty="0" err="1">
                <a:solidFill>
                  <a:srgbClr val="000066"/>
                </a:solidFill>
                <a:effectLst/>
              </a:rPr>
              <a:t>це</a:t>
            </a:r>
            <a:r>
              <a:rPr lang="ru-RU" sz="4000" b="1" u="sng" dirty="0">
                <a:solidFill>
                  <a:srgbClr val="0000CC"/>
                </a:solidFill>
                <a:effectLst/>
              </a:rPr>
              <a:t> </a:t>
            </a:r>
          </a:p>
          <a:p>
            <a:pPr defTabSz="179388" eaLnBrk="0" hangingPunct="0">
              <a:buClr>
                <a:schemeClr val="accent1"/>
              </a:buClr>
              <a:buSzPct val="75000"/>
              <a:buFont typeface="Wingdings 3" pitchFamily="18" charset="2"/>
              <a:buNone/>
            </a:pPr>
            <a:endParaRPr lang="ru-RU" sz="31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220CDB-6F85-4EB5-B924-138B9C997C3D}" type="slidenum">
              <a:rPr lang="en-US">
                <a:latin typeface="Eras Medium ITC" pitchFamily="34" charset="0"/>
              </a:rPr>
              <a:pPr eaLnBrk="1" hangingPunct="1"/>
              <a:t>11</a:t>
            </a:fld>
            <a:endParaRPr lang="en-US">
              <a:latin typeface="Eras Medium ITC" pitchFamily="34" charset="0"/>
            </a:endParaRPr>
          </a:p>
        </p:txBody>
      </p:sp>
      <p:grpSp>
        <p:nvGrpSpPr>
          <p:cNvPr id="75866" name="Group 90"/>
          <p:cNvGrpSpPr>
            <a:grpSpLocks/>
          </p:cNvGrpSpPr>
          <p:nvPr/>
        </p:nvGrpSpPr>
        <p:grpSpPr bwMode="auto">
          <a:xfrm>
            <a:off x="654050" y="1787525"/>
            <a:ext cx="4395788" cy="3616325"/>
            <a:chOff x="412" y="1126"/>
            <a:chExt cx="2769" cy="2278"/>
          </a:xfrm>
          <a:solidFill>
            <a:schemeClr val="accent3">
              <a:lumMod val="65000"/>
            </a:schemeClr>
          </a:solidFill>
        </p:grpSpPr>
        <p:sp>
          <p:nvSpPr>
            <p:cNvPr id="75864" name="Rectangle 88" descr="Светлый диагональный 2"/>
            <p:cNvSpPr>
              <a:spLocks noChangeArrowheads="1"/>
            </p:cNvSpPr>
            <p:nvPr/>
          </p:nvSpPr>
          <p:spPr bwMode="auto">
            <a:xfrm>
              <a:off x="412" y="1126"/>
              <a:ext cx="2769" cy="227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65" name="Text Box 89"/>
            <p:cNvSpPr txBox="1">
              <a:spLocks noChangeArrowheads="1"/>
            </p:cNvSpPr>
            <p:nvPr/>
          </p:nvSpPr>
          <p:spPr bwMode="auto">
            <a:xfrm>
              <a:off x="465" y="2042"/>
              <a:ext cx="190" cy="36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3200" b="1"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</a:t>
              </a:r>
            </a:p>
          </p:txBody>
        </p:sp>
      </p:grpSp>
      <p:grpSp>
        <p:nvGrpSpPr>
          <p:cNvPr id="75860" name="Group 84"/>
          <p:cNvGrpSpPr>
            <a:grpSpLocks/>
          </p:cNvGrpSpPr>
          <p:nvPr/>
        </p:nvGrpSpPr>
        <p:grpSpPr bwMode="auto">
          <a:xfrm>
            <a:off x="363538" y="3625850"/>
            <a:ext cx="5448300" cy="2540000"/>
            <a:chOff x="256" y="2277"/>
            <a:chExt cx="3432" cy="1600"/>
          </a:xfrm>
          <a:solidFill>
            <a:srgbClr val="FFC000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8745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28746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grpSp>
        <p:nvGrpSpPr>
          <p:cNvPr id="75858" name="Group 82"/>
          <p:cNvGrpSpPr>
            <a:grpSpLocks/>
          </p:cNvGrpSpPr>
          <p:nvPr/>
        </p:nvGrpSpPr>
        <p:grpSpPr bwMode="auto">
          <a:xfrm>
            <a:off x="1298575" y="3860800"/>
            <a:ext cx="3454400" cy="1712913"/>
            <a:chOff x="805" y="2459"/>
            <a:chExt cx="2176" cy="1079"/>
          </a:xfrm>
        </p:grpSpPr>
        <p:sp>
          <p:nvSpPr>
            <p:cNvPr id="75783" name="Line 7"/>
            <p:cNvSpPr>
              <a:spLocks noChangeShapeType="1"/>
            </p:cNvSpPr>
            <p:nvPr/>
          </p:nvSpPr>
          <p:spPr bwMode="auto">
            <a:xfrm flipV="1">
              <a:off x="805" y="2551"/>
              <a:ext cx="1846" cy="96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784" name="Line 8"/>
            <p:cNvSpPr>
              <a:spLocks noChangeShapeType="1"/>
            </p:cNvSpPr>
            <p:nvPr/>
          </p:nvSpPr>
          <p:spPr bwMode="auto">
            <a:xfrm>
              <a:off x="1646" y="2459"/>
              <a:ext cx="1335" cy="107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39" name="Text Box 13"/>
            <p:cNvSpPr txBox="1">
              <a:spLocks noChangeArrowheads="1"/>
            </p:cNvSpPr>
            <p:nvPr/>
          </p:nvSpPr>
          <p:spPr bwMode="auto">
            <a:xfrm>
              <a:off x="2400" y="2769"/>
              <a:ext cx="2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b</a:t>
              </a:r>
              <a:endParaRPr lang="ru-RU" sz="2400" b="1">
                <a:effectLst/>
              </a:endParaRPr>
            </a:p>
          </p:txBody>
        </p:sp>
        <p:sp>
          <p:nvSpPr>
            <p:cNvPr id="28740" name="Text Box 31"/>
            <p:cNvSpPr txBox="1">
              <a:spLocks noChangeArrowheads="1"/>
            </p:cNvSpPr>
            <p:nvPr/>
          </p:nvSpPr>
          <p:spPr bwMode="auto">
            <a:xfrm>
              <a:off x="2105" y="2487"/>
              <a:ext cx="26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O</a:t>
              </a:r>
              <a:endParaRPr lang="ru-RU" sz="2400" b="1" baseline="-25000">
                <a:effectLst/>
              </a:endParaRPr>
            </a:p>
          </p:txBody>
        </p:sp>
        <p:grpSp>
          <p:nvGrpSpPr>
            <p:cNvPr id="28741" name="Group 70"/>
            <p:cNvGrpSpPr>
              <a:grpSpLocks/>
            </p:cNvGrpSpPr>
            <p:nvPr/>
          </p:nvGrpSpPr>
          <p:grpSpPr bwMode="auto">
            <a:xfrm>
              <a:off x="2002" y="2875"/>
              <a:ext cx="201" cy="83"/>
              <a:chOff x="2030" y="2916"/>
              <a:chExt cx="201" cy="83"/>
            </a:xfrm>
          </p:grpSpPr>
          <p:sp>
            <p:nvSpPr>
              <p:cNvPr id="75830" name="Line 54"/>
              <p:cNvSpPr>
                <a:spLocks noChangeShapeType="1"/>
              </p:cNvSpPr>
              <p:nvPr/>
            </p:nvSpPr>
            <p:spPr bwMode="auto">
              <a:xfrm>
                <a:off x="2030" y="2916"/>
                <a:ext cx="92" cy="82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31" name="Line 55"/>
              <p:cNvSpPr>
                <a:spLocks noChangeShapeType="1"/>
              </p:cNvSpPr>
              <p:nvPr/>
            </p:nvSpPr>
            <p:spPr bwMode="auto">
              <a:xfrm flipV="1">
                <a:off x="2121" y="2935"/>
                <a:ext cx="110" cy="64"/>
              </a:xfrm>
              <a:prstGeom prst="line">
                <a:avLst/>
              </a:prstGeom>
              <a:noFill/>
              <a:ln w="38100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8742" name="Text Box 75"/>
            <p:cNvSpPr txBox="1">
              <a:spLocks noChangeArrowheads="1"/>
            </p:cNvSpPr>
            <p:nvPr/>
          </p:nvSpPr>
          <p:spPr bwMode="auto">
            <a:xfrm>
              <a:off x="1210" y="2879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а</a:t>
              </a:r>
              <a:endParaRPr lang="ru-RU" sz="2400" b="1" baseline="-25000">
                <a:effectLst/>
              </a:endParaRPr>
            </a:p>
          </p:txBody>
        </p:sp>
      </p:grpSp>
      <p:grpSp>
        <p:nvGrpSpPr>
          <p:cNvPr id="75861" name="Group 85"/>
          <p:cNvGrpSpPr>
            <a:grpSpLocks/>
          </p:cNvGrpSpPr>
          <p:nvPr/>
        </p:nvGrpSpPr>
        <p:grpSpPr bwMode="auto">
          <a:xfrm>
            <a:off x="690563" y="174625"/>
            <a:ext cx="5243512" cy="2133600"/>
            <a:chOff x="435" y="110"/>
            <a:chExt cx="3303" cy="1344"/>
          </a:xfrm>
          <a:solidFill>
            <a:srgbClr val="FFC000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28735" name="AutoShape 9" descr="Темный диагональный 2"/>
            <p:cNvSpPr>
              <a:spLocks noChangeArrowheads="1"/>
            </p:cNvSpPr>
            <p:nvPr/>
          </p:nvSpPr>
          <p:spPr bwMode="auto">
            <a:xfrm>
              <a:off x="435" y="110"/>
              <a:ext cx="3303" cy="1344"/>
            </a:xfrm>
            <a:prstGeom prst="parallelogram">
              <a:avLst>
                <a:gd name="adj" fmla="val 61440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28736" name="Text Box 40"/>
            <p:cNvSpPr txBox="1">
              <a:spLocks noChangeArrowheads="1"/>
            </p:cNvSpPr>
            <p:nvPr/>
          </p:nvSpPr>
          <p:spPr bwMode="auto">
            <a:xfrm>
              <a:off x="3315" y="142"/>
              <a:ext cx="233" cy="288"/>
            </a:xfrm>
            <a:prstGeom prst="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  <a:cs typeface="Arial" charset="0"/>
                </a:rPr>
                <a:t>β</a:t>
              </a:r>
            </a:p>
          </p:txBody>
        </p:sp>
      </p:grpSp>
      <p:grpSp>
        <p:nvGrpSpPr>
          <p:cNvPr id="75853" name="Group 77"/>
          <p:cNvGrpSpPr>
            <a:grpSpLocks/>
          </p:cNvGrpSpPr>
          <p:nvPr/>
        </p:nvGrpSpPr>
        <p:grpSpPr bwMode="auto">
          <a:xfrm>
            <a:off x="3290888" y="1095375"/>
            <a:ext cx="47625" cy="3389313"/>
            <a:chOff x="2073" y="690"/>
            <a:chExt cx="30" cy="2135"/>
          </a:xfrm>
        </p:grpSpPr>
        <p:sp>
          <p:nvSpPr>
            <p:cNvPr id="75814" name="Line 38"/>
            <p:cNvSpPr>
              <a:spLocks noChangeShapeType="1"/>
            </p:cNvSpPr>
            <p:nvPr/>
          </p:nvSpPr>
          <p:spPr bwMode="auto">
            <a:xfrm>
              <a:off x="2073" y="690"/>
              <a:ext cx="10" cy="9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5" name="Line 39"/>
            <p:cNvSpPr>
              <a:spLocks noChangeShapeType="1"/>
            </p:cNvSpPr>
            <p:nvPr/>
          </p:nvSpPr>
          <p:spPr bwMode="auto">
            <a:xfrm>
              <a:off x="2086" y="1653"/>
              <a:ext cx="17" cy="11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5818" name="Text Box 42"/>
          <p:cNvSpPr txBox="1">
            <a:spLocks noChangeArrowheads="1"/>
          </p:cNvSpPr>
          <p:nvPr/>
        </p:nvSpPr>
        <p:spPr bwMode="auto">
          <a:xfrm>
            <a:off x="5856288" y="485775"/>
            <a:ext cx="314166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dirty="0">
                <a:effectLst/>
              </a:rPr>
              <a:t>1. </a:t>
            </a:r>
            <a:r>
              <a:rPr lang="el-GR" sz="2400" dirty="0">
                <a:effectLst/>
              </a:rPr>
              <a:t>α</a:t>
            </a:r>
            <a:r>
              <a:rPr lang="ru-RU" sz="2400" dirty="0">
                <a:effectLst/>
              </a:rPr>
              <a:t> </a:t>
            </a:r>
            <a:r>
              <a:rPr lang="el-GR" sz="2400" dirty="0">
                <a:effectLst/>
                <a:cs typeface="Arial" charset="0"/>
              </a:rPr>
              <a:t>║</a:t>
            </a:r>
            <a:r>
              <a:rPr lang="ru-RU" sz="2400" dirty="0">
                <a:effectLst/>
              </a:rPr>
              <a:t> </a:t>
            </a:r>
            <a:r>
              <a:rPr lang="el-GR" sz="2400" dirty="0">
                <a:effectLst/>
                <a:cs typeface="Arial" charset="0"/>
              </a:rPr>
              <a:t>β</a:t>
            </a:r>
            <a:r>
              <a:rPr lang="uk-UA" sz="2400" dirty="0">
                <a:effectLst/>
                <a:cs typeface="Arial" charset="0"/>
              </a:rPr>
              <a:t> (за ознакою паралельності площин).</a:t>
            </a:r>
            <a:endParaRPr lang="ru-RU" sz="2400" dirty="0">
              <a:effectLst/>
            </a:endParaRPr>
          </a:p>
        </p:txBody>
      </p:sp>
      <p:sp>
        <p:nvSpPr>
          <p:cNvPr id="75822" name="Text Box 46"/>
          <p:cNvSpPr txBox="1">
            <a:spLocks noChangeArrowheads="1"/>
          </p:cNvSpPr>
          <p:nvPr/>
        </p:nvSpPr>
        <p:spPr bwMode="auto">
          <a:xfrm>
            <a:off x="5270500" y="1673225"/>
            <a:ext cx="374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>
                <a:effectLst/>
              </a:rPr>
              <a:t>2. Проведем</a:t>
            </a:r>
            <a:r>
              <a:rPr lang="uk-UA" sz="2400">
                <a:effectLst/>
              </a:rPr>
              <a:t>о</a:t>
            </a:r>
            <a:r>
              <a:rPr lang="ru-RU" sz="2400">
                <a:effectLst/>
              </a:rPr>
              <a:t> АА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 </a:t>
            </a:r>
            <a:r>
              <a:rPr lang="en-US" sz="2400">
                <a:effectLst/>
              </a:rPr>
              <a:t>II</a:t>
            </a:r>
            <a:r>
              <a:rPr lang="uk-UA" sz="2400">
                <a:effectLst/>
              </a:rPr>
              <a:t> ОО</a:t>
            </a:r>
            <a:r>
              <a:rPr lang="en-US" sz="2400" baseline="-25000">
                <a:effectLst/>
              </a:rPr>
              <a:t>1</a:t>
            </a:r>
            <a:r>
              <a:rPr lang="uk-UA" sz="2400">
                <a:effectLst/>
              </a:rPr>
              <a:t>.</a:t>
            </a:r>
            <a:endParaRPr lang="ru-RU" sz="2400" baseline="-25000">
              <a:effectLst/>
            </a:endParaRPr>
          </a:p>
        </p:txBody>
      </p:sp>
      <p:sp>
        <p:nvSpPr>
          <p:cNvPr id="75823" name="Text Box 47"/>
          <p:cNvSpPr txBox="1">
            <a:spLocks noChangeArrowheads="1"/>
          </p:cNvSpPr>
          <p:nvPr/>
        </p:nvSpPr>
        <p:spPr bwMode="auto">
          <a:xfrm>
            <a:off x="5219700" y="2225675"/>
            <a:ext cx="374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400">
                <a:effectLst/>
              </a:rPr>
              <a:t>3</a:t>
            </a:r>
            <a:r>
              <a:rPr lang="ru-RU" sz="2400">
                <a:effectLst/>
              </a:rPr>
              <a:t>. Проведемо ВВ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 </a:t>
            </a:r>
            <a:r>
              <a:rPr lang="en-US" sz="2400">
                <a:effectLst/>
              </a:rPr>
              <a:t>II </a:t>
            </a:r>
            <a:r>
              <a:rPr lang="uk-UA" sz="2400">
                <a:effectLst/>
              </a:rPr>
              <a:t>ОО</a:t>
            </a:r>
            <a:r>
              <a:rPr lang="en-US" sz="2400" baseline="-25000">
                <a:effectLst/>
              </a:rPr>
              <a:t>1</a:t>
            </a:r>
            <a:r>
              <a:rPr lang="uk-UA" sz="2400">
                <a:effectLst/>
              </a:rPr>
              <a:t>.</a:t>
            </a:r>
            <a:endParaRPr lang="ru-RU" sz="2400" baseline="-25000">
              <a:effectLst/>
            </a:endParaRPr>
          </a:p>
        </p:txBody>
      </p:sp>
      <p:sp>
        <p:nvSpPr>
          <p:cNvPr id="75824" name="Text Box 48"/>
          <p:cNvSpPr txBox="1">
            <a:spLocks noChangeArrowheads="1"/>
          </p:cNvSpPr>
          <p:nvPr/>
        </p:nvSpPr>
        <p:spPr bwMode="auto">
          <a:xfrm>
            <a:off x="5214938" y="2754313"/>
            <a:ext cx="3154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269875" indent="-2698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400">
                <a:effectLst/>
              </a:rPr>
              <a:t>4</a:t>
            </a:r>
            <a:r>
              <a:rPr lang="ru-RU" sz="2400">
                <a:effectLst/>
              </a:rPr>
              <a:t>. АА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О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О і ОО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В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В -</a:t>
            </a:r>
          </a:p>
          <a:p>
            <a:pPr eaLnBrk="1" hangingPunct="1"/>
            <a:r>
              <a:rPr lang="ru-RU" sz="2400">
                <a:effectLst/>
              </a:rPr>
              <a:t>	паралелограми.</a:t>
            </a:r>
          </a:p>
        </p:txBody>
      </p:sp>
      <p:sp>
        <p:nvSpPr>
          <p:cNvPr id="75825" name="Text Box 49"/>
          <p:cNvSpPr txBox="1">
            <a:spLocks noChangeArrowheads="1"/>
          </p:cNvSpPr>
          <p:nvPr/>
        </p:nvSpPr>
        <p:spPr bwMode="auto">
          <a:xfrm>
            <a:off x="5986463" y="3633788"/>
            <a:ext cx="282416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>
                <a:effectLst/>
              </a:rPr>
              <a:t>5. АА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В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В – паралелограм, то А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В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 = АВ.</a:t>
            </a:r>
          </a:p>
        </p:txBody>
      </p:sp>
      <p:sp>
        <p:nvSpPr>
          <p:cNvPr id="75826" name="Text Box 50"/>
          <p:cNvSpPr txBox="1">
            <a:spLocks noChangeArrowheads="1"/>
          </p:cNvSpPr>
          <p:nvPr/>
        </p:nvSpPr>
        <p:spPr bwMode="auto">
          <a:xfrm>
            <a:off x="5224463" y="4894263"/>
            <a:ext cx="35861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>
                <a:effectLst/>
              </a:rPr>
              <a:t>6.</a:t>
            </a:r>
            <a:r>
              <a:rPr lang="en-US" sz="2400">
                <a:effectLst/>
              </a:rPr>
              <a:t> </a:t>
            </a:r>
            <a:r>
              <a:rPr lang="el-GR" sz="2400">
                <a:effectLst/>
                <a:cs typeface="Arial" charset="0"/>
              </a:rPr>
              <a:t>Δ</a:t>
            </a:r>
            <a:r>
              <a:rPr lang="ru-RU" sz="2400">
                <a:effectLst/>
              </a:rPr>
              <a:t>АОВ = </a:t>
            </a:r>
            <a:r>
              <a:rPr lang="el-GR" sz="2400">
                <a:effectLst/>
              </a:rPr>
              <a:t>Δ</a:t>
            </a:r>
            <a:r>
              <a:rPr lang="ru-RU">
                <a:effectLst/>
              </a:rPr>
              <a:t> </a:t>
            </a:r>
            <a:r>
              <a:rPr lang="ru-RU" sz="2400">
                <a:effectLst/>
              </a:rPr>
              <a:t>А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О</a:t>
            </a:r>
            <a:r>
              <a:rPr lang="ru-RU" sz="2400" baseline="-25000">
                <a:effectLst/>
              </a:rPr>
              <a:t>1</a:t>
            </a:r>
            <a:r>
              <a:rPr lang="ru-RU" sz="2400">
                <a:effectLst/>
              </a:rPr>
              <a:t>В</a:t>
            </a:r>
            <a:r>
              <a:rPr lang="ru-RU" sz="2400" baseline="-25000">
                <a:effectLst/>
              </a:rPr>
              <a:t>1 </a:t>
            </a:r>
            <a:r>
              <a:rPr lang="en-US" sz="2400">
                <a:effectLst/>
              </a:rPr>
              <a:t>(</a:t>
            </a:r>
            <a:r>
              <a:rPr lang="uk-UA" sz="2400">
                <a:effectLst/>
              </a:rPr>
              <a:t>за ІІІ ознакою рівн.трик.</a:t>
            </a:r>
            <a:r>
              <a:rPr lang="en-US" sz="2400">
                <a:effectLst/>
              </a:rPr>
              <a:t>)</a:t>
            </a:r>
            <a:endParaRPr lang="ru-RU" sz="2400">
              <a:effectLst/>
            </a:endParaRPr>
          </a:p>
        </p:txBody>
      </p:sp>
      <p:grpSp>
        <p:nvGrpSpPr>
          <p:cNvPr id="75859" name="Group 83"/>
          <p:cNvGrpSpPr>
            <a:grpSpLocks/>
          </p:cNvGrpSpPr>
          <p:nvPr/>
        </p:nvGrpSpPr>
        <p:grpSpPr bwMode="auto">
          <a:xfrm>
            <a:off x="1089025" y="488950"/>
            <a:ext cx="3663950" cy="1565275"/>
            <a:chOff x="686" y="308"/>
            <a:chExt cx="2308" cy="986"/>
          </a:xfrm>
        </p:grpSpPr>
        <p:sp>
          <p:nvSpPr>
            <p:cNvPr id="75781" name="Line 5"/>
            <p:cNvSpPr>
              <a:spLocks noChangeShapeType="1"/>
            </p:cNvSpPr>
            <p:nvPr/>
          </p:nvSpPr>
          <p:spPr bwMode="auto">
            <a:xfrm flipV="1">
              <a:off x="686" y="457"/>
              <a:ext cx="1929" cy="777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782" name="Line 6"/>
            <p:cNvSpPr>
              <a:spLocks noChangeShapeType="1"/>
            </p:cNvSpPr>
            <p:nvPr/>
          </p:nvSpPr>
          <p:spPr bwMode="auto">
            <a:xfrm>
              <a:off x="1717" y="404"/>
              <a:ext cx="1277" cy="89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29" name="Text Box 20"/>
            <p:cNvSpPr txBox="1">
              <a:spLocks noChangeArrowheads="1"/>
            </p:cNvSpPr>
            <p:nvPr/>
          </p:nvSpPr>
          <p:spPr bwMode="auto">
            <a:xfrm>
              <a:off x="1355" y="596"/>
              <a:ext cx="29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а</a:t>
              </a:r>
              <a:r>
                <a:rPr lang="ru-RU" sz="2400" b="1" baseline="-25000">
                  <a:effectLst/>
                </a:rPr>
                <a:t>1</a:t>
              </a:r>
            </a:p>
          </p:txBody>
        </p:sp>
        <p:sp>
          <p:nvSpPr>
            <p:cNvPr id="28730" name="Text Box 21"/>
            <p:cNvSpPr txBox="1">
              <a:spLocks noChangeArrowheads="1"/>
            </p:cNvSpPr>
            <p:nvPr/>
          </p:nvSpPr>
          <p:spPr bwMode="auto">
            <a:xfrm>
              <a:off x="2270" y="618"/>
              <a:ext cx="3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b</a:t>
              </a:r>
              <a:r>
                <a:rPr lang="ru-RU" sz="2400" b="1" baseline="-25000">
                  <a:effectLst/>
                </a:rPr>
                <a:t>1</a:t>
              </a:r>
            </a:p>
          </p:txBody>
        </p:sp>
        <p:sp>
          <p:nvSpPr>
            <p:cNvPr id="28731" name="Text Box 26"/>
            <p:cNvSpPr txBox="1">
              <a:spLocks noChangeArrowheads="1"/>
            </p:cNvSpPr>
            <p:nvPr/>
          </p:nvSpPr>
          <p:spPr bwMode="auto">
            <a:xfrm>
              <a:off x="1821" y="308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О</a:t>
              </a:r>
              <a:r>
                <a:rPr lang="ru-RU" sz="2400" b="1" baseline="-25000">
                  <a:effectLst/>
                </a:rPr>
                <a:t>1</a:t>
              </a:r>
              <a:endParaRPr lang="ru-RU" sz="2400" b="1">
                <a:effectLst/>
              </a:endParaRPr>
            </a:p>
          </p:txBody>
        </p:sp>
        <p:sp>
          <p:nvSpPr>
            <p:cNvPr id="75791" name="Oval 15"/>
            <p:cNvSpPr>
              <a:spLocks noChangeArrowheads="1"/>
            </p:cNvSpPr>
            <p:nvPr/>
          </p:nvSpPr>
          <p:spPr bwMode="auto">
            <a:xfrm>
              <a:off x="2048" y="644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5862" name="Group 86"/>
          <p:cNvGrpSpPr>
            <a:grpSpLocks/>
          </p:cNvGrpSpPr>
          <p:nvPr/>
        </p:nvGrpSpPr>
        <p:grpSpPr bwMode="auto">
          <a:xfrm>
            <a:off x="855663" y="1185863"/>
            <a:ext cx="1012825" cy="4356100"/>
            <a:chOff x="527" y="780"/>
            <a:chExt cx="638" cy="2744"/>
          </a:xfrm>
        </p:grpSpPr>
        <p:sp>
          <p:nvSpPr>
            <p:cNvPr id="28722" name="Text Box 23"/>
            <p:cNvSpPr txBox="1">
              <a:spLocks noChangeArrowheads="1"/>
            </p:cNvSpPr>
            <p:nvPr/>
          </p:nvSpPr>
          <p:spPr bwMode="auto">
            <a:xfrm>
              <a:off x="527" y="3236"/>
              <a:ext cx="2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А</a:t>
              </a:r>
            </a:p>
          </p:txBody>
        </p:sp>
        <p:sp>
          <p:nvSpPr>
            <p:cNvPr id="28723" name="Text Box 28"/>
            <p:cNvSpPr txBox="1">
              <a:spLocks noChangeArrowheads="1"/>
            </p:cNvSpPr>
            <p:nvPr/>
          </p:nvSpPr>
          <p:spPr bwMode="auto">
            <a:xfrm>
              <a:off x="839" y="780"/>
              <a:ext cx="3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А</a:t>
              </a:r>
              <a:r>
                <a:rPr lang="ru-RU" sz="2400" b="1" baseline="-25000">
                  <a:effectLst/>
                </a:rPr>
                <a:t>1</a:t>
              </a:r>
            </a:p>
          </p:txBody>
        </p:sp>
        <p:grpSp>
          <p:nvGrpSpPr>
            <p:cNvPr id="28724" name="Group 76"/>
            <p:cNvGrpSpPr>
              <a:grpSpLocks/>
            </p:cNvGrpSpPr>
            <p:nvPr/>
          </p:nvGrpSpPr>
          <p:grpSpPr bwMode="auto">
            <a:xfrm>
              <a:off x="1018" y="1148"/>
              <a:ext cx="23" cy="2253"/>
              <a:chOff x="1018" y="1148"/>
              <a:chExt cx="23" cy="2253"/>
            </a:xfrm>
          </p:grpSpPr>
          <p:sp>
            <p:nvSpPr>
              <p:cNvPr id="75847" name="Line 71"/>
              <p:cNvSpPr>
                <a:spLocks noChangeShapeType="1"/>
              </p:cNvSpPr>
              <p:nvPr/>
            </p:nvSpPr>
            <p:spPr bwMode="auto">
              <a:xfrm>
                <a:off x="1024" y="1611"/>
                <a:ext cx="17" cy="17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49" name="Line 73"/>
              <p:cNvSpPr>
                <a:spLocks noChangeShapeType="1"/>
              </p:cNvSpPr>
              <p:nvPr/>
            </p:nvSpPr>
            <p:spPr bwMode="auto">
              <a:xfrm>
                <a:off x="1018" y="1148"/>
                <a:ext cx="3" cy="43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75863" name="Group 87"/>
          <p:cNvGrpSpPr>
            <a:grpSpLocks/>
          </p:cNvGrpSpPr>
          <p:nvPr/>
        </p:nvGrpSpPr>
        <p:grpSpPr bwMode="auto">
          <a:xfrm>
            <a:off x="4365625" y="1327150"/>
            <a:ext cx="517525" cy="4051300"/>
            <a:chOff x="2749" y="835"/>
            <a:chExt cx="326" cy="2552"/>
          </a:xfrm>
        </p:grpSpPr>
        <p:sp>
          <p:nvSpPr>
            <p:cNvPr id="28717" name="Text Box 25"/>
            <p:cNvSpPr txBox="1">
              <a:spLocks noChangeArrowheads="1"/>
            </p:cNvSpPr>
            <p:nvPr/>
          </p:nvSpPr>
          <p:spPr bwMode="auto">
            <a:xfrm>
              <a:off x="2811" y="3045"/>
              <a:ext cx="2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В</a:t>
              </a:r>
            </a:p>
          </p:txBody>
        </p:sp>
        <p:sp>
          <p:nvSpPr>
            <p:cNvPr id="28718" name="Text Box 32"/>
            <p:cNvSpPr txBox="1">
              <a:spLocks noChangeArrowheads="1"/>
            </p:cNvSpPr>
            <p:nvPr/>
          </p:nvSpPr>
          <p:spPr bwMode="auto">
            <a:xfrm>
              <a:off x="2749" y="835"/>
              <a:ext cx="3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В</a:t>
              </a:r>
              <a:r>
                <a:rPr lang="ru-RU" sz="2400" b="1" baseline="-25000">
                  <a:effectLst/>
                </a:rPr>
                <a:t>1</a:t>
              </a:r>
            </a:p>
          </p:txBody>
        </p:sp>
        <p:grpSp>
          <p:nvGrpSpPr>
            <p:cNvPr id="28719" name="Group 78"/>
            <p:cNvGrpSpPr>
              <a:grpSpLocks/>
            </p:cNvGrpSpPr>
            <p:nvPr/>
          </p:nvGrpSpPr>
          <p:grpSpPr bwMode="auto">
            <a:xfrm>
              <a:off x="2791" y="1163"/>
              <a:ext cx="13" cy="2224"/>
              <a:chOff x="2791" y="1163"/>
              <a:chExt cx="13" cy="2224"/>
            </a:xfrm>
          </p:grpSpPr>
          <p:sp>
            <p:nvSpPr>
              <p:cNvPr id="75848" name="Line 72"/>
              <p:cNvSpPr>
                <a:spLocks noChangeShapeType="1"/>
              </p:cNvSpPr>
              <p:nvPr/>
            </p:nvSpPr>
            <p:spPr bwMode="auto">
              <a:xfrm>
                <a:off x="2794" y="1625"/>
                <a:ext cx="10" cy="176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50" name="Line 74"/>
              <p:cNvSpPr>
                <a:spLocks noChangeShapeType="1"/>
              </p:cNvSpPr>
              <p:nvPr/>
            </p:nvSpPr>
            <p:spPr bwMode="auto">
              <a:xfrm flipH="1">
                <a:off x="2791" y="1163"/>
                <a:ext cx="10" cy="45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75871" name="Group 95"/>
          <p:cNvGrpSpPr>
            <a:grpSpLocks/>
          </p:cNvGrpSpPr>
          <p:nvPr/>
        </p:nvGrpSpPr>
        <p:grpSpPr bwMode="auto">
          <a:xfrm>
            <a:off x="5048250" y="5838825"/>
            <a:ext cx="3894138" cy="822325"/>
            <a:chOff x="3180" y="3678"/>
            <a:chExt cx="2453" cy="518"/>
          </a:xfrm>
        </p:grpSpPr>
        <p:sp>
          <p:nvSpPr>
            <p:cNvPr id="75828" name="Text Box 52"/>
            <p:cNvSpPr txBox="1">
              <a:spLocks noChangeArrowheads="1"/>
            </p:cNvSpPr>
            <p:nvPr/>
          </p:nvSpPr>
          <p:spPr bwMode="auto">
            <a:xfrm>
              <a:off x="3180" y="3678"/>
              <a:ext cx="2453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8001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2573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1717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6289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0861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5433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0005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AutoNum type="arabicPeriod" startAt="7"/>
                <a:defRPr/>
              </a:pPr>
              <a:r>
                <a:rPr lang="en-US" sz="2400" smtClean="0">
                  <a:effectLst/>
                </a:rPr>
                <a:t>    </a:t>
              </a:r>
              <a:r>
                <a:rPr lang="ru-RU" sz="2400" smtClean="0">
                  <a:effectLst/>
                </a:rPr>
                <a:t>А</a:t>
              </a:r>
              <a:r>
                <a:rPr lang="ru-RU" sz="2400" baseline="-25000" smtClean="0">
                  <a:effectLst/>
                </a:rPr>
                <a:t>1</a:t>
              </a:r>
              <a:r>
                <a:rPr lang="ru-RU" sz="2400" smtClean="0">
                  <a:effectLst/>
                </a:rPr>
                <a:t>О</a:t>
              </a:r>
              <a:r>
                <a:rPr lang="ru-RU" sz="2400" baseline="-25000" smtClean="0">
                  <a:effectLst/>
                </a:rPr>
                <a:t>1</a:t>
              </a:r>
              <a:r>
                <a:rPr lang="ru-RU" sz="2400" smtClean="0">
                  <a:effectLst/>
                </a:rPr>
                <a:t>В</a:t>
              </a:r>
              <a:r>
                <a:rPr lang="ru-RU" sz="2400" baseline="-25000" smtClean="0">
                  <a:effectLst/>
                </a:rPr>
                <a:t>1</a:t>
              </a:r>
              <a:r>
                <a:rPr lang="ru-RU" sz="2400" smtClean="0">
                  <a:effectLst/>
                </a:rPr>
                <a:t>=    АОВ</a:t>
              </a:r>
              <a:r>
                <a:rPr lang="ru-RU" sz="240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2400" smtClean="0">
                  <a:effectLst/>
                </a:rPr>
                <a:t>=90</a:t>
              </a:r>
              <a:r>
                <a:rPr lang="en-US" sz="2400" smtClean="0">
                  <a:effectLst/>
                  <a:cs typeface="Arial" charset="0"/>
                </a:rPr>
                <a:t>°</a:t>
              </a:r>
              <a:r>
                <a:rPr lang="uk-UA" sz="2400" smtClean="0">
                  <a:effectLst/>
                  <a:cs typeface="Arial" charset="0"/>
                </a:rPr>
                <a:t>, </a:t>
              </a:r>
            </a:p>
            <a:p>
              <a:pPr eaLnBrk="1" hangingPunct="1">
                <a:defRPr/>
              </a:pPr>
              <a:r>
                <a:rPr lang="uk-UA" sz="2400" smtClean="0">
                  <a:effectLst/>
                  <a:cs typeface="Arial" charset="0"/>
                </a:rPr>
                <a:t> то </a:t>
              </a:r>
              <a:r>
                <a:rPr lang="en-US" sz="2400" smtClean="0">
                  <a:effectLst/>
                  <a:cs typeface="Arial" charset="0"/>
                </a:rPr>
                <a:t>a </a:t>
              </a:r>
              <a:r>
                <a:rPr lang="en-US" sz="2400" baseline="-25000" smtClean="0">
                  <a:effectLst/>
                  <a:cs typeface="Arial" charset="0"/>
                </a:rPr>
                <a:t>┴ </a:t>
              </a:r>
              <a:r>
                <a:rPr lang="en-US" sz="2400" smtClean="0">
                  <a:effectLst/>
                  <a:cs typeface="Arial" charset="0"/>
                </a:rPr>
                <a:t>b.</a:t>
              </a:r>
            </a:p>
          </p:txBody>
        </p:sp>
        <p:graphicFrame>
          <p:nvGraphicFramePr>
            <p:cNvPr id="28715" name="Object 80"/>
            <p:cNvGraphicFramePr>
              <a:graphicFrameLocks noChangeAspect="1"/>
            </p:cNvGraphicFramePr>
            <p:nvPr/>
          </p:nvGraphicFramePr>
          <p:xfrm>
            <a:off x="4332" y="3719"/>
            <a:ext cx="234" cy="2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530" name="Формула" r:id="rId3" imgW="164957" imgH="152268" progId="Equation.3">
                    <p:embed/>
                  </p:oleObj>
                </mc:Choice>
                <mc:Fallback>
                  <p:oleObj name="Формула" r:id="rId3" imgW="164957" imgH="152268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2" y="3719"/>
                          <a:ext cx="234" cy="2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716" name="Object 81"/>
            <p:cNvGraphicFramePr>
              <a:graphicFrameLocks noChangeAspect="1"/>
            </p:cNvGraphicFramePr>
            <p:nvPr/>
          </p:nvGraphicFramePr>
          <p:xfrm>
            <a:off x="3418" y="3712"/>
            <a:ext cx="234" cy="2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531" name="Формула" r:id="rId5" imgW="164957" imgH="152268" progId="Equation.3">
                    <p:embed/>
                  </p:oleObj>
                </mc:Choice>
                <mc:Fallback>
                  <p:oleObj name="Формула" r:id="rId5" imgW="164957" imgH="152268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18" y="3712"/>
                          <a:ext cx="234" cy="2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5869" name="Group 93"/>
          <p:cNvGrpSpPr>
            <a:grpSpLocks/>
          </p:cNvGrpSpPr>
          <p:nvPr/>
        </p:nvGrpSpPr>
        <p:grpSpPr bwMode="auto">
          <a:xfrm>
            <a:off x="3817938" y="1427163"/>
            <a:ext cx="246062" cy="3670300"/>
            <a:chOff x="2405" y="899"/>
            <a:chExt cx="155" cy="2312"/>
          </a:xfrm>
        </p:grpSpPr>
        <p:sp>
          <p:nvSpPr>
            <p:cNvPr id="75836" name="Line 60"/>
            <p:cNvSpPr>
              <a:spLocks noChangeShapeType="1"/>
            </p:cNvSpPr>
            <p:nvPr/>
          </p:nvSpPr>
          <p:spPr bwMode="auto">
            <a:xfrm flipH="1">
              <a:off x="2465" y="933"/>
              <a:ext cx="73" cy="8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37" name="Line 61"/>
            <p:cNvSpPr>
              <a:spLocks noChangeShapeType="1"/>
            </p:cNvSpPr>
            <p:nvPr/>
          </p:nvSpPr>
          <p:spPr bwMode="auto">
            <a:xfrm flipH="1">
              <a:off x="2407" y="899"/>
              <a:ext cx="82" cy="91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38" name="Line 62"/>
            <p:cNvSpPr>
              <a:spLocks noChangeShapeType="1"/>
            </p:cNvSpPr>
            <p:nvPr/>
          </p:nvSpPr>
          <p:spPr bwMode="auto">
            <a:xfrm flipH="1">
              <a:off x="2405" y="3072"/>
              <a:ext cx="118" cy="91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39" name="Line 63"/>
            <p:cNvSpPr>
              <a:spLocks noChangeShapeType="1"/>
            </p:cNvSpPr>
            <p:nvPr/>
          </p:nvSpPr>
          <p:spPr bwMode="auto">
            <a:xfrm flipH="1">
              <a:off x="2435" y="3118"/>
              <a:ext cx="125" cy="9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5868" name="Group 92"/>
          <p:cNvGrpSpPr>
            <a:grpSpLocks/>
          </p:cNvGrpSpPr>
          <p:nvPr/>
        </p:nvGrpSpPr>
        <p:grpSpPr bwMode="auto">
          <a:xfrm>
            <a:off x="2322513" y="1320800"/>
            <a:ext cx="246062" cy="3700463"/>
            <a:chOff x="1463" y="832"/>
            <a:chExt cx="155" cy="2331"/>
          </a:xfrm>
        </p:grpSpPr>
        <p:sp>
          <p:nvSpPr>
            <p:cNvPr id="75834" name="Line 58"/>
            <p:cNvSpPr>
              <a:spLocks noChangeShapeType="1"/>
            </p:cNvSpPr>
            <p:nvPr/>
          </p:nvSpPr>
          <p:spPr bwMode="auto">
            <a:xfrm>
              <a:off x="1463" y="832"/>
              <a:ext cx="46" cy="128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35" name="Line 59"/>
            <p:cNvSpPr>
              <a:spLocks noChangeShapeType="1"/>
            </p:cNvSpPr>
            <p:nvPr/>
          </p:nvSpPr>
          <p:spPr bwMode="auto">
            <a:xfrm>
              <a:off x="1609" y="3008"/>
              <a:ext cx="9" cy="155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5870" name="Group 94"/>
          <p:cNvGrpSpPr>
            <a:grpSpLocks/>
          </p:cNvGrpSpPr>
          <p:nvPr/>
        </p:nvGrpSpPr>
        <p:grpSpPr bwMode="auto">
          <a:xfrm>
            <a:off x="2598738" y="1698625"/>
            <a:ext cx="295275" cy="3822700"/>
            <a:chOff x="1637" y="1070"/>
            <a:chExt cx="186" cy="2408"/>
          </a:xfrm>
        </p:grpSpPr>
        <p:sp>
          <p:nvSpPr>
            <p:cNvPr id="75840" name="Line 64"/>
            <p:cNvSpPr>
              <a:spLocks noChangeShapeType="1"/>
            </p:cNvSpPr>
            <p:nvPr/>
          </p:nvSpPr>
          <p:spPr bwMode="auto">
            <a:xfrm flipH="1">
              <a:off x="1775" y="1089"/>
              <a:ext cx="40" cy="114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41" name="Line 65"/>
            <p:cNvSpPr>
              <a:spLocks noChangeShapeType="1"/>
            </p:cNvSpPr>
            <p:nvPr/>
          </p:nvSpPr>
          <p:spPr bwMode="auto">
            <a:xfrm flipH="1">
              <a:off x="1723" y="1071"/>
              <a:ext cx="48" cy="125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42" name="Line 66"/>
            <p:cNvSpPr>
              <a:spLocks noChangeShapeType="1"/>
            </p:cNvSpPr>
            <p:nvPr/>
          </p:nvSpPr>
          <p:spPr bwMode="auto">
            <a:xfrm flipH="1">
              <a:off x="1664" y="1070"/>
              <a:ext cx="55" cy="128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43" name="Line 67"/>
            <p:cNvSpPr>
              <a:spLocks noChangeShapeType="1"/>
            </p:cNvSpPr>
            <p:nvPr/>
          </p:nvSpPr>
          <p:spPr bwMode="auto">
            <a:xfrm flipH="1">
              <a:off x="1776" y="3364"/>
              <a:ext cx="47" cy="114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44" name="Line 68"/>
            <p:cNvSpPr>
              <a:spLocks noChangeShapeType="1"/>
            </p:cNvSpPr>
            <p:nvPr/>
          </p:nvSpPr>
          <p:spPr bwMode="auto">
            <a:xfrm flipH="1">
              <a:off x="1715" y="3374"/>
              <a:ext cx="34" cy="98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45" name="Line 69"/>
            <p:cNvSpPr>
              <a:spLocks noChangeShapeType="1"/>
            </p:cNvSpPr>
            <p:nvPr/>
          </p:nvSpPr>
          <p:spPr bwMode="auto">
            <a:xfrm flipH="1">
              <a:off x="1637" y="3365"/>
              <a:ext cx="54" cy="109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5884" name="Group 108"/>
          <p:cNvGrpSpPr>
            <a:grpSpLocks/>
          </p:cNvGrpSpPr>
          <p:nvPr/>
        </p:nvGrpSpPr>
        <p:grpSpPr bwMode="auto">
          <a:xfrm>
            <a:off x="1543050" y="1716088"/>
            <a:ext cx="2927350" cy="3670300"/>
            <a:chOff x="977" y="1097"/>
            <a:chExt cx="1844" cy="2312"/>
          </a:xfrm>
        </p:grpSpPr>
        <p:sp>
          <p:nvSpPr>
            <p:cNvPr id="75810" name="Line 34"/>
            <p:cNvSpPr>
              <a:spLocks noChangeShapeType="1"/>
            </p:cNvSpPr>
            <p:nvPr/>
          </p:nvSpPr>
          <p:spPr bwMode="auto">
            <a:xfrm flipV="1">
              <a:off x="1042" y="3403"/>
              <a:ext cx="1756" cy="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72" name="Line 96"/>
            <p:cNvSpPr>
              <a:spLocks noChangeShapeType="1"/>
            </p:cNvSpPr>
            <p:nvPr/>
          </p:nvSpPr>
          <p:spPr bwMode="auto">
            <a:xfrm flipV="1">
              <a:off x="977" y="1132"/>
              <a:ext cx="1823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73" name="Oval 97"/>
            <p:cNvSpPr>
              <a:spLocks noChangeArrowheads="1"/>
            </p:cNvSpPr>
            <p:nvPr/>
          </p:nvSpPr>
          <p:spPr bwMode="auto">
            <a:xfrm>
              <a:off x="2757" y="1118"/>
              <a:ext cx="64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74" name="Oval 98"/>
            <p:cNvSpPr>
              <a:spLocks noChangeArrowheads="1"/>
            </p:cNvSpPr>
            <p:nvPr/>
          </p:nvSpPr>
          <p:spPr bwMode="auto">
            <a:xfrm>
              <a:off x="978" y="1097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5793" name="Oval 17"/>
          <p:cNvSpPr>
            <a:spLocks noChangeArrowheads="1"/>
          </p:cNvSpPr>
          <p:nvPr/>
        </p:nvSpPr>
        <p:spPr bwMode="auto">
          <a:xfrm>
            <a:off x="3294063" y="4427538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75888" name="Group 112"/>
          <p:cNvGrpSpPr>
            <a:grpSpLocks/>
          </p:cNvGrpSpPr>
          <p:nvPr/>
        </p:nvGrpSpPr>
        <p:grpSpPr bwMode="auto">
          <a:xfrm>
            <a:off x="1624013" y="5303838"/>
            <a:ext cx="2886075" cy="109537"/>
            <a:chOff x="1023" y="3341"/>
            <a:chExt cx="1818" cy="69"/>
          </a:xfrm>
        </p:grpSpPr>
        <p:sp>
          <p:nvSpPr>
            <p:cNvPr id="75886" name="Oval 110"/>
            <p:cNvSpPr>
              <a:spLocks noChangeArrowheads="1"/>
            </p:cNvSpPr>
            <p:nvPr/>
          </p:nvSpPr>
          <p:spPr bwMode="auto">
            <a:xfrm>
              <a:off x="1023" y="3341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87" name="Oval 111"/>
            <p:cNvSpPr>
              <a:spLocks noChangeArrowheads="1"/>
            </p:cNvSpPr>
            <p:nvPr/>
          </p:nvSpPr>
          <p:spPr bwMode="auto">
            <a:xfrm>
              <a:off x="2785" y="3354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735518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5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758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758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758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5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5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24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5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74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7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7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5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5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75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75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75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5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5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80"/>
                                        <p:tgtEl>
                                          <p:spTgt spid="758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80"/>
                                        <p:tgtEl>
                                          <p:spTgt spid="758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80"/>
                                        <p:tgtEl>
                                          <p:spTgt spid="758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5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5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18" grpId="0"/>
      <p:bldP spid="75822" grpId="0"/>
      <p:bldP spid="75823" grpId="0"/>
      <p:bldP spid="75824" grpId="0"/>
      <p:bldP spid="75825" grpId="0"/>
      <p:bldP spid="758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709" y="1200329"/>
            <a:ext cx="83559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Означення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just"/>
            <a:r>
              <a:rPr lang="ru-RU" sz="2400" b="1" dirty="0" smtClean="0">
                <a:solidFill>
                  <a:srgbClr val="000000"/>
                </a:solidFill>
              </a:rPr>
              <a:t>Пряма </a:t>
            </a:r>
            <a:r>
              <a:rPr lang="ru-RU" sz="2400" b="1" dirty="0"/>
              <a:t>п</a:t>
            </a:r>
            <a:r>
              <a:rPr lang="ru-RU" sz="2400" b="1" dirty="0" smtClean="0"/>
              <a:t>ерпендикулярна до будь-</a:t>
            </a:r>
            <a:r>
              <a:rPr lang="ru-RU" sz="2400" b="1" dirty="0" err="1" smtClean="0"/>
              <a:t>якої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прямої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лежить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площині</a:t>
            </a:r>
            <a:r>
              <a:rPr lang="ru-RU" sz="2400" b="1" dirty="0" smtClean="0"/>
              <a:t> й проходить через точку </a:t>
            </a:r>
            <a:r>
              <a:rPr lang="ru-RU" sz="2400" b="1" dirty="0" err="1" smtClean="0"/>
              <a:t>перетину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даної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прямої</a:t>
            </a:r>
            <a:r>
              <a:rPr lang="ru-RU" sz="2400" b="1" dirty="0" smtClean="0"/>
              <a:t> з </a:t>
            </a:r>
            <a:r>
              <a:rPr lang="ru-RU" sz="2400" b="1" dirty="0" err="1" smtClean="0"/>
              <a:t>площиною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4489" y="0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solidFill>
                  <a:schemeClr val="bg1"/>
                </a:solidFill>
              </a:rPr>
              <a:t>Перпендикулярність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прямої</a:t>
            </a:r>
            <a:r>
              <a:rPr lang="ru-RU" sz="3600" dirty="0" smtClean="0">
                <a:solidFill>
                  <a:schemeClr val="bg1"/>
                </a:solidFill>
              </a:rPr>
              <a:t> і </a:t>
            </a:r>
            <a:r>
              <a:rPr lang="ru-RU" sz="3600" dirty="0" err="1" smtClean="0">
                <a:solidFill>
                  <a:schemeClr val="bg1"/>
                </a:solidFill>
              </a:rPr>
              <a:t>площини</a:t>
            </a:r>
            <a:endParaRPr lang="ru-RU" sz="3600" dirty="0">
              <a:solidFill>
                <a:schemeClr val="bg1"/>
              </a:solidFill>
            </a:endParaRPr>
          </a:p>
        </p:txBody>
      </p:sp>
      <p:grpSp>
        <p:nvGrpSpPr>
          <p:cNvPr id="9" name="Group 84"/>
          <p:cNvGrpSpPr>
            <a:grpSpLocks/>
          </p:cNvGrpSpPr>
          <p:nvPr/>
        </p:nvGrpSpPr>
        <p:grpSpPr bwMode="auto">
          <a:xfrm>
            <a:off x="3203848" y="4024180"/>
            <a:ext cx="4624214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10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11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cxnSp>
        <p:nvCxnSpPr>
          <p:cNvPr id="8" name="Прямая соединительная линия 7"/>
          <p:cNvCxnSpPr/>
          <p:nvPr/>
        </p:nvCxnSpPr>
        <p:spPr>
          <a:xfrm>
            <a:off x="4357909" y="4365105"/>
            <a:ext cx="1995283" cy="7920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572000" y="4738153"/>
            <a:ext cx="2016224" cy="83585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940152" y="3429000"/>
            <a:ext cx="0" cy="156756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5724128" y="4653136"/>
            <a:ext cx="216024" cy="108013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24128" y="4653136"/>
            <a:ext cx="0" cy="21602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5832140" y="4761149"/>
            <a:ext cx="108012" cy="10801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832140" y="4869160"/>
            <a:ext cx="0" cy="21602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012160" y="3570209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cxnSp>
        <p:nvCxnSpPr>
          <p:cNvPr id="7168" name="Прямая соединительная линия 7167"/>
          <p:cNvCxnSpPr/>
          <p:nvPr/>
        </p:nvCxnSpPr>
        <p:spPr>
          <a:xfrm>
            <a:off x="5940152" y="4996561"/>
            <a:ext cx="0" cy="972381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172" name="Прямая соединительная линия 7171"/>
          <p:cNvCxnSpPr/>
          <p:nvPr/>
        </p:nvCxnSpPr>
        <p:spPr>
          <a:xfrm>
            <a:off x="5940152" y="5968942"/>
            <a:ext cx="0" cy="19636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4249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>
                <a:solidFill>
                  <a:schemeClr val="bg1"/>
                </a:solidFill>
              </a:rPr>
              <a:t>Теорема </a:t>
            </a:r>
            <a:endParaRPr lang="en-US" sz="3600" b="1" u="sng" dirty="0" smtClean="0">
              <a:solidFill>
                <a:schemeClr val="bg1"/>
              </a:solidFill>
            </a:endParaRPr>
          </a:p>
          <a:p>
            <a:endParaRPr lang="en-US" sz="2400" dirty="0" smtClean="0"/>
          </a:p>
          <a:p>
            <a:pPr algn="just"/>
            <a:r>
              <a:rPr lang="ru-RU" sz="2400" b="1" dirty="0" err="1" smtClean="0"/>
              <a:t>Якщо</a:t>
            </a:r>
            <a:r>
              <a:rPr lang="ru-RU" sz="2400" b="1" dirty="0" smtClean="0"/>
              <a:t> пряма, яка </a:t>
            </a:r>
            <a:r>
              <a:rPr lang="ru-RU" sz="2400" b="1" dirty="0" err="1" smtClean="0"/>
              <a:t>перетинає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площину</a:t>
            </a:r>
            <a:r>
              <a:rPr lang="ru-RU" sz="2400" b="1" dirty="0" smtClean="0"/>
              <a:t>, перпендикулярна до </a:t>
            </a:r>
            <a:r>
              <a:rPr lang="ru-RU" sz="2400" b="1" dirty="0" err="1" smtClean="0"/>
              <a:t>двох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прямих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цієї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площини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проходять</a:t>
            </a:r>
            <a:r>
              <a:rPr lang="ru-RU" sz="2400" b="1" dirty="0" smtClean="0"/>
              <a:t> через точку </a:t>
            </a:r>
            <a:r>
              <a:rPr lang="ru-RU" sz="2400" b="1" dirty="0" err="1" smtClean="0"/>
              <a:t>перетину</a:t>
            </a:r>
            <a:r>
              <a:rPr lang="ru-RU" sz="2400" b="1" dirty="0" smtClean="0"/>
              <a:t>, то вона перпендикулярна до </a:t>
            </a:r>
            <a:r>
              <a:rPr lang="ru-RU" sz="2400" b="1" dirty="0" err="1" smtClean="0"/>
              <a:t>площини</a:t>
            </a:r>
            <a:endParaRPr lang="ru-RU" sz="2400" b="1" dirty="0"/>
          </a:p>
        </p:txBody>
      </p:sp>
      <p:grpSp>
        <p:nvGrpSpPr>
          <p:cNvPr id="7" name="Group 84"/>
          <p:cNvGrpSpPr>
            <a:grpSpLocks/>
          </p:cNvGrpSpPr>
          <p:nvPr/>
        </p:nvGrpSpPr>
        <p:grpSpPr bwMode="auto">
          <a:xfrm>
            <a:off x="2915816" y="4019139"/>
            <a:ext cx="5400600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8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9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4357909" y="4365105"/>
            <a:ext cx="1995283" cy="7920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572000" y="4738153"/>
            <a:ext cx="2016224" cy="83585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940152" y="3284984"/>
            <a:ext cx="0" cy="171157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940152" y="4996561"/>
            <a:ext cx="0" cy="972381"/>
          </a:xfrm>
          <a:prstGeom prst="line">
            <a:avLst/>
          </a:prstGeom>
          <a:ln>
            <a:prstDash val="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940152" y="5968942"/>
            <a:ext cx="0" cy="26837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870583" y="361366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</a:t>
            </a:r>
            <a:endParaRPr lang="ru-RU" b="1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344128"/>
              </p:ext>
            </p:extLst>
          </p:nvPr>
        </p:nvGraphicFramePr>
        <p:xfrm>
          <a:off x="4860032" y="5428609"/>
          <a:ext cx="360040" cy="42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0" name="Формула" r:id="rId3" imgW="152280" imgH="215640" progId="Equation.3">
                  <p:embed/>
                </p:oleObj>
              </mc:Choice>
              <mc:Fallback>
                <p:oleObj name="Формула" r:id="rId3" imgW="15228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0032" y="5428609"/>
                        <a:ext cx="360040" cy="425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469471"/>
              </p:ext>
            </p:extLst>
          </p:nvPr>
        </p:nvGraphicFramePr>
        <p:xfrm>
          <a:off x="4391980" y="4024180"/>
          <a:ext cx="376932" cy="457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1" name="Формула" r:id="rId5" imgW="177480" imgH="215640" progId="Equation.3">
                  <p:embed/>
                </p:oleObj>
              </mc:Choice>
              <mc:Fallback>
                <p:oleObj name="Формула" r:id="rId5" imgW="17748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91980" y="4024180"/>
                        <a:ext cx="376932" cy="457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920253" y="462247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endParaRPr lang="ru-RU" b="1" dirty="0"/>
          </a:p>
        </p:txBody>
      </p:sp>
      <p:sp>
        <p:nvSpPr>
          <p:cNvPr id="24" name="Овал 23"/>
          <p:cNvSpPr/>
          <p:nvPr/>
        </p:nvSpPr>
        <p:spPr>
          <a:xfrm>
            <a:off x="5895139" y="4934716"/>
            <a:ext cx="86085" cy="618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>
            <a:stCxn id="20" idx="1"/>
          </p:cNvCxnSpPr>
          <p:nvPr/>
        </p:nvCxnSpPr>
        <p:spPr>
          <a:xfrm flipH="1" flipV="1">
            <a:off x="5724128" y="4738153"/>
            <a:ext cx="196125" cy="6898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724128" y="4738153"/>
            <a:ext cx="0" cy="19656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20" idx="1"/>
          </p:cNvCxnSpPr>
          <p:nvPr/>
        </p:nvCxnSpPr>
        <p:spPr>
          <a:xfrm flipH="1">
            <a:off x="5822190" y="4807142"/>
            <a:ext cx="98063" cy="2929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193" name="Прямая соединительная линия 8192"/>
          <p:cNvCxnSpPr/>
          <p:nvPr/>
        </p:nvCxnSpPr>
        <p:spPr>
          <a:xfrm>
            <a:off x="5822190" y="4821788"/>
            <a:ext cx="0" cy="26339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chemeClr val="bg1"/>
                </a:solidFill>
              </a:rPr>
              <a:t>Теорема </a:t>
            </a:r>
            <a:endParaRPr lang="en-US" sz="3200" b="1" u="sng" dirty="0" smtClean="0">
              <a:solidFill>
                <a:schemeClr val="bg1"/>
              </a:solidFill>
            </a:endParaRPr>
          </a:p>
          <a:p>
            <a:endParaRPr lang="en-US" b="1" dirty="0"/>
          </a:p>
          <a:p>
            <a:pPr algn="just"/>
            <a:r>
              <a:rPr lang="ru-RU" sz="2000" b="1" dirty="0" err="1" smtClean="0"/>
              <a:t>Якщо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площина</a:t>
            </a:r>
            <a:r>
              <a:rPr lang="ru-RU" sz="2000" b="1" dirty="0" smtClean="0"/>
              <a:t> перпендикулярна до </a:t>
            </a:r>
            <a:r>
              <a:rPr lang="ru-RU" sz="2000" b="1" dirty="0" err="1" smtClean="0"/>
              <a:t>однієї</a:t>
            </a:r>
            <a:r>
              <a:rPr lang="ru-RU" sz="2000" b="1" dirty="0" smtClean="0"/>
              <a:t> з </a:t>
            </a:r>
            <a:r>
              <a:rPr lang="ru-RU" sz="2000" b="1" dirty="0" err="1" smtClean="0"/>
              <a:t>двох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паралельних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прямих</a:t>
            </a:r>
            <a:r>
              <a:rPr lang="ru-RU" sz="2000" b="1" dirty="0" smtClean="0"/>
              <a:t>, то вона перпендикулярна і до </a:t>
            </a:r>
            <a:r>
              <a:rPr lang="ru-RU" sz="2000" b="1" dirty="0" err="1" smtClean="0"/>
              <a:t>другої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прямої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grpSp>
        <p:nvGrpSpPr>
          <p:cNvPr id="7" name="Group 84"/>
          <p:cNvGrpSpPr>
            <a:grpSpLocks/>
          </p:cNvGrpSpPr>
          <p:nvPr/>
        </p:nvGrpSpPr>
        <p:grpSpPr bwMode="auto">
          <a:xfrm>
            <a:off x="3203848" y="4012596"/>
            <a:ext cx="4624214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8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9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67748" y="1988840"/>
            <a:ext cx="8736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chemeClr val="accent6">
                    <a:lumMod val="75000"/>
                  </a:schemeClr>
                </a:solidFill>
              </a:rPr>
              <a:t>Теорема</a:t>
            </a:r>
            <a:endParaRPr lang="en-US" sz="3200" b="1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dirty="0" err="1" smtClean="0"/>
              <a:t>Дві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прямі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перпендикулярні</a:t>
            </a:r>
            <a:r>
              <a:rPr lang="ru-RU" sz="2000" b="1" dirty="0" smtClean="0"/>
              <a:t> до </a:t>
            </a:r>
            <a:r>
              <a:rPr lang="ru-RU" sz="2000" b="1" dirty="0" err="1" smtClean="0"/>
              <a:t>однієї</a:t>
            </a:r>
            <a:r>
              <a:rPr lang="ru-RU" sz="2000" b="1" dirty="0" smtClean="0"/>
              <a:t> і </a:t>
            </a:r>
            <a:r>
              <a:rPr lang="ru-RU" sz="2000" b="1" dirty="0" err="1" smtClean="0"/>
              <a:t>тієї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самої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площини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паралельні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860032" y="3054835"/>
            <a:ext cx="0" cy="20882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860032" y="5209992"/>
            <a:ext cx="0" cy="789871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860032" y="5947063"/>
            <a:ext cx="0" cy="43426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012160" y="3068960"/>
            <a:ext cx="0" cy="20882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012160" y="5179071"/>
            <a:ext cx="0" cy="789871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012160" y="5945985"/>
            <a:ext cx="0" cy="43426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084168" y="35010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932040" y="34290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</a:t>
            </a:r>
            <a:endParaRPr lang="ru-RU" b="1" dirty="0"/>
          </a:p>
        </p:txBody>
      </p:sp>
      <p:sp>
        <p:nvSpPr>
          <p:cNvPr id="22" name="Овал 21"/>
          <p:cNvSpPr/>
          <p:nvPr/>
        </p:nvSpPr>
        <p:spPr>
          <a:xfrm>
            <a:off x="5976156" y="5107063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4427984" y="5157192"/>
            <a:ext cx="432048" cy="21602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5544108" y="5137984"/>
            <a:ext cx="432048" cy="21602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4996561"/>
            <a:ext cx="720080" cy="14650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256076" y="4991955"/>
            <a:ext cx="720080" cy="14650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4824028" y="5137984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222" name="Прямая соединительная линия 9221"/>
          <p:cNvCxnSpPr/>
          <p:nvPr/>
        </p:nvCxnSpPr>
        <p:spPr>
          <a:xfrm flipH="1" flipV="1">
            <a:off x="4644008" y="4932860"/>
            <a:ext cx="180020" cy="6370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26" name="Прямая соединительная линия 9225"/>
          <p:cNvCxnSpPr/>
          <p:nvPr/>
        </p:nvCxnSpPr>
        <p:spPr>
          <a:xfrm>
            <a:off x="4644008" y="4932860"/>
            <a:ext cx="0" cy="1323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 flipV="1">
            <a:off x="5844112" y="4951419"/>
            <a:ext cx="180020" cy="6370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844112" y="4964711"/>
            <a:ext cx="0" cy="1323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28" name="Прямая соединительная линия 9227"/>
          <p:cNvCxnSpPr/>
          <p:nvPr/>
        </p:nvCxnSpPr>
        <p:spPr>
          <a:xfrm flipH="1">
            <a:off x="4734018" y="4996562"/>
            <a:ext cx="90010" cy="6864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902647" y="5001168"/>
            <a:ext cx="90010" cy="6864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739018" y="5063879"/>
            <a:ext cx="0" cy="18211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5898029" y="5035491"/>
            <a:ext cx="4618" cy="15693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123" y="1268760"/>
            <a:ext cx="3925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Перпендикуляр і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похила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33265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Відстані у просторі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580386"/>
            <a:ext cx="410445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Означення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400" b="1" dirty="0" smtClean="0"/>
              <a:t>Перпендикуляром</a:t>
            </a:r>
            <a:r>
              <a:rPr lang="ru-RU" sz="1400" b="1" dirty="0"/>
              <a:t>, </a:t>
            </a:r>
            <a:r>
              <a:rPr lang="ru-RU" sz="1400" b="1" dirty="0" err="1" smtClean="0"/>
              <a:t>проведеним</a:t>
            </a:r>
            <a:r>
              <a:rPr lang="ru-RU" sz="1400" b="1" dirty="0" smtClean="0"/>
              <a:t> </a:t>
            </a:r>
            <a:r>
              <a:rPr lang="ru-RU" sz="1400" b="1" dirty="0"/>
              <a:t>з </a:t>
            </a:r>
            <a:r>
              <a:rPr lang="ru-RU" sz="1400" b="1" dirty="0" err="1"/>
              <a:t>даної</a:t>
            </a:r>
            <a:r>
              <a:rPr lang="ru-RU" sz="1400" b="1" dirty="0"/>
              <a:t> точки на </a:t>
            </a:r>
            <a:r>
              <a:rPr lang="ru-RU" sz="1400" b="1" dirty="0" err="1"/>
              <a:t>дану</a:t>
            </a:r>
            <a:r>
              <a:rPr lang="ru-RU" sz="1400" b="1" dirty="0"/>
              <a:t> </a:t>
            </a:r>
            <a:r>
              <a:rPr lang="ru-RU" sz="1400" b="1" dirty="0" err="1"/>
              <a:t>площину</a:t>
            </a:r>
            <a:r>
              <a:rPr lang="ru-RU" sz="1400" b="1" dirty="0"/>
              <a:t>, </a:t>
            </a:r>
            <a:r>
              <a:rPr lang="ru-RU" sz="1400" b="1" dirty="0" err="1"/>
              <a:t>називається</a:t>
            </a:r>
            <a:r>
              <a:rPr lang="ru-RU" sz="1400" b="1" dirty="0"/>
              <a:t> </a:t>
            </a:r>
            <a:r>
              <a:rPr lang="ru-RU" sz="1400" b="1" dirty="0" err="1"/>
              <a:t>відрізок</a:t>
            </a:r>
            <a:r>
              <a:rPr lang="ru-RU" sz="1400" b="1" dirty="0"/>
              <a:t>, </a:t>
            </a:r>
            <a:r>
              <a:rPr lang="ru-RU" sz="1400" b="1" dirty="0" err="1"/>
              <a:t>що</a:t>
            </a:r>
            <a:r>
              <a:rPr lang="ru-RU" sz="1400" b="1" dirty="0"/>
              <a:t> </a:t>
            </a:r>
            <a:r>
              <a:rPr lang="ru-RU" sz="1400" b="1" dirty="0" err="1"/>
              <a:t>сполучає</a:t>
            </a:r>
            <a:r>
              <a:rPr lang="ru-RU" sz="1400" b="1" dirty="0"/>
              <a:t> </a:t>
            </a:r>
            <a:r>
              <a:rPr lang="ru-RU" sz="1400" b="1" dirty="0" err="1"/>
              <a:t>дану</a:t>
            </a:r>
            <a:r>
              <a:rPr lang="ru-RU" sz="1400" b="1" dirty="0"/>
              <a:t> точку з точкою </a:t>
            </a:r>
            <a:r>
              <a:rPr lang="ru-RU" sz="1400" b="1" dirty="0" err="1"/>
              <a:t>площини</a:t>
            </a:r>
            <a:r>
              <a:rPr lang="ru-RU" sz="1400" b="1" dirty="0"/>
              <a:t> і </a:t>
            </a:r>
            <a:r>
              <a:rPr lang="ru-RU" sz="1400" b="1" dirty="0" err="1"/>
              <a:t>лежить</a:t>
            </a:r>
            <a:r>
              <a:rPr lang="ru-RU" sz="1400" b="1" dirty="0"/>
              <a:t> на </a:t>
            </a:r>
            <a:r>
              <a:rPr lang="ru-RU" sz="1400" b="1" dirty="0" err="1"/>
              <a:t>прямій</a:t>
            </a:r>
            <a:r>
              <a:rPr lang="ru-RU" sz="1400" b="1" dirty="0"/>
              <a:t>, </a:t>
            </a:r>
            <a:r>
              <a:rPr lang="ru-RU" sz="1400" b="1" dirty="0" err="1"/>
              <a:t>перпендикулярній</a:t>
            </a:r>
            <a:r>
              <a:rPr lang="ru-RU" sz="1400" b="1" dirty="0"/>
              <a:t> до </a:t>
            </a:r>
            <a:r>
              <a:rPr lang="ru-RU" sz="1400" b="1" dirty="0" err="1"/>
              <a:t>площини</a:t>
            </a:r>
            <a:r>
              <a:rPr lang="ru-RU" sz="1400" b="1" dirty="0"/>
              <a:t>. </a:t>
            </a:r>
            <a:r>
              <a:rPr lang="ru-RU" sz="1400" b="1" dirty="0" err="1"/>
              <a:t>Кінець</a:t>
            </a:r>
            <a:r>
              <a:rPr lang="ru-RU" sz="1400" b="1" dirty="0"/>
              <a:t> </a:t>
            </a:r>
            <a:r>
              <a:rPr lang="ru-RU" sz="1400" b="1" dirty="0" err="1"/>
              <a:t>цього</a:t>
            </a:r>
            <a:r>
              <a:rPr lang="ru-RU" sz="1400" b="1" dirty="0"/>
              <a:t> </a:t>
            </a:r>
            <a:r>
              <a:rPr lang="ru-RU" sz="1400" b="1" dirty="0" err="1"/>
              <a:t>відрізка</a:t>
            </a:r>
            <a:r>
              <a:rPr lang="ru-RU" sz="1400" b="1" dirty="0"/>
              <a:t>, </a:t>
            </a:r>
            <a:r>
              <a:rPr lang="ru-RU" sz="1400" b="1" dirty="0" err="1"/>
              <a:t>який</a:t>
            </a:r>
            <a:r>
              <a:rPr lang="ru-RU" sz="1400" b="1" dirty="0"/>
              <a:t> </a:t>
            </a:r>
            <a:r>
              <a:rPr lang="ru-RU" sz="1400" b="1" dirty="0" err="1"/>
              <a:t>лежить</a:t>
            </a:r>
            <a:r>
              <a:rPr lang="ru-RU" sz="1400" b="1" dirty="0"/>
              <a:t> у </a:t>
            </a:r>
            <a:r>
              <a:rPr lang="ru-RU" sz="1400" b="1" dirty="0" err="1"/>
              <a:t>площині</a:t>
            </a:r>
            <a:r>
              <a:rPr lang="ru-RU" sz="1400" b="1" dirty="0"/>
              <a:t>, </a:t>
            </a:r>
            <a:r>
              <a:rPr lang="ru-RU" sz="1400" b="1" dirty="0" err="1"/>
              <a:t>називається</a:t>
            </a:r>
            <a:r>
              <a:rPr lang="ru-RU" sz="1400" b="1" dirty="0"/>
              <a:t> основою перпендикуляра </a:t>
            </a:r>
          </a:p>
        </p:txBody>
      </p:sp>
      <p:grpSp>
        <p:nvGrpSpPr>
          <p:cNvPr id="5" name="Group 84"/>
          <p:cNvGrpSpPr>
            <a:grpSpLocks/>
          </p:cNvGrpSpPr>
          <p:nvPr/>
        </p:nvGrpSpPr>
        <p:grpSpPr bwMode="auto">
          <a:xfrm>
            <a:off x="513352" y="4365104"/>
            <a:ext cx="4110862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6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7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cxnSp>
        <p:nvCxnSpPr>
          <p:cNvPr id="9" name="Прямая соединительная линия 8"/>
          <p:cNvCxnSpPr/>
          <p:nvPr/>
        </p:nvCxnSpPr>
        <p:spPr>
          <a:xfrm>
            <a:off x="2235904" y="3573016"/>
            <a:ext cx="0" cy="17064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199663" y="3550156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flipH="1">
            <a:off x="2199663" y="5218348"/>
            <a:ext cx="45719" cy="611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83150" y="341120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28263" y="515281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788024" y="1730425"/>
            <a:ext cx="41044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Означення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400" b="1" dirty="0" err="1" smtClean="0"/>
              <a:t>Похилою</a:t>
            </a:r>
            <a:r>
              <a:rPr lang="ru-RU" sz="1400" b="1" dirty="0"/>
              <a:t>, </a:t>
            </a:r>
            <a:r>
              <a:rPr lang="ru-RU" sz="1400" b="1" dirty="0" err="1"/>
              <a:t>проведеною</a:t>
            </a:r>
            <a:r>
              <a:rPr lang="ru-RU" sz="1400" b="1" dirty="0"/>
              <a:t> з </a:t>
            </a:r>
            <a:r>
              <a:rPr lang="ru-RU" sz="1400" b="1" dirty="0" err="1"/>
              <a:t>даної</a:t>
            </a:r>
            <a:r>
              <a:rPr lang="ru-RU" sz="1400" b="1" dirty="0"/>
              <a:t> точки до </a:t>
            </a:r>
            <a:r>
              <a:rPr lang="ru-RU" sz="1400" b="1" dirty="0" err="1"/>
              <a:t>даної</a:t>
            </a:r>
            <a:r>
              <a:rPr lang="ru-RU" sz="1400" b="1" dirty="0"/>
              <a:t> </a:t>
            </a:r>
            <a:r>
              <a:rPr lang="ru-RU" sz="1400" b="1" dirty="0" err="1"/>
              <a:t>площини</a:t>
            </a:r>
            <a:r>
              <a:rPr lang="ru-RU" sz="1400" b="1" dirty="0"/>
              <a:t>, </a:t>
            </a:r>
            <a:r>
              <a:rPr lang="ru-RU" sz="1400" b="1" dirty="0" err="1"/>
              <a:t>називається</a:t>
            </a:r>
            <a:r>
              <a:rPr lang="ru-RU" sz="1400" b="1" dirty="0"/>
              <a:t> будь-</a:t>
            </a:r>
            <a:r>
              <a:rPr lang="ru-RU" sz="1400" b="1" dirty="0" err="1"/>
              <a:t>який</a:t>
            </a:r>
            <a:r>
              <a:rPr lang="ru-RU" sz="1400" b="1" dirty="0"/>
              <a:t> </a:t>
            </a:r>
            <a:r>
              <a:rPr lang="ru-RU" sz="1400" b="1" dirty="0" err="1"/>
              <a:t>відрізок</a:t>
            </a:r>
            <a:r>
              <a:rPr lang="ru-RU" sz="1400" b="1" dirty="0"/>
              <a:t>, </a:t>
            </a:r>
            <a:r>
              <a:rPr lang="ru-RU" sz="1400" b="1" dirty="0" err="1"/>
              <a:t>який</a:t>
            </a:r>
            <a:r>
              <a:rPr lang="ru-RU" sz="1400" b="1" dirty="0"/>
              <a:t> </a:t>
            </a:r>
            <a:r>
              <a:rPr lang="ru-RU" sz="1400" b="1" dirty="0" err="1"/>
              <a:t>сполучає</a:t>
            </a:r>
            <a:r>
              <a:rPr lang="ru-RU" sz="1400" b="1" dirty="0"/>
              <a:t> </a:t>
            </a:r>
            <a:r>
              <a:rPr lang="ru-RU" sz="1400" b="1" dirty="0" err="1"/>
              <a:t>дану</a:t>
            </a:r>
            <a:r>
              <a:rPr lang="ru-RU" sz="1400" b="1" dirty="0"/>
              <a:t> точку з точкою </a:t>
            </a:r>
            <a:r>
              <a:rPr lang="ru-RU" sz="1400" b="1" dirty="0" err="1"/>
              <a:t>площини</a:t>
            </a:r>
            <a:r>
              <a:rPr lang="ru-RU" sz="1400" b="1" dirty="0"/>
              <a:t> і не є перпендикуляром. </a:t>
            </a:r>
            <a:r>
              <a:rPr lang="ru-RU" sz="1400" b="1" dirty="0" err="1"/>
              <a:t>Кінець</a:t>
            </a:r>
            <a:r>
              <a:rPr lang="ru-RU" sz="1400" b="1" dirty="0"/>
              <a:t> </a:t>
            </a:r>
            <a:r>
              <a:rPr lang="ru-RU" sz="1400" b="1" dirty="0" err="1"/>
              <a:t>відрізка</a:t>
            </a:r>
            <a:r>
              <a:rPr lang="ru-RU" sz="1400" b="1" dirty="0"/>
              <a:t>, </a:t>
            </a:r>
            <a:r>
              <a:rPr lang="ru-RU" sz="1400" b="1" dirty="0" err="1"/>
              <a:t>що</a:t>
            </a:r>
            <a:r>
              <a:rPr lang="ru-RU" sz="1400" b="1" dirty="0"/>
              <a:t> </a:t>
            </a:r>
            <a:r>
              <a:rPr lang="ru-RU" sz="1400" b="1" dirty="0" err="1"/>
              <a:t>лежить</a:t>
            </a:r>
            <a:r>
              <a:rPr lang="ru-RU" sz="1400" b="1" dirty="0"/>
              <a:t> у </a:t>
            </a:r>
            <a:r>
              <a:rPr lang="ru-RU" sz="1400" b="1" dirty="0" err="1"/>
              <a:t>площині</a:t>
            </a:r>
            <a:r>
              <a:rPr lang="ru-RU" sz="1400" b="1" dirty="0"/>
              <a:t>, </a:t>
            </a:r>
            <a:r>
              <a:rPr lang="ru-RU" sz="1400" b="1" dirty="0" err="1"/>
              <a:t>називається</a:t>
            </a:r>
            <a:r>
              <a:rPr lang="ru-RU" sz="1400" b="1" dirty="0"/>
              <a:t> основою </a:t>
            </a:r>
            <a:r>
              <a:rPr lang="ru-RU" sz="1400" b="1" dirty="0" err="1"/>
              <a:t>похилої</a:t>
            </a:r>
            <a:endParaRPr lang="ru-RU" sz="1400" b="1" dirty="0"/>
          </a:p>
        </p:txBody>
      </p:sp>
      <p:sp>
        <p:nvSpPr>
          <p:cNvPr id="16" name="AutoShape 10" descr="Темный диагональный 2"/>
          <p:cNvSpPr>
            <a:spLocks noChangeArrowheads="1"/>
          </p:cNvSpPr>
          <p:nvPr/>
        </p:nvSpPr>
        <p:spPr bwMode="auto">
          <a:xfrm>
            <a:off x="4776614" y="4343225"/>
            <a:ext cx="4110862" cy="1944762"/>
          </a:xfrm>
          <a:prstGeom prst="parallelogram">
            <a:avLst>
              <a:gd name="adj" fmla="val 53625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/>
        </p:spPr>
        <p:txBody>
          <a:bodyPr wrap="none" anchor="ctr"/>
          <a:lstStyle/>
          <a:p>
            <a:pPr algn="ctr"/>
            <a:endParaRPr lang="ru-RU">
              <a:effectLst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732240" y="3411209"/>
            <a:ext cx="864096" cy="183771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 flipV="1">
            <a:off x="6732240" y="3411209"/>
            <a:ext cx="49902" cy="694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782142" y="3261279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642619" y="506426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 flipV="1">
            <a:off x="7596336" y="5248927"/>
            <a:ext cx="46282" cy="666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84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68760"/>
            <a:ext cx="432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Означення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dirty="0" err="1" smtClean="0"/>
              <a:t>Відстанню</a:t>
            </a:r>
            <a:r>
              <a:rPr lang="ru-RU" b="1" dirty="0" smtClean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даної</a:t>
            </a:r>
            <a:r>
              <a:rPr lang="ru-RU" b="1" dirty="0"/>
              <a:t> точки до </a:t>
            </a:r>
            <a:r>
              <a:rPr lang="ru-RU" b="1" dirty="0" err="1"/>
              <a:t>площини</a:t>
            </a:r>
            <a:r>
              <a:rPr lang="ru-RU" b="1" dirty="0"/>
              <a:t> </a:t>
            </a:r>
            <a:r>
              <a:rPr lang="ru-RU" b="1" dirty="0" err="1" smtClean="0"/>
              <a:t>називається</a:t>
            </a:r>
            <a:r>
              <a:rPr lang="ru-RU" b="1" dirty="0" smtClean="0"/>
              <a:t> </a:t>
            </a:r>
            <a:r>
              <a:rPr lang="ru-RU" b="1" dirty="0" err="1" smtClean="0"/>
              <a:t>довжина</a:t>
            </a:r>
            <a:r>
              <a:rPr lang="ru-RU" b="1" dirty="0" smtClean="0"/>
              <a:t> </a:t>
            </a:r>
            <a:r>
              <a:rPr lang="ru-RU" b="1" dirty="0"/>
              <a:t>перпендикуляра, </a:t>
            </a:r>
            <a:r>
              <a:rPr lang="ru-RU" b="1" dirty="0" err="1"/>
              <a:t>опущеного</a:t>
            </a:r>
            <a:r>
              <a:rPr lang="ru-RU" b="1" dirty="0"/>
              <a:t> з </a:t>
            </a:r>
            <a:r>
              <a:rPr lang="ru-RU" b="1" dirty="0" err="1"/>
              <a:t>цієї</a:t>
            </a:r>
            <a:r>
              <a:rPr lang="ru-RU" b="1" dirty="0"/>
              <a:t> точки на </a:t>
            </a:r>
            <a:r>
              <a:rPr lang="ru-RU" b="1" dirty="0" err="1"/>
              <a:t>площину</a:t>
            </a:r>
            <a:r>
              <a:rPr lang="ru-RU" b="1" dirty="0"/>
              <a:t> </a:t>
            </a:r>
          </a:p>
        </p:txBody>
      </p:sp>
      <p:grpSp>
        <p:nvGrpSpPr>
          <p:cNvPr id="5" name="Group 84"/>
          <p:cNvGrpSpPr>
            <a:grpSpLocks/>
          </p:cNvGrpSpPr>
          <p:nvPr/>
        </p:nvGrpSpPr>
        <p:grpSpPr bwMode="auto">
          <a:xfrm>
            <a:off x="106898" y="4365104"/>
            <a:ext cx="4110862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6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7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cxnSp>
        <p:nvCxnSpPr>
          <p:cNvPr id="8" name="Прямая соединительная линия 7"/>
          <p:cNvCxnSpPr/>
          <p:nvPr/>
        </p:nvCxnSpPr>
        <p:spPr>
          <a:xfrm>
            <a:off x="1907704" y="3630997"/>
            <a:ext cx="0" cy="17064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907704" y="3356992"/>
            <a:ext cx="66107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3708" y="514244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1907704" y="3630998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1884844" y="5234781"/>
            <a:ext cx="58864" cy="92333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88024" y="1277609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Означення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err="1" smtClean="0"/>
              <a:t>Відстанню</a:t>
            </a:r>
            <a:r>
              <a:rPr lang="ru-RU" b="1" dirty="0" smtClean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прямої</a:t>
            </a:r>
            <a:r>
              <a:rPr lang="ru-RU" b="1" dirty="0"/>
              <a:t> до </a:t>
            </a:r>
            <a:r>
              <a:rPr lang="ru-RU" b="1" dirty="0" err="1"/>
              <a:t>паралельної</a:t>
            </a:r>
            <a:r>
              <a:rPr lang="ru-RU" b="1" dirty="0"/>
              <a:t> </a:t>
            </a:r>
            <a:r>
              <a:rPr lang="ru-RU" b="1" dirty="0" err="1"/>
              <a:t>площини</a:t>
            </a:r>
            <a:r>
              <a:rPr lang="ru-RU" b="1" dirty="0"/>
              <a:t> </a:t>
            </a:r>
            <a:r>
              <a:rPr lang="ru-RU" b="1" dirty="0" err="1"/>
              <a:t>називається</a:t>
            </a:r>
            <a:r>
              <a:rPr lang="ru-RU" b="1" dirty="0"/>
              <a:t> </a:t>
            </a:r>
            <a:r>
              <a:rPr lang="ru-RU" b="1" dirty="0" err="1"/>
              <a:t>відстань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будь-</a:t>
            </a:r>
            <a:r>
              <a:rPr lang="ru-RU" b="1" dirty="0" err="1"/>
              <a:t>якої</a:t>
            </a:r>
            <a:r>
              <a:rPr lang="ru-RU" b="1" dirty="0"/>
              <a:t> </a:t>
            </a:r>
            <a:r>
              <a:rPr lang="ru-RU" b="1" dirty="0" err="1"/>
              <a:t>її</a:t>
            </a:r>
            <a:r>
              <a:rPr lang="ru-RU" b="1" dirty="0"/>
              <a:t> точки до </a:t>
            </a:r>
            <a:r>
              <a:rPr lang="ru-RU" b="1" dirty="0" err="1"/>
              <a:t>цієї</a:t>
            </a:r>
            <a:r>
              <a:rPr lang="ru-RU" b="1" dirty="0"/>
              <a:t> </a:t>
            </a:r>
            <a:r>
              <a:rPr lang="ru-RU" b="1" dirty="0" err="1"/>
              <a:t>площини</a:t>
            </a:r>
            <a:r>
              <a:rPr lang="ru-RU" b="1" dirty="0"/>
              <a:t> </a:t>
            </a:r>
          </a:p>
        </p:txBody>
      </p:sp>
      <p:grpSp>
        <p:nvGrpSpPr>
          <p:cNvPr id="14" name="Group 84"/>
          <p:cNvGrpSpPr>
            <a:grpSpLocks/>
          </p:cNvGrpSpPr>
          <p:nvPr/>
        </p:nvGrpSpPr>
        <p:grpSpPr bwMode="auto">
          <a:xfrm>
            <a:off x="4642026" y="4262400"/>
            <a:ext cx="4110862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15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16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cxnSp>
        <p:nvCxnSpPr>
          <p:cNvPr id="17" name="Прямая соединительная линия 16"/>
          <p:cNvCxnSpPr/>
          <p:nvPr/>
        </p:nvCxnSpPr>
        <p:spPr>
          <a:xfrm>
            <a:off x="6516216" y="3676717"/>
            <a:ext cx="0" cy="17064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80112" y="3653857"/>
            <a:ext cx="302433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09425" y="3307385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16216" y="5152819"/>
            <a:ext cx="61084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6470497" y="3630998"/>
            <a:ext cx="45719" cy="9532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6493356" y="5383205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812360" y="330738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945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Теорема про </a:t>
            </a:r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три </a:t>
            </a:r>
            <a:r>
              <a:rPr lang="ru-RU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перпендикуляри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6887" y="1196752"/>
            <a:ext cx="1566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Теорема.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203" y="1628507"/>
            <a:ext cx="8575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Пряма, проведена на </a:t>
            </a:r>
            <a:r>
              <a:rPr lang="ru-RU" b="1" dirty="0" err="1"/>
              <a:t>площині</a:t>
            </a:r>
            <a:r>
              <a:rPr lang="ru-RU" b="1" dirty="0"/>
              <a:t> через основу </a:t>
            </a:r>
            <a:r>
              <a:rPr lang="ru-RU" b="1" dirty="0" err="1"/>
              <a:t>похилої</a:t>
            </a:r>
            <a:r>
              <a:rPr lang="ru-RU" b="1" dirty="0"/>
              <a:t> перпендикулярно до </a:t>
            </a:r>
            <a:r>
              <a:rPr lang="ru-RU" b="1" dirty="0" err="1"/>
              <a:t>її</a:t>
            </a:r>
            <a:r>
              <a:rPr lang="ru-RU" b="1" dirty="0"/>
              <a:t> </a:t>
            </a:r>
            <a:r>
              <a:rPr lang="ru-RU" b="1" dirty="0" err="1"/>
              <a:t>проекції</a:t>
            </a:r>
            <a:r>
              <a:rPr lang="ru-RU" b="1" dirty="0"/>
              <a:t>, перпендикулярна і до </a:t>
            </a:r>
            <a:r>
              <a:rPr lang="ru-RU" b="1" dirty="0" err="1"/>
              <a:t>самої</a:t>
            </a:r>
            <a:r>
              <a:rPr lang="ru-RU" b="1" dirty="0"/>
              <a:t> </a:t>
            </a:r>
            <a:r>
              <a:rPr lang="ru-RU" b="1" dirty="0" err="1"/>
              <a:t>похилої</a:t>
            </a:r>
            <a:r>
              <a:rPr lang="ru-RU" b="1" dirty="0"/>
              <a:t>. І </a:t>
            </a:r>
            <a:r>
              <a:rPr lang="ru-RU" b="1" dirty="0" err="1"/>
              <a:t>навпаки</a:t>
            </a:r>
            <a:r>
              <a:rPr lang="ru-RU" b="1" dirty="0"/>
              <a:t>, </a:t>
            </a:r>
            <a:r>
              <a:rPr lang="ru-RU" b="1" dirty="0" err="1"/>
              <a:t>якщо</a:t>
            </a:r>
            <a:r>
              <a:rPr lang="ru-RU" b="1" dirty="0"/>
              <a:t> пряма на </a:t>
            </a:r>
            <a:r>
              <a:rPr lang="ru-RU" b="1" dirty="0" err="1"/>
              <a:t>площині</a:t>
            </a:r>
            <a:r>
              <a:rPr lang="ru-RU" b="1" dirty="0"/>
              <a:t> перпендикулярна до </a:t>
            </a:r>
            <a:r>
              <a:rPr lang="ru-RU" b="1" dirty="0" err="1"/>
              <a:t>похилої</a:t>
            </a:r>
            <a:r>
              <a:rPr lang="ru-RU" b="1" dirty="0"/>
              <a:t>, то вона перпендикулярна до </a:t>
            </a:r>
            <a:r>
              <a:rPr lang="ru-RU" b="1" dirty="0" err="1"/>
              <a:t>проекції</a:t>
            </a:r>
            <a:r>
              <a:rPr lang="ru-RU" b="1" dirty="0"/>
              <a:t> </a:t>
            </a:r>
            <a:r>
              <a:rPr lang="ru-RU" b="1" dirty="0" err="1"/>
              <a:t>похилої</a:t>
            </a:r>
            <a:endParaRPr lang="ru-RU" b="1" dirty="0"/>
          </a:p>
        </p:txBody>
      </p:sp>
      <p:grpSp>
        <p:nvGrpSpPr>
          <p:cNvPr id="7" name="Group 84"/>
          <p:cNvGrpSpPr>
            <a:grpSpLocks/>
          </p:cNvGrpSpPr>
          <p:nvPr/>
        </p:nvGrpSpPr>
        <p:grpSpPr bwMode="auto">
          <a:xfrm>
            <a:off x="827584" y="4168196"/>
            <a:ext cx="4110862" cy="1944762"/>
            <a:chOff x="256" y="2277"/>
            <a:chExt cx="3432" cy="1600"/>
          </a:xfrm>
          <a:solidFill>
            <a:srgbClr val="FFC000"/>
          </a:solidFill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</p:grpSpPr>
        <p:sp>
          <p:nvSpPr>
            <p:cNvPr id="8" name="AutoShape 10" descr="Темный диагональный 2"/>
            <p:cNvSpPr>
              <a:spLocks noChangeArrowheads="1"/>
            </p:cNvSpPr>
            <p:nvPr/>
          </p:nvSpPr>
          <p:spPr bwMode="auto">
            <a:xfrm>
              <a:off x="256" y="2277"/>
              <a:ext cx="3432" cy="1600"/>
            </a:xfrm>
            <a:prstGeom prst="parallelogram">
              <a:avLst>
                <a:gd name="adj" fmla="val 53625"/>
              </a:avLst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/>
          </p:spPr>
          <p:txBody>
            <a:bodyPr wrap="none" anchor="ctr"/>
            <a:lstStyle/>
            <a:p>
              <a:pPr algn="ctr"/>
              <a:endParaRPr lang="ru-RU">
                <a:effectLst/>
              </a:endParaRPr>
            </a:p>
          </p:txBody>
        </p:sp>
        <p:sp>
          <p:nvSpPr>
            <p:cNvPr id="9" name="Text Box 41"/>
            <p:cNvSpPr txBox="1">
              <a:spLocks noChangeArrowheads="1"/>
            </p:cNvSpPr>
            <p:nvPr/>
          </p:nvSpPr>
          <p:spPr bwMode="auto">
            <a:xfrm>
              <a:off x="403" y="3571"/>
              <a:ext cx="234" cy="288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</a:rPr>
                <a:t>α</a:t>
              </a:r>
              <a:endParaRPr lang="ru-RU" sz="2400" b="1" baseline="-25000">
                <a:effectLst/>
              </a:endParaRPr>
            </a:p>
          </p:txBody>
        </p:sp>
      </p:grpSp>
      <p:cxnSp>
        <p:nvCxnSpPr>
          <p:cNvPr id="6" name="Прямая соединительная линия 5"/>
          <p:cNvCxnSpPr/>
          <p:nvPr/>
        </p:nvCxnSpPr>
        <p:spPr>
          <a:xfrm>
            <a:off x="3851920" y="2996952"/>
            <a:ext cx="0" cy="18002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987824" y="4797152"/>
            <a:ext cx="864096" cy="43204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86929" y="4797152"/>
            <a:ext cx="1440160" cy="9438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987824" y="2996952"/>
            <a:ext cx="864096" cy="223224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727089" y="4581128"/>
            <a:ext cx="124831" cy="7200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727089" y="4653136"/>
            <a:ext cx="0" cy="14401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131840" y="5140577"/>
            <a:ext cx="144016" cy="88623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131840" y="5229200"/>
            <a:ext cx="144016" cy="7200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2883015" y="4941168"/>
            <a:ext cx="123994" cy="7200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2771800" y="4941168"/>
            <a:ext cx="111216" cy="19940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1269" name="TextBox 11268"/>
          <p:cNvSpPr txBox="1"/>
          <p:nvPr/>
        </p:nvSpPr>
        <p:spPr>
          <a:xfrm>
            <a:off x="3789504" y="26740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270" name="TextBox 11269"/>
          <p:cNvSpPr txBox="1"/>
          <p:nvPr/>
        </p:nvSpPr>
        <p:spPr>
          <a:xfrm>
            <a:off x="3851920" y="4603966"/>
            <a:ext cx="257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271" name="TextBox 11270"/>
          <p:cNvSpPr txBox="1"/>
          <p:nvPr/>
        </p:nvSpPr>
        <p:spPr>
          <a:xfrm>
            <a:off x="2692984" y="514187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272" name="TextBox 11271"/>
          <p:cNvSpPr txBox="1"/>
          <p:nvPr/>
        </p:nvSpPr>
        <p:spPr>
          <a:xfrm>
            <a:off x="2123728" y="479715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273" name="Прямоугольник 11272"/>
          <p:cNvSpPr/>
          <p:nvPr/>
        </p:nvSpPr>
        <p:spPr>
          <a:xfrm>
            <a:off x="4938446" y="329688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1. </a:t>
            </a:r>
            <a:r>
              <a:rPr lang="ru-RU" b="1" dirty="0" err="1"/>
              <a:t>Якщо</a:t>
            </a:r>
            <a:r>
              <a:rPr lang="ru-RU" b="1" dirty="0"/>
              <a:t> </a:t>
            </a:r>
            <a:r>
              <a:rPr lang="en-US" b="1" dirty="0" smtClean="0"/>
              <a:t>a</a:t>
            </a:r>
            <a:r>
              <a:rPr lang="ru-RU" b="1" dirty="0" smtClean="0"/>
              <a:t>є</a:t>
            </a:r>
            <a:r>
              <a:rPr lang="el-GR" b="1" dirty="0" smtClean="0"/>
              <a:t>α</a:t>
            </a:r>
            <a:r>
              <a:rPr lang="el-GR" b="1" dirty="0"/>
              <a:t>, </a:t>
            </a:r>
            <a:r>
              <a:rPr lang="en-US" b="1" dirty="0" smtClean="0"/>
              <a:t>C</a:t>
            </a:r>
            <a:r>
              <a:rPr lang="ru-RU" b="1" dirty="0" smtClean="0"/>
              <a:t>є</a:t>
            </a:r>
            <a:r>
              <a:rPr lang="el-GR" b="1" dirty="0" smtClean="0"/>
              <a:t>α</a:t>
            </a:r>
            <a:r>
              <a:rPr lang="el-GR" b="1" dirty="0"/>
              <a:t>, </a:t>
            </a:r>
            <a:r>
              <a:rPr lang="en-US" b="1" dirty="0" smtClean="0"/>
              <a:t>a</a:t>
            </a:r>
            <a:r>
              <a:rPr lang="ru-RU" b="1" dirty="0" smtClean="0"/>
              <a:t> </a:t>
            </a:r>
            <a:r>
              <a:rPr lang="en-US" b="1" dirty="0" smtClean="0"/>
              <a:t>┴</a:t>
            </a:r>
            <a:r>
              <a:rPr lang="ru-RU" b="1" dirty="0" smtClean="0"/>
              <a:t> </a:t>
            </a:r>
            <a:r>
              <a:rPr lang="en-US" b="1" dirty="0" smtClean="0"/>
              <a:t>BC,</a:t>
            </a:r>
            <a:endParaRPr lang="en-US" b="1" dirty="0"/>
          </a:p>
          <a:p>
            <a:r>
              <a:rPr lang="ru-RU" b="1" dirty="0" err="1"/>
              <a:t>тоді</a:t>
            </a:r>
            <a:r>
              <a:rPr lang="ru-RU" b="1" dirty="0"/>
              <a:t> </a:t>
            </a:r>
            <a:r>
              <a:rPr lang="en-US" b="1" dirty="0" err="1" smtClean="0"/>
              <a:t>a┴AC</a:t>
            </a:r>
            <a:endParaRPr lang="en-US" b="1" dirty="0"/>
          </a:p>
          <a:p>
            <a:r>
              <a:rPr lang="en-US" b="1" dirty="0"/>
              <a:t>2. </a:t>
            </a:r>
            <a:r>
              <a:rPr lang="ru-RU" b="1" dirty="0" err="1"/>
              <a:t>Якщо</a:t>
            </a:r>
            <a:r>
              <a:rPr lang="ru-RU" b="1" dirty="0"/>
              <a:t> </a:t>
            </a:r>
            <a:r>
              <a:rPr lang="en-US" b="1" dirty="0" smtClean="0"/>
              <a:t>a</a:t>
            </a:r>
            <a:r>
              <a:rPr lang="ru-RU" b="1" dirty="0" smtClean="0"/>
              <a:t>є</a:t>
            </a:r>
            <a:r>
              <a:rPr lang="el-GR" b="1" dirty="0" smtClean="0"/>
              <a:t>α</a:t>
            </a:r>
            <a:r>
              <a:rPr lang="el-GR" b="1" dirty="0"/>
              <a:t>, </a:t>
            </a:r>
            <a:r>
              <a:rPr lang="en-US" b="1" dirty="0" smtClean="0"/>
              <a:t>C</a:t>
            </a:r>
            <a:r>
              <a:rPr lang="ru-RU" b="1" dirty="0" smtClean="0"/>
              <a:t>є</a:t>
            </a:r>
            <a:r>
              <a:rPr lang="el-GR" b="1" dirty="0" smtClean="0"/>
              <a:t>α</a:t>
            </a:r>
            <a:r>
              <a:rPr lang="el-GR" b="1" dirty="0"/>
              <a:t>, </a:t>
            </a:r>
            <a:r>
              <a:rPr lang="en-US" b="1" dirty="0" smtClean="0"/>
              <a:t>a</a:t>
            </a:r>
            <a:r>
              <a:rPr lang="ru-RU" b="1" dirty="0" smtClean="0"/>
              <a:t> </a:t>
            </a:r>
            <a:r>
              <a:rPr lang="en-US" b="1" dirty="0" smtClean="0"/>
              <a:t>┴</a:t>
            </a:r>
            <a:r>
              <a:rPr lang="ru-RU" b="1" dirty="0" smtClean="0"/>
              <a:t> </a:t>
            </a:r>
            <a:r>
              <a:rPr lang="en-US" b="1" dirty="0" smtClean="0"/>
              <a:t>AC,</a:t>
            </a:r>
            <a:endParaRPr lang="en-US" b="1" dirty="0"/>
          </a:p>
          <a:p>
            <a:r>
              <a:rPr lang="ru-RU" b="1" dirty="0" err="1"/>
              <a:t>тоді</a:t>
            </a:r>
            <a:r>
              <a:rPr lang="ru-RU" b="1" dirty="0"/>
              <a:t> </a:t>
            </a:r>
            <a:r>
              <a:rPr lang="en-US" b="1" dirty="0" smtClean="0"/>
              <a:t>a</a:t>
            </a:r>
            <a:r>
              <a:rPr lang="ru-RU" b="1" dirty="0" smtClean="0"/>
              <a:t> </a:t>
            </a:r>
            <a:r>
              <a:rPr lang="en-US" b="1" dirty="0" smtClean="0"/>
              <a:t>┴</a:t>
            </a:r>
            <a:r>
              <a:rPr lang="ru-RU" b="1" dirty="0" smtClean="0"/>
              <a:t> </a:t>
            </a:r>
            <a:r>
              <a:rPr lang="en-US" b="1" dirty="0" smtClean="0"/>
              <a:t>BC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3108" y="116632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Термінологічна вправа </a:t>
            </a:r>
            <a:r>
              <a:rPr lang="uk-UA" sz="3200" b="1" spc="5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«Продовж </a:t>
            </a:r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речення»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/>
              <a:t>Дві прямі в просторі називаються перпендикулярними, якщо …</a:t>
            </a:r>
          </a:p>
          <a:p>
            <a:pPr marL="342900" indent="-342900">
              <a:buAutoNum type="arabicPeriod"/>
            </a:pPr>
            <a:r>
              <a:rPr lang="uk-UA" b="1" dirty="0" smtClean="0"/>
              <a:t>Якщо дві прямі, які перетинаються, паралельні …</a:t>
            </a:r>
          </a:p>
          <a:p>
            <a:pPr marL="342900" indent="-342900">
              <a:buAutoNum type="arabicPeriod"/>
            </a:pPr>
            <a:r>
              <a:rPr lang="uk-UA" b="1" dirty="0" smtClean="0"/>
              <a:t>Пряма називається перпендикулярною до площини , якщо…</a:t>
            </a:r>
          </a:p>
          <a:p>
            <a:pPr marL="342900" indent="-342900">
              <a:buAutoNum type="arabicPeriod"/>
            </a:pPr>
            <a:r>
              <a:rPr lang="ru-RU" b="1" dirty="0" err="1"/>
              <a:t>Якщо</a:t>
            </a:r>
            <a:r>
              <a:rPr lang="ru-RU" b="1" dirty="0"/>
              <a:t> пряма, яка </a:t>
            </a:r>
            <a:r>
              <a:rPr lang="ru-RU" b="1" dirty="0" err="1"/>
              <a:t>перетинає</a:t>
            </a:r>
            <a:r>
              <a:rPr lang="ru-RU" b="1" dirty="0"/>
              <a:t> </a:t>
            </a:r>
            <a:r>
              <a:rPr lang="ru-RU" b="1" dirty="0" err="1"/>
              <a:t>площину</a:t>
            </a:r>
            <a:r>
              <a:rPr lang="ru-RU" b="1" dirty="0"/>
              <a:t>, перпендикулярна до </a:t>
            </a:r>
            <a:r>
              <a:rPr lang="ru-RU" b="1" dirty="0" err="1"/>
              <a:t>двох</a:t>
            </a:r>
            <a:r>
              <a:rPr lang="ru-RU" b="1" dirty="0"/>
              <a:t> </a:t>
            </a:r>
            <a:r>
              <a:rPr lang="ru-RU" b="1" dirty="0" err="1"/>
              <a:t>прямих</a:t>
            </a:r>
            <a:r>
              <a:rPr lang="ru-RU" b="1" dirty="0"/>
              <a:t> </a:t>
            </a:r>
            <a:r>
              <a:rPr lang="ru-RU" b="1" dirty="0" err="1"/>
              <a:t>цієї</a:t>
            </a:r>
            <a:r>
              <a:rPr lang="ru-RU" b="1" dirty="0"/>
              <a:t> </a:t>
            </a:r>
            <a:r>
              <a:rPr lang="ru-RU" b="1" dirty="0" err="1" smtClean="0"/>
              <a:t>площини</a:t>
            </a:r>
            <a:r>
              <a:rPr lang="ru-RU" b="1" dirty="0" smtClean="0"/>
              <a:t> ,</a:t>
            </a:r>
            <a:r>
              <a:rPr lang="uk-UA" b="1" dirty="0" smtClean="0"/>
              <a:t>…</a:t>
            </a:r>
          </a:p>
          <a:p>
            <a:pPr marL="342900" indent="-342900">
              <a:buAutoNum type="arabicPeriod"/>
            </a:pPr>
            <a:r>
              <a:rPr lang="ru-RU" b="1" dirty="0" err="1" smtClean="0"/>
              <a:t>Якщо</a:t>
            </a:r>
            <a:r>
              <a:rPr lang="ru-RU" b="1" dirty="0" smtClean="0"/>
              <a:t> </a:t>
            </a:r>
            <a:r>
              <a:rPr lang="ru-RU" b="1" dirty="0" err="1"/>
              <a:t>площина</a:t>
            </a:r>
            <a:r>
              <a:rPr lang="ru-RU" b="1" dirty="0"/>
              <a:t> перпендикулярна до </a:t>
            </a:r>
            <a:r>
              <a:rPr lang="ru-RU" b="1" dirty="0" err="1"/>
              <a:t>однієї</a:t>
            </a:r>
            <a:r>
              <a:rPr lang="ru-RU" b="1" dirty="0"/>
              <a:t> з </a:t>
            </a:r>
            <a:r>
              <a:rPr lang="ru-RU" b="1" dirty="0" err="1"/>
              <a:t>двох</a:t>
            </a:r>
            <a:r>
              <a:rPr lang="ru-RU" b="1" dirty="0"/>
              <a:t> </a:t>
            </a:r>
            <a:r>
              <a:rPr lang="ru-RU" b="1" dirty="0" err="1"/>
              <a:t>паралельних</a:t>
            </a:r>
            <a:r>
              <a:rPr lang="ru-RU" b="1" dirty="0"/>
              <a:t> </a:t>
            </a:r>
            <a:r>
              <a:rPr lang="ru-RU" b="1" dirty="0" err="1" smtClean="0"/>
              <a:t>прямих</a:t>
            </a:r>
            <a:r>
              <a:rPr lang="ru-RU" b="1" dirty="0" smtClean="0"/>
              <a:t>, то…</a:t>
            </a:r>
          </a:p>
          <a:p>
            <a:pPr marL="342900" indent="-342900">
              <a:buAutoNum type="arabicPeriod"/>
            </a:pPr>
            <a:r>
              <a:rPr lang="ru-RU" b="1" dirty="0" err="1"/>
              <a:t>Дві</a:t>
            </a:r>
            <a:r>
              <a:rPr lang="ru-RU" b="1" dirty="0"/>
              <a:t> </a:t>
            </a:r>
            <a:r>
              <a:rPr lang="ru-RU" b="1" dirty="0" err="1"/>
              <a:t>прямі</a:t>
            </a:r>
            <a:r>
              <a:rPr lang="ru-RU" b="1" dirty="0"/>
              <a:t>, </a:t>
            </a:r>
            <a:r>
              <a:rPr lang="ru-RU" b="1" dirty="0" err="1"/>
              <a:t>перпендикулярні</a:t>
            </a:r>
            <a:r>
              <a:rPr lang="ru-RU" b="1" dirty="0"/>
              <a:t> до </a:t>
            </a:r>
            <a:r>
              <a:rPr lang="ru-RU" b="1" dirty="0" err="1"/>
              <a:t>однієї</a:t>
            </a:r>
            <a:r>
              <a:rPr lang="ru-RU" b="1" dirty="0"/>
              <a:t> і </a:t>
            </a:r>
            <a:r>
              <a:rPr lang="ru-RU" b="1" dirty="0" err="1"/>
              <a:t>тієї</a:t>
            </a:r>
            <a:r>
              <a:rPr lang="ru-RU" b="1" dirty="0"/>
              <a:t> </a:t>
            </a:r>
            <a:r>
              <a:rPr lang="ru-RU" b="1" dirty="0" err="1"/>
              <a:t>самої</a:t>
            </a:r>
            <a:r>
              <a:rPr lang="ru-RU" b="1" dirty="0"/>
              <a:t> </a:t>
            </a:r>
            <a:r>
              <a:rPr lang="ru-RU" b="1" dirty="0" err="1"/>
              <a:t>площини</a:t>
            </a:r>
            <a:r>
              <a:rPr lang="ru-RU" b="1" dirty="0"/>
              <a:t>, </a:t>
            </a:r>
            <a:r>
              <a:rPr lang="ru-RU" b="1" dirty="0" smtClean="0"/>
              <a:t>…</a:t>
            </a:r>
          </a:p>
          <a:p>
            <a:pPr marL="342900" indent="-342900">
              <a:buAutoNum type="arabicPeriod"/>
            </a:pPr>
            <a:r>
              <a:rPr lang="ru-RU" b="1" dirty="0"/>
              <a:t>Пряма, яка </a:t>
            </a:r>
            <a:r>
              <a:rPr lang="ru-RU" b="1" dirty="0" err="1"/>
              <a:t>перетинає</a:t>
            </a:r>
            <a:r>
              <a:rPr lang="ru-RU" b="1" dirty="0"/>
              <a:t> </a:t>
            </a:r>
            <a:r>
              <a:rPr lang="ru-RU" b="1" dirty="0" err="1"/>
              <a:t>площину</a:t>
            </a:r>
            <a:r>
              <a:rPr lang="ru-RU" b="1" dirty="0"/>
              <a:t>, </a:t>
            </a:r>
            <a:r>
              <a:rPr lang="ru-RU" b="1" dirty="0" err="1"/>
              <a:t>називається</a:t>
            </a:r>
            <a:r>
              <a:rPr lang="ru-RU" b="1" dirty="0"/>
              <a:t> перпендикулярною до </a:t>
            </a:r>
            <a:r>
              <a:rPr lang="ru-RU" b="1" dirty="0" err="1"/>
              <a:t>цієї</a:t>
            </a:r>
            <a:r>
              <a:rPr lang="ru-RU" b="1" dirty="0"/>
              <a:t> </a:t>
            </a:r>
            <a:r>
              <a:rPr lang="ru-RU" b="1" dirty="0" err="1"/>
              <a:t>площини</a:t>
            </a:r>
            <a:r>
              <a:rPr lang="ru-RU" b="1" dirty="0"/>
              <a:t>, </a:t>
            </a:r>
            <a:r>
              <a:rPr lang="ru-RU" b="1" dirty="0" err="1"/>
              <a:t>якщо</a:t>
            </a:r>
            <a:r>
              <a:rPr lang="ru-RU" b="1" dirty="0"/>
              <a:t> вона </a:t>
            </a:r>
            <a:r>
              <a:rPr lang="ru-RU" b="1" dirty="0" smtClean="0"/>
              <a:t>…</a:t>
            </a:r>
          </a:p>
          <a:p>
            <a:pPr marL="342900" indent="-342900">
              <a:buAutoNum type="arabicPeriod"/>
            </a:pPr>
            <a:r>
              <a:rPr lang="ru-RU" b="1" dirty="0"/>
              <a:t>Перпендикуляром, </a:t>
            </a:r>
            <a:r>
              <a:rPr lang="ru-RU" b="1" dirty="0" err="1" smtClean="0"/>
              <a:t>проведеним</a:t>
            </a:r>
            <a:r>
              <a:rPr lang="ru-RU" b="1" dirty="0" smtClean="0"/>
              <a:t> </a:t>
            </a:r>
            <a:r>
              <a:rPr lang="ru-RU" b="1" dirty="0"/>
              <a:t>з </a:t>
            </a:r>
            <a:r>
              <a:rPr lang="ru-RU" b="1" dirty="0" err="1" smtClean="0"/>
              <a:t>даної</a:t>
            </a:r>
            <a:r>
              <a:rPr lang="ru-RU" b="1" dirty="0" smtClean="0"/>
              <a:t> </a:t>
            </a:r>
            <a:r>
              <a:rPr lang="ru-RU" b="1" dirty="0"/>
              <a:t>точки на </a:t>
            </a:r>
            <a:r>
              <a:rPr lang="ru-RU" b="1" dirty="0" err="1"/>
              <a:t>дану</a:t>
            </a:r>
            <a:r>
              <a:rPr lang="ru-RU" b="1" dirty="0"/>
              <a:t> </a:t>
            </a:r>
            <a:r>
              <a:rPr lang="ru-RU" b="1" dirty="0" err="1"/>
              <a:t>площину</a:t>
            </a:r>
            <a:r>
              <a:rPr lang="ru-RU" b="1" dirty="0"/>
              <a:t>, </a:t>
            </a:r>
            <a:r>
              <a:rPr lang="ru-RU" b="1" dirty="0" err="1"/>
              <a:t>називається</a:t>
            </a:r>
            <a:r>
              <a:rPr lang="ru-RU" b="1" dirty="0"/>
              <a:t> </a:t>
            </a:r>
            <a:r>
              <a:rPr lang="ru-RU" b="1" dirty="0" err="1"/>
              <a:t>відрізок</a:t>
            </a:r>
            <a:r>
              <a:rPr lang="ru-RU" b="1" dirty="0"/>
              <a:t>, </a:t>
            </a:r>
            <a:r>
              <a:rPr lang="ru-RU" b="1" dirty="0" smtClean="0"/>
              <a:t>…</a:t>
            </a:r>
          </a:p>
          <a:p>
            <a:pPr marL="342900" indent="-342900">
              <a:buAutoNum type="arabicPeriod"/>
            </a:pPr>
            <a:r>
              <a:rPr lang="ru-RU" b="1" dirty="0" err="1"/>
              <a:t>Похилою</a:t>
            </a:r>
            <a:r>
              <a:rPr lang="ru-RU" b="1" dirty="0"/>
              <a:t>, </a:t>
            </a:r>
            <a:r>
              <a:rPr lang="ru-RU" b="1" dirty="0" err="1"/>
              <a:t>проведеною</a:t>
            </a:r>
            <a:r>
              <a:rPr lang="ru-RU" b="1" dirty="0"/>
              <a:t> з </a:t>
            </a:r>
            <a:r>
              <a:rPr lang="ru-RU" b="1" dirty="0" err="1"/>
              <a:t>даної</a:t>
            </a:r>
            <a:r>
              <a:rPr lang="ru-RU" b="1" dirty="0"/>
              <a:t> точки до </a:t>
            </a:r>
            <a:r>
              <a:rPr lang="ru-RU" b="1" dirty="0" err="1"/>
              <a:t>даної</a:t>
            </a:r>
            <a:r>
              <a:rPr lang="ru-RU" b="1" dirty="0"/>
              <a:t> </a:t>
            </a:r>
            <a:r>
              <a:rPr lang="ru-RU" b="1" dirty="0" err="1"/>
              <a:t>площини</a:t>
            </a:r>
            <a:r>
              <a:rPr lang="ru-RU" b="1" dirty="0"/>
              <a:t>, </a:t>
            </a:r>
            <a:r>
              <a:rPr lang="ru-RU" b="1" dirty="0" err="1" smtClean="0"/>
              <a:t>називається</a:t>
            </a:r>
            <a:r>
              <a:rPr lang="ru-RU" b="1" dirty="0" smtClean="0"/>
              <a:t> …</a:t>
            </a:r>
          </a:p>
          <a:p>
            <a:pPr marL="342900" indent="-342900">
              <a:buAutoNum type="arabicPeriod"/>
            </a:pPr>
            <a:r>
              <a:rPr lang="ru-RU" b="1" dirty="0" err="1"/>
              <a:t>Відстанню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даної</a:t>
            </a:r>
            <a:r>
              <a:rPr lang="ru-RU" b="1" dirty="0"/>
              <a:t> точки до </a:t>
            </a:r>
            <a:r>
              <a:rPr lang="ru-RU" b="1" dirty="0" err="1"/>
              <a:t>площини</a:t>
            </a:r>
            <a:r>
              <a:rPr lang="ru-RU" b="1" dirty="0"/>
              <a:t> </a:t>
            </a:r>
            <a:r>
              <a:rPr lang="ru-RU" b="1" dirty="0" err="1"/>
              <a:t>називається</a:t>
            </a:r>
            <a:r>
              <a:rPr lang="ru-RU" b="1" dirty="0"/>
              <a:t> </a:t>
            </a:r>
            <a:r>
              <a:rPr lang="ru-RU" b="1" dirty="0" err="1"/>
              <a:t>довжина</a:t>
            </a:r>
            <a:r>
              <a:rPr lang="ru-RU" b="1" dirty="0"/>
              <a:t> </a:t>
            </a:r>
            <a:r>
              <a:rPr lang="ru-RU" b="1" dirty="0" smtClean="0"/>
              <a:t> …</a:t>
            </a:r>
          </a:p>
          <a:p>
            <a:pPr marL="342900" indent="-342900">
              <a:buAutoNum type="arabicPeriod"/>
            </a:pPr>
            <a:r>
              <a:rPr lang="ru-RU" b="1" dirty="0" err="1"/>
              <a:t>Відстанню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прямої</a:t>
            </a:r>
            <a:r>
              <a:rPr lang="ru-RU" b="1" dirty="0"/>
              <a:t> до </a:t>
            </a:r>
            <a:r>
              <a:rPr lang="ru-RU" b="1" dirty="0" err="1"/>
              <a:t>паралельної</a:t>
            </a:r>
            <a:r>
              <a:rPr lang="ru-RU" b="1" dirty="0"/>
              <a:t> </a:t>
            </a:r>
            <a:r>
              <a:rPr lang="ru-RU" b="1" dirty="0" err="1"/>
              <a:t>площини</a:t>
            </a:r>
            <a:r>
              <a:rPr lang="ru-RU" b="1" dirty="0"/>
              <a:t> </a:t>
            </a:r>
            <a:r>
              <a:rPr lang="ru-RU" b="1" dirty="0" err="1" smtClean="0"/>
              <a:t>називається</a:t>
            </a:r>
            <a:r>
              <a:rPr lang="ru-RU" b="1" dirty="0" smtClean="0"/>
              <a:t> …</a:t>
            </a:r>
          </a:p>
          <a:p>
            <a:pPr marL="342900" indent="-342900">
              <a:buAutoNum type="arabicPeriod"/>
            </a:pPr>
            <a:r>
              <a:rPr lang="ru-RU" b="1" dirty="0"/>
              <a:t>Пряма, проведена на </a:t>
            </a:r>
            <a:r>
              <a:rPr lang="ru-RU" b="1" dirty="0" err="1"/>
              <a:t>площині</a:t>
            </a:r>
            <a:r>
              <a:rPr lang="ru-RU" b="1" dirty="0"/>
              <a:t> через основу </a:t>
            </a:r>
            <a:r>
              <a:rPr lang="ru-RU" b="1" dirty="0" err="1"/>
              <a:t>похилої</a:t>
            </a:r>
            <a:r>
              <a:rPr lang="ru-RU" b="1" dirty="0"/>
              <a:t> перпендикулярно до </a:t>
            </a:r>
            <a:r>
              <a:rPr lang="ru-RU" b="1" dirty="0" err="1"/>
              <a:t>її</a:t>
            </a:r>
            <a:r>
              <a:rPr lang="ru-RU" b="1" dirty="0"/>
              <a:t> </a:t>
            </a:r>
            <a:r>
              <a:rPr lang="ru-RU" b="1" dirty="0" err="1"/>
              <a:t>проекції</a:t>
            </a:r>
            <a:r>
              <a:rPr lang="ru-RU" b="1" dirty="0"/>
              <a:t>, </a:t>
            </a:r>
            <a:r>
              <a:rPr lang="ru-RU" b="1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87956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Математичний диктант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412776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smtClean="0"/>
              <a:t>Відрізок МА перпендикулярний до площини АВС </a:t>
            </a:r>
          </a:p>
          <a:p>
            <a:r>
              <a:rPr lang="uk-UA" sz="1600" b="1" dirty="0"/>
              <a:t>п</a:t>
            </a:r>
            <a:r>
              <a:rPr lang="uk-UA" sz="1600" b="1" dirty="0" smtClean="0"/>
              <a:t>рямокутника </a:t>
            </a:r>
            <a:r>
              <a:rPr lang="en-US" sz="1600" b="1" dirty="0" smtClean="0"/>
              <a:t>ABCD</a:t>
            </a:r>
            <a:r>
              <a:rPr lang="uk-UA" sz="1600" b="1" dirty="0" smtClean="0"/>
              <a:t>                          ромба </a:t>
            </a:r>
            <a:r>
              <a:rPr lang="en-US" sz="1600" b="1" dirty="0" smtClean="0"/>
              <a:t>CBDF</a:t>
            </a:r>
            <a:r>
              <a:rPr lang="uk-UA" sz="1600" b="1" dirty="0" smtClean="0"/>
              <a:t>, у якому АВ = 3см, </a:t>
            </a:r>
            <a:r>
              <a:rPr lang="en-US" sz="1600" b="1" dirty="0" smtClean="0"/>
              <a:t>AD = 4c</a:t>
            </a:r>
            <a:r>
              <a:rPr lang="uk-UA" sz="1600" b="1" dirty="0" smtClean="0"/>
              <a:t>м, </a:t>
            </a:r>
            <a:r>
              <a:rPr lang="en-US" sz="1600" b="1" dirty="0" smtClean="0"/>
              <a:t> </a:t>
            </a:r>
            <a:r>
              <a:rPr lang="uk-UA" sz="1600" b="1" dirty="0" smtClean="0"/>
              <a:t>МА</a:t>
            </a:r>
            <a:r>
              <a:rPr lang="en-US" sz="1600" b="1" dirty="0" smtClean="0"/>
              <a:t> = 1c</a:t>
            </a:r>
            <a:r>
              <a:rPr lang="uk-UA" sz="1600" b="1" dirty="0" smtClean="0"/>
              <a:t>м</a:t>
            </a:r>
            <a:endParaRPr lang="ru-RU" sz="1600" b="1" dirty="0"/>
          </a:p>
        </p:txBody>
      </p:sp>
      <p:sp>
        <p:nvSpPr>
          <p:cNvPr id="4" name="Блок-схема: данные 3"/>
          <p:cNvSpPr/>
          <p:nvPr/>
        </p:nvSpPr>
        <p:spPr>
          <a:xfrm>
            <a:off x="869572" y="2780928"/>
            <a:ext cx="2046244" cy="936104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данные 4"/>
          <p:cNvSpPr/>
          <p:nvPr/>
        </p:nvSpPr>
        <p:spPr>
          <a:xfrm>
            <a:off x="5220072" y="2817864"/>
            <a:ext cx="1634480" cy="972688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259632" y="2132856"/>
            <a:ext cx="0" cy="64807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5230924" y="2817864"/>
            <a:ext cx="1623628" cy="97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580112" y="2817864"/>
            <a:ext cx="936104" cy="9726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6037312" y="2132856"/>
            <a:ext cx="10852" cy="111612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75645" y="2501897"/>
            <a:ext cx="174036" cy="378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5645" y="194819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61396" y="249065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01356" y="353236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1169" y="3532366"/>
            <a:ext cx="523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60032" y="3599123"/>
            <a:ext cx="370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66520" y="3599123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20072" y="259626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4552" y="2596262"/>
            <a:ext cx="597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2120" y="199755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39544" y="325740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3968455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Користуючись зображенням, знайдіть:</a:t>
            </a:r>
          </a:p>
          <a:p>
            <a:r>
              <a:rPr lang="uk-UA" b="1" dirty="0" smtClean="0"/>
              <a:t>1) відстань між точками А і В;                     2) довжину відрізка </a:t>
            </a:r>
            <a:r>
              <a:rPr lang="en-US" b="1" dirty="0" smtClean="0"/>
              <a:t>MD</a:t>
            </a:r>
            <a:r>
              <a:rPr lang="uk-UA" b="1" dirty="0" smtClean="0"/>
              <a:t>;</a:t>
            </a:r>
          </a:p>
          <a:p>
            <a:r>
              <a:rPr lang="uk-UA" b="1" dirty="0" smtClean="0"/>
              <a:t>3) відстань між точками А і С;                      4) довжину відрізка </a:t>
            </a:r>
            <a:r>
              <a:rPr lang="en-US" b="1" dirty="0" smtClean="0"/>
              <a:t>BD</a:t>
            </a:r>
            <a:r>
              <a:rPr lang="uk-UA" b="1" dirty="0" smtClean="0"/>
              <a:t>;</a:t>
            </a:r>
          </a:p>
          <a:p>
            <a:r>
              <a:rPr lang="uk-UA" b="1" dirty="0" smtClean="0"/>
              <a:t>5) відстань між точками М і С;                      6) площу трикутника МАС.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91169" y="5661248"/>
            <a:ext cx="4016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Кожне завдання коштує 2 бали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7321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Серія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цих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уроків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пропонується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учням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,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які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цікавляться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математикою, а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також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тим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,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хто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сьогодні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готується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до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зовнішнього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незалежного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оцінювання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, у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більш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глибокому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опрацюванні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.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Аналізуючи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конкурсні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завдання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з математики на ЗНО,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можна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зробити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висновки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: для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розв’язання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багатьох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завдань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з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геометрії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абітурієнтам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потрібні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ґрунтовні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знання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саме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цієї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теми.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Саме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вони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допоможуть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легко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засвоїти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в 11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класі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такі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 теми як «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Призми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» і «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Піраміди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».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22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17846"/>
            <a:ext cx="7169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Перпендикулярність</a:t>
            </a:r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площин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268760"/>
            <a:ext cx="46085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Означення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err="1" smtClean="0"/>
              <a:t>Дві</a:t>
            </a:r>
            <a:r>
              <a:rPr lang="ru-RU" dirty="0" smtClean="0"/>
              <a:t> </a:t>
            </a:r>
            <a:r>
              <a:rPr lang="ru-RU" dirty="0" err="1"/>
              <a:t>площини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перетинаються</a:t>
            </a:r>
            <a:r>
              <a:rPr lang="ru-RU" dirty="0"/>
              <a:t>, </a:t>
            </a:r>
            <a:r>
              <a:rPr lang="ru-RU" dirty="0" err="1"/>
              <a:t>називаються</a:t>
            </a:r>
            <a:r>
              <a:rPr lang="ru-RU" dirty="0"/>
              <a:t> </a:t>
            </a:r>
            <a:r>
              <a:rPr lang="ru-RU" dirty="0" err="1"/>
              <a:t>перпендикулярними</a:t>
            </a:r>
            <a:r>
              <a:rPr lang="ru-RU" dirty="0"/>
              <a:t>, </a:t>
            </a:r>
            <a:r>
              <a:rPr lang="ru-RU" dirty="0" err="1"/>
              <a:t>якщо</a:t>
            </a:r>
            <a:r>
              <a:rPr lang="ru-RU" dirty="0"/>
              <a:t> будь-яка </a:t>
            </a:r>
            <a:r>
              <a:rPr lang="ru-RU" dirty="0" err="1"/>
              <a:t>площина</a:t>
            </a:r>
            <a:r>
              <a:rPr lang="ru-RU" dirty="0"/>
              <a:t>, перпендикулярна до </a:t>
            </a:r>
            <a:r>
              <a:rPr lang="ru-RU" dirty="0" err="1"/>
              <a:t>прямої</a:t>
            </a:r>
            <a:r>
              <a:rPr lang="ru-RU" dirty="0"/>
              <a:t> </a:t>
            </a:r>
            <a:r>
              <a:rPr lang="ru-RU" dirty="0" err="1"/>
              <a:t>перетину</a:t>
            </a:r>
            <a:r>
              <a:rPr lang="ru-RU" dirty="0"/>
              <a:t> </a:t>
            </a:r>
            <a:r>
              <a:rPr lang="ru-RU" dirty="0" err="1"/>
              <a:t>цих</a:t>
            </a:r>
            <a:r>
              <a:rPr lang="ru-RU" dirty="0"/>
              <a:t> </a:t>
            </a:r>
            <a:r>
              <a:rPr lang="ru-RU" dirty="0" err="1"/>
              <a:t>площин</a:t>
            </a:r>
            <a:r>
              <a:rPr lang="ru-RU" dirty="0"/>
              <a:t>, </a:t>
            </a:r>
            <a:r>
              <a:rPr lang="ru-RU" dirty="0" err="1"/>
              <a:t>перетинає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по </a:t>
            </a:r>
            <a:r>
              <a:rPr lang="ru-RU" dirty="0" err="1"/>
              <a:t>перпендикулярних</a:t>
            </a:r>
            <a:r>
              <a:rPr lang="ru-RU" dirty="0"/>
              <a:t> </a:t>
            </a:r>
            <a:r>
              <a:rPr lang="ru-RU" dirty="0" err="1"/>
              <a:t>прямих</a:t>
            </a: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077072"/>
            <a:ext cx="4572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Теорема. </a:t>
            </a:r>
          </a:p>
          <a:p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площина</a:t>
            </a:r>
            <a:r>
              <a:rPr lang="ru-RU" dirty="0"/>
              <a:t> проходить через </a:t>
            </a:r>
            <a:r>
              <a:rPr lang="ru-RU" dirty="0" err="1"/>
              <a:t>пряму</a:t>
            </a:r>
            <a:r>
              <a:rPr lang="ru-RU" dirty="0"/>
              <a:t>, </a:t>
            </a:r>
            <a:r>
              <a:rPr lang="ru-RU" dirty="0" err="1"/>
              <a:t>перпендикулярну</a:t>
            </a:r>
            <a:r>
              <a:rPr lang="ru-RU" dirty="0"/>
              <a:t> до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площини</a:t>
            </a:r>
            <a:r>
              <a:rPr lang="ru-RU" dirty="0"/>
              <a:t>, то </a:t>
            </a:r>
            <a:r>
              <a:rPr lang="ru-RU" dirty="0" err="1"/>
              <a:t>ці</a:t>
            </a:r>
            <a:r>
              <a:rPr lang="ru-RU" dirty="0"/>
              <a:t> </a:t>
            </a:r>
            <a:r>
              <a:rPr lang="ru-RU" dirty="0" err="1"/>
              <a:t>площини</a:t>
            </a:r>
            <a:r>
              <a:rPr lang="ru-RU" dirty="0"/>
              <a:t> </a:t>
            </a:r>
            <a:r>
              <a:rPr lang="ru-RU" dirty="0" err="1"/>
              <a:t>перпендикулярні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025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4929" y="1225689"/>
            <a:ext cx="878497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Пропоную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матеріал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для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проведення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уроків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/>
              </a:rPr>
              <a:t>–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лекцій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,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розроблений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за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допомогою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програми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sz="2800" b="1" dirty="0">
                <a:solidFill>
                  <a:prstClr val="black"/>
                </a:solidFill>
                <a:latin typeface="Times New Roman"/>
              </a:rPr>
              <a:t>Power </a:t>
            </a:r>
            <a:r>
              <a:rPr lang="en-US" sz="2800" b="1" dirty="0" smtClean="0">
                <a:solidFill>
                  <a:prstClr val="black"/>
                </a:solidFill>
                <a:latin typeface="Times New Roman"/>
              </a:rPr>
              <a:t>Point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.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Він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допоможе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вчителю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створити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викладання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/>
              </a:rPr>
              <a:t>нового </a:t>
            </a:r>
            <a:r>
              <a:rPr lang="ru-RU" sz="2800" b="1" dirty="0" err="1">
                <a:solidFill>
                  <a:prstClr val="black"/>
                </a:solidFill>
                <a:latin typeface="Times New Roman"/>
              </a:rPr>
              <a:t>матеріалу</a:t>
            </a:r>
            <a:r>
              <a:rPr lang="ru-RU" sz="2800" b="1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/>
              </a:rPr>
              <a:t>повністю</a:t>
            </a:r>
            <a:r>
              <a:rPr lang="ru-RU" sz="2800" b="1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наочно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, з 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/>
              </a:rPr>
              <a:t>використанням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/>
              </a:rPr>
              <a:t>інтерактивних</a:t>
            </a:r>
            <a:r>
              <a:rPr lang="ru-RU" sz="2800" b="1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/>
              </a:rPr>
              <a:t>методів</a:t>
            </a:r>
            <a:r>
              <a:rPr lang="ru-RU" sz="2800" b="1" dirty="0">
                <a:solidFill>
                  <a:prstClr val="black"/>
                </a:solidFill>
                <a:latin typeface="Times New Roman"/>
              </a:rPr>
              <a:t>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4787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F2809F-E3C2-4F7D-9336-D8826D94E25B}" type="slidenum">
              <a:rPr lang="en-US">
                <a:latin typeface="Eras Medium ITC" pitchFamily="34" charset="0"/>
              </a:rPr>
              <a:pPr eaLnBrk="1" hangingPunct="1"/>
              <a:t>4</a:t>
            </a:fld>
            <a:endParaRPr lang="en-US">
              <a:latin typeface="Eras Medium ITC" pitchFamily="34" charset="0"/>
            </a:endParaRPr>
          </a:p>
        </p:txBody>
      </p:sp>
      <p:sp>
        <p:nvSpPr>
          <p:cNvPr id="3075" name="Shape 3074"/>
          <p:cNvSpPr>
            <a:spLocks noGrp="1" noChangeArrowheads="1"/>
          </p:cNvSpPr>
          <p:nvPr>
            <p:ph type="body" idx="4294967295"/>
          </p:nvPr>
        </p:nvSpPr>
        <p:spPr>
          <a:xfrm>
            <a:off x="490539" y="1340768"/>
            <a:ext cx="8108950" cy="5300662"/>
          </a:xfrm>
        </p:spPr>
        <p:txBody>
          <a:bodyPr/>
          <a:lstStyle/>
          <a:p>
            <a:pPr marL="365125" indent="-273050" defTabSz="914400" eaLnBrk="1" hangingPunct="1"/>
            <a:r>
              <a:rPr lang="uk-UA" dirty="0" smtClean="0"/>
              <a:t>Яким може бути взаємне розміщення двох прямих на площині</a:t>
            </a:r>
            <a:r>
              <a:rPr lang="uk-UA" dirty="0" smtClean="0">
                <a:latin typeface="Eras Medium ITC" pitchFamily="34" charset="0"/>
              </a:rPr>
              <a:t>?</a:t>
            </a:r>
          </a:p>
          <a:p>
            <a:pPr marL="365125" indent="-273050" defTabSz="914400" eaLnBrk="1" hangingPunct="1"/>
            <a:endParaRPr lang="uk-UA" dirty="0" smtClean="0">
              <a:latin typeface="Eras Medium ITC" pitchFamily="34" charset="0"/>
            </a:endParaRPr>
          </a:p>
          <a:p>
            <a:pPr marL="365125" indent="-273050" defTabSz="914400" eaLnBrk="1" hangingPunct="1"/>
            <a:endParaRPr lang="ru-RU" dirty="0" smtClean="0">
              <a:latin typeface="Eras Medium ITC" pitchFamily="34" charset="0"/>
            </a:endParaRPr>
          </a:p>
          <a:p>
            <a:pPr marL="365125" indent="-273050" defTabSz="914400" eaLnBrk="1" hangingPunct="1"/>
            <a:endParaRPr lang="uk-UA" dirty="0" smtClean="0"/>
          </a:p>
          <a:p>
            <a:pPr marL="549275" indent="-457200"/>
            <a:r>
              <a:rPr lang="uk-UA" dirty="0" smtClean="0"/>
              <a:t>Які</a:t>
            </a:r>
            <a:r>
              <a:rPr lang="uk-UA" dirty="0" smtClean="0">
                <a:latin typeface="Eras Medium ITC" pitchFamily="34" charset="0"/>
              </a:rPr>
              <a:t> прям</a:t>
            </a:r>
            <a:r>
              <a:rPr lang="uk-UA" dirty="0" smtClean="0"/>
              <a:t>і</a:t>
            </a:r>
            <a:r>
              <a:rPr lang="uk-UA" dirty="0" smtClean="0">
                <a:latin typeface="Eras Medium ITC" pitchFamily="34" charset="0"/>
              </a:rPr>
              <a:t> в план</a:t>
            </a:r>
            <a:r>
              <a:rPr lang="uk-UA" dirty="0" smtClean="0"/>
              <a:t>і</a:t>
            </a:r>
            <a:r>
              <a:rPr lang="uk-UA" dirty="0" smtClean="0">
                <a:latin typeface="Eras Medium ITC" pitchFamily="34" charset="0"/>
              </a:rPr>
              <a:t>метр</a:t>
            </a:r>
            <a:r>
              <a:rPr lang="uk-UA" dirty="0" smtClean="0"/>
              <a:t>ії</a:t>
            </a:r>
            <a:r>
              <a:rPr lang="uk-UA" dirty="0" smtClean="0">
                <a:latin typeface="Eras Medium ITC" pitchFamily="34" charset="0"/>
              </a:rPr>
              <a:t> наз</a:t>
            </a:r>
            <a:r>
              <a:rPr lang="uk-UA" dirty="0" smtClean="0"/>
              <a:t>и</a:t>
            </a:r>
            <a:r>
              <a:rPr lang="uk-UA" dirty="0" smtClean="0">
                <a:latin typeface="Eras Medium ITC" pitchFamily="34" charset="0"/>
              </a:rPr>
              <a:t>вают</a:t>
            </a:r>
            <a:r>
              <a:rPr lang="uk-UA" dirty="0" smtClean="0"/>
              <a:t>ь</a:t>
            </a:r>
            <a:r>
              <a:rPr lang="uk-UA" dirty="0" smtClean="0">
                <a:latin typeface="Eras Medium ITC" pitchFamily="34" charset="0"/>
              </a:rPr>
              <a:t>ся </a:t>
            </a:r>
            <a:r>
              <a:rPr lang="uk-UA" dirty="0" smtClean="0"/>
              <a:t>перпендикулярними</a:t>
            </a:r>
            <a:r>
              <a:rPr lang="uk-UA" dirty="0" smtClean="0">
                <a:latin typeface="Eras Medium ITC" pitchFamily="34" charset="0"/>
              </a:rPr>
              <a:t>?</a:t>
            </a:r>
          </a:p>
          <a:p>
            <a:pPr marL="365125" indent="-273050" defTabSz="914400" eaLnBrk="1" hangingPunct="1"/>
            <a:endParaRPr lang="uk-UA" dirty="0" smtClean="0">
              <a:latin typeface="Eras Medium ITC" pitchFamily="34" charset="0"/>
            </a:endParaRPr>
          </a:p>
        </p:txBody>
      </p:sp>
      <p:sp>
        <p:nvSpPr>
          <p:cNvPr id="21531" name="Text Box 9"/>
          <p:cNvSpPr txBox="1">
            <a:spLocks noChangeArrowheads="1"/>
          </p:cNvSpPr>
          <p:nvPr/>
        </p:nvSpPr>
        <p:spPr bwMode="auto">
          <a:xfrm>
            <a:off x="1029197" y="2543177"/>
            <a:ext cx="1841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 dirty="0">
              <a:effectLst/>
            </a:endParaRPr>
          </a:p>
        </p:txBody>
      </p:sp>
      <p:grpSp>
        <p:nvGrpSpPr>
          <p:cNvPr id="30739" name="Group 19"/>
          <p:cNvGrpSpPr>
            <a:grpSpLocks/>
          </p:cNvGrpSpPr>
          <p:nvPr/>
        </p:nvGrpSpPr>
        <p:grpSpPr bwMode="auto">
          <a:xfrm>
            <a:off x="957116" y="2774158"/>
            <a:ext cx="2127250" cy="1385888"/>
            <a:chOff x="2083" y="1248"/>
            <a:chExt cx="1340" cy="873"/>
          </a:xfrm>
        </p:grpSpPr>
        <p:sp>
          <p:nvSpPr>
            <p:cNvPr id="3078" name="Straight Connector 3077"/>
            <p:cNvSpPr>
              <a:spLocks noChangeShapeType="1"/>
            </p:cNvSpPr>
            <p:nvPr/>
          </p:nvSpPr>
          <p:spPr bwMode="auto">
            <a:xfrm flipV="1">
              <a:off x="2097" y="1248"/>
              <a:ext cx="1043" cy="602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27" name="Text Box 10"/>
            <p:cNvSpPr txBox="1">
              <a:spLocks noChangeArrowheads="1"/>
            </p:cNvSpPr>
            <p:nvPr/>
          </p:nvSpPr>
          <p:spPr bwMode="auto">
            <a:xfrm>
              <a:off x="2083" y="1475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>
                  <a:effectLst/>
                </a:rPr>
                <a:t>а</a:t>
              </a:r>
            </a:p>
          </p:txBody>
        </p:sp>
        <p:sp>
          <p:nvSpPr>
            <p:cNvPr id="21528" name="Text Box 11"/>
            <p:cNvSpPr txBox="1">
              <a:spLocks noChangeArrowheads="1"/>
            </p:cNvSpPr>
            <p:nvPr/>
          </p:nvSpPr>
          <p:spPr bwMode="auto">
            <a:xfrm>
              <a:off x="2640" y="1833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>
                  <a:effectLst/>
                </a:rPr>
                <a:t>b</a:t>
              </a:r>
              <a:endParaRPr lang="ru-RU" sz="2400">
                <a:effectLst/>
              </a:endParaRPr>
            </a:p>
          </p:txBody>
        </p:sp>
        <p:sp>
          <p:nvSpPr>
            <p:cNvPr id="3" name="Straight Connector 3075"/>
            <p:cNvSpPr>
              <a:spLocks noChangeShapeType="1"/>
            </p:cNvSpPr>
            <p:nvPr/>
          </p:nvSpPr>
          <p:spPr bwMode="auto">
            <a:xfrm flipV="1">
              <a:off x="2380" y="1371"/>
              <a:ext cx="1043" cy="602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740" name="Group 20"/>
          <p:cNvGrpSpPr>
            <a:grpSpLocks/>
          </p:cNvGrpSpPr>
          <p:nvPr/>
        </p:nvGrpSpPr>
        <p:grpSpPr bwMode="auto">
          <a:xfrm>
            <a:off x="4862513" y="2496716"/>
            <a:ext cx="1655762" cy="1817687"/>
            <a:chOff x="4175" y="1039"/>
            <a:chExt cx="1043" cy="1145"/>
          </a:xfrm>
        </p:grpSpPr>
        <p:sp>
          <p:nvSpPr>
            <p:cNvPr id="3079" name="Straight Connector 3078"/>
            <p:cNvSpPr>
              <a:spLocks noChangeShapeType="1"/>
            </p:cNvSpPr>
            <p:nvPr/>
          </p:nvSpPr>
          <p:spPr bwMode="auto">
            <a:xfrm flipV="1">
              <a:off x="4175" y="1317"/>
              <a:ext cx="1043" cy="602"/>
            </a:xfrm>
            <a:prstGeom prst="line">
              <a:avLst/>
            </a:prstGeom>
            <a:noFill/>
            <a:ln w="57150" algn="ctr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23" name="Text Box 12"/>
            <p:cNvSpPr txBox="1">
              <a:spLocks noChangeArrowheads="1"/>
            </p:cNvSpPr>
            <p:nvPr/>
          </p:nvSpPr>
          <p:spPr bwMode="auto">
            <a:xfrm>
              <a:off x="4213" y="105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>
                  <a:effectLst/>
                </a:rPr>
                <a:t>а</a:t>
              </a:r>
            </a:p>
          </p:txBody>
        </p:sp>
        <p:sp>
          <p:nvSpPr>
            <p:cNvPr id="21524" name="Text Box 13"/>
            <p:cNvSpPr txBox="1">
              <a:spLocks noChangeArrowheads="1"/>
            </p:cNvSpPr>
            <p:nvPr/>
          </p:nvSpPr>
          <p:spPr bwMode="auto">
            <a:xfrm>
              <a:off x="4258" y="1852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>
                  <a:effectLst/>
                </a:rPr>
                <a:t>b</a:t>
              </a:r>
              <a:endParaRPr lang="ru-RU" sz="2400">
                <a:effectLst/>
              </a:endParaRPr>
            </a:p>
          </p:txBody>
        </p:sp>
        <p:sp>
          <p:nvSpPr>
            <p:cNvPr id="4" name="Straight Connector 3079"/>
            <p:cNvSpPr>
              <a:spLocks noChangeShapeType="1"/>
            </p:cNvSpPr>
            <p:nvPr/>
          </p:nvSpPr>
          <p:spPr bwMode="auto">
            <a:xfrm rot="3697068" flipV="1">
              <a:off x="4132" y="1200"/>
              <a:ext cx="1145" cy="822"/>
            </a:xfrm>
            <a:prstGeom prst="line">
              <a:avLst/>
            </a:prstGeom>
            <a:noFill/>
            <a:ln w="57150" algn="ctr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751" name="Group 31"/>
          <p:cNvGrpSpPr>
            <a:grpSpLocks/>
          </p:cNvGrpSpPr>
          <p:nvPr/>
        </p:nvGrpSpPr>
        <p:grpSpPr bwMode="auto">
          <a:xfrm>
            <a:off x="5867400" y="4482307"/>
            <a:ext cx="1897062" cy="1962150"/>
            <a:chOff x="3321" y="2719"/>
            <a:chExt cx="1195" cy="1236"/>
          </a:xfrm>
        </p:grpSpPr>
        <p:sp>
          <p:nvSpPr>
            <p:cNvPr id="3076" name="Straight Connector 3075"/>
            <p:cNvSpPr>
              <a:spLocks noChangeShapeType="1"/>
            </p:cNvSpPr>
            <p:nvPr/>
          </p:nvSpPr>
          <p:spPr bwMode="auto">
            <a:xfrm flipV="1">
              <a:off x="3473" y="3139"/>
              <a:ext cx="1043" cy="602"/>
            </a:xfrm>
            <a:prstGeom prst="lin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" name="Straight Connector 3079"/>
            <p:cNvSpPr>
              <a:spLocks noChangeShapeType="1"/>
            </p:cNvSpPr>
            <p:nvPr/>
          </p:nvSpPr>
          <p:spPr bwMode="auto">
            <a:xfrm rot="3697068" flipV="1">
              <a:off x="3353" y="3318"/>
              <a:ext cx="1236" cy="38"/>
            </a:xfrm>
            <a:prstGeom prst="line">
              <a:avLst/>
            </a:prstGeom>
            <a:noFill/>
            <a:ln w="57150" algn="ctr">
              <a:solidFill>
                <a:srgbClr val="A500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34" name="Line 14"/>
            <p:cNvSpPr>
              <a:spLocks noChangeShapeType="1"/>
            </p:cNvSpPr>
            <p:nvPr/>
          </p:nvSpPr>
          <p:spPr bwMode="auto">
            <a:xfrm flipH="1">
              <a:off x="3715" y="3250"/>
              <a:ext cx="194" cy="12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35" name="Line 15"/>
            <p:cNvSpPr>
              <a:spLocks noChangeShapeType="1"/>
            </p:cNvSpPr>
            <p:nvPr/>
          </p:nvSpPr>
          <p:spPr bwMode="auto">
            <a:xfrm>
              <a:off x="3726" y="3356"/>
              <a:ext cx="94" cy="17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20" name="Text Box 28"/>
            <p:cNvSpPr txBox="1">
              <a:spLocks noChangeArrowheads="1"/>
            </p:cNvSpPr>
            <p:nvPr/>
          </p:nvSpPr>
          <p:spPr bwMode="auto">
            <a:xfrm>
              <a:off x="3473" y="2843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а</a:t>
              </a:r>
            </a:p>
          </p:txBody>
        </p:sp>
        <p:sp>
          <p:nvSpPr>
            <p:cNvPr id="21521" name="Text Box 29"/>
            <p:cNvSpPr txBox="1">
              <a:spLocks noChangeArrowheads="1"/>
            </p:cNvSpPr>
            <p:nvPr/>
          </p:nvSpPr>
          <p:spPr bwMode="auto">
            <a:xfrm>
              <a:off x="3321" y="3458"/>
              <a:ext cx="2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b</a:t>
              </a:r>
              <a:endParaRPr lang="ru-RU" sz="2400" b="1">
                <a:effectLst/>
              </a:endParaRPr>
            </a:p>
          </p:txBody>
        </p:sp>
      </p:grpSp>
      <p:sp>
        <p:nvSpPr>
          <p:cNvPr id="21513" name="WordArt 35"/>
          <p:cNvSpPr>
            <a:spLocks noChangeArrowheads="1" noChangeShapeType="1" noTextEdit="1"/>
          </p:cNvSpPr>
          <p:nvPr/>
        </p:nvSpPr>
        <p:spPr bwMode="auto">
          <a:xfrm>
            <a:off x="664235" y="250166"/>
            <a:ext cx="4769780" cy="60073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solidFill>
                  <a:srgbClr val="A5002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Пригадайте</a:t>
            </a:r>
            <a:r>
              <a:rPr lang="ru-RU" sz="3600" b="1" kern="10" dirty="0">
                <a:solidFill>
                  <a:srgbClr val="A5002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74012758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467E429-58D8-4F7B-8E50-D1A591623139}" type="slidenum">
              <a:rPr lang="en-US">
                <a:latin typeface="Eras Medium ITC" pitchFamily="34" charset="0"/>
              </a:rPr>
              <a:pPr eaLnBrk="1" hangingPunct="1"/>
              <a:t>5</a:t>
            </a:fld>
            <a:endParaRPr lang="en-US">
              <a:latin typeface="Eras Medium ITC" pitchFamily="34" charset="0"/>
            </a:endParaRPr>
          </a:p>
        </p:txBody>
      </p:sp>
      <p:sp>
        <p:nvSpPr>
          <p:cNvPr id="73754" name="Oval 26"/>
          <p:cNvSpPr>
            <a:spLocks noChangeArrowheads="1"/>
          </p:cNvSpPr>
          <p:nvPr/>
        </p:nvSpPr>
        <p:spPr bwMode="auto">
          <a:xfrm>
            <a:off x="4716016" y="2161020"/>
            <a:ext cx="4248472" cy="1871663"/>
          </a:xfrm>
          <a:prstGeom prst="ellipse">
            <a:avLst/>
          </a:prstGeom>
          <a:solidFill>
            <a:srgbClr val="FF66FF">
              <a:alpha val="58000"/>
            </a:srgbClr>
          </a:solidFill>
          <a:ln w="9525">
            <a:noFill/>
            <a:round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3750" name="Freeform 22"/>
          <p:cNvSpPr>
            <a:spLocks/>
          </p:cNvSpPr>
          <p:nvPr/>
        </p:nvSpPr>
        <p:spPr bwMode="auto">
          <a:xfrm>
            <a:off x="279545" y="3784024"/>
            <a:ext cx="3914775" cy="2530475"/>
          </a:xfrm>
          <a:custGeom>
            <a:avLst/>
            <a:gdLst>
              <a:gd name="T0" fmla="*/ 497 w 2466"/>
              <a:gd name="T1" fmla="*/ 296 h 1594"/>
              <a:gd name="T2" fmla="*/ 2344 w 2466"/>
              <a:gd name="T3" fmla="*/ 195 h 1594"/>
              <a:gd name="T4" fmla="*/ 1228 w 2466"/>
              <a:gd name="T5" fmla="*/ 1466 h 1594"/>
              <a:gd name="T6" fmla="*/ 168 w 2466"/>
              <a:gd name="T7" fmla="*/ 963 h 1594"/>
              <a:gd name="T8" fmla="*/ 222 w 2466"/>
              <a:gd name="T9" fmla="*/ 323 h 1594"/>
              <a:gd name="T10" fmla="*/ 497 w 2466"/>
              <a:gd name="T11" fmla="*/ 296 h 1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6" h="1594">
                <a:moveTo>
                  <a:pt x="497" y="296"/>
                </a:moveTo>
                <a:cubicBezTo>
                  <a:pt x="851" y="275"/>
                  <a:pt x="2222" y="0"/>
                  <a:pt x="2344" y="195"/>
                </a:cubicBezTo>
                <a:cubicBezTo>
                  <a:pt x="2466" y="390"/>
                  <a:pt x="1591" y="1338"/>
                  <a:pt x="1228" y="1466"/>
                </a:cubicBezTo>
                <a:cubicBezTo>
                  <a:pt x="865" y="1594"/>
                  <a:pt x="336" y="1153"/>
                  <a:pt x="168" y="963"/>
                </a:cubicBezTo>
                <a:cubicBezTo>
                  <a:pt x="0" y="773"/>
                  <a:pt x="169" y="431"/>
                  <a:pt x="222" y="323"/>
                </a:cubicBezTo>
                <a:cubicBezTo>
                  <a:pt x="275" y="215"/>
                  <a:pt x="143" y="317"/>
                  <a:pt x="497" y="296"/>
                </a:cubicBezTo>
                <a:close/>
              </a:path>
            </a:pathLst>
          </a:custGeom>
          <a:solidFill>
            <a:schemeClr val="folHlink">
              <a:alpha val="63000"/>
            </a:schemeClr>
          </a:solidFill>
          <a:ln w="9525">
            <a:noFill/>
            <a:round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3749" name="Freeform 21"/>
          <p:cNvSpPr>
            <a:spLocks/>
          </p:cNvSpPr>
          <p:nvPr/>
        </p:nvSpPr>
        <p:spPr bwMode="auto">
          <a:xfrm rot="258351">
            <a:off x="-206394" y="1554119"/>
            <a:ext cx="5585017" cy="2057059"/>
          </a:xfrm>
          <a:custGeom>
            <a:avLst/>
            <a:gdLst>
              <a:gd name="T0" fmla="*/ 1077 w 5173"/>
              <a:gd name="T1" fmla="*/ 318 h 1252"/>
              <a:gd name="T2" fmla="*/ 584 w 5173"/>
              <a:gd name="T3" fmla="*/ 1205 h 1252"/>
              <a:gd name="T4" fmla="*/ 4579 w 5173"/>
              <a:gd name="T5" fmla="*/ 602 h 1252"/>
              <a:gd name="T6" fmla="*/ 4149 w 5173"/>
              <a:gd name="T7" fmla="*/ 44 h 1252"/>
              <a:gd name="T8" fmla="*/ 1077 w 5173"/>
              <a:gd name="T9" fmla="*/ 318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3" h="1252">
                <a:moveTo>
                  <a:pt x="1077" y="318"/>
                </a:moveTo>
                <a:cubicBezTo>
                  <a:pt x="483" y="511"/>
                  <a:pt x="0" y="1158"/>
                  <a:pt x="584" y="1205"/>
                </a:cubicBezTo>
                <a:cubicBezTo>
                  <a:pt x="1168" y="1252"/>
                  <a:pt x="3985" y="795"/>
                  <a:pt x="4579" y="602"/>
                </a:cubicBezTo>
                <a:cubicBezTo>
                  <a:pt x="5173" y="409"/>
                  <a:pt x="4736" y="88"/>
                  <a:pt x="4149" y="44"/>
                </a:cubicBezTo>
                <a:cubicBezTo>
                  <a:pt x="3562" y="0"/>
                  <a:pt x="1671" y="125"/>
                  <a:pt x="1077" y="318"/>
                </a:cubicBezTo>
                <a:close/>
              </a:path>
            </a:pathLst>
          </a:custGeom>
          <a:solidFill>
            <a:srgbClr val="00FF00">
              <a:alpha val="42000"/>
            </a:srgbClr>
          </a:solidFill>
          <a:ln w="9525">
            <a:noFill/>
            <a:round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>
          <a:xfrm>
            <a:off x="456551" y="11266"/>
            <a:ext cx="8229600" cy="1143000"/>
          </a:xfrm>
        </p:spPr>
        <p:txBody>
          <a:bodyPr/>
          <a:lstStyle/>
          <a:p>
            <a:pPr marL="0" indent="0" defTabSz="179388">
              <a:defRPr/>
            </a:pP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Взаємне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розміщення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двох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прямих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у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просторі</a:t>
            </a:r>
            <a:endParaRPr lang="ru-RU" sz="3600" i="1" dirty="0" smtClean="0">
              <a:solidFill>
                <a:schemeClr val="bg1"/>
              </a:solidFill>
              <a:latin typeface="Eras Medium ITC" pitchFamily="34" charset="0"/>
            </a:endParaRPr>
          </a:p>
        </p:txBody>
      </p:sp>
      <p:grpSp>
        <p:nvGrpSpPr>
          <p:cNvPr id="73760" name="Group 32"/>
          <p:cNvGrpSpPr>
            <a:grpSpLocks/>
          </p:cNvGrpSpPr>
          <p:nvPr/>
        </p:nvGrpSpPr>
        <p:grpSpPr bwMode="auto">
          <a:xfrm>
            <a:off x="279545" y="1727819"/>
            <a:ext cx="5087937" cy="1450356"/>
            <a:chOff x="1823" y="969"/>
            <a:chExt cx="3205" cy="704"/>
          </a:xfrm>
        </p:grpSpPr>
        <p:sp>
          <p:nvSpPr>
            <p:cNvPr id="73732" name="Line 4"/>
            <p:cNvSpPr>
              <a:spLocks noChangeShapeType="1"/>
            </p:cNvSpPr>
            <p:nvPr/>
          </p:nvSpPr>
          <p:spPr bwMode="auto">
            <a:xfrm flipV="1">
              <a:off x="2021" y="969"/>
              <a:ext cx="2816" cy="2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733" name="Line 5"/>
            <p:cNvSpPr>
              <a:spLocks noChangeShapeType="1"/>
            </p:cNvSpPr>
            <p:nvPr/>
          </p:nvSpPr>
          <p:spPr bwMode="auto">
            <a:xfrm flipV="1">
              <a:off x="2148" y="1344"/>
              <a:ext cx="2880" cy="329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555" name="Text Box 6"/>
            <p:cNvSpPr txBox="1">
              <a:spLocks noChangeArrowheads="1"/>
            </p:cNvSpPr>
            <p:nvPr/>
          </p:nvSpPr>
          <p:spPr bwMode="auto">
            <a:xfrm>
              <a:off x="1823" y="100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а</a:t>
              </a:r>
            </a:p>
          </p:txBody>
        </p:sp>
        <p:sp>
          <p:nvSpPr>
            <p:cNvPr id="22556" name="Text Box 7"/>
            <p:cNvSpPr txBox="1">
              <a:spLocks noChangeArrowheads="1"/>
            </p:cNvSpPr>
            <p:nvPr/>
          </p:nvSpPr>
          <p:spPr bwMode="auto">
            <a:xfrm>
              <a:off x="2035" y="1376"/>
              <a:ext cx="2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b</a:t>
              </a:r>
              <a:endParaRPr lang="ru-RU" sz="2400" b="1">
                <a:effectLst/>
              </a:endParaRPr>
            </a:p>
          </p:txBody>
        </p:sp>
      </p:grpSp>
      <p:grpSp>
        <p:nvGrpSpPr>
          <p:cNvPr id="73759" name="Group 31"/>
          <p:cNvGrpSpPr>
            <a:grpSpLocks/>
          </p:cNvGrpSpPr>
          <p:nvPr/>
        </p:nvGrpSpPr>
        <p:grpSpPr bwMode="auto">
          <a:xfrm>
            <a:off x="633557" y="4220844"/>
            <a:ext cx="2871788" cy="1247775"/>
            <a:chOff x="550" y="2002"/>
            <a:chExt cx="1809" cy="786"/>
          </a:xfrm>
        </p:grpSpPr>
        <p:sp>
          <p:nvSpPr>
            <p:cNvPr id="73737" name="Line 9"/>
            <p:cNvSpPr>
              <a:spLocks noChangeShapeType="1"/>
            </p:cNvSpPr>
            <p:nvPr/>
          </p:nvSpPr>
          <p:spPr bwMode="auto">
            <a:xfrm flipV="1">
              <a:off x="567" y="2204"/>
              <a:ext cx="1792" cy="20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738" name="Line 10"/>
            <p:cNvSpPr>
              <a:spLocks noChangeShapeType="1"/>
            </p:cNvSpPr>
            <p:nvPr/>
          </p:nvSpPr>
          <p:spPr bwMode="auto">
            <a:xfrm flipH="1">
              <a:off x="1170" y="2002"/>
              <a:ext cx="567" cy="6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551" name="Text Box 11"/>
            <p:cNvSpPr txBox="1">
              <a:spLocks noChangeArrowheads="1"/>
            </p:cNvSpPr>
            <p:nvPr/>
          </p:nvSpPr>
          <p:spPr bwMode="auto">
            <a:xfrm>
              <a:off x="550" y="2373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2400" b="1">
                  <a:effectLst/>
                </a:rPr>
                <a:t>с</a:t>
              </a:r>
            </a:p>
          </p:txBody>
        </p:sp>
        <p:sp>
          <p:nvSpPr>
            <p:cNvPr id="22552" name="Text Box 12"/>
            <p:cNvSpPr txBox="1">
              <a:spLocks noChangeArrowheads="1"/>
            </p:cNvSpPr>
            <p:nvPr/>
          </p:nvSpPr>
          <p:spPr bwMode="auto">
            <a:xfrm>
              <a:off x="1295" y="2500"/>
              <a:ext cx="2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d</a:t>
              </a:r>
              <a:endParaRPr lang="ru-RU" sz="2400" b="1">
                <a:effectLst/>
              </a:endParaRPr>
            </a:p>
          </p:txBody>
        </p:sp>
      </p:grpSp>
      <p:grpSp>
        <p:nvGrpSpPr>
          <p:cNvPr id="73761" name="Group 33"/>
          <p:cNvGrpSpPr>
            <a:grpSpLocks/>
          </p:cNvGrpSpPr>
          <p:nvPr/>
        </p:nvGrpSpPr>
        <p:grpSpPr bwMode="auto">
          <a:xfrm>
            <a:off x="4416426" y="4347369"/>
            <a:ext cx="4071938" cy="1798637"/>
            <a:chOff x="1350" y="2839"/>
            <a:chExt cx="2565" cy="1133"/>
          </a:xfrm>
        </p:grpSpPr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 flipV="1">
              <a:off x="1381" y="2839"/>
              <a:ext cx="1691" cy="9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2754" y="3359"/>
              <a:ext cx="1161" cy="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547" name="Text Box 19"/>
            <p:cNvSpPr txBox="1">
              <a:spLocks noChangeArrowheads="1"/>
            </p:cNvSpPr>
            <p:nvPr/>
          </p:nvSpPr>
          <p:spPr bwMode="auto">
            <a:xfrm>
              <a:off x="1350" y="340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k</a:t>
              </a:r>
              <a:endParaRPr lang="ru-RU" sz="2400" b="1">
                <a:effectLst/>
              </a:endParaRPr>
            </a:p>
          </p:txBody>
        </p:sp>
        <p:sp>
          <p:nvSpPr>
            <p:cNvPr id="22548" name="Text Box 20"/>
            <p:cNvSpPr txBox="1">
              <a:spLocks noChangeArrowheads="1"/>
            </p:cNvSpPr>
            <p:nvPr/>
          </p:nvSpPr>
          <p:spPr bwMode="auto">
            <a:xfrm>
              <a:off x="3179" y="3305"/>
              <a:ext cx="28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m</a:t>
              </a:r>
              <a:endParaRPr lang="ru-RU" sz="2400" b="1">
                <a:effectLst/>
              </a:endParaRPr>
            </a:p>
          </p:txBody>
        </p:sp>
      </p:grpSp>
      <p:grpSp>
        <p:nvGrpSpPr>
          <p:cNvPr id="73758" name="Group 30"/>
          <p:cNvGrpSpPr>
            <a:grpSpLocks/>
          </p:cNvGrpSpPr>
          <p:nvPr/>
        </p:nvGrpSpPr>
        <p:grpSpPr bwMode="auto">
          <a:xfrm>
            <a:off x="5274469" y="2447268"/>
            <a:ext cx="3098800" cy="1385888"/>
            <a:chOff x="3218" y="1806"/>
            <a:chExt cx="1952" cy="873"/>
          </a:xfrm>
        </p:grpSpPr>
        <p:sp>
          <p:nvSpPr>
            <p:cNvPr id="73741" name="Line 13"/>
            <p:cNvSpPr>
              <a:spLocks noChangeShapeType="1"/>
            </p:cNvSpPr>
            <p:nvPr/>
          </p:nvSpPr>
          <p:spPr bwMode="auto">
            <a:xfrm>
              <a:off x="3712" y="1920"/>
              <a:ext cx="0" cy="7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742" name="Line 14"/>
            <p:cNvSpPr>
              <a:spLocks noChangeShapeType="1"/>
            </p:cNvSpPr>
            <p:nvPr/>
          </p:nvSpPr>
          <p:spPr bwMode="auto">
            <a:xfrm>
              <a:off x="3218" y="2322"/>
              <a:ext cx="18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541" name="Text Box 15"/>
            <p:cNvSpPr txBox="1">
              <a:spLocks noChangeArrowheads="1"/>
            </p:cNvSpPr>
            <p:nvPr/>
          </p:nvSpPr>
          <p:spPr bwMode="auto">
            <a:xfrm>
              <a:off x="4883" y="2028"/>
              <a:ext cx="28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m</a:t>
              </a:r>
              <a:endParaRPr lang="ru-RU" sz="2400" b="1">
                <a:effectLst/>
              </a:endParaRPr>
            </a:p>
          </p:txBody>
        </p:sp>
        <p:sp>
          <p:nvSpPr>
            <p:cNvPr id="22542" name="Text Box 16"/>
            <p:cNvSpPr txBox="1">
              <a:spLocks noChangeArrowheads="1"/>
            </p:cNvSpPr>
            <p:nvPr/>
          </p:nvSpPr>
          <p:spPr bwMode="auto">
            <a:xfrm>
              <a:off x="3727" y="1806"/>
              <a:ext cx="2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n</a:t>
              </a:r>
              <a:endParaRPr lang="ru-RU" sz="2400" b="1">
                <a:effectLst/>
              </a:endParaRPr>
            </a:p>
          </p:txBody>
        </p:sp>
        <p:sp>
          <p:nvSpPr>
            <p:cNvPr id="73756" name="Line 28"/>
            <p:cNvSpPr>
              <a:spLocks noChangeShapeType="1"/>
            </p:cNvSpPr>
            <p:nvPr/>
          </p:nvSpPr>
          <p:spPr bwMode="auto">
            <a:xfrm>
              <a:off x="3713" y="2186"/>
              <a:ext cx="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757" name="Line 29"/>
            <p:cNvSpPr>
              <a:spLocks noChangeShapeType="1"/>
            </p:cNvSpPr>
            <p:nvPr/>
          </p:nvSpPr>
          <p:spPr bwMode="auto">
            <a:xfrm>
              <a:off x="3838" y="2186"/>
              <a:ext cx="0" cy="1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41805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48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48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8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48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48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48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4" grpId="0" animBg="1"/>
      <p:bldP spid="737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24B9E2-14E1-4E08-AFD5-F319E1CE1F2F}" type="slidenum">
              <a:rPr lang="en-US">
                <a:latin typeface="Eras Medium ITC" pitchFamily="34" charset="0"/>
              </a:rPr>
              <a:pPr eaLnBrk="1" hangingPunct="1"/>
              <a:t>6</a:t>
            </a:fld>
            <a:endParaRPr lang="en-US">
              <a:latin typeface="Eras Medium ITC" pitchFamily="34" charset="0"/>
            </a:endParaRPr>
          </a:p>
        </p:txBody>
      </p:sp>
      <p:sp>
        <p:nvSpPr>
          <p:cNvPr id="173061" name="Rectangle 5"/>
          <p:cNvSpPr>
            <a:spLocks noGrp="1"/>
          </p:cNvSpPr>
          <p:nvPr>
            <p:ph type="title" idx="4294967295"/>
          </p:nvPr>
        </p:nvSpPr>
        <p:spPr>
          <a:xfrm>
            <a:off x="478865" y="116632"/>
            <a:ext cx="8229600" cy="1143000"/>
          </a:xfrm>
        </p:spPr>
        <p:txBody>
          <a:bodyPr/>
          <a:lstStyle/>
          <a:p>
            <a:pPr marL="0" indent="0" defTabSz="179388">
              <a:defRPr/>
            </a:pP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Кути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між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прямими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,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що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перетинаються</a:t>
            </a:r>
            <a:endParaRPr lang="ru-RU" sz="3600" i="1" dirty="0" smtClean="0">
              <a:solidFill>
                <a:schemeClr val="bg1"/>
              </a:solidFill>
              <a:latin typeface="Eras Medium ITC" pitchFamily="34" charset="0"/>
            </a:endParaRPr>
          </a:p>
        </p:txBody>
      </p:sp>
      <p:pic>
        <p:nvPicPr>
          <p:cNvPr id="173084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" t="14825" r="687" b="1324"/>
          <a:stretch>
            <a:fillRect/>
          </a:stretch>
        </p:blipFill>
        <p:spPr bwMode="auto">
          <a:xfrm>
            <a:off x="369888" y="1425575"/>
            <a:ext cx="8367712" cy="441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7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1" grpId="0"/>
      <p:bldP spid="17306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765424E-D7A9-46A1-BAC7-32AC77D4B49E}" type="slidenum">
              <a:rPr lang="en-US">
                <a:latin typeface="Eras Medium ITC" pitchFamily="34" charset="0"/>
              </a:rPr>
              <a:pPr eaLnBrk="1" hangingPunct="1"/>
              <a:t>7</a:t>
            </a:fld>
            <a:endParaRPr lang="en-US">
              <a:latin typeface="Eras Medium ITC" pitchFamily="34" charset="0"/>
            </a:endParaRPr>
          </a:p>
        </p:txBody>
      </p:sp>
      <p:sp>
        <p:nvSpPr>
          <p:cNvPr id="175106" name="Rectangle 2"/>
          <p:cNvSpPr>
            <a:spLocks noGrp="1"/>
          </p:cNvSpPr>
          <p:nvPr>
            <p:ph type="title" idx="4294967295"/>
          </p:nvPr>
        </p:nvSpPr>
        <p:spPr>
          <a:xfrm>
            <a:off x="472281" y="116632"/>
            <a:ext cx="8229600" cy="1143000"/>
          </a:xfrm>
        </p:spPr>
        <p:txBody>
          <a:bodyPr/>
          <a:lstStyle/>
          <a:p>
            <a:pPr marL="0" indent="0" defTabSz="179388">
              <a:defRPr/>
            </a:pP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Кути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між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прямими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,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що</a:t>
            </a:r>
            <a:r>
              <a:rPr lang="ru-RU" sz="3600" i="1" dirty="0" smtClean="0">
                <a:solidFill>
                  <a:schemeClr val="bg1"/>
                </a:solidFill>
                <a:latin typeface="Eras Medium ITC" pitchFamily="34" charset="0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Eras Medium ITC" pitchFamily="34" charset="0"/>
              </a:rPr>
              <a:t>перетинаються</a:t>
            </a:r>
            <a:endParaRPr lang="ru-RU" sz="3600" i="1" dirty="0" smtClean="0">
              <a:solidFill>
                <a:schemeClr val="bg1"/>
              </a:solidFill>
              <a:latin typeface="Eras Medium ITC" pitchFamily="34" charset="0"/>
            </a:endParaRPr>
          </a:p>
        </p:txBody>
      </p:sp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806575"/>
            <a:ext cx="8691563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3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  <p:bldP spid="17510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r>
              <a:rPr lang="uk-UA" sz="2800" dirty="0" smtClean="0">
                <a:solidFill>
                  <a:schemeClr val="bg1"/>
                </a:solidFill>
              </a:rPr>
              <a:t>Перпендикулярність прямих у просторі. Ознака перпендикулярності прямої і площини</a:t>
            </a:r>
            <a:r>
              <a:rPr lang="uk-UA" dirty="0" smtClean="0">
                <a:solidFill>
                  <a:srgbClr val="003366"/>
                </a:solidFill>
              </a:rPr>
              <a:t/>
            </a:r>
            <a:br>
              <a:rPr lang="uk-UA" dirty="0" smtClean="0">
                <a:solidFill>
                  <a:srgbClr val="003366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5"/>
            <a:ext cx="8229600" cy="1800200"/>
          </a:xfrm>
        </p:spPr>
        <p:txBody>
          <a:bodyPr/>
          <a:lstStyle/>
          <a:p>
            <a:r>
              <a:rPr lang="ru-RU" b="1" dirty="0" err="1" smtClean="0"/>
              <a:t>Означення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 err="1" smtClean="0"/>
              <a:t>Дві</a:t>
            </a:r>
            <a:r>
              <a:rPr lang="ru-RU" dirty="0" smtClean="0"/>
              <a:t> </a:t>
            </a:r>
            <a:r>
              <a:rPr lang="ru-RU" dirty="0" err="1" smtClean="0"/>
              <a:t>прямі</a:t>
            </a:r>
            <a:r>
              <a:rPr lang="ru-RU" dirty="0" smtClean="0"/>
              <a:t> </a:t>
            </a:r>
            <a:r>
              <a:rPr lang="ru-RU" dirty="0" err="1" smtClean="0"/>
              <a:t>називаються</a:t>
            </a:r>
            <a:r>
              <a:rPr lang="ru-RU" dirty="0" smtClean="0"/>
              <a:t> </a:t>
            </a:r>
            <a:r>
              <a:rPr lang="ru-RU" dirty="0" err="1" smtClean="0"/>
              <a:t>перпендикулярними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вони </a:t>
            </a:r>
            <a:r>
              <a:rPr lang="ru-RU" dirty="0" err="1" smtClean="0"/>
              <a:t>перетинаються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прямим кутом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3366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1"/>
          <a:stretch>
            <a:fillRect/>
          </a:stretch>
        </p:blipFill>
        <p:spPr bwMode="auto">
          <a:xfrm>
            <a:off x="995363" y="3602038"/>
            <a:ext cx="7826375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20891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179388">
              <a:lnSpc>
                <a:spcPct val="90000"/>
              </a:lnSpc>
            </a:pPr>
            <a:r>
              <a:rPr lang="ru-RU" sz="3600" b="1" u="sng" dirty="0" smtClean="0">
                <a:solidFill>
                  <a:schemeClr val="bg1"/>
                </a:solidFill>
              </a:rPr>
              <a:t>Теорема </a:t>
            </a:r>
          </a:p>
          <a:p>
            <a:pPr marL="0" indent="0" defTabSz="179388">
              <a:lnSpc>
                <a:spcPct val="90000"/>
              </a:lnSpc>
            </a:pPr>
            <a:endParaRPr lang="ru-RU" sz="3600" b="1" dirty="0" smtClean="0">
              <a:solidFill>
                <a:schemeClr val="bg1"/>
              </a:solidFill>
            </a:endParaRPr>
          </a:p>
          <a:p>
            <a:pPr marL="0" indent="0" algn="just" defTabSz="179388">
              <a:lnSpc>
                <a:spcPct val="90000"/>
              </a:lnSpc>
              <a:buFont typeface="Wingdings 3" pitchFamily="18" charset="2"/>
              <a:buNone/>
            </a:pPr>
            <a:r>
              <a:rPr lang="uk-UA" sz="2800" b="1" dirty="0" smtClean="0">
                <a:solidFill>
                  <a:srgbClr val="000066"/>
                </a:solidFill>
              </a:rPr>
              <a:t>Через довільну точку прямої у просторі можна провести перпендикулярну до неї пряму.</a:t>
            </a:r>
            <a:r>
              <a:rPr lang="ru-RU" sz="2800" dirty="0" smtClean="0">
                <a:solidFill>
                  <a:srgbClr val="000066"/>
                </a:solidFill>
                <a:latin typeface="Eras Medium ITC" pitchFamily="34" charset="0"/>
              </a:rPr>
              <a:t> </a:t>
            </a: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1982788" y="2341563"/>
            <a:ext cx="376237" cy="1954212"/>
            <a:chOff x="1249" y="1475"/>
            <a:chExt cx="237" cy="1231"/>
          </a:xfrm>
        </p:grpSpPr>
        <p:sp>
          <p:nvSpPr>
            <p:cNvPr id="4" name="Line 22"/>
            <p:cNvSpPr>
              <a:spLocks noChangeShapeType="1"/>
            </p:cNvSpPr>
            <p:nvPr/>
          </p:nvSpPr>
          <p:spPr bwMode="auto">
            <a:xfrm>
              <a:off x="1249" y="1475"/>
              <a:ext cx="7" cy="1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Text Box 25"/>
            <p:cNvSpPr txBox="1">
              <a:spLocks noChangeArrowheads="1"/>
            </p:cNvSpPr>
            <p:nvPr/>
          </p:nvSpPr>
          <p:spPr bwMode="auto">
            <a:xfrm>
              <a:off x="1263" y="1569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a</a:t>
              </a:r>
              <a:endParaRPr lang="ru-RU" sz="2400" b="1">
                <a:effectLst/>
              </a:endParaRPr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1566863" y="3690938"/>
            <a:ext cx="484187" cy="590550"/>
            <a:chOff x="987" y="2325"/>
            <a:chExt cx="305" cy="372"/>
          </a:xfrm>
        </p:grpSpPr>
        <p:sp>
          <p:nvSpPr>
            <p:cNvPr id="7" name="Oval 30"/>
            <p:cNvSpPr>
              <a:spLocks noChangeArrowheads="1"/>
            </p:cNvSpPr>
            <p:nvPr/>
          </p:nvSpPr>
          <p:spPr bwMode="auto">
            <a:xfrm>
              <a:off x="1236" y="2325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987" y="2409"/>
              <a:ext cx="2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A</a:t>
              </a:r>
              <a:endParaRPr lang="ru-RU" sz="2400" b="1">
                <a:effectLst/>
              </a:endParaRPr>
            </a:p>
          </p:txBody>
        </p:sp>
      </p:grpSp>
      <p:sp>
        <p:nvSpPr>
          <p:cNvPr id="9" name="Oval 31"/>
          <p:cNvSpPr>
            <a:spLocks noChangeArrowheads="1"/>
          </p:cNvSpPr>
          <p:nvPr/>
        </p:nvSpPr>
        <p:spPr bwMode="auto">
          <a:xfrm>
            <a:off x="2938463" y="2871788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Text Box 32"/>
          <p:cNvSpPr txBox="1">
            <a:spLocks noChangeArrowheads="1"/>
          </p:cNvSpPr>
          <p:nvPr/>
        </p:nvSpPr>
        <p:spPr bwMode="auto">
          <a:xfrm>
            <a:off x="3130550" y="2590800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 dirty="0">
                <a:effectLst/>
              </a:rPr>
              <a:t>X</a:t>
            </a:r>
            <a:endParaRPr lang="ru-RU" sz="2400" b="1" dirty="0">
              <a:effectLst/>
            </a:endParaRPr>
          </a:p>
        </p:txBody>
      </p:sp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422275" y="2149475"/>
            <a:ext cx="4103688" cy="2598738"/>
            <a:chOff x="266" y="1354"/>
            <a:chExt cx="2585" cy="163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2" name="Oval 2" descr="Темный диагональный 2"/>
            <p:cNvSpPr>
              <a:spLocks noChangeArrowheads="1"/>
            </p:cNvSpPr>
            <p:nvPr/>
          </p:nvSpPr>
          <p:spPr bwMode="auto">
            <a:xfrm>
              <a:off x="266" y="1354"/>
              <a:ext cx="2585" cy="1637"/>
            </a:xfrm>
            <a:prstGeom prst="ellipse">
              <a:avLst/>
            </a:prstGeom>
            <a:pattFill prst="dkUpDiag">
              <a:fgClr>
                <a:srgbClr val="FF66FF">
                  <a:alpha val="50999"/>
                </a:srgbClr>
              </a:fgClr>
              <a:bgClr>
                <a:schemeClr val="bg1">
                  <a:alpha val="50999"/>
                </a:schemeClr>
              </a:bgClr>
            </a:pattFill>
            <a:ln w="9525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Text Box 34"/>
            <p:cNvSpPr txBox="1">
              <a:spLocks noChangeArrowheads="1"/>
            </p:cNvSpPr>
            <p:nvPr/>
          </p:nvSpPr>
          <p:spPr bwMode="auto">
            <a:xfrm>
              <a:off x="327" y="2041"/>
              <a:ext cx="223" cy="288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5098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l-GR" sz="2400" b="1">
                  <a:effectLst/>
                  <a:latin typeface="Times New Roman" pitchFamily="18" charset="0"/>
                  <a:cs typeface="Times New Roman" pitchFamily="18" charset="0"/>
                </a:rPr>
                <a:t>α</a:t>
              </a:r>
            </a:p>
          </p:txBody>
        </p:sp>
      </p:grpSp>
      <p:grpSp>
        <p:nvGrpSpPr>
          <p:cNvPr id="14" name="Group 39"/>
          <p:cNvGrpSpPr>
            <a:grpSpLocks/>
          </p:cNvGrpSpPr>
          <p:nvPr/>
        </p:nvGrpSpPr>
        <p:grpSpPr bwMode="auto">
          <a:xfrm>
            <a:off x="1208088" y="3273425"/>
            <a:ext cx="2933700" cy="457200"/>
            <a:chOff x="761" y="2062"/>
            <a:chExt cx="1848" cy="288"/>
          </a:xfrm>
        </p:grpSpPr>
        <p:sp>
          <p:nvSpPr>
            <p:cNvPr id="15" name="Line 23"/>
            <p:cNvSpPr>
              <a:spLocks noChangeShapeType="1"/>
            </p:cNvSpPr>
            <p:nvPr/>
          </p:nvSpPr>
          <p:spPr bwMode="auto">
            <a:xfrm>
              <a:off x="762" y="2349"/>
              <a:ext cx="18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761" y="2062"/>
              <a:ext cx="2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b="1">
                  <a:effectLst/>
                </a:rPr>
                <a:t>b</a:t>
              </a:r>
              <a:endParaRPr lang="ru-RU" sz="2400" b="1">
                <a:effectLst/>
              </a:endParaRPr>
            </a:p>
          </p:txBody>
        </p:sp>
      </p:grpSp>
      <p:grpSp>
        <p:nvGrpSpPr>
          <p:cNvPr id="17" name="Group 40"/>
          <p:cNvGrpSpPr>
            <a:grpSpLocks/>
          </p:cNvGrpSpPr>
          <p:nvPr/>
        </p:nvGrpSpPr>
        <p:grpSpPr bwMode="auto">
          <a:xfrm>
            <a:off x="1995488" y="3513138"/>
            <a:ext cx="198437" cy="209550"/>
            <a:chOff x="1257" y="2213"/>
            <a:chExt cx="125" cy="132"/>
          </a:xfrm>
        </p:grpSpPr>
        <p:sp>
          <p:nvSpPr>
            <p:cNvPr id="18" name="Line 26"/>
            <p:cNvSpPr>
              <a:spLocks noChangeShapeType="1"/>
            </p:cNvSpPr>
            <p:nvPr/>
          </p:nvSpPr>
          <p:spPr bwMode="auto">
            <a:xfrm>
              <a:off x="1257" y="2213"/>
              <a:ext cx="125" cy="0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27"/>
            <p:cNvSpPr>
              <a:spLocks noChangeShapeType="1"/>
            </p:cNvSpPr>
            <p:nvPr/>
          </p:nvSpPr>
          <p:spPr bwMode="auto">
            <a:xfrm>
              <a:off x="1382" y="2213"/>
              <a:ext cx="0" cy="132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" name="Text Box 47"/>
          <p:cNvSpPr txBox="1">
            <a:spLocks noChangeArrowheads="1"/>
          </p:cNvSpPr>
          <p:nvPr/>
        </p:nvSpPr>
        <p:spPr bwMode="auto">
          <a:xfrm>
            <a:off x="1871663" y="4997450"/>
            <a:ext cx="10747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effectLst/>
              </a:rPr>
              <a:t>a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┴</a:t>
            </a:r>
            <a:r>
              <a:rPr lang="en-US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en-US" sz="3600" b="1" dirty="0">
                <a:effectLst/>
              </a:rPr>
              <a:t>b</a:t>
            </a:r>
            <a:endParaRPr lang="ru-RU" sz="3600" b="1" dirty="0">
              <a:effectLst/>
            </a:endParaRPr>
          </a:p>
        </p:txBody>
      </p:sp>
      <p:sp>
        <p:nvSpPr>
          <p:cNvPr id="21" name="Text Box 51"/>
          <p:cNvSpPr txBox="1">
            <a:spLocks noChangeArrowheads="1"/>
          </p:cNvSpPr>
          <p:nvPr/>
        </p:nvSpPr>
        <p:spPr bwMode="auto">
          <a:xfrm>
            <a:off x="5330825" y="2643188"/>
            <a:ext cx="2886075" cy="138271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800" b="1" dirty="0">
                <a:effectLst/>
              </a:rPr>
              <a:t>Скільки таких прямих можна провести?</a:t>
            </a:r>
            <a:endParaRPr lang="ru-RU" sz="2800" b="1" dirty="0">
              <a:effectLst/>
            </a:endParaRPr>
          </a:p>
        </p:txBody>
      </p: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5943600" y="4289425"/>
            <a:ext cx="1724025" cy="519113"/>
          </a:xfrm>
          <a:prstGeom prst="rect">
            <a:avLst/>
          </a:prstGeom>
          <a:solidFill>
            <a:schemeClr val="accent2">
              <a:alpha val="18823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800" b="1" dirty="0">
                <a:effectLst/>
              </a:rPr>
              <a:t>Безліч</a:t>
            </a:r>
            <a:endParaRPr lang="ru-RU" sz="28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7264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20" grpId="0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Техни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Техника</Template>
  <TotalTime>321</TotalTime>
  <Words>935</Words>
  <Application>Microsoft Office PowerPoint</Application>
  <PresentationFormat>Экран (4:3)</PresentationFormat>
  <Paragraphs>170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Техника</vt:lpstr>
      <vt:lpstr>Формула</vt:lpstr>
      <vt:lpstr>Перпендикулярність  прямих і площин</vt:lpstr>
      <vt:lpstr>   </vt:lpstr>
      <vt:lpstr>Презентация PowerPoint</vt:lpstr>
      <vt:lpstr>Презентация PowerPoint</vt:lpstr>
      <vt:lpstr>Взаємне розміщення двох прямих у просторі</vt:lpstr>
      <vt:lpstr>Кути між прямими, що перетинаються</vt:lpstr>
      <vt:lpstr>Кути між прямими, що перетинаються</vt:lpstr>
      <vt:lpstr>Перпендикулярність прямих у просторі. Ознака перпендикулярності прямої і площини </vt:lpstr>
      <vt:lpstr>Презентация PowerPoint</vt:lpstr>
      <vt:lpstr>Ознака перпендикулярності прямих в просторі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Перпендикулярність  прямих і площин</dc:title>
  <dc:creator>vad</dc:creator>
  <cp:lastModifiedBy>DNA7 X86</cp:lastModifiedBy>
  <cp:revision>76</cp:revision>
  <dcterms:created xsi:type="dcterms:W3CDTF">2013-08-01T15:05:32Z</dcterms:created>
  <dcterms:modified xsi:type="dcterms:W3CDTF">2016-11-03T18:33:41Z</dcterms:modified>
</cp:coreProperties>
</file>