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gif" ContentType="image/gif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5" r:id="rId3"/>
    <p:sldId id="257" r:id="rId4"/>
    <p:sldId id="258" r:id="rId5"/>
    <p:sldId id="259" r:id="rId6"/>
    <p:sldId id="266" r:id="rId7"/>
    <p:sldId id="260" r:id="rId8"/>
    <p:sldId id="267" r:id="rId9"/>
    <p:sldId id="262" r:id="rId10"/>
    <p:sldId id="263" r:id="rId11"/>
    <p:sldId id="264" r:id="rId12"/>
    <p:sldId id="265" r:id="rId13"/>
    <p:sldId id="274" r:id="rId14"/>
    <p:sldId id="268" r:id="rId15"/>
    <p:sldId id="269" r:id="rId16"/>
    <p:sldId id="270" r:id="rId17"/>
    <p:sldId id="272" r:id="rId18"/>
    <p:sldId id="271" r:id="rId19"/>
    <p:sldId id="273" r:id="rId20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99"/>
    <a:srgbClr val="FFFF00"/>
    <a:srgbClr val="FFCC00"/>
    <a:srgbClr val="CCFF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1218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2F792C3-E218-458C-9C6C-DF690B4C301D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83841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51FE43A-BE3B-493A-9BC3-7E1A60E489FB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630798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D0BE6E3-D263-4FCA-AD6E-9DE902423405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072992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8789AB3-3B55-4D96-BDC0-8890EB8315DA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442505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63971F3-A4DA-418C-860C-0786D082C552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185850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AC1776A-2703-4DD3-8A8A-7F587F0D4FF1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167938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BCE7392-41AC-48B9-BAE6-1444C958F953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675465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B370C6C-495F-4479-B7E1-E5D45D8D6A00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596581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E7D47F3-4D4E-4A95-AFC6-2A4667E2C07F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075784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9EA6262-652D-4861-8CBD-336741CBAC03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655610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3DB328B-794A-46EA-A08A-86A49D558AA9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42429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C58E831A-F2D3-4841-A013-E2D3DD7ED2FD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12.wmf"/><Relationship Id="rId4" Type="http://schemas.openxmlformats.org/officeDocument/2006/relationships/oleObject" Target="../embeddings/oleObject1.bin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4213" y="1052513"/>
            <a:ext cx="7772400" cy="1470025"/>
          </a:xfrm>
        </p:spPr>
        <p:txBody>
          <a:bodyPr/>
          <a:lstStyle/>
          <a:p>
            <a:r>
              <a:rPr lang="uk-UA" sz="6000" b="1" dirty="0" smtClean="0">
                <a:solidFill>
                  <a:schemeClr val="bg1"/>
                </a:solidFill>
              </a:rPr>
              <a:t>Відстань у просторі</a:t>
            </a:r>
            <a:endParaRPr lang="ru-RU" sz="6000" b="1" dirty="0">
              <a:solidFill>
                <a:schemeClr val="bg1"/>
              </a:solidFill>
            </a:endParaRP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715135" y="3933056"/>
            <a:ext cx="6400800" cy="936625"/>
          </a:xfrm>
        </p:spPr>
        <p:txBody>
          <a:bodyPr/>
          <a:lstStyle/>
          <a:p>
            <a:r>
              <a:rPr lang="uk-UA" b="1" dirty="0" smtClean="0">
                <a:solidFill>
                  <a:srgbClr val="FFFF00"/>
                </a:solidFill>
              </a:rPr>
              <a:t>Система задач </a:t>
            </a:r>
            <a:r>
              <a:rPr lang="uk-UA" b="1" dirty="0">
                <a:solidFill>
                  <a:srgbClr val="FFFF00"/>
                </a:solidFill>
              </a:rPr>
              <a:t>з</a:t>
            </a:r>
            <a:r>
              <a:rPr lang="uk-UA" b="1" dirty="0" smtClean="0">
                <a:solidFill>
                  <a:srgbClr val="FFFF00"/>
                </a:solidFill>
              </a:rPr>
              <a:t> </a:t>
            </a:r>
            <a:r>
              <a:rPr lang="uk-UA" b="1" dirty="0" smtClean="0">
                <a:solidFill>
                  <a:srgbClr val="FFFF00"/>
                </a:solidFill>
              </a:rPr>
              <a:t>теми</a:t>
            </a:r>
          </a:p>
          <a:p>
            <a:r>
              <a:rPr lang="uk-UA" b="1" dirty="0" smtClean="0">
                <a:solidFill>
                  <a:srgbClr val="FFFF00"/>
                </a:solidFill>
              </a:rPr>
              <a:t>10 клас</a:t>
            </a:r>
            <a:endParaRPr lang="ru-RU" b="1" dirty="0">
              <a:solidFill>
                <a:srgbClr val="FFFF00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436096" y="5258327"/>
            <a:ext cx="345638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Ма</a:t>
            </a:r>
            <a:r>
              <a:rPr lang="uk-UA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є</a:t>
            </a:r>
            <a:r>
              <a:rPr lang="ru-RU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вська</a:t>
            </a:r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Лілія</a:t>
            </a:r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Іванівна</a:t>
            </a:r>
            <a:endParaRPr lang="ru-RU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r>
              <a:rPr lang="uk-UA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Учитель математики</a:t>
            </a:r>
          </a:p>
          <a:p>
            <a:r>
              <a:rPr lang="uk-UA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НВК «Школа – ліцей»</a:t>
            </a:r>
          </a:p>
          <a:p>
            <a:r>
              <a:rPr lang="uk-UA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м</a:t>
            </a:r>
            <a:r>
              <a:rPr lang="uk-UA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. </a:t>
            </a:r>
            <a:r>
              <a:rPr lang="uk-UA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Торецька</a:t>
            </a:r>
            <a:endParaRPr lang="ru-RU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20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/>
      <p:bldP spid="2051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885" y="1556792"/>
            <a:ext cx="8856984" cy="720080"/>
          </a:xfrm>
        </p:spPr>
        <p:txBody>
          <a:bodyPr/>
          <a:lstStyle/>
          <a:p>
            <a:pPr algn="l"/>
            <a:r>
              <a:rPr lang="ru-RU" sz="2400" b="1" dirty="0" err="1">
                <a:solidFill>
                  <a:srgbClr val="FFFFFF">
                    <a:lumMod val="95000"/>
                  </a:srgbClr>
                </a:solidFill>
              </a:rPr>
              <a:t>Знайдіть</a:t>
            </a:r>
            <a:r>
              <a:rPr lang="ru-RU" sz="2400" b="1" dirty="0">
                <a:solidFill>
                  <a:srgbClr val="FFFFFF">
                    <a:lumMod val="95000"/>
                  </a:srgbClr>
                </a:solidFill>
              </a:rPr>
              <a:t> </a:t>
            </a:r>
            <a:r>
              <a:rPr lang="ru-RU" sz="2400" b="1" dirty="0" err="1">
                <a:solidFill>
                  <a:srgbClr val="FFFFFF">
                    <a:lumMod val="95000"/>
                  </a:srgbClr>
                </a:solidFill>
              </a:rPr>
              <a:t>довжину</a:t>
            </a:r>
            <a:r>
              <a:rPr lang="ru-RU" sz="2400" b="1" dirty="0">
                <a:solidFill>
                  <a:srgbClr val="FFFFFF">
                    <a:lumMod val="95000"/>
                  </a:srgbClr>
                </a:solidFill>
              </a:rPr>
              <a:t> </a:t>
            </a:r>
            <a:r>
              <a:rPr lang="ru-RU" sz="2400" b="1" dirty="0" err="1">
                <a:solidFill>
                  <a:srgbClr val="FFFFFF">
                    <a:lumMod val="95000"/>
                  </a:srgbClr>
                </a:solidFill>
              </a:rPr>
              <a:t>відрізка</a:t>
            </a:r>
            <a:r>
              <a:rPr lang="ru-RU" sz="2400" b="1" dirty="0">
                <a:solidFill>
                  <a:srgbClr val="FFFFFF">
                    <a:lumMod val="95000"/>
                  </a:srgbClr>
                </a:solidFill>
              </a:rPr>
              <a:t> х. </a:t>
            </a:r>
            <a:r>
              <a:rPr lang="ru-RU" sz="2400" b="1" dirty="0" err="1">
                <a:solidFill>
                  <a:srgbClr val="FFFFFF">
                    <a:lumMod val="95000"/>
                  </a:srgbClr>
                </a:solidFill>
              </a:rPr>
              <a:t>Чи</a:t>
            </a:r>
            <a:r>
              <a:rPr lang="ru-RU" sz="2400" b="1" dirty="0">
                <a:solidFill>
                  <a:srgbClr val="FFFFFF">
                    <a:lumMod val="95000"/>
                  </a:srgbClr>
                </a:solidFill>
              </a:rPr>
              <a:t> </a:t>
            </a:r>
            <a:r>
              <a:rPr lang="ru-RU" sz="2400" b="1" dirty="0" err="1">
                <a:solidFill>
                  <a:srgbClr val="FFFFFF">
                    <a:lumMod val="95000"/>
                  </a:srgbClr>
                </a:solidFill>
              </a:rPr>
              <a:t>можна</a:t>
            </a:r>
            <a:r>
              <a:rPr lang="ru-RU" sz="2400" b="1" dirty="0">
                <a:solidFill>
                  <a:srgbClr val="FFFFFF">
                    <a:lumMod val="95000"/>
                  </a:srgbClr>
                </a:solidFill>
              </a:rPr>
              <a:t> </a:t>
            </a:r>
            <a:r>
              <a:rPr lang="ru-RU" sz="2400" b="1" dirty="0" err="1">
                <a:solidFill>
                  <a:srgbClr val="FFFFFF">
                    <a:lumMod val="95000"/>
                  </a:srgbClr>
                </a:solidFill>
              </a:rPr>
              <a:t>стверджувати</a:t>
            </a:r>
            <a:r>
              <a:rPr lang="ru-RU" sz="2400" b="1" dirty="0">
                <a:solidFill>
                  <a:srgbClr val="FFFFFF">
                    <a:lumMod val="95000"/>
                  </a:srgbClr>
                </a:solidFill>
              </a:rPr>
              <a:t>, </a:t>
            </a:r>
            <a:r>
              <a:rPr lang="ru-RU" sz="2400" b="1" dirty="0" err="1">
                <a:solidFill>
                  <a:srgbClr val="FFFFFF">
                    <a:lumMod val="95000"/>
                  </a:srgbClr>
                </a:solidFill>
              </a:rPr>
              <a:t>що</a:t>
            </a:r>
            <a:r>
              <a:rPr lang="ru-RU" sz="2400" b="1" dirty="0">
                <a:solidFill>
                  <a:srgbClr val="FFFFFF">
                    <a:lumMod val="95000"/>
                  </a:srgbClr>
                </a:solidFill>
              </a:rPr>
              <a:t> </a:t>
            </a:r>
            <a:r>
              <a:rPr lang="ru-RU" sz="2400" b="1" dirty="0" err="1">
                <a:solidFill>
                  <a:srgbClr val="FFFFFF">
                    <a:lumMod val="95000"/>
                  </a:srgbClr>
                </a:solidFill>
              </a:rPr>
              <a:t>площина</a:t>
            </a:r>
            <a:r>
              <a:rPr lang="ru-RU" sz="2400" b="1" dirty="0">
                <a:solidFill>
                  <a:srgbClr val="FFFFFF">
                    <a:lumMod val="95000"/>
                  </a:srgbClr>
                </a:solidFill>
              </a:rPr>
              <a:t> АВС перпендикулярна до </a:t>
            </a:r>
            <a:r>
              <a:rPr lang="ru-RU" sz="2400" b="1" dirty="0" err="1">
                <a:solidFill>
                  <a:srgbClr val="FFFFFF">
                    <a:lumMod val="95000"/>
                  </a:srgbClr>
                </a:solidFill>
              </a:rPr>
              <a:t>площини</a:t>
            </a:r>
            <a:r>
              <a:rPr lang="ru-RU" sz="2400" b="1" dirty="0">
                <a:solidFill>
                  <a:srgbClr val="FFFFFF">
                    <a:lumMod val="95000"/>
                  </a:srgbClr>
                </a:solidFill>
              </a:rPr>
              <a:t> α?</a:t>
            </a:r>
            <a:r>
              <a:rPr lang="ru-RU" sz="2800" b="1" dirty="0">
                <a:solidFill>
                  <a:srgbClr val="000000"/>
                </a:solidFill>
              </a:rPr>
              <a:t/>
            </a:r>
            <a:br>
              <a:rPr lang="ru-RU" sz="2800" b="1" dirty="0">
                <a:solidFill>
                  <a:srgbClr val="000000"/>
                </a:solidFill>
              </a:rPr>
            </a:br>
            <a:endParaRPr lang="ru-RU" dirty="0"/>
          </a:p>
        </p:txBody>
      </p:sp>
      <p:pic>
        <p:nvPicPr>
          <p:cNvPr id="9220" name="Picture 4" descr="D:\Лиля\2012-2013 навчальний рік\Нашла 20.01.13\Нашла в Iy\Анимації\Анимации\177401583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0"/>
            <a:ext cx="742950" cy="76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Параллелограмм 8"/>
          <p:cNvSpPr/>
          <p:nvPr/>
        </p:nvSpPr>
        <p:spPr>
          <a:xfrm rot="16200000">
            <a:off x="-358570" y="3628138"/>
            <a:ext cx="4104456" cy="1442418"/>
          </a:xfrm>
          <a:prstGeom prst="parallelogram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002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945986" y="2297119"/>
            <a:ext cx="576064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el-GR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α</a:t>
            </a:r>
            <a:endParaRPr lang="ru-RU" sz="2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1693657" y="5589240"/>
            <a:ext cx="3527264" cy="0"/>
          </a:xfrm>
          <a:prstGeom prst="line">
            <a:avLst/>
          </a:prstGeom>
          <a:ln>
            <a:solidFill>
              <a:schemeClr val="accent1">
                <a:lumMod val="50000"/>
              </a:schemeClr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5076056" y="5589240"/>
            <a:ext cx="648072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uk-UA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А</a:t>
            </a:r>
            <a:endParaRPr lang="ru-RU" sz="2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515944" y="5589240"/>
            <a:ext cx="864096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uk-UA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</a:t>
            </a:r>
            <a:endParaRPr lang="ru-RU" sz="2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 flipH="1" flipV="1">
            <a:off x="1693657" y="3429000"/>
            <a:ext cx="3527264" cy="2160240"/>
          </a:xfrm>
          <a:prstGeom prst="line">
            <a:avLst/>
          </a:prstGeom>
          <a:ln>
            <a:solidFill>
              <a:schemeClr val="accent1">
                <a:lumMod val="50000"/>
              </a:schemeClr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1403648" y="2924944"/>
            <a:ext cx="504056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uk-UA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</a:t>
            </a:r>
            <a:endParaRPr lang="ru-RU" sz="2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cxnSp>
        <p:nvCxnSpPr>
          <p:cNvPr id="18" name="Прямая соединительная линия 17"/>
          <p:cNvCxnSpPr/>
          <p:nvPr/>
        </p:nvCxnSpPr>
        <p:spPr>
          <a:xfrm>
            <a:off x="1693657" y="3429000"/>
            <a:ext cx="0" cy="2160240"/>
          </a:xfrm>
          <a:prstGeom prst="line">
            <a:avLst/>
          </a:prstGeom>
          <a:ln>
            <a:solidFill>
              <a:schemeClr val="accent1">
                <a:lumMod val="50000"/>
              </a:schemeClr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 flipV="1">
            <a:off x="1693657" y="4077072"/>
            <a:ext cx="1006135" cy="1512168"/>
          </a:xfrm>
          <a:prstGeom prst="line">
            <a:avLst/>
          </a:prstGeom>
          <a:ln>
            <a:solidFill>
              <a:schemeClr val="accent1">
                <a:lumMod val="50000"/>
              </a:schemeClr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 flipH="1" flipV="1">
            <a:off x="2279188" y="4099932"/>
            <a:ext cx="271358" cy="161510"/>
          </a:xfrm>
          <a:prstGeom prst="line">
            <a:avLst/>
          </a:prstGeom>
          <a:ln>
            <a:solidFill>
              <a:schemeClr val="accent1">
                <a:lumMod val="50000"/>
              </a:schemeClr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6" name="Прямая соединительная линия 25"/>
          <p:cNvCxnSpPr/>
          <p:nvPr/>
        </p:nvCxnSpPr>
        <p:spPr>
          <a:xfrm flipV="1">
            <a:off x="2279188" y="3861048"/>
            <a:ext cx="135679" cy="238884"/>
          </a:xfrm>
          <a:prstGeom prst="line">
            <a:avLst/>
          </a:prstGeom>
          <a:ln>
            <a:solidFill>
              <a:schemeClr val="accent1">
                <a:lumMod val="50000"/>
              </a:schemeClr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2699792" y="3645024"/>
            <a:ext cx="757497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uk-UA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</a:t>
            </a:r>
            <a:endParaRPr lang="ru-RU" sz="2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cxnSp>
        <p:nvCxnSpPr>
          <p:cNvPr id="29" name="Прямая соединительная линия 28"/>
          <p:cNvCxnSpPr/>
          <p:nvPr/>
        </p:nvCxnSpPr>
        <p:spPr>
          <a:xfrm>
            <a:off x="1655676" y="5301208"/>
            <a:ext cx="292316" cy="0"/>
          </a:xfrm>
          <a:prstGeom prst="line">
            <a:avLst/>
          </a:prstGeom>
          <a:ln>
            <a:solidFill>
              <a:schemeClr val="accent1">
                <a:lumMod val="50000"/>
              </a:schemeClr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31" name="Прямая соединительная линия 30"/>
          <p:cNvCxnSpPr/>
          <p:nvPr/>
        </p:nvCxnSpPr>
        <p:spPr>
          <a:xfrm>
            <a:off x="1947992" y="5301208"/>
            <a:ext cx="0" cy="288032"/>
          </a:xfrm>
          <a:prstGeom prst="line">
            <a:avLst/>
          </a:prstGeom>
          <a:ln>
            <a:solidFill>
              <a:schemeClr val="accent1">
                <a:lumMod val="50000"/>
              </a:schemeClr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9217" name="Прямая соединительная линия 9216"/>
          <p:cNvCxnSpPr/>
          <p:nvPr/>
        </p:nvCxnSpPr>
        <p:spPr>
          <a:xfrm flipV="1">
            <a:off x="1693657" y="4509120"/>
            <a:ext cx="1763632" cy="1080120"/>
          </a:xfrm>
          <a:prstGeom prst="line">
            <a:avLst/>
          </a:prstGeom>
          <a:ln>
            <a:solidFill>
              <a:schemeClr val="accent1">
                <a:lumMod val="50000"/>
              </a:schemeClr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9229" name="TextBox 9228"/>
          <p:cNvSpPr txBox="1"/>
          <p:nvPr/>
        </p:nvSpPr>
        <p:spPr>
          <a:xfrm>
            <a:off x="3347864" y="4089901"/>
            <a:ext cx="792088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uk-UA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</a:t>
            </a:r>
            <a:endParaRPr lang="ru-RU" sz="2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9230" name="TextBox 9229"/>
          <p:cNvSpPr txBox="1"/>
          <p:nvPr/>
        </p:nvSpPr>
        <p:spPr>
          <a:xfrm>
            <a:off x="4139952" y="2420888"/>
            <a:ext cx="36724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b="1" dirty="0" smtClean="0">
                <a:solidFill>
                  <a:schemeClr val="bg1"/>
                </a:solidFill>
              </a:rPr>
              <a:t>СМ - медіана</a:t>
            </a:r>
            <a:endParaRPr lang="ru-RU" sz="2400" b="1" dirty="0">
              <a:solidFill>
                <a:schemeClr val="bg1"/>
              </a:solidFill>
            </a:endParaRPr>
          </a:p>
        </p:txBody>
      </p:sp>
      <p:sp>
        <p:nvSpPr>
          <p:cNvPr id="9231" name="TextBox 9230"/>
          <p:cNvSpPr txBox="1"/>
          <p:nvPr/>
        </p:nvSpPr>
        <p:spPr>
          <a:xfrm>
            <a:off x="1801834" y="4437112"/>
            <a:ext cx="545193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uk-UA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24</a:t>
            </a:r>
            <a:endParaRPr lang="ru-RU" sz="2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9233" name="TextBox 9232"/>
          <p:cNvSpPr txBox="1"/>
          <p:nvPr/>
        </p:nvSpPr>
        <p:spPr>
          <a:xfrm>
            <a:off x="2825635" y="4793100"/>
            <a:ext cx="665368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uk-UA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25</a:t>
            </a:r>
            <a:endParaRPr lang="ru-RU" sz="2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9234" name="TextBox 9233"/>
          <p:cNvSpPr txBox="1"/>
          <p:nvPr/>
        </p:nvSpPr>
        <p:spPr>
          <a:xfrm>
            <a:off x="3275856" y="5589239"/>
            <a:ext cx="936104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uk-UA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х</a:t>
            </a:r>
            <a:endParaRPr lang="ru-RU" sz="2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500"/>
                            </p:stCondLst>
                            <p:childTnLst>
                              <p:par>
                                <p:cTn id="20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4000"/>
                            </p:stCondLst>
                            <p:childTnLst>
                              <p:par>
                                <p:cTn id="24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6" dur="2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6000"/>
                            </p:stCondLst>
                            <p:childTnLst>
                              <p:par>
                                <p:cTn id="28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0" dur="2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8000"/>
                            </p:stCondLst>
                            <p:childTnLst>
                              <p:par>
                                <p:cTn id="3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8500"/>
                            </p:stCondLst>
                            <p:childTnLst>
                              <p:par>
                                <p:cTn id="36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8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0500"/>
                            </p:stCondLst>
                            <p:childTnLst>
                              <p:par>
                                <p:cTn id="4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1000"/>
                            </p:stCondLst>
                            <p:childTnLst>
                              <p:par>
                                <p:cTn id="4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"/>
                            </p:stCondLst>
                            <p:childTnLst>
                              <p:par>
                                <p:cTn id="5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000"/>
                            </p:stCondLst>
                            <p:childTnLst>
                              <p:par>
                                <p:cTn id="5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500"/>
                            </p:stCondLst>
                            <p:childTnLst>
                              <p:par>
                                <p:cTn id="6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000"/>
                            </p:stCondLst>
                            <p:childTnLst>
                              <p:par>
                                <p:cTn id="6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7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4000"/>
                            </p:stCondLst>
                            <p:childTnLst>
                              <p:par>
                                <p:cTn id="6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00"/>
                                        <p:tgtEl>
                                          <p:spTgt spid="92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4500"/>
                            </p:stCondLst>
                            <p:childTnLst>
                              <p:par>
                                <p:cTn id="73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5" dur="2000"/>
                                        <p:tgtEl>
                                          <p:spTgt spid="92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6500"/>
                            </p:stCondLst>
                            <p:childTnLst>
                              <p:par>
                                <p:cTn id="77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9" dur="2000"/>
                                        <p:tgtEl>
                                          <p:spTgt spid="9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8500"/>
                            </p:stCondLst>
                            <p:childTnLst>
                              <p:par>
                                <p:cTn id="81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3" dur="2000"/>
                                        <p:tgtEl>
                                          <p:spTgt spid="92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0500"/>
                            </p:stCondLst>
                            <p:childTnLst>
                              <p:par>
                                <p:cTn id="8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7" dur="2000"/>
                                        <p:tgtEl>
                                          <p:spTgt spid="92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92" dur="2000"/>
                                        <p:tgtEl>
                                          <p:spTgt spid="92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" grpId="0" animBg="1"/>
      <p:bldP spid="3" grpId="0"/>
      <p:bldP spid="16" grpId="0"/>
      <p:bldP spid="27" grpId="0"/>
      <p:bldP spid="923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1484784"/>
            <a:ext cx="8733656" cy="720080"/>
          </a:xfrm>
        </p:spPr>
        <p:txBody>
          <a:bodyPr/>
          <a:lstStyle/>
          <a:p>
            <a:pPr algn="l"/>
            <a:r>
              <a:rPr lang="ru-RU" sz="2400" b="1" dirty="0" err="1">
                <a:solidFill>
                  <a:srgbClr val="FFFFFF">
                    <a:lumMod val="95000"/>
                  </a:srgbClr>
                </a:solidFill>
              </a:rPr>
              <a:t>Знайдіть</a:t>
            </a:r>
            <a:r>
              <a:rPr lang="ru-RU" sz="2400" b="1" dirty="0">
                <a:solidFill>
                  <a:srgbClr val="FFFFFF">
                    <a:lumMod val="95000"/>
                  </a:srgbClr>
                </a:solidFill>
              </a:rPr>
              <a:t> </a:t>
            </a:r>
            <a:r>
              <a:rPr lang="ru-RU" sz="2400" b="1" dirty="0" err="1">
                <a:solidFill>
                  <a:srgbClr val="FFFFFF">
                    <a:lumMod val="95000"/>
                  </a:srgbClr>
                </a:solidFill>
              </a:rPr>
              <a:t>довжину</a:t>
            </a:r>
            <a:r>
              <a:rPr lang="ru-RU" sz="2400" b="1" dirty="0">
                <a:solidFill>
                  <a:srgbClr val="FFFFFF">
                    <a:lumMod val="95000"/>
                  </a:srgbClr>
                </a:solidFill>
              </a:rPr>
              <a:t> </a:t>
            </a:r>
            <a:r>
              <a:rPr lang="ru-RU" sz="2400" b="1" dirty="0" err="1">
                <a:solidFill>
                  <a:srgbClr val="FFFFFF">
                    <a:lumMod val="95000"/>
                  </a:srgbClr>
                </a:solidFill>
              </a:rPr>
              <a:t>відрізка</a:t>
            </a:r>
            <a:r>
              <a:rPr lang="ru-RU" sz="2400" b="1" dirty="0">
                <a:solidFill>
                  <a:srgbClr val="FFFFFF">
                    <a:lumMod val="95000"/>
                  </a:srgbClr>
                </a:solidFill>
              </a:rPr>
              <a:t> х. </a:t>
            </a:r>
            <a:r>
              <a:rPr lang="ru-RU" sz="2400" b="1" dirty="0" err="1">
                <a:solidFill>
                  <a:srgbClr val="FFFFFF">
                    <a:lumMod val="95000"/>
                  </a:srgbClr>
                </a:solidFill>
              </a:rPr>
              <a:t>Чи</a:t>
            </a:r>
            <a:r>
              <a:rPr lang="ru-RU" sz="2400" b="1" dirty="0">
                <a:solidFill>
                  <a:srgbClr val="FFFFFF">
                    <a:lumMod val="95000"/>
                  </a:srgbClr>
                </a:solidFill>
              </a:rPr>
              <a:t> </a:t>
            </a:r>
            <a:r>
              <a:rPr lang="ru-RU" sz="2400" b="1" dirty="0" err="1">
                <a:solidFill>
                  <a:srgbClr val="FFFFFF">
                    <a:lumMod val="95000"/>
                  </a:srgbClr>
                </a:solidFill>
              </a:rPr>
              <a:t>можна</a:t>
            </a:r>
            <a:r>
              <a:rPr lang="ru-RU" sz="2400" b="1" dirty="0">
                <a:solidFill>
                  <a:srgbClr val="FFFFFF">
                    <a:lumMod val="95000"/>
                  </a:srgbClr>
                </a:solidFill>
              </a:rPr>
              <a:t> </a:t>
            </a:r>
            <a:r>
              <a:rPr lang="ru-RU" sz="2400" b="1" dirty="0" err="1">
                <a:solidFill>
                  <a:srgbClr val="FFFFFF">
                    <a:lumMod val="95000"/>
                  </a:srgbClr>
                </a:solidFill>
              </a:rPr>
              <a:t>стверджувати</a:t>
            </a:r>
            <a:r>
              <a:rPr lang="ru-RU" sz="2400" b="1" dirty="0">
                <a:solidFill>
                  <a:srgbClr val="FFFFFF">
                    <a:lumMod val="95000"/>
                  </a:srgbClr>
                </a:solidFill>
              </a:rPr>
              <a:t>, </a:t>
            </a:r>
            <a:r>
              <a:rPr lang="ru-RU" sz="2400" b="1" dirty="0" err="1">
                <a:solidFill>
                  <a:srgbClr val="FFFFFF">
                    <a:lumMod val="95000"/>
                  </a:srgbClr>
                </a:solidFill>
              </a:rPr>
              <a:t>що</a:t>
            </a:r>
            <a:r>
              <a:rPr lang="ru-RU" sz="2400" b="1" dirty="0">
                <a:solidFill>
                  <a:srgbClr val="FFFFFF">
                    <a:lumMod val="95000"/>
                  </a:srgbClr>
                </a:solidFill>
              </a:rPr>
              <a:t> </a:t>
            </a:r>
            <a:r>
              <a:rPr lang="ru-RU" sz="2400" b="1" dirty="0" err="1">
                <a:solidFill>
                  <a:srgbClr val="FFFFFF">
                    <a:lumMod val="95000"/>
                  </a:srgbClr>
                </a:solidFill>
              </a:rPr>
              <a:t>площина</a:t>
            </a:r>
            <a:r>
              <a:rPr lang="ru-RU" sz="2400" b="1" dirty="0">
                <a:solidFill>
                  <a:srgbClr val="FFFFFF">
                    <a:lumMod val="95000"/>
                  </a:srgbClr>
                </a:solidFill>
              </a:rPr>
              <a:t> АВС перпендикулярна до </a:t>
            </a:r>
            <a:r>
              <a:rPr lang="ru-RU" sz="2400" b="1" dirty="0" err="1">
                <a:solidFill>
                  <a:srgbClr val="FFFFFF">
                    <a:lumMod val="95000"/>
                  </a:srgbClr>
                </a:solidFill>
              </a:rPr>
              <a:t>площини</a:t>
            </a:r>
            <a:r>
              <a:rPr lang="ru-RU" sz="2400" b="1" dirty="0">
                <a:solidFill>
                  <a:srgbClr val="FFFFFF">
                    <a:lumMod val="95000"/>
                  </a:srgbClr>
                </a:solidFill>
              </a:rPr>
              <a:t> α?</a:t>
            </a:r>
            <a:r>
              <a:rPr lang="ru-RU" sz="2800" b="1" dirty="0">
                <a:solidFill>
                  <a:srgbClr val="000000"/>
                </a:solidFill>
              </a:rPr>
              <a:t/>
            </a:r>
            <a:br>
              <a:rPr lang="ru-RU" sz="2800" b="1" dirty="0">
                <a:solidFill>
                  <a:srgbClr val="000000"/>
                </a:solidFill>
              </a:rPr>
            </a:br>
            <a:endParaRPr lang="ru-RU" dirty="0"/>
          </a:p>
        </p:txBody>
      </p:sp>
      <p:pic>
        <p:nvPicPr>
          <p:cNvPr id="1026" name="Picture 2" descr="D:\Лиля\2012-2013 навчальний рік\Нашла 20.01.13\Нашла в Iy\Анимації\Анимации\792381172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9841"/>
            <a:ext cx="695325" cy="76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араллелограмм 5"/>
          <p:cNvSpPr/>
          <p:nvPr/>
        </p:nvSpPr>
        <p:spPr>
          <a:xfrm rot="1649713">
            <a:off x="1202461" y="2826498"/>
            <a:ext cx="5124036" cy="1979763"/>
          </a:xfrm>
          <a:prstGeom prst="parallelogram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002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115616" y="3140968"/>
            <a:ext cx="648072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el-GR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α</a:t>
            </a:r>
            <a:endParaRPr lang="ru-RU" sz="2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2195736" y="3353855"/>
            <a:ext cx="2232248" cy="1281336"/>
          </a:xfrm>
          <a:prstGeom prst="line">
            <a:avLst/>
          </a:prstGeom>
          <a:ln>
            <a:solidFill>
              <a:schemeClr val="accent1">
                <a:lumMod val="50000"/>
              </a:schemeClr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1835696" y="3151965"/>
            <a:ext cx="720080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en-US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C</a:t>
            </a:r>
            <a:endParaRPr lang="ru-RU" sz="2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427984" y="4221088"/>
            <a:ext cx="648072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en-US" sz="2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B</a:t>
            </a:r>
            <a:endParaRPr lang="ru-RU" sz="2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514607" y="2132856"/>
            <a:ext cx="473217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en-US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D</a:t>
            </a:r>
            <a:endParaRPr lang="ru-RU" sz="2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cxnSp>
        <p:nvCxnSpPr>
          <p:cNvPr id="18" name="Прямая соединительная линия 17"/>
          <p:cNvCxnSpPr/>
          <p:nvPr/>
        </p:nvCxnSpPr>
        <p:spPr>
          <a:xfrm flipV="1">
            <a:off x="2195736" y="2594521"/>
            <a:ext cx="504056" cy="759334"/>
          </a:xfrm>
          <a:prstGeom prst="line">
            <a:avLst/>
          </a:prstGeom>
          <a:ln>
            <a:solidFill>
              <a:schemeClr val="accent1">
                <a:lumMod val="50000"/>
              </a:schemeClr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>
            <a:off x="2339752" y="3140968"/>
            <a:ext cx="216024" cy="144016"/>
          </a:xfrm>
          <a:prstGeom prst="line">
            <a:avLst/>
          </a:prstGeom>
          <a:ln>
            <a:solidFill>
              <a:schemeClr val="accent1">
                <a:lumMod val="50000"/>
              </a:schemeClr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031" name="Прямая соединительная линия 1030"/>
          <p:cNvCxnSpPr/>
          <p:nvPr/>
        </p:nvCxnSpPr>
        <p:spPr>
          <a:xfrm flipH="1">
            <a:off x="2447764" y="3284984"/>
            <a:ext cx="108012" cy="216024"/>
          </a:xfrm>
          <a:prstGeom prst="line">
            <a:avLst/>
          </a:prstGeom>
          <a:ln>
            <a:solidFill>
              <a:schemeClr val="accent1">
                <a:lumMod val="50000"/>
              </a:schemeClr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034" name="TextBox 1033"/>
          <p:cNvSpPr txBox="1"/>
          <p:nvPr/>
        </p:nvSpPr>
        <p:spPr>
          <a:xfrm>
            <a:off x="3275856" y="5733256"/>
            <a:ext cx="792088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en-US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A</a:t>
            </a:r>
            <a:endParaRPr lang="ru-RU" sz="2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cxnSp>
        <p:nvCxnSpPr>
          <p:cNvPr id="1038" name="Прямая соединительная линия 1037"/>
          <p:cNvCxnSpPr/>
          <p:nvPr/>
        </p:nvCxnSpPr>
        <p:spPr>
          <a:xfrm flipV="1">
            <a:off x="4067944" y="4635192"/>
            <a:ext cx="360040" cy="549031"/>
          </a:xfrm>
          <a:prstGeom prst="line">
            <a:avLst/>
          </a:prstGeom>
          <a:ln>
            <a:solidFill>
              <a:schemeClr val="accent1">
                <a:lumMod val="50000"/>
              </a:schemeClr>
            </a:solidFill>
            <a:prstDash val="dash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041" name="Прямая соединительная линия 1040"/>
          <p:cNvCxnSpPr/>
          <p:nvPr/>
        </p:nvCxnSpPr>
        <p:spPr>
          <a:xfrm flipH="1">
            <a:off x="3563888" y="5184223"/>
            <a:ext cx="504056" cy="693049"/>
          </a:xfrm>
          <a:prstGeom prst="line">
            <a:avLst/>
          </a:prstGeom>
          <a:ln>
            <a:solidFill>
              <a:schemeClr val="accent1">
                <a:lumMod val="50000"/>
              </a:schemeClr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0241" name="Прямая соединительная линия 10240"/>
          <p:cNvCxnSpPr/>
          <p:nvPr/>
        </p:nvCxnSpPr>
        <p:spPr>
          <a:xfrm flipH="1">
            <a:off x="4067944" y="4519775"/>
            <a:ext cx="180021" cy="277377"/>
          </a:xfrm>
          <a:prstGeom prst="line">
            <a:avLst/>
          </a:prstGeom>
          <a:ln>
            <a:solidFill>
              <a:schemeClr val="accent1">
                <a:lumMod val="50000"/>
              </a:schemeClr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0247" name="Прямая соединительная линия 10246"/>
          <p:cNvCxnSpPr/>
          <p:nvPr/>
        </p:nvCxnSpPr>
        <p:spPr>
          <a:xfrm flipH="1" flipV="1">
            <a:off x="4067944" y="4797152"/>
            <a:ext cx="180020" cy="112555"/>
          </a:xfrm>
          <a:prstGeom prst="line">
            <a:avLst/>
          </a:prstGeom>
          <a:ln>
            <a:solidFill>
              <a:schemeClr val="accent1">
                <a:lumMod val="50000"/>
              </a:schemeClr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0251" name="TextBox 10250"/>
          <p:cNvSpPr txBox="1"/>
          <p:nvPr/>
        </p:nvSpPr>
        <p:spPr>
          <a:xfrm>
            <a:off x="2051720" y="2780928"/>
            <a:ext cx="288032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en-US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2</a:t>
            </a:r>
            <a:endParaRPr lang="ru-RU" sz="2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0252" name="TextBox 10251"/>
          <p:cNvSpPr txBox="1"/>
          <p:nvPr/>
        </p:nvSpPr>
        <p:spPr>
          <a:xfrm>
            <a:off x="3080403" y="3532858"/>
            <a:ext cx="684076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en-US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12</a:t>
            </a:r>
            <a:endParaRPr lang="ru-RU" sz="2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0253" name="TextBox 10252"/>
          <p:cNvSpPr txBox="1"/>
          <p:nvPr/>
        </p:nvSpPr>
        <p:spPr>
          <a:xfrm>
            <a:off x="3834389" y="5530747"/>
            <a:ext cx="684076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en-US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3</a:t>
            </a:r>
            <a:endParaRPr lang="ru-RU" sz="2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0254" name="TextBox 10253"/>
          <p:cNvSpPr txBox="1"/>
          <p:nvPr/>
        </p:nvSpPr>
        <p:spPr>
          <a:xfrm>
            <a:off x="6156176" y="2276872"/>
            <a:ext cx="2088232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en-US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AD = x</a:t>
            </a:r>
            <a:endParaRPr lang="ru-RU" sz="2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0"/>
                            </p:stCondLst>
                            <p:childTnLst>
                              <p:par>
                                <p:cTn id="2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500"/>
                            </p:stCondLst>
                            <p:childTnLst>
                              <p:par>
                                <p:cTn id="27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9" dur="2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6500"/>
                            </p:stCondLst>
                            <p:childTnLst>
                              <p:par>
                                <p:cTn id="31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3" dur="2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8500"/>
                            </p:stCondLst>
                            <p:childTnLst>
                              <p:par>
                                <p:cTn id="3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7" dur="2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500"/>
                            </p:stCondLst>
                            <p:childTnLst>
                              <p:par>
                                <p:cTn id="3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1000"/>
                            </p:stCondLst>
                            <p:childTnLst>
                              <p:par>
                                <p:cTn id="4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1500"/>
                            </p:stCondLst>
                            <p:childTnLst>
                              <p:par>
                                <p:cTn id="4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2000"/>
                            </p:stCondLst>
                            <p:childTnLst>
                              <p:par>
                                <p:cTn id="51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3" dur="2000"/>
                                        <p:tgtEl>
                                          <p:spTgt spid="10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4000"/>
                            </p:stCondLst>
                            <p:childTnLst>
                              <p:par>
                                <p:cTn id="5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10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4500"/>
                            </p:stCondLst>
                            <p:childTnLst>
                              <p:par>
                                <p:cTn id="5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10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15000"/>
                            </p:stCondLst>
                            <p:childTnLst>
                              <p:par>
                                <p:cTn id="6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5" dur="500"/>
                                        <p:tgtEl>
                                          <p:spTgt spid="102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15500"/>
                            </p:stCondLst>
                            <p:childTnLst>
                              <p:par>
                                <p:cTn id="6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500"/>
                                        <p:tgtEl>
                                          <p:spTgt spid="10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6000"/>
                            </p:stCondLst>
                            <p:childTnLst>
                              <p:par>
                                <p:cTn id="71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3" dur="2000"/>
                                        <p:tgtEl>
                                          <p:spTgt spid="102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8000"/>
                            </p:stCondLst>
                            <p:childTnLst>
                              <p:par>
                                <p:cTn id="7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7" dur="2000"/>
                                        <p:tgtEl>
                                          <p:spTgt spid="102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20000"/>
                            </p:stCondLst>
                            <p:childTnLst>
                              <p:par>
                                <p:cTn id="79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1" dur="2000"/>
                                        <p:tgtEl>
                                          <p:spTgt spid="102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22000"/>
                            </p:stCondLst>
                            <p:childTnLst>
                              <p:par>
                                <p:cTn id="83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5" dur="2000"/>
                                        <p:tgtEl>
                                          <p:spTgt spid="102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 animBg="1"/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1700808"/>
            <a:ext cx="8856984" cy="648072"/>
          </a:xfrm>
        </p:spPr>
        <p:txBody>
          <a:bodyPr/>
          <a:lstStyle/>
          <a:p>
            <a:pPr algn="l"/>
            <a:r>
              <a:rPr lang="ru-RU" sz="2400" b="1" dirty="0" err="1">
                <a:solidFill>
                  <a:srgbClr val="FFFFFF">
                    <a:lumMod val="95000"/>
                  </a:srgbClr>
                </a:solidFill>
              </a:rPr>
              <a:t>Знайдіть</a:t>
            </a:r>
            <a:r>
              <a:rPr lang="ru-RU" sz="2400" b="1" dirty="0">
                <a:solidFill>
                  <a:srgbClr val="FFFFFF">
                    <a:lumMod val="95000"/>
                  </a:srgbClr>
                </a:solidFill>
              </a:rPr>
              <a:t> </a:t>
            </a:r>
            <a:r>
              <a:rPr lang="ru-RU" sz="2400" b="1" dirty="0" err="1">
                <a:solidFill>
                  <a:srgbClr val="FFFFFF">
                    <a:lumMod val="95000"/>
                  </a:srgbClr>
                </a:solidFill>
              </a:rPr>
              <a:t>довжину</a:t>
            </a:r>
            <a:r>
              <a:rPr lang="ru-RU" sz="2400" b="1" dirty="0">
                <a:solidFill>
                  <a:srgbClr val="FFFFFF">
                    <a:lumMod val="95000"/>
                  </a:srgbClr>
                </a:solidFill>
              </a:rPr>
              <a:t> </a:t>
            </a:r>
            <a:r>
              <a:rPr lang="ru-RU" sz="2400" b="1" dirty="0" err="1">
                <a:solidFill>
                  <a:srgbClr val="FFFFFF">
                    <a:lumMod val="95000"/>
                  </a:srgbClr>
                </a:solidFill>
              </a:rPr>
              <a:t>відрізка</a:t>
            </a:r>
            <a:r>
              <a:rPr lang="ru-RU" sz="2400" b="1" dirty="0">
                <a:solidFill>
                  <a:srgbClr val="FFFFFF">
                    <a:lumMod val="95000"/>
                  </a:srgbClr>
                </a:solidFill>
              </a:rPr>
              <a:t> х. </a:t>
            </a:r>
            <a:r>
              <a:rPr lang="ru-RU" sz="2400" b="1" dirty="0" err="1">
                <a:solidFill>
                  <a:srgbClr val="FFFFFF">
                    <a:lumMod val="95000"/>
                  </a:srgbClr>
                </a:solidFill>
              </a:rPr>
              <a:t>Чи</a:t>
            </a:r>
            <a:r>
              <a:rPr lang="ru-RU" sz="2400" b="1" dirty="0">
                <a:solidFill>
                  <a:srgbClr val="FFFFFF">
                    <a:lumMod val="95000"/>
                  </a:srgbClr>
                </a:solidFill>
              </a:rPr>
              <a:t> </a:t>
            </a:r>
            <a:r>
              <a:rPr lang="ru-RU" sz="2400" b="1" dirty="0" err="1">
                <a:solidFill>
                  <a:srgbClr val="FFFFFF">
                    <a:lumMod val="95000"/>
                  </a:srgbClr>
                </a:solidFill>
              </a:rPr>
              <a:t>можна</a:t>
            </a:r>
            <a:r>
              <a:rPr lang="ru-RU" sz="2400" b="1" dirty="0">
                <a:solidFill>
                  <a:srgbClr val="FFFFFF">
                    <a:lumMod val="95000"/>
                  </a:srgbClr>
                </a:solidFill>
              </a:rPr>
              <a:t> </a:t>
            </a:r>
            <a:r>
              <a:rPr lang="ru-RU" sz="2400" b="1" dirty="0" err="1">
                <a:solidFill>
                  <a:srgbClr val="FFFFFF">
                    <a:lumMod val="95000"/>
                  </a:srgbClr>
                </a:solidFill>
              </a:rPr>
              <a:t>стверджувати</a:t>
            </a:r>
            <a:r>
              <a:rPr lang="ru-RU" sz="2400" b="1" dirty="0">
                <a:solidFill>
                  <a:srgbClr val="FFFFFF">
                    <a:lumMod val="95000"/>
                  </a:srgbClr>
                </a:solidFill>
              </a:rPr>
              <a:t>, </a:t>
            </a:r>
            <a:r>
              <a:rPr lang="ru-RU" sz="2400" b="1" dirty="0" err="1">
                <a:solidFill>
                  <a:srgbClr val="FFFFFF">
                    <a:lumMod val="95000"/>
                  </a:srgbClr>
                </a:solidFill>
              </a:rPr>
              <a:t>що</a:t>
            </a:r>
            <a:r>
              <a:rPr lang="ru-RU" sz="2400" b="1" dirty="0">
                <a:solidFill>
                  <a:srgbClr val="FFFFFF">
                    <a:lumMod val="95000"/>
                  </a:srgbClr>
                </a:solidFill>
              </a:rPr>
              <a:t> </a:t>
            </a:r>
            <a:r>
              <a:rPr lang="ru-RU" sz="2400" b="1" dirty="0" err="1">
                <a:solidFill>
                  <a:srgbClr val="FFFFFF">
                    <a:lumMod val="95000"/>
                  </a:srgbClr>
                </a:solidFill>
              </a:rPr>
              <a:t>площина</a:t>
            </a:r>
            <a:r>
              <a:rPr lang="ru-RU" sz="2400" b="1" dirty="0">
                <a:solidFill>
                  <a:srgbClr val="FFFFFF">
                    <a:lumMod val="95000"/>
                  </a:srgbClr>
                </a:solidFill>
              </a:rPr>
              <a:t> АВС перпендикулярна до </a:t>
            </a:r>
            <a:r>
              <a:rPr lang="ru-RU" sz="2400" b="1" dirty="0" err="1">
                <a:solidFill>
                  <a:srgbClr val="FFFFFF">
                    <a:lumMod val="95000"/>
                  </a:srgbClr>
                </a:solidFill>
              </a:rPr>
              <a:t>площини</a:t>
            </a:r>
            <a:r>
              <a:rPr lang="ru-RU" sz="2400" b="1" dirty="0">
                <a:solidFill>
                  <a:srgbClr val="FFFFFF">
                    <a:lumMod val="95000"/>
                  </a:srgbClr>
                </a:solidFill>
              </a:rPr>
              <a:t> α?</a:t>
            </a:r>
            <a:r>
              <a:rPr lang="ru-RU" sz="2800" b="1" dirty="0">
                <a:solidFill>
                  <a:srgbClr val="000000"/>
                </a:solidFill>
              </a:rPr>
              <a:t/>
            </a:r>
            <a:br>
              <a:rPr lang="ru-RU" sz="2800" b="1" dirty="0">
                <a:solidFill>
                  <a:srgbClr val="000000"/>
                </a:solidFill>
              </a:rPr>
            </a:br>
            <a:endParaRPr lang="ru-RU" dirty="0"/>
          </a:p>
        </p:txBody>
      </p:sp>
      <p:pic>
        <p:nvPicPr>
          <p:cNvPr id="2050" name="Picture 2" descr="D:\Лиля\2012-2013 навчальний рік\Нашла 20.01.13\Нашла в Iy\Анимації\Анимации\216025789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592" y="0"/>
            <a:ext cx="714375" cy="76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араллелограмм 5"/>
          <p:cNvSpPr/>
          <p:nvPr/>
        </p:nvSpPr>
        <p:spPr>
          <a:xfrm rot="6063639">
            <a:off x="2082889" y="3325371"/>
            <a:ext cx="4041831" cy="2112198"/>
          </a:xfrm>
          <a:prstGeom prst="parallelogram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002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283968" y="6021288"/>
            <a:ext cx="504056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el-GR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α</a:t>
            </a:r>
            <a:endParaRPr lang="ru-RU" sz="2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 flipH="1">
            <a:off x="3419872" y="3068960"/>
            <a:ext cx="432048" cy="2304256"/>
          </a:xfrm>
          <a:prstGeom prst="line">
            <a:avLst/>
          </a:prstGeom>
          <a:ln>
            <a:solidFill>
              <a:schemeClr val="accent1">
                <a:lumMod val="50000"/>
              </a:schemeClr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3156318" y="5373216"/>
            <a:ext cx="576064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en-US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A</a:t>
            </a:r>
            <a:endParaRPr lang="ru-RU" sz="2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732382" y="2636912"/>
            <a:ext cx="551586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en-US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C</a:t>
            </a:r>
            <a:endParaRPr lang="ru-RU" sz="2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1115616" y="4077072"/>
            <a:ext cx="2448272" cy="576064"/>
          </a:xfrm>
          <a:prstGeom prst="line">
            <a:avLst/>
          </a:prstGeom>
          <a:ln>
            <a:solidFill>
              <a:schemeClr val="accent1">
                <a:lumMod val="50000"/>
              </a:schemeClr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3563888" y="4653136"/>
            <a:ext cx="1224136" cy="288032"/>
          </a:xfrm>
          <a:prstGeom prst="line">
            <a:avLst/>
          </a:prstGeom>
          <a:ln>
            <a:solidFill>
              <a:schemeClr val="accent1">
                <a:lumMod val="50000"/>
              </a:schemeClr>
            </a:solidFill>
            <a:prstDash val="dash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743967" y="3789040"/>
            <a:ext cx="504056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en-US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D</a:t>
            </a:r>
            <a:endParaRPr lang="ru-RU" sz="2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716016" y="4739952"/>
            <a:ext cx="612068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en-US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B</a:t>
            </a:r>
            <a:endParaRPr lang="ru-RU" sz="2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cxnSp>
        <p:nvCxnSpPr>
          <p:cNvPr id="18" name="Прямая соединительная линия 17"/>
          <p:cNvCxnSpPr/>
          <p:nvPr/>
        </p:nvCxnSpPr>
        <p:spPr>
          <a:xfrm flipV="1">
            <a:off x="3347864" y="4381470"/>
            <a:ext cx="72008" cy="271666"/>
          </a:xfrm>
          <a:prstGeom prst="line">
            <a:avLst/>
          </a:prstGeom>
          <a:ln>
            <a:solidFill>
              <a:schemeClr val="accent1">
                <a:lumMod val="50000"/>
              </a:schemeClr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>
            <a:off x="3419872" y="4381470"/>
            <a:ext cx="144016" cy="55642"/>
          </a:xfrm>
          <a:prstGeom prst="line">
            <a:avLst/>
          </a:prstGeom>
          <a:ln>
            <a:solidFill>
              <a:schemeClr val="accent1">
                <a:lumMod val="50000"/>
              </a:schemeClr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5" name="TextBox 24"/>
          <p:cNvSpPr txBox="1"/>
          <p:nvPr/>
        </p:nvSpPr>
        <p:spPr>
          <a:xfrm>
            <a:off x="3585932" y="4256245"/>
            <a:ext cx="443574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en-US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O</a:t>
            </a:r>
            <a:endParaRPr lang="ru-RU" sz="2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cxnSp>
        <p:nvCxnSpPr>
          <p:cNvPr id="27" name="Прямая соединительная линия 26"/>
          <p:cNvCxnSpPr/>
          <p:nvPr/>
        </p:nvCxnSpPr>
        <p:spPr>
          <a:xfrm flipV="1">
            <a:off x="1115616" y="3098577"/>
            <a:ext cx="2736304" cy="978495"/>
          </a:xfrm>
          <a:prstGeom prst="line">
            <a:avLst/>
          </a:prstGeom>
          <a:ln>
            <a:solidFill>
              <a:schemeClr val="accent1">
                <a:lumMod val="50000"/>
              </a:schemeClr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9" name="Прямая соединительная линия 28"/>
          <p:cNvCxnSpPr/>
          <p:nvPr/>
        </p:nvCxnSpPr>
        <p:spPr>
          <a:xfrm>
            <a:off x="1114802" y="4091880"/>
            <a:ext cx="2328734" cy="1296144"/>
          </a:xfrm>
          <a:prstGeom prst="line">
            <a:avLst/>
          </a:prstGeom>
          <a:ln>
            <a:solidFill>
              <a:schemeClr val="accent1">
                <a:lumMod val="50000"/>
              </a:schemeClr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31" name="Прямая соединительная линия 30"/>
          <p:cNvCxnSpPr/>
          <p:nvPr/>
        </p:nvCxnSpPr>
        <p:spPr>
          <a:xfrm>
            <a:off x="3851920" y="3098577"/>
            <a:ext cx="864096" cy="1842591"/>
          </a:xfrm>
          <a:prstGeom prst="line">
            <a:avLst/>
          </a:prstGeom>
          <a:ln>
            <a:solidFill>
              <a:schemeClr val="accent1">
                <a:lumMod val="50000"/>
              </a:schemeClr>
            </a:solidFill>
            <a:prstDash val="dash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049" name="Прямая соединительная линия 2048"/>
          <p:cNvCxnSpPr>
            <a:stCxn id="7" idx="0"/>
          </p:cNvCxnSpPr>
          <p:nvPr/>
        </p:nvCxnSpPr>
        <p:spPr>
          <a:xfrm flipV="1">
            <a:off x="3444350" y="4970784"/>
            <a:ext cx="1271666" cy="402432"/>
          </a:xfrm>
          <a:prstGeom prst="line">
            <a:avLst/>
          </a:prstGeom>
          <a:ln>
            <a:solidFill>
              <a:schemeClr val="accent1">
                <a:lumMod val="50000"/>
              </a:schemeClr>
            </a:solidFill>
            <a:prstDash val="dash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graphicFrame>
        <p:nvGraphicFramePr>
          <p:cNvPr id="2052" name="Объект 205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08056832"/>
              </p:ext>
            </p:extLst>
          </p:nvPr>
        </p:nvGraphicFramePr>
        <p:xfrm>
          <a:off x="2123728" y="2750921"/>
          <a:ext cx="360039" cy="697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96" name="Формула" r:id="rId4" imgW="203040" imgH="393480" progId="Equation.3">
                  <p:embed/>
                </p:oleObj>
              </mc:Choice>
              <mc:Fallback>
                <p:oleObj name="Формула" r:id="rId4" imgW="203040" imgH="39348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123728" y="2750921"/>
                        <a:ext cx="360039" cy="697575"/>
                      </a:xfrm>
                      <a:prstGeom prst="rect">
                        <a:avLst/>
                      </a:prstGeom>
                      <a:ln>
                        <a:solidFill>
                          <a:srgbClr val="FFFF99"/>
                        </a:solidFill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53" name="TextBox 2052"/>
          <p:cNvSpPr txBox="1"/>
          <p:nvPr/>
        </p:nvSpPr>
        <p:spPr>
          <a:xfrm>
            <a:off x="1646256" y="4517303"/>
            <a:ext cx="803697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en-US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4</a:t>
            </a:r>
            <a:endParaRPr lang="ru-RU" sz="2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2054" name="TextBox 2053"/>
          <p:cNvSpPr txBox="1"/>
          <p:nvPr/>
        </p:nvSpPr>
        <p:spPr>
          <a:xfrm>
            <a:off x="4008175" y="5140035"/>
            <a:ext cx="941867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en-US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x</a:t>
            </a:r>
            <a:endParaRPr lang="ru-RU" sz="2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2055" name="Дуга 2054"/>
          <p:cNvSpPr/>
          <p:nvPr/>
        </p:nvSpPr>
        <p:spPr>
          <a:xfrm rot="1906175">
            <a:off x="1291271" y="4134449"/>
            <a:ext cx="288032" cy="246250"/>
          </a:xfrm>
          <a:prstGeom prst="arc">
            <a:avLst/>
          </a:prstGeom>
          <a:ln>
            <a:solidFill>
              <a:schemeClr val="accent1">
                <a:lumMod val="50000"/>
              </a:schemeClr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56" name="Дуга 2055"/>
          <p:cNvSpPr/>
          <p:nvPr/>
        </p:nvSpPr>
        <p:spPr>
          <a:xfrm>
            <a:off x="3275856" y="5107460"/>
            <a:ext cx="432048" cy="432048"/>
          </a:xfrm>
          <a:prstGeom prst="arc">
            <a:avLst/>
          </a:prstGeom>
          <a:ln>
            <a:solidFill>
              <a:schemeClr val="accent1">
                <a:lumMod val="75000"/>
              </a:schemeClr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57" name="TextBox 2056"/>
          <p:cNvSpPr txBox="1"/>
          <p:nvPr/>
        </p:nvSpPr>
        <p:spPr>
          <a:xfrm>
            <a:off x="5868144" y="2492896"/>
            <a:ext cx="2808312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en-US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DO : OB =  16 : 9</a:t>
            </a:r>
            <a:endParaRPr lang="ru-RU" sz="2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500"/>
                            </p:stCondLst>
                            <p:childTnLst>
                              <p:par>
                                <p:cTn id="2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500"/>
                            </p:stCondLst>
                            <p:childTnLst>
                              <p:par>
                                <p:cTn id="29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1" dur="2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850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9000"/>
                            </p:stCondLst>
                            <p:childTnLst>
                              <p:par>
                                <p:cTn id="3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9500"/>
                            </p:stCondLst>
                            <p:childTnLst>
                              <p:par>
                                <p:cTn id="41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3" dur="20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1500"/>
                            </p:stCondLst>
                            <p:childTnLst>
                              <p:par>
                                <p:cTn id="4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3500"/>
                            </p:stCondLst>
                            <p:childTnLst>
                              <p:par>
                                <p:cTn id="4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00"/>
                            </p:stCondLst>
                            <p:childTnLst>
                              <p:par>
                                <p:cTn id="58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0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2500"/>
                            </p:stCondLst>
                            <p:childTnLst>
                              <p:par>
                                <p:cTn id="6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3000"/>
                            </p:stCondLst>
                            <p:childTnLst>
                              <p:par>
                                <p:cTn id="6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3500"/>
                            </p:stCondLst>
                            <p:childTnLst>
                              <p:par>
                                <p:cTn id="7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4000"/>
                            </p:stCondLst>
                            <p:childTnLst>
                              <p:par>
                                <p:cTn id="7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6" dur="500"/>
                                        <p:tgtEl>
                                          <p:spTgt spid="20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4500"/>
                            </p:stCondLst>
                            <p:childTnLst>
                              <p:par>
                                <p:cTn id="78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0" dur="2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6500"/>
                            </p:stCondLst>
                            <p:childTnLst>
                              <p:par>
                                <p:cTn id="82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4" dur="2000"/>
                                        <p:tgtEl>
                                          <p:spTgt spid="20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8500"/>
                            </p:stCondLst>
                            <p:childTnLst>
                              <p:par>
                                <p:cTn id="86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8" dur="2000"/>
                                        <p:tgtEl>
                                          <p:spTgt spid="20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3" dur="5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500"/>
                            </p:stCondLst>
                            <p:childTnLst>
                              <p:par>
                                <p:cTn id="9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5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1000"/>
                            </p:stCondLst>
                            <p:childTnLst>
                              <p:par>
                                <p:cTn id="99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1" dur="2000"/>
                                        <p:tgtEl>
                                          <p:spTgt spid="20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 animBg="1"/>
      <p:bldP spid="7" grpId="0"/>
      <p:bldP spid="16" grpId="0"/>
      <p:bldP spid="25" grpId="0"/>
      <p:bldP spid="2055" grpId="0" animBg="1"/>
      <p:bldP spid="2056" grpId="0" animBg="1"/>
      <p:bldP spid="205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691680" y="1700808"/>
            <a:ext cx="6390456" cy="17235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4400" b="1" kern="0" dirty="0">
                <a:solidFill>
                  <a:srgbClr val="FFFFFF"/>
                </a:solidFill>
                <a:latin typeface="Arial"/>
                <a:ea typeface="+mj-ea"/>
                <a:cs typeface="+mj-cs"/>
              </a:rPr>
              <a:t>Задачі за готовими малюнками</a:t>
            </a:r>
            <a:br>
              <a:rPr lang="uk-UA" sz="4400" b="1" kern="0" dirty="0">
                <a:solidFill>
                  <a:srgbClr val="FFFFFF"/>
                </a:solidFill>
                <a:latin typeface="Arial"/>
                <a:ea typeface="+mj-ea"/>
                <a:cs typeface="+mj-cs"/>
              </a:rPr>
            </a:b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3079443" y="3933056"/>
            <a:ext cx="2985113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4400" kern="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/>
                <a:ea typeface="+mj-ea"/>
                <a:cs typeface="+mj-cs"/>
              </a:rPr>
              <a:t>Частина 2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085835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15969" y="517376"/>
            <a:ext cx="7772400" cy="578495"/>
          </a:xfrm>
        </p:spPr>
        <p:txBody>
          <a:bodyPr/>
          <a:lstStyle/>
          <a:p>
            <a:endParaRPr lang="ru-RU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7504" y="1268760"/>
            <a:ext cx="8784976" cy="1752600"/>
          </a:xfrm>
        </p:spPr>
        <p:txBody>
          <a:bodyPr/>
          <a:lstStyle/>
          <a:p>
            <a:pPr algn="l"/>
            <a:r>
              <a:rPr lang="ru-RU" sz="2400" dirty="0" err="1" smtClean="0">
                <a:solidFill>
                  <a:schemeClr val="bg1"/>
                </a:solidFill>
              </a:rPr>
              <a:t>Площина</a:t>
            </a:r>
            <a:r>
              <a:rPr lang="ru-RU" sz="2400" dirty="0" smtClean="0">
                <a:solidFill>
                  <a:schemeClr val="bg1"/>
                </a:solidFill>
              </a:rPr>
              <a:t> АВС перпендикулярна до </a:t>
            </a:r>
            <a:r>
              <a:rPr lang="ru-RU" sz="2400" dirty="0" err="1" smtClean="0">
                <a:solidFill>
                  <a:schemeClr val="bg1"/>
                </a:solidFill>
              </a:rPr>
              <a:t>площини</a:t>
            </a:r>
            <a:r>
              <a:rPr lang="ru-RU" sz="2400" dirty="0" smtClean="0">
                <a:solidFill>
                  <a:schemeClr val="bg1"/>
                </a:solidFill>
              </a:rPr>
              <a:t> </a:t>
            </a:r>
            <a:r>
              <a:rPr lang="el-GR" sz="2400" dirty="0" smtClean="0">
                <a:solidFill>
                  <a:schemeClr val="bg1"/>
                </a:solidFill>
              </a:rPr>
              <a:t>α</a:t>
            </a:r>
            <a:r>
              <a:rPr lang="ru-RU" sz="2400" dirty="0" smtClean="0">
                <a:solidFill>
                  <a:schemeClr val="bg1"/>
                </a:solidFill>
              </a:rPr>
              <a:t> і </a:t>
            </a:r>
            <a:r>
              <a:rPr lang="ru-RU" sz="2400" dirty="0" err="1" smtClean="0">
                <a:solidFill>
                  <a:schemeClr val="bg1"/>
                </a:solidFill>
              </a:rPr>
              <a:t>перетина</a:t>
            </a:r>
            <a:r>
              <a:rPr lang="uk-UA" sz="2400" dirty="0">
                <a:solidFill>
                  <a:schemeClr val="bg1"/>
                </a:solidFill>
              </a:rPr>
              <a:t>є</a:t>
            </a:r>
            <a:r>
              <a:rPr lang="ru-RU" sz="2400" dirty="0" smtClean="0">
                <a:solidFill>
                  <a:schemeClr val="bg1"/>
                </a:solidFill>
              </a:rPr>
              <a:t> </a:t>
            </a:r>
            <a:r>
              <a:rPr lang="ru-RU" sz="2400" dirty="0" err="1" smtClean="0">
                <a:solidFill>
                  <a:schemeClr val="bg1"/>
                </a:solidFill>
              </a:rPr>
              <a:t>її</a:t>
            </a:r>
            <a:r>
              <a:rPr lang="ru-RU" sz="2400" dirty="0" smtClean="0">
                <a:solidFill>
                  <a:schemeClr val="bg1"/>
                </a:solidFill>
              </a:rPr>
              <a:t> по </a:t>
            </a:r>
            <a:r>
              <a:rPr lang="ru-RU" sz="2400" dirty="0" err="1" smtClean="0">
                <a:solidFill>
                  <a:schemeClr val="bg1"/>
                </a:solidFill>
              </a:rPr>
              <a:t>прямій</a:t>
            </a:r>
            <a:r>
              <a:rPr lang="ru-RU" sz="2400" dirty="0" smtClean="0">
                <a:solidFill>
                  <a:schemeClr val="bg1"/>
                </a:solidFill>
              </a:rPr>
              <a:t> ВС. </a:t>
            </a:r>
            <a:r>
              <a:rPr lang="ru-RU" sz="2400" dirty="0" err="1" smtClean="0">
                <a:solidFill>
                  <a:schemeClr val="bg1"/>
                </a:solidFill>
              </a:rPr>
              <a:t>Знайдіть</a:t>
            </a:r>
            <a:r>
              <a:rPr lang="ru-RU" sz="2400" dirty="0" smtClean="0">
                <a:solidFill>
                  <a:schemeClr val="bg1"/>
                </a:solidFill>
              </a:rPr>
              <a:t> </a:t>
            </a:r>
            <a:r>
              <a:rPr lang="ru-RU" sz="2400" dirty="0" err="1" smtClean="0">
                <a:solidFill>
                  <a:schemeClr val="bg1"/>
                </a:solidFill>
              </a:rPr>
              <a:t>відстань</a:t>
            </a:r>
            <a:r>
              <a:rPr lang="ru-RU" sz="2400" dirty="0" smtClean="0">
                <a:solidFill>
                  <a:schemeClr val="bg1"/>
                </a:solidFill>
              </a:rPr>
              <a:t> </a:t>
            </a:r>
            <a:r>
              <a:rPr lang="ru-RU" sz="2400" dirty="0" err="1" smtClean="0">
                <a:solidFill>
                  <a:schemeClr val="bg1"/>
                </a:solidFill>
              </a:rPr>
              <a:t>від</a:t>
            </a:r>
            <a:r>
              <a:rPr lang="ru-RU" sz="2400" dirty="0" smtClean="0">
                <a:solidFill>
                  <a:schemeClr val="bg1"/>
                </a:solidFill>
              </a:rPr>
              <a:t> точки А до </a:t>
            </a:r>
            <a:r>
              <a:rPr lang="ru-RU" sz="2400" dirty="0" err="1" smtClean="0">
                <a:solidFill>
                  <a:schemeClr val="bg1"/>
                </a:solidFill>
              </a:rPr>
              <a:t>площини</a:t>
            </a:r>
            <a:r>
              <a:rPr lang="ru-RU" sz="2400" dirty="0" smtClean="0">
                <a:solidFill>
                  <a:schemeClr val="bg1"/>
                </a:solidFill>
              </a:rPr>
              <a:t> </a:t>
            </a:r>
            <a:r>
              <a:rPr lang="el-GR" sz="2400" dirty="0" smtClean="0">
                <a:solidFill>
                  <a:schemeClr val="bg1"/>
                </a:solidFill>
              </a:rPr>
              <a:t>α</a:t>
            </a:r>
            <a:r>
              <a:rPr lang="uk-UA" sz="2400" dirty="0" smtClean="0">
                <a:solidFill>
                  <a:schemeClr val="bg1"/>
                </a:solidFill>
              </a:rPr>
              <a:t>.</a:t>
            </a:r>
            <a:endParaRPr lang="ru-RU" sz="2400" dirty="0">
              <a:solidFill>
                <a:schemeClr val="bg1"/>
              </a:solidFill>
            </a:endParaRPr>
          </a:p>
        </p:txBody>
      </p:sp>
      <p:pic>
        <p:nvPicPr>
          <p:cNvPr id="3074" name="Picture 2" descr="D:\Лиля\2012-2013 навчальний рік\Нашла 20.01.13\Нашла в Iy\Анимації\Анимации\652992981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19" y="44624"/>
            <a:ext cx="704850" cy="76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6" name="Прямая соединительная линия 5"/>
          <p:cNvCxnSpPr/>
          <p:nvPr/>
        </p:nvCxnSpPr>
        <p:spPr>
          <a:xfrm flipV="1">
            <a:off x="971600" y="4869160"/>
            <a:ext cx="1440160" cy="1440160"/>
          </a:xfrm>
          <a:prstGeom prst="line">
            <a:avLst/>
          </a:prstGeom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971600" y="6309320"/>
            <a:ext cx="5040560" cy="0"/>
          </a:xfrm>
          <a:prstGeom prst="line">
            <a:avLst/>
          </a:prstGeom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flipV="1">
            <a:off x="6012160" y="4869160"/>
            <a:ext cx="1440160" cy="1440160"/>
          </a:xfrm>
          <a:prstGeom prst="line">
            <a:avLst/>
          </a:prstGeom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>
            <a:off x="2843808" y="5589240"/>
            <a:ext cx="3024336" cy="0"/>
          </a:xfrm>
          <a:prstGeom prst="line">
            <a:avLst/>
          </a:prstGeom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 flipV="1">
            <a:off x="2843808" y="2708920"/>
            <a:ext cx="2016224" cy="2880320"/>
          </a:xfrm>
          <a:prstGeom prst="line">
            <a:avLst/>
          </a:prstGeom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>
            <a:off x="4860032" y="2708920"/>
            <a:ext cx="1008112" cy="2880320"/>
          </a:xfrm>
          <a:prstGeom prst="line">
            <a:avLst/>
          </a:prstGeom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4860032" y="2348880"/>
            <a:ext cx="792088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uk-UA" sz="2400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А</a:t>
            </a:r>
            <a:endParaRPr lang="ru-RU" sz="24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894962" y="5389341"/>
            <a:ext cx="432048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uk-UA" sz="24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В</a:t>
            </a:r>
            <a:endParaRPr lang="ru-RU" sz="24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2399827" y="5389341"/>
            <a:ext cx="432048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uk-UA" sz="24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С</a:t>
            </a:r>
            <a:endParaRPr lang="ru-RU" sz="24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cxnSp>
        <p:nvCxnSpPr>
          <p:cNvPr id="23" name="Прямая соединительная линия 22"/>
          <p:cNvCxnSpPr/>
          <p:nvPr/>
        </p:nvCxnSpPr>
        <p:spPr>
          <a:xfrm>
            <a:off x="2399827" y="4869160"/>
            <a:ext cx="948037" cy="0"/>
          </a:xfrm>
          <a:prstGeom prst="line">
            <a:avLst/>
          </a:prstGeom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/>
          <p:cNvCxnSpPr/>
          <p:nvPr/>
        </p:nvCxnSpPr>
        <p:spPr>
          <a:xfrm>
            <a:off x="3347864" y="4869160"/>
            <a:ext cx="2232248" cy="0"/>
          </a:xfrm>
          <a:prstGeom prst="line">
            <a:avLst/>
          </a:prstGeom>
          <a:ln>
            <a:prstDash val="dash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28" name="Прямая соединительная линия 27"/>
          <p:cNvCxnSpPr/>
          <p:nvPr/>
        </p:nvCxnSpPr>
        <p:spPr>
          <a:xfrm>
            <a:off x="5652120" y="4869160"/>
            <a:ext cx="1800200" cy="0"/>
          </a:xfrm>
          <a:prstGeom prst="line">
            <a:avLst/>
          </a:prstGeom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30" name="TextBox 29"/>
          <p:cNvSpPr txBox="1"/>
          <p:nvPr/>
        </p:nvSpPr>
        <p:spPr>
          <a:xfrm>
            <a:off x="1331640" y="5814665"/>
            <a:ext cx="97571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sz="2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α</a:t>
            </a:r>
            <a:endParaRPr lang="ru-RU" sz="2400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3923928" y="5583832"/>
            <a:ext cx="864096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uk-UA" sz="24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13</a:t>
            </a:r>
            <a:endParaRPr lang="ru-RU" sz="24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3072" name="TextBox 3071"/>
          <p:cNvSpPr txBox="1"/>
          <p:nvPr/>
        </p:nvSpPr>
        <p:spPr>
          <a:xfrm>
            <a:off x="3563888" y="3356992"/>
            <a:ext cx="576064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uk-UA" sz="24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15</a:t>
            </a:r>
            <a:endParaRPr lang="ru-RU" sz="24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3073" name="TextBox 3072"/>
          <p:cNvSpPr txBox="1"/>
          <p:nvPr/>
        </p:nvSpPr>
        <p:spPr>
          <a:xfrm>
            <a:off x="5328084" y="3407188"/>
            <a:ext cx="6480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14</a:t>
            </a:r>
            <a:endParaRPr lang="ru-RU" sz="2400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8865283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000"/>
                            </p:stCondLst>
                            <p:childTnLst>
                              <p:par>
                                <p:cTn id="27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9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6000"/>
                            </p:stCondLst>
                            <p:childTnLst>
                              <p:par>
                                <p:cTn id="31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3" dur="20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8000"/>
                            </p:stCondLst>
                            <p:childTnLst>
                              <p:par>
                                <p:cTn id="3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8500"/>
                            </p:stCondLst>
                            <p:childTnLst>
                              <p:par>
                                <p:cTn id="3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9000"/>
                            </p:stCondLst>
                            <p:childTnLst>
                              <p:par>
                                <p:cTn id="4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9500"/>
                            </p:stCondLst>
                            <p:childTnLst>
                              <p:par>
                                <p:cTn id="4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0000"/>
                            </p:stCondLst>
                            <p:childTnLst>
                              <p:par>
                                <p:cTn id="5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0500"/>
                            </p:stCondLst>
                            <p:childTnLst>
                              <p:par>
                                <p:cTn id="5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1000"/>
                            </p:stCondLst>
                            <p:childTnLst>
                              <p:par>
                                <p:cTn id="59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1" dur="20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13000"/>
                            </p:stCondLst>
                            <p:childTnLst>
                              <p:par>
                                <p:cTn id="63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5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15000"/>
                            </p:stCondLst>
                            <p:childTnLst>
                              <p:par>
                                <p:cTn id="67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9" dur="2000"/>
                                        <p:tgtEl>
                                          <p:spTgt spid="30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7000"/>
                            </p:stCondLst>
                            <p:childTnLst>
                              <p:par>
                                <p:cTn id="71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3" dur="2000"/>
                                        <p:tgtEl>
                                          <p:spTgt spid="30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19" grpId="0"/>
      <p:bldP spid="20" grpId="0"/>
      <p:bldP spid="3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endParaRPr lang="ru-RU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4294967295"/>
          </p:nvPr>
        </p:nvSpPr>
        <p:spPr>
          <a:xfrm>
            <a:off x="0" y="1268413"/>
            <a:ext cx="9036496" cy="1080467"/>
          </a:xfrm>
        </p:spPr>
        <p:txBody>
          <a:bodyPr/>
          <a:lstStyle/>
          <a:p>
            <a:pPr marL="0" indent="0" algn="l">
              <a:buNone/>
            </a:pPr>
            <a:r>
              <a:rPr lang="ru-RU" sz="2400" dirty="0" err="1" smtClean="0">
                <a:solidFill>
                  <a:schemeClr val="bg1"/>
                </a:solidFill>
              </a:rPr>
              <a:t>Площина</a:t>
            </a:r>
            <a:r>
              <a:rPr lang="ru-RU" sz="2400" dirty="0" smtClean="0">
                <a:solidFill>
                  <a:schemeClr val="bg1"/>
                </a:solidFill>
              </a:rPr>
              <a:t> АВС перпендикулярна до </a:t>
            </a:r>
            <a:r>
              <a:rPr lang="ru-RU" sz="2400" dirty="0" err="1" smtClean="0">
                <a:solidFill>
                  <a:schemeClr val="bg1"/>
                </a:solidFill>
              </a:rPr>
              <a:t>площини</a:t>
            </a:r>
            <a:r>
              <a:rPr lang="ru-RU" sz="2400" dirty="0" smtClean="0">
                <a:solidFill>
                  <a:schemeClr val="bg1"/>
                </a:solidFill>
              </a:rPr>
              <a:t> </a:t>
            </a:r>
            <a:r>
              <a:rPr lang="el-GR" sz="2400" dirty="0" smtClean="0">
                <a:solidFill>
                  <a:schemeClr val="bg1"/>
                </a:solidFill>
              </a:rPr>
              <a:t>α</a:t>
            </a:r>
            <a:r>
              <a:rPr lang="ru-RU" sz="2400" dirty="0" smtClean="0">
                <a:solidFill>
                  <a:schemeClr val="bg1"/>
                </a:solidFill>
              </a:rPr>
              <a:t> і </a:t>
            </a:r>
            <a:r>
              <a:rPr lang="ru-RU" sz="2400" dirty="0" err="1" smtClean="0">
                <a:solidFill>
                  <a:schemeClr val="bg1"/>
                </a:solidFill>
              </a:rPr>
              <a:t>перетина</a:t>
            </a:r>
            <a:r>
              <a:rPr lang="uk-UA" sz="2400" dirty="0">
                <a:solidFill>
                  <a:schemeClr val="bg1"/>
                </a:solidFill>
              </a:rPr>
              <a:t>є</a:t>
            </a:r>
            <a:r>
              <a:rPr lang="ru-RU" sz="2400" dirty="0" smtClean="0">
                <a:solidFill>
                  <a:schemeClr val="bg1"/>
                </a:solidFill>
              </a:rPr>
              <a:t> </a:t>
            </a:r>
            <a:r>
              <a:rPr lang="ru-RU" sz="2400" dirty="0" err="1" smtClean="0">
                <a:solidFill>
                  <a:schemeClr val="bg1"/>
                </a:solidFill>
              </a:rPr>
              <a:t>її</a:t>
            </a:r>
            <a:r>
              <a:rPr lang="ru-RU" sz="2400" dirty="0" smtClean="0">
                <a:solidFill>
                  <a:schemeClr val="bg1"/>
                </a:solidFill>
              </a:rPr>
              <a:t> по </a:t>
            </a:r>
            <a:r>
              <a:rPr lang="ru-RU" sz="2400" dirty="0" err="1" smtClean="0">
                <a:solidFill>
                  <a:schemeClr val="bg1"/>
                </a:solidFill>
              </a:rPr>
              <a:t>прямій</a:t>
            </a:r>
            <a:r>
              <a:rPr lang="ru-RU" sz="2400" dirty="0" smtClean="0">
                <a:solidFill>
                  <a:schemeClr val="bg1"/>
                </a:solidFill>
              </a:rPr>
              <a:t> ВС. </a:t>
            </a:r>
            <a:r>
              <a:rPr lang="ru-RU" sz="2400" dirty="0" err="1" smtClean="0">
                <a:solidFill>
                  <a:schemeClr val="bg1"/>
                </a:solidFill>
              </a:rPr>
              <a:t>Знайдіть</a:t>
            </a:r>
            <a:r>
              <a:rPr lang="ru-RU" sz="2400" dirty="0" smtClean="0">
                <a:solidFill>
                  <a:schemeClr val="bg1"/>
                </a:solidFill>
              </a:rPr>
              <a:t> </a:t>
            </a:r>
            <a:r>
              <a:rPr lang="ru-RU" sz="2400" dirty="0" err="1" smtClean="0">
                <a:solidFill>
                  <a:schemeClr val="bg1"/>
                </a:solidFill>
              </a:rPr>
              <a:t>відстань</a:t>
            </a:r>
            <a:r>
              <a:rPr lang="ru-RU" sz="2400" dirty="0" smtClean="0">
                <a:solidFill>
                  <a:schemeClr val="bg1"/>
                </a:solidFill>
              </a:rPr>
              <a:t> </a:t>
            </a:r>
            <a:r>
              <a:rPr lang="ru-RU" sz="2400" dirty="0" err="1" smtClean="0">
                <a:solidFill>
                  <a:schemeClr val="bg1"/>
                </a:solidFill>
              </a:rPr>
              <a:t>від</a:t>
            </a:r>
            <a:r>
              <a:rPr lang="ru-RU" sz="2400" dirty="0" smtClean="0">
                <a:solidFill>
                  <a:schemeClr val="bg1"/>
                </a:solidFill>
              </a:rPr>
              <a:t> точки А до </a:t>
            </a:r>
            <a:r>
              <a:rPr lang="ru-RU" sz="2400" dirty="0" err="1" smtClean="0">
                <a:solidFill>
                  <a:schemeClr val="bg1"/>
                </a:solidFill>
              </a:rPr>
              <a:t>площини</a:t>
            </a:r>
            <a:r>
              <a:rPr lang="ru-RU" sz="2400" dirty="0" smtClean="0">
                <a:solidFill>
                  <a:schemeClr val="bg1"/>
                </a:solidFill>
              </a:rPr>
              <a:t> </a:t>
            </a:r>
            <a:r>
              <a:rPr lang="el-GR" sz="2400" dirty="0" smtClean="0">
                <a:solidFill>
                  <a:schemeClr val="bg1"/>
                </a:solidFill>
              </a:rPr>
              <a:t>α</a:t>
            </a:r>
            <a:r>
              <a:rPr lang="uk-UA" sz="2400" dirty="0" smtClean="0">
                <a:solidFill>
                  <a:schemeClr val="bg1"/>
                </a:solidFill>
              </a:rPr>
              <a:t>.</a:t>
            </a:r>
            <a:endParaRPr lang="ru-RU" sz="2400" dirty="0">
              <a:solidFill>
                <a:schemeClr val="bg1"/>
              </a:solidFill>
            </a:endParaRP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 flipV="1">
            <a:off x="958140" y="4900093"/>
            <a:ext cx="1440160" cy="1440160"/>
          </a:xfrm>
          <a:prstGeom prst="line">
            <a:avLst/>
          </a:prstGeom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971600" y="6309320"/>
            <a:ext cx="5040560" cy="0"/>
          </a:xfrm>
          <a:prstGeom prst="line">
            <a:avLst/>
          </a:prstGeom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flipV="1">
            <a:off x="6012160" y="4869160"/>
            <a:ext cx="1440160" cy="1440160"/>
          </a:xfrm>
          <a:prstGeom prst="line">
            <a:avLst/>
          </a:prstGeom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>
            <a:off x="2843808" y="5589240"/>
            <a:ext cx="4608512" cy="30933"/>
          </a:xfrm>
          <a:prstGeom prst="line">
            <a:avLst/>
          </a:prstGeom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 flipV="1">
            <a:off x="2843808" y="2348879"/>
            <a:ext cx="3051154" cy="3240361"/>
          </a:xfrm>
          <a:prstGeom prst="line">
            <a:avLst/>
          </a:prstGeom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5909669" y="2118046"/>
            <a:ext cx="792088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uk-UA" sz="2400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А</a:t>
            </a:r>
            <a:endParaRPr lang="ru-RU" sz="24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136410" y="5642830"/>
            <a:ext cx="432048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uk-UA" sz="24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В</a:t>
            </a:r>
            <a:endParaRPr lang="ru-RU" sz="24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2399827" y="5389341"/>
            <a:ext cx="432048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uk-UA" sz="24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С</a:t>
            </a:r>
            <a:endParaRPr lang="ru-RU" sz="24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cxnSp>
        <p:nvCxnSpPr>
          <p:cNvPr id="23" name="Прямая соединительная линия 22"/>
          <p:cNvCxnSpPr/>
          <p:nvPr/>
        </p:nvCxnSpPr>
        <p:spPr>
          <a:xfrm>
            <a:off x="2399827" y="4869160"/>
            <a:ext cx="948037" cy="0"/>
          </a:xfrm>
          <a:prstGeom prst="line">
            <a:avLst/>
          </a:prstGeom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/>
          <p:cNvCxnSpPr/>
          <p:nvPr/>
        </p:nvCxnSpPr>
        <p:spPr>
          <a:xfrm>
            <a:off x="3347864" y="4869160"/>
            <a:ext cx="3336718" cy="10833"/>
          </a:xfrm>
          <a:prstGeom prst="line">
            <a:avLst/>
          </a:prstGeom>
          <a:ln>
            <a:prstDash val="dash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28" name="Прямая соединительная линия 27"/>
          <p:cNvCxnSpPr/>
          <p:nvPr/>
        </p:nvCxnSpPr>
        <p:spPr>
          <a:xfrm flipV="1">
            <a:off x="5508104" y="4869160"/>
            <a:ext cx="1944216" cy="10833"/>
          </a:xfrm>
          <a:prstGeom prst="line">
            <a:avLst/>
          </a:prstGeom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30" name="TextBox 29"/>
          <p:cNvSpPr txBox="1"/>
          <p:nvPr/>
        </p:nvSpPr>
        <p:spPr>
          <a:xfrm>
            <a:off x="1331640" y="5814665"/>
            <a:ext cx="97571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sz="2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α</a:t>
            </a:r>
            <a:endParaRPr lang="ru-RU" sz="2400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3671137" y="5575760"/>
            <a:ext cx="864096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uk-UA" sz="2400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9</a:t>
            </a:r>
            <a:endParaRPr lang="ru-RU" sz="24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3072" name="TextBox 3071"/>
          <p:cNvSpPr txBox="1"/>
          <p:nvPr/>
        </p:nvSpPr>
        <p:spPr>
          <a:xfrm>
            <a:off x="4067944" y="3356992"/>
            <a:ext cx="576064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uk-UA" sz="24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17</a:t>
            </a:r>
            <a:endParaRPr lang="ru-RU" sz="24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3073" name="TextBox 3072"/>
          <p:cNvSpPr txBox="1"/>
          <p:nvPr/>
        </p:nvSpPr>
        <p:spPr>
          <a:xfrm>
            <a:off x="5690286" y="3375891"/>
            <a:ext cx="6480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10</a:t>
            </a:r>
            <a:endParaRPr lang="ru-RU" sz="2400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pic>
        <p:nvPicPr>
          <p:cNvPr id="4098" name="Picture 2" descr="D:\Лиля\2012-2013 навчальний рік\Нашла 20.01.13\Нашла в Iy\Анимації\Анимации\819052430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6632"/>
            <a:ext cx="742950" cy="76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TextBox 16"/>
          <p:cNvSpPr txBox="1"/>
          <p:nvPr/>
        </p:nvSpPr>
        <p:spPr>
          <a:xfrm>
            <a:off x="7452320" y="5401700"/>
            <a:ext cx="792088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en-US" sz="24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D</a:t>
            </a:r>
            <a:endParaRPr lang="ru-RU" sz="24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cxnSp>
        <p:nvCxnSpPr>
          <p:cNvPr id="22" name="Прямая соединительная линия 21"/>
          <p:cNvCxnSpPr/>
          <p:nvPr/>
        </p:nvCxnSpPr>
        <p:spPr>
          <a:xfrm flipH="1">
            <a:off x="5364088" y="2348878"/>
            <a:ext cx="530874" cy="3226882"/>
          </a:xfrm>
          <a:prstGeom prst="line">
            <a:avLst/>
          </a:prstGeom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26" name="Прямая соединительная линия 25"/>
          <p:cNvCxnSpPr/>
          <p:nvPr/>
        </p:nvCxnSpPr>
        <p:spPr>
          <a:xfrm>
            <a:off x="4355976" y="5518527"/>
            <a:ext cx="0" cy="197606"/>
          </a:xfrm>
          <a:prstGeom prst="line">
            <a:avLst/>
          </a:prstGeom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34" name="Прямая соединительная линия 33"/>
          <p:cNvCxnSpPr/>
          <p:nvPr/>
        </p:nvCxnSpPr>
        <p:spPr>
          <a:xfrm>
            <a:off x="6120172" y="5505903"/>
            <a:ext cx="0" cy="197606"/>
          </a:xfrm>
          <a:prstGeom prst="line">
            <a:avLst/>
          </a:prstGeom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140474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000"/>
                            </p:stCondLst>
                            <p:childTnLst>
                              <p:par>
                                <p:cTn id="27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9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6000"/>
                            </p:stCondLst>
                            <p:childTnLst>
                              <p:par>
                                <p:cTn id="31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3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8000"/>
                            </p:stCondLst>
                            <p:childTnLst>
                              <p:par>
                                <p:cTn id="3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7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000"/>
                            </p:stCondLst>
                            <p:childTnLst>
                              <p:par>
                                <p:cTn id="3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500"/>
                            </p:stCondLst>
                            <p:childTnLst>
                              <p:par>
                                <p:cTn id="4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1000"/>
                            </p:stCondLst>
                            <p:childTnLst>
                              <p:par>
                                <p:cTn id="4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1500"/>
                            </p:stCondLst>
                            <p:childTnLst>
                              <p:par>
                                <p:cTn id="5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2000"/>
                            </p:stCondLst>
                            <p:childTnLst>
                              <p:par>
                                <p:cTn id="5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2500"/>
                            </p:stCondLst>
                            <p:childTnLst>
                              <p:par>
                                <p:cTn id="5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13000"/>
                            </p:stCondLst>
                            <p:childTnLst>
                              <p:par>
                                <p:cTn id="6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13500"/>
                            </p:stCondLst>
                            <p:childTnLst>
                              <p:par>
                                <p:cTn id="6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4000"/>
                            </p:stCondLst>
                            <p:childTnLst>
                              <p:par>
                                <p:cTn id="71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3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6000"/>
                            </p:stCondLst>
                            <p:childTnLst>
                              <p:par>
                                <p:cTn id="7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7" dur="2000"/>
                                        <p:tgtEl>
                                          <p:spTgt spid="30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18000"/>
                            </p:stCondLst>
                            <p:childTnLst>
                              <p:par>
                                <p:cTn id="79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1" dur="2000"/>
                                        <p:tgtEl>
                                          <p:spTgt spid="30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20000"/>
                            </p:stCondLst>
                            <p:childTnLst>
                              <p:par>
                                <p:cTn id="83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5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19" grpId="0"/>
      <p:bldP spid="20" grpId="0"/>
      <p:bldP spid="21" grpId="0"/>
      <p:bldP spid="30" grpId="0"/>
      <p:bldP spid="31" grpId="0"/>
      <p:bldP spid="3072" grpId="0"/>
      <p:bldP spid="3073" grpId="0"/>
      <p:bldP spid="1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1556792"/>
            <a:ext cx="9001000" cy="854968"/>
          </a:xfrm>
        </p:spPr>
        <p:txBody>
          <a:bodyPr/>
          <a:lstStyle/>
          <a:p>
            <a:pPr lvl="0" algn="l">
              <a:spcBef>
                <a:spcPct val="20000"/>
              </a:spcBef>
            </a:pPr>
            <a:r>
              <a:rPr lang="ru-RU" sz="2400" dirty="0" err="1">
                <a:solidFill>
                  <a:srgbClr val="FFFFFF"/>
                </a:solidFill>
                <a:ea typeface="+mn-ea"/>
                <a:cs typeface="+mn-cs"/>
              </a:rPr>
              <a:t>Площина</a:t>
            </a:r>
            <a:r>
              <a:rPr lang="ru-RU" sz="2400" dirty="0">
                <a:solidFill>
                  <a:srgbClr val="FFFFFF"/>
                </a:solidFill>
                <a:ea typeface="+mn-ea"/>
                <a:cs typeface="+mn-cs"/>
              </a:rPr>
              <a:t> АВС перпендикулярна до </a:t>
            </a:r>
            <a:r>
              <a:rPr lang="ru-RU" sz="2400" dirty="0" err="1">
                <a:solidFill>
                  <a:srgbClr val="FFFFFF"/>
                </a:solidFill>
                <a:ea typeface="+mn-ea"/>
                <a:cs typeface="+mn-cs"/>
              </a:rPr>
              <a:t>площини</a:t>
            </a:r>
            <a:r>
              <a:rPr lang="ru-RU" sz="2400" dirty="0">
                <a:solidFill>
                  <a:srgbClr val="FFFFFF"/>
                </a:solidFill>
                <a:ea typeface="+mn-ea"/>
                <a:cs typeface="+mn-cs"/>
              </a:rPr>
              <a:t> </a:t>
            </a:r>
            <a:r>
              <a:rPr lang="el-GR" sz="2400" dirty="0">
                <a:solidFill>
                  <a:srgbClr val="FFFFFF"/>
                </a:solidFill>
                <a:ea typeface="+mn-ea"/>
                <a:cs typeface="+mn-cs"/>
              </a:rPr>
              <a:t>α</a:t>
            </a:r>
            <a:r>
              <a:rPr lang="ru-RU" sz="2400" dirty="0">
                <a:solidFill>
                  <a:srgbClr val="FFFFFF"/>
                </a:solidFill>
                <a:ea typeface="+mn-ea"/>
                <a:cs typeface="+mn-cs"/>
              </a:rPr>
              <a:t> і </a:t>
            </a:r>
            <a:r>
              <a:rPr lang="ru-RU" sz="2400" dirty="0" err="1">
                <a:solidFill>
                  <a:srgbClr val="FFFFFF"/>
                </a:solidFill>
                <a:ea typeface="+mn-ea"/>
                <a:cs typeface="+mn-cs"/>
              </a:rPr>
              <a:t>перетина</a:t>
            </a:r>
            <a:r>
              <a:rPr lang="uk-UA" sz="2400" dirty="0">
                <a:solidFill>
                  <a:srgbClr val="FFFFFF"/>
                </a:solidFill>
                <a:ea typeface="+mn-ea"/>
                <a:cs typeface="+mn-cs"/>
              </a:rPr>
              <a:t>є</a:t>
            </a:r>
            <a:r>
              <a:rPr lang="ru-RU" sz="2400" dirty="0">
                <a:solidFill>
                  <a:srgbClr val="FFFFFF"/>
                </a:solidFill>
                <a:ea typeface="+mn-ea"/>
                <a:cs typeface="+mn-cs"/>
              </a:rPr>
              <a:t> </a:t>
            </a:r>
            <a:r>
              <a:rPr lang="ru-RU" sz="2400" dirty="0" err="1">
                <a:solidFill>
                  <a:srgbClr val="FFFFFF"/>
                </a:solidFill>
                <a:ea typeface="+mn-ea"/>
                <a:cs typeface="+mn-cs"/>
              </a:rPr>
              <a:t>її</a:t>
            </a:r>
            <a:r>
              <a:rPr lang="ru-RU" sz="2400" dirty="0">
                <a:solidFill>
                  <a:srgbClr val="FFFFFF"/>
                </a:solidFill>
                <a:ea typeface="+mn-ea"/>
                <a:cs typeface="+mn-cs"/>
              </a:rPr>
              <a:t> по </a:t>
            </a:r>
            <a:r>
              <a:rPr lang="ru-RU" sz="2400" dirty="0" err="1">
                <a:solidFill>
                  <a:srgbClr val="FFFFFF"/>
                </a:solidFill>
                <a:ea typeface="+mn-ea"/>
                <a:cs typeface="+mn-cs"/>
              </a:rPr>
              <a:t>прямій</a:t>
            </a:r>
            <a:r>
              <a:rPr lang="ru-RU" sz="2400" dirty="0">
                <a:solidFill>
                  <a:srgbClr val="FFFFFF"/>
                </a:solidFill>
                <a:ea typeface="+mn-ea"/>
                <a:cs typeface="+mn-cs"/>
              </a:rPr>
              <a:t> ВС. </a:t>
            </a:r>
            <a:r>
              <a:rPr lang="ru-RU" sz="2400" dirty="0" err="1">
                <a:solidFill>
                  <a:srgbClr val="FFFFFF"/>
                </a:solidFill>
                <a:ea typeface="+mn-ea"/>
                <a:cs typeface="+mn-cs"/>
              </a:rPr>
              <a:t>Знайдіть</a:t>
            </a:r>
            <a:r>
              <a:rPr lang="ru-RU" sz="2400" dirty="0">
                <a:solidFill>
                  <a:srgbClr val="FFFFFF"/>
                </a:solidFill>
                <a:ea typeface="+mn-ea"/>
                <a:cs typeface="+mn-cs"/>
              </a:rPr>
              <a:t> </a:t>
            </a:r>
            <a:r>
              <a:rPr lang="ru-RU" sz="2400" dirty="0" err="1">
                <a:solidFill>
                  <a:srgbClr val="FFFFFF"/>
                </a:solidFill>
                <a:ea typeface="+mn-ea"/>
                <a:cs typeface="+mn-cs"/>
              </a:rPr>
              <a:t>відстань</a:t>
            </a:r>
            <a:r>
              <a:rPr lang="ru-RU" sz="2400" dirty="0">
                <a:solidFill>
                  <a:srgbClr val="FFFFFF"/>
                </a:solidFill>
                <a:ea typeface="+mn-ea"/>
                <a:cs typeface="+mn-cs"/>
              </a:rPr>
              <a:t> </a:t>
            </a:r>
            <a:r>
              <a:rPr lang="ru-RU" sz="2400" dirty="0" err="1">
                <a:solidFill>
                  <a:srgbClr val="FFFFFF"/>
                </a:solidFill>
                <a:ea typeface="+mn-ea"/>
                <a:cs typeface="+mn-cs"/>
              </a:rPr>
              <a:t>від</a:t>
            </a:r>
            <a:r>
              <a:rPr lang="ru-RU" sz="2400" dirty="0">
                <a:solidFill>
                  <a:srgbClr val="FFFFFF"/>
                </a:solidFill>
                <a:ea typeface="+mn-ea"/>
                <a:cs typeface="+mn-cs"/>
              </a:rPr>
              <a:t> точки А до </a:t>
            </a:r>
            <a:r>
              <a:rPr lang="ru-RU" sz="2400" dirty="0" err="1">
                <a:solidFill>
                  <a:srgbClr val="FFFFFF"/>
                </a:solidFill>
                <a:ea typeface="+mn-ea"/>
                <a:cs typeface="+mn-cs"/>
              </a:rPr>
              <a:t>площини</a:t>
            </a:r>
            <a:r>
              <a:rPr lang="ru-RU" sz="2400" dirty="0">
                <a:solidFill>
                  <a:srgbClr val="FFFFFF"/>
                </a:solidFill>
                <a:ea typeface="+mn-ea"/>
                <a:cs typeface="+mn-cs"/>
              </a:rPr>
              <a:t> </a:t>
            </a:r>
            <a:r>
              <a:rPr lang="el-GR" sz="2400" dirty="0">
                <a:solidFill>
                  <a:srgbClr val="FFFFFF"/>
                </a:solidFill>
                <a:ea typeface="+mn-ea"/>
                <a:cs typeface="+mn-cs"/>
              </a:rPr>
              <a:t>α</a:t>
            </a:r>
            <a:r>
              <a:rPr lang="uk-UA" sz="2400" dirty="0">
                <a:solidFill>
                  <a:srgbClr val="FFFFFF"/>
                </a:solidFill>
                <a:ea typeface="+mn-ea"/>
                <a:cs typeface="+mn-cs"/>
              </a:rPr>
              <a:t>.</a:t>
            </a:r>
            <a:r>
              <a:rPr lang="ru-RU" sz="2400" dirty="0">
                <a:solidFill>
                  <a:srgbClr val="FFFFFF"/>
                </a:solidFill>
                <a:ea typeface="+mn-ea"/>
                <a:cs typeface="+mn-cs"/>
              </a:rPr>
              <a:t/>
            </a:r>
            <a:br>
              <a:rPr lang="ru-RU" sz="2400" dirty="0">
                <a:solidFill>
                  <a:srgbClr val="FFFFFF"/>
                </a:solidFill>
                <a:ea typeface="+mn-ea"/>
                <a:cs typeface="+mn-cs"/>
              </a:rPr>
            </a:br>
            <a:endParaRPr lang="ru-RU" dirty="0"/>
          </a:p>
        </p:txBody>
      </p:sp>
      <p:sp>
        <p:nvSpPr>
          <p:cNvPr id="3" name="Параллелограмм 2"/>
          <p:cNvSpPr/>
          <p:nvPr/>
        </p:nvSpPr>
        <p:spPr>
          <a:xfrm rot="9367283">
            <a:off x="1368919" y="3400229"/>
            <a:ext cx="5285935" cy="2369208"/>
          </a:xfrm>
          <a:prstGeom prst="parallelogram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002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5122" name="Picture 2" descr="D:\Лиля\2012-2013 навчальний рік\Нашла 20.01.13\Нашла в Iy\Анимації\Анимации\226062961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36" y="-27283"/>
            <a:ext cx="723900" cy="76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763688" y="4259095"/>
            <a:ext cx="936104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el-GR" sz="2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α</a:t>
            </a:r>
            <a:endParaRPr lang="ru-RU" sz="2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 flipV="1">
            <a:off x="2508424" y="4293096"/>
            <a:ext cx="3431728" cy="1512168"/>
          </a:xfrm>
          <a:prstGeom prst="line">
            <a:avLst/>
          </a:prstGeom>
          <a:ln>
            <a:prstDash val="dash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flipH="1" flipV="1">
            <a:off x="4932040" y="3717032"/>
            <a:ext cx="1008112" cy="576064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 flipH="1">
            <a:off x="2508424" y="3717032"/>
            <a:ext cx="2423616" cy="2088232"/>
          </a:xfrm>
          <a:prstGeom prst="line">
            <a:avLst/>
          </a:prstGeom>
          <a:ln>
            <a:prstDash val="dash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2316076" y="5774207"/>
            <a:ext cx="767432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en-US" sz="2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A</a:t>
            </a:r>
            <a:endParaRPr lang="ru-RU" sz="2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940152" y="4149080"/>
            <a:ext cx="504056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en-US" sz="2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B</a:t>
            </a:r>
            <a:endParaRPr lang="ru-RU" sz="2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680012" y="3291059"/>
            <a:ext cx="504056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en-US" sz="2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C</a:t>
            </a:r>
            <a:endParaRPr lang="ru-RU" sz="2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278273" y="4354002"/>
            <a:ext cx="576064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en-US" sz="2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15</a:t>
            </a:r>
            <a:endParaRPr lang="ru-RU" sz="2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292080" y="3521891"/>
            <a:ext cx="432048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en-US" sz="2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7</a:t>
            </a:r>
            <a:endParaRPr lang="ru-RU" sz="2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224288" y="4998367"/>
            <a:ext cx="684140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en-US" sz="2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20</a:t>
            </a:r>
            <a:endParaRPr lang="ru-RU" sz="2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132040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4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8" dur="20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500"/>
                            </p:stCondLst>
                            <p:childTnLst>
                              <p:par>
                                <p:cTn id="40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2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7500"/>
                            </p:stCondLst>
                            <p:childTnLst>
                              <p:par>
                                <p:cTn id="44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6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9500"/>
                            </p:stCondLst>
                            <p:childTnLst>
                              <p:par>
                                <p:cTn id="48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0" dur="20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1500"/>
                            </p:stCondLst>
                            <p:childTnLst>
                              <p:par>
                                <p:cTn id="52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4" dur="20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4" grpId="0"/>
      <p:bldP spid="13" grpId="0"/>
      <p:bldP spid="15" grpId="0"/>
      <p:bldP spid="1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4294967295"/>
          </p:nvPr>
        </p:nvSpPr>
        <p:spPr>
          <a:xfrm>
            <a:off x="0" y="1332810"/>
            <a:ext cx="9144000" cy="1233512"/>
          </a:xfrm>
        </p:spPr>
        <p:txBody>
          <a:bodyPr/>
          <a:lstStyle/>
          <a:p>
            <a:pPr algn="l"/>
            <a:r>
              <a:rPr lang="ru-RU" sz="2400" dirty="0" err="1" smtClean="0">
                <a:solidFill>
                  <a:schemeClr val="bg1"/>
                </a:solidFill>
              </a:rPr>
              <a:t>Площина</a:t>
            </a:r>
            <a:r>
              <a:rPr lang="ru-RU" sz="2400" dirty="0" smtClean="0">
                <a:solidFill>
                  <a:schemeClr val="bg1"/>
                </a:solidFill>
              </a:rPr>
              <a:t> АВС перпендикулярна до </a:t>
            </a:r>
            <a:r>
              <a:rPr lang="ru-RU" sz="2400" dirty="0" err="1" smtClean="0">
                <a:solidFill>
                  <a:schemeClr val="bg1"/>
                </a:solidFill>
              </a:rPr>
              <a:t>площини</a:t>
            </a:r>
            <a:r>
              <a:rPr lang="ru-RU" sz="2400" dirty="0" smtClean="0">
                <a:solidFill>
                  <a:schemeClr val="bg1"/>
                </a:solidFill>
              </a:rPr>
              <a:t> </a:t>
            </a:r>
            <a:r>
              <a:rPr lang="el-GR" sz="2400" dirty="0" smtClean="0">
                <a:solidFill>
                  <a:schemeClr val="bg1"/>
                </a:solidFill>
              </a:rPr>
              <a:t>α</a:t>
            </a:r>
            <a:r>
              <a:rPr lang="ru-RU" sz="2400" dirty="0" smtClean="0">
                <a:solidFill>
                  <a:schemeClr val="bg1"/>
                </a:solidFill>
              </a:rPr>
              <a:t> і </a:t>
            </a:r>
            <a:r>
              <a:rPr lang="ru-RU" sz="2400" dirty="0" err="1" smtClean="0">
                <a:solidFill>
                  <a:schemeClr val="bg1"/>
                </a:solidFill>
              </a:rPr>
              <a:t>перетина</a:t>
            </a:r>
            <a:r>
              <a:rPr lang="uk-UA" sz="2400" dirty="0">
                <a:solidFill>
                  <a:schemeClr val="bg1"/>
                </a:solidFill>
              </a:rPr>
              <a:t>є</a:t>
            </a:r>
            <a:r>
              <a:rPr lang="ru-RU" sz="2400" dirty="0" smtClean="0">
                <a:solidFill>
                  <a:schemeClr val="bg1"/>
                </a:solidFill>
              </a:rPr>
              <a:t> </a:t>
            </a:r>
            <a:r>
              <a:rPr lang="ru-RU" sz="2400" dirty="0" err="1" smtClean="0">
                <a:solidFill>
                  <a:schemeClr val="bg1"/>
                </a:solidFill>
              </a:rPr>
              <a:t>її</a:t>
            </a:r>
            <a:r>
              <a:rPr lang="ru-RU" sz="2400" dirty="0" smtClean="0">
                <a:solidFill>
                  <a:schemeClr val="bg1"/>
                </a:solidFill>
              </a:rPr>
              <a:t> по </a:t>
            </a:r>
            <a:r>
              <a:rPr lang="ru-RU" sz="2400" dirty="0" err="1" smtClean="0">
                <a:solidFill>
                  <a:schemeClr val="bg1"/>
                </a:solidFill>
              </a:rPr>
              <a:t>прямій</a:t>
            </a:r>
            <a:r>
              <a:rPr lang="ru-RU" sz="2400" dirty="0" smtClean="0">
                <a:solidFill>
                  <a:schemeClr val="bg1"/>
                </a:solidFill>
              </a:rPr>
              <a:t> ВС. </a:t>
            </a:r>
            <a:r>
              <a:rPr lang="ru-RU" sz="2400" dirty="0" err="1" smtClean="0">
                <a:solidFill>
                  <a:schemeClr val="bg1"/>
                </a:solidFill>
              </a:rPr>
              <a:t>Знайдіть</a:t>
            </a:r>
            <a:r>
              <a:rPr lang="ru-RU" sz="2400" dirty="0" smtClean="0">
                <a:solidFill>
                  <a:schemeClr val="bg1"/>
                </a:solidFill>
              </a:rPr>
              <a:t> </a:t>
            </a:r>
            <a:r>
              <a:rPr lang="ru-RU" sz="2400" dirty="0" err="1" smtClean="0">
                <a:solidFill>
                  <a:schemeClr val="bg1"/>
                </a:solidFill>
              </a:rPr>
              <a:t>відстань</a:t>
            </a:r>
            <a:r>
              <a:rPr lang="ru-RU" sz="2400" dirty="0" smtClean="0">
                <a:solidFill>
                  <a:schemeClr val="bg1"/>
                </a:solidFill>
              </a:rPr>
              <a:t> </a:t>
            </a:r>
            <a:r>
              <a:rPr lang="ru-RU" sz="2400" dirty="0" err="1" smtClean="0">
                <a:solidFill>
                  <a:schemeClr val="bg1"/>
                </a:solidFill>
              </a:rPr>
              <a:t>від</a:t>
            </a:r>
            <a:r>
              <a:rPr lang="ru-RU" sz="2400" dirty="0" smtClean="0">
                <a:solidFill>
                  <a:schemeClr val="bg1"/>
                </a:solidFill>
              </a:rPr>
              <a:t> точки А до </a:t>
            </a:r>
            <a:r>
              <a:rPr lang="ru-RU" sz="2400" dirty="0" err="1" smtClean="0">
                <a:solidFill>
                  <a:schemeClr val="bg1"/>
                </a:solidFill>
              </a:rPr>
              <a:t>площини</a:t>
            </a:r>
            <a:r>
              <a:rPr lang="ru-RU" sz="2400" dirty="0" smtClean="0">
                <a:solidFill>
                  <a:schemeClr val="bg1"/>
                </a:solidFill>
              </a:rPr>
              <a:t> </a:t>
            </a:r>
            <a:r>
              <a:rPr lang="el-GR" sz="2400" dirty="0" smtClean="0">
                <a:solidFill>
                  <a:schemeClr val="bg1"/>
                </a:solidFill>
              </a:rPr>
              <a:t>α</a:t>
            </a:r>
            <a:r>
              <a:rPr lang="uk-UA" sz="2400" dirty="0" smtClean="0">
                <a:solidFill>
                  <a:schemeClr val="bg1"/>
                </a:solidFill>
              </a:rPr>
              <a:t>.</a:t>
            </a:r>
            <a:endParaRPr lang="ru-RU" sz="2400" dirty="0">
              <a:solidFill>
                <a:schemeClr val="bg1"/>
              </a:solidFill>
            </a:endParaRP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 flipV="1">
            <a:off x="971600" y="4869160"/>
            <a:ext cx="1440160" cy="1440160"/>
          </a:xfrm>
          <a:prstGeom prst="line">
            <a:avLst/>
          </a:prstGeom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971600" y="6309320"/>
            <a:ext cx="5040560" cy="0"/>
          </a:xfrm>
          <a:prstGeom prst="line">
            <a:avLst/>
          </a:prstGeom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flipV="1">
            <a:off x="6012160" y="4869160"/>
            <a:ext cx="1440160" cy="1440160"/>
          </a:xfrm>
          <a:prstGeom prst="line">
            <a:avLst/>
          </a:prstGeom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>
            <a:off x="2843808" y="5589240"/>
            <a:ext cx="3024336" cy="0"/>
          </a:xfrm>
          <a:prstGeom prst="line">
            <a:avLst/>
          </a:prstGeom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 flipV="1">
            <a:off x="2843808" y="2708920"/>
            <a:ext cx="2016224" cy="2880320"/>
          </a:xfrm>
          <a:prstGeom prst="line">
            <a:avLst/>
          </a:prstGeom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>
            <a:off x="4860032" y="2708920"/>
            <a:ext cx="1008112" cy="2880320"/>
          </a:xfrm>
          <a:prstGeom prst="line">
            <a:avLst/>
          </a:prstGeom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4492282" y="2348880"/>
            <a:ext cx="792088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uk-UA" sz="2400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А</a:t>
            </a:r>
            <a:endParaRPr lang="ru-RU" sz="24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894962" y="5389341"/>
            <a:ext cx="432048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uk-UA" sz="24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В</a:t>
            </a:r>
            <a:endParaRPr lang="ru-RU" sz="24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2399827" y="5389341"/>
            <a:ext cx="432048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uk-UA" sz="24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С</a:t>
            </a:r>
            <a:endParaRPr lang="ru-RU" sz="24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cxnSp>
        <p:nvCxnSpPr>
          <p:cNvPr id="23" name="Прямая соединительная линия 22"/>
          <p:cNvCxnSpPr/>
          <p:nvPr/>
        </p:nvCxnSpPr>
        <p:spPr>
          <a:xfrm>
            <a:off x="2399827" y="4869160"/>
            <a:ext cx="948037" cy="0"/>
          </a:xfrm>
          <a:prstGeom prst="line">
            <a:avLst/>
          </a:prstGeom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/>
          <p:cNvCxnSpPr/>
          <p:nvPr/>
        </p:nvCxnSpPr>
        <p:spPr>
          <a:xfrm>
            <a:off x="3347864" y="4869160"/>
            <a:ext cx="2232248" cy="0"/>
          </a:xfrm>
          <a:prstGeom prst="line">
            <a:avLst/>
          </a:prstGeom>
          <a:ln>
            <a:prstDash val="dash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28" name="Прямая соединительная линия 27"/>
          <p:cNvCxnSpPr/>
          <p:nvPr/>
        </p:nvCxnSpPr>
        <p:spPr>
          <a:xfrm>
            <a:off x="5652120" y="4869160"/>
            <a:ext cx="1800200" cy="0"/>
          </a:xfrm>
          <a:prstGeom prst="line">
            <a:avLst/>
          </a:prstGeom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30" name="TextBox 29"/>
          <p:cNvSpPr txBox="1"/>
          <p:nvPr/>
        </p:nvSpPr>
        <p:spPr>
          <a:xfrm>
            <a:off x="1331640" y="5814665"/>
            <a:ext cx="97571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sz="2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α</a:t>
            </a:r>
            <a:endParaRPr lang="ru-RU" sz="2400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3923928" y="5583832"/>
            <a:ext cx="864096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uk-UA" sz="24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13</a:t>
            </a:r>
            <a:endParaRPr lang="ru-RU" sz="24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3073" name="TextBox 3072"/>
          <p:cNvSpPr txBox="1"/>
          <p:nvPr/>
        </p:nvSpPr>
        <p:spPr>
          <a:xfrm>
            <a:off x="5328084" y="3407188"/>
            <a:ext cx="6480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2</a:t>
            </a:r>
            <a:r>
              <a:rPr lang="uk-UA" sz="2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1</a:t>
            </a:r>
            <a:endParaRPr lang="ru-RU" sz="2400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pic>
        <p:nvPicPr>
          <p:cNvPr id="22" name="Picture 2" descr="D:\Лиля\2012-2013 навчальний рік\Нашла 20.01.13\Нашла в Iy\Анимації\Анимации\804720254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4854"/>
            <a:ext cx="733425" cy="76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24" name="Прямая соединительная линия 23"/>
          <p:cNvCxnSpPr/>
          <p:nvPr/>
        </p:nvCxnSpPr>
        <p:spPr>
          <a:xfrm flipV="1">
            <a:off x="5894962" y="2708920"/>
            <a:ext cx="2016224" cy="2880320"/>
          </a:xfrm>
          <a:prstGeom prst="line">
            <a:avLst/>
          </a:prstGeom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5" name="TextBox 4"/>
          <p:cNvSpPr txBox="1"/>
          <p:nvPr/>
        </p:nvSpPr>
        <p:spPr>
          <a:xfrm>
            <a:off x="7911186" y="2478087"/>
            <a:ext cx="504056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en-US" sz="24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D</a:t>
            </a:r>
            <a:endParaRPr lang="ru-RU" sz="24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cxnSp>
        <p:nvCxnSpPr>
          <p:cNvPr id="9" name="Прямая соединительная линия 8"/>
          <p:cNvCxnSpPr>
            <a:stCxn id="5" idx="1"/>
          </p:cNvCxnSpPr>
          <p:nvPr/>
        </p:nvCxnSpPr>
        <p:spPr>
          <a:xfrm flipH="1" flipV="1">
            <a:off x="4860032" y="2708919"/>
            <a:ext cx="3051154" cy="1"/>
          </a:xfrm>
          <a:prstGeom prst="line">
            <a:avLst/>
          </a:prstGeom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7236296" y="3501008"/>
            <a:ext cx="792088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en-US" sz="24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20</a:t>
            </a:r>
            <a:endParaRPr lang="ru-RU" sz="24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13" name="Дуга 12"/>
          <p:cNvSpPr/>
          <p:nvPr/>
        </p:nvSpPr>
        <p:spPr>
          <a:xfrm rot="20118454">
            <a:off x="5467013" y="4910957"/>
            <a:ext cx="720080" cy="827475"/>
          </a:xfrm>
          <a:prstGeom prst="arc">
            <a:avLst/>
          </a:prstGeom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Дуга 28"/>
          <p:cNvSpPr/>
          <p:nvPr/>
        </p:nvSpPr>
        <p:spPr>
          <a:xfrm rot="9291257">
            <a:off x="4571540" y="2641430"/>
            <a:ext cx="648072" cy="596643"/>
          </a:xfrm>
          <a:prstGeom prst="arc">
            <a:avLst/>
          </a:prstGeom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Дуга 31"/>
          <p:cNvSpPr/>
          <p:nvPr/>
        </p:nvSpPr>
        <p:spPr>
          <a:xfrm rot="9665151">
            <a:off x="4439484" y="2734823"/>
            <a:ext cx="1064654" cy="646101"/>
          </a:xfrm>
          <a:prstGeom prst="arc">
            <a:avLst/>
          </a:prstGeom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Дуга 32"/>
          <p:cNvSpPr/>
          <p:nvPr/>
        </p:nvSpPr>
        <p:spPr>
          <a:xfrm rot="20303815">
            <a:off x="5474925" y="5091019"/>
            <a:ext cx="648072" cy="596643"/>
          </a:xfrm>
          <a:prstGeom prst="arc">
            <a:avLst/>
          </a:prstGeom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Дуга 33"/>
          <p:cNvSpPr/>
          <p:nvPr/>
        </p:nvSpPr>
        <p:spPr>
          <a:xfrm rot="15197095">
            <a:off x="5442730" y="5156538"/>
            <a:ext cx="648072" cy="596643"/>
          </a:xfrm>
          <a:prstGeom prst="arc">
            <a:avLst/>
          </a:prstGeom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Дуга 34"/>
          <p:cNvSpPr/>
          <p:nvPr/>
        </p:nvSpPr>
        <p:spPr>
          <a:xfrm rot="3834863">
            <a:off x="4578663" y="2559309"/>
            <a:ext cx="648072" cy="596643"/>
          </a:xfrm>
          <a:prstGeom prst="arc">
            <a:avLst/>
          </a:prstGeom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800795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000"/>
                            </p:stCondLst>
                            <p:childTnLst>
                              <p:par>
                                <p:cTn id="27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9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6000"/>
                            </p:stCondLst>
                            <p:childTnLst>
                              <p:par>
                                <p:cTn id="31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3" dur="20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8000"/>
                            </p:stCondLst>
                            <p:childTnLst>
                              <p:par>
                                <p:cTn id="3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8500"/>
                            </p:stCondLst>
                            <p:childTnLst>
                              <p:par>
                                <p:cTn id="3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9000"/>
                            </p:stCondLst>
                            <p:childTnLst>
                              <p:par>
                                <p:cTn id="4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9500"/>
                            </p:stCondLst>
                            <p:childTnLst>
                              <p:par>
                                <p:cTn id="4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0000"/>
                            </p:stCondLst>
                            <p:childTnLst>
                              <p:par>
                                <p:cTn id="5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0500"/>
                            </p:stCondLst>
                            <p:childTnLst>
                              <p:par>
                                <p:cTn id="5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1000"/>
                            </p:stCondLst>
                            <p:childTnLst>
                              <p:par>
                                <p:cTn id="59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1" dur="20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13000"/>
                            </p:stCondLst>
                            <p:childTnLst>
                              <p:par>
                                <p:cTn id="63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5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15000"/>
                            </p:stCondLst>
                            <p:childTnLst>
                              <p:par>
                                <p:cTn id="67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9" dur="2000"/>
                                        <p:tgtEl>
                                          <p:spTgt spid="30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7000"/>
                            </p:stCondLst>
                            <p:childTnLst>
                              <p:par>
                                <p:cTn id="7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7500"/>
                            </p:stCondLst>
                            <p:childTnLst>
                              <p:par>
                                <p:cTn id="7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7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19500"/>
                            </p:stCondLst>
                            <p:childTnLst>
                              <p:par>
                                <p:cTn id="7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20000"/>
                            </p:stCondLst>
                            <p:childTnLst>
                              <p:par>
                                <p:cTn id="83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5" dur="2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22000"/>
                            </p:stCondLst>
                            <p:childTnLst>
                              <p:par>
                                <p:cTn id="8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22500"/>
                            </p:stCondLst>
                            <p:childTnLst>
                              <p:par>
                                <p:cTn id="9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23000"/>
                            </p:stCondLst>
                            <p:childTnLst>
                              <p:par>
                                <p:cTn id="9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23500"/>
                            </p:stCondLst>
                            <p:childTnLst>
                              <p:par>
                                <p:cTn id="9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24000"/>
                            </p:stCondLst>
                            <p:childTnLst>
                              <p:par>
                                <p:cTn id="10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24500"/>
                            </p:stCondLst>
                            <p:childTnLst>
                              <p:par>
                                <p:cTn id="10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19" grpId="0"/>
      <p:bldP spid="20" grpId="0"/>
      <p:bldP spid="31" grpId="0"/>
      <p:bldP spid="13" grpId="0" animBg="1"/>
      <p:bldP spid="29" grpId="0" animBg="1"/>
      <p:bldP spid="32" grpId="0" animBg="1"/>
      <p:bldP spid="33" grpId="0" animBg="1"/>
      <p:bldP spid="34" grpId="0" animBg="1"/>
      <p:bldP spid="3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556792"/>
            <a:ext cx="9036496" cy="648072"/>
          </a:xfrm>
        </p:spPr>
        <p:txBody>
          <a:bodyPr/>
          <a:lstStyle/>
          <a:p>
            <a:pPr algn="l"/>
            <a:r>
              <a:rPr lang="ru-RU" sz="2400" dirty="0" err="1">
                <a:solidFill>
                  <a:srgbClr val="FFFFFF"/>
                </a:solidFill>
              </a:rPr>
              <a:t>Площина</a:t>
            </a:r>
            <a:r>
              <a:rPr lang="ru-RU" sz="2400" dirty="0">
                <a:solidFill>
                  <a:srgbClr val="FFFFFF"/>
                </a:solidFill>
              </a:rPr>
              <a:t> АВС перпендикулярна до </a:t>
            </a:r>
            <a:r>
              <a:rPr lang="ru-RU" sz="2400" dirty="0" err="1">
                <a:solidFill>
                  <a:srgbClr val="FFFFFF"/>
                </a:solidFill>
              </a:rPr>
              <a:t>площини</a:t>
            </a:r>
            <a:r>
              <a:rPr lang="ru-RU" sz="2400" dirty="0">
                <a:solidFill>
                  <a:srgbClr val="FFFFFF"/>
                </a:solidFill>
              </a:rPr>
              <a:t> </a:t>
            </a:r>
            <a:r>
              <a:rPr lang="el-GR" sz="2400" dirty="0">
                <a:solidFill>
                  <a:srgbClr val="FFFFFF"/>
                </a:solidFill>
              </a:rPr>
              <a:t>α</a:t>
            </a:r>
            <a:r>
              <a:rPr lang="ru-RU" sz="2400" dirty="0">
                <a:solidFill>
                  <a:srgbClr val="FFFFFF"/>
                </a:solidFill>
              </a:rPr>
              <a:t> і </a:t>
            </a:r>
            <a:r>
              <a:rPr lang="ru-RU" sz="2400" dirty="0" err="1">
                <a:solidFill>
                  <a:srgbClr val="FFFFFF"/>
                </a:solidFill>
              </a:rPr>
              <a:t>перетина</a:t>
            </a:r>
            <a:r>
              <a:rPr lang="uk-UA" sz="2400" dirty="0">
                <a:solidFill>
                  <a:srgbClr val="FFFFFF"/>
                </a:solidFill>
              </a:rPr>
              <a:t>є</a:t>
            </a:r>
            <a:r>
              <a:rPr lang="ru-RU" sz="2400" dirty="0">
                <a:solidFill>
                  <a:srgbClr val="FFFFFF"/>
                </a:solidFill>
              </a:rPr>
              <a:t> </a:t>
            </a:r>
            <a:r>
              <a:rPr lang="ru-RU" sz="2400" dirty="0" err="1">
                <a:solidFill>
                  <a:srgbClr val="FFFFFF"/>
                </a:solidFill>
              </a:rPr>
              <a:t>її</a:t>
            </a:r>
            <a:r>
              <a:rPr lang="ru-RU" sz="2400" dirty="0">
                <a:solidFill>
                  <a:srgbClr val="FFFFFF"/>
                </a:solidFill>
              </a:rPr>
              <a:t> по </a:t>
            </a:r>
            <a:r>
              <a:rPr lang="ru-RU" sz="2400" dirty="0" err="1">
                <a:solidFill>
                  <a:srgbClr val="FFFFFF"/>
                </a:solidFill>
              </a:rPr>
              <a:t>прямій</a:t>
            </a:r>
            <a:r>
              <a:rPr lang="ru-RU" sz="2400" dirty="0">
                <a:solidFill>
                  <a:srgbClr val="FFFFFF"/>
                </a:solidFill>
              </a:rPr>
              <a:t> ВС. </a:t>
            </a:r>
            <a:r>
              <a:rPr lang="ru-RU" sz="2400" dirty="0" err="1">
                <a:solidFill>
                  <a:srgbClr val="FFFFFF"/>
                </a:solidFill>
              </a:rPr>
              <a:t>Знайдіть</a:t>
            </a:r>
            <a:r>
              <a:rPr lang="ru-RU" sz="2400" dirty="0">
                <a:solidFill>
                  <a:srgbClr val="FFFFFF"/>
                </a:solidFill>
              </a:rPr>
              <a:t> </a:t>
            </a:r>
            <a:r>
              <a:rPr lang="ru-RU" sz="2400" dirty="0" err="1">
                <a:solidFill>
                  <a:srgbClr val="FFFFFF"/>
                </a:solidFill>
              </a:rPr>
              <a:t>відстань</a:t>
            </a:r>
            <a:r>
              <a:rPr lang="ru-RU" sz="2400" dirty="0">
                <a:solidFill>
                  <a:srgbClr val="FFFFFF"/>
                </a:solidFill>
              </a:rPr>
              <a:t> </a:t>
            </a:r>
            <a:r>
              <a:rPr lang="ru-RU" sz="2400" dirty="0" err="1">
                <a:solidFill>
                  <a:srgbClr val="FFFFFF"/>
                </a:solidFill>
              </a:rPr>
              <a:t>від</a:t>
            </a:r>
            <a:r>
              <a:rPr lang="ru-RU" sz="2400" dirty="0">
                <a:solidFill>
                  <a:srgbClr val="FFFFFF"/>
                </a:solidFill>
              </a:rPr>
              <a:t> точки А до </a:t>
            </a:r>
            <a:r>
              <a:rPr lang="ru-RU" sz="2400" dirty="0" err="1">
                <a:solidFill>
                  <a:srgbClr val="FFFFFF"/>
                </a:solidFill>
              </a:rPr>
              <a:t>площини</a:t>
            </a:r>
            <a:r>
              <a:rPr lang="ru-RU" sz="2400" dirty="0">
                <a:solidFill>
                  <a:srgbClr val="FFFFFF"/>
                </a:solidFill>
              </a:rPr>
              <a:t> </a:t>
            </a:r>
            <a:r>
              <a:rPr lang="el-GR" sz="2400" dirty="0">
                <a:solidFill>
                  <a:srgbClr val="FFFFFF"/>
                </a:solidFill>
              </a:rPr>
              <a:t>α</a:t>
            </a:r>
            <a:r>
              <a:rPr lang="uk-UA" sz="2400" dirty="0">
                <a:solidFill>
                  <a:srgbClr val="FFFFFF"/>
                </a:solidFill>
              </a:rPr>
              <a:t>.</a:t>
            </a:r>
            <a:r>
              <a:rPr lang="ru-RU" sz="2400" dirty="0">
                <a:solidFill>
                  <a:srgbClr val="FFFFFF"/>
                </a:solidFill>
              </a:rPr>
              <a:t/>
            </a:r>
            <a:br>
              <a:rPr lang="ru-RU" sz="2400" dirty="0">
                <a:solidFill>
                  <a:srgbClr val="FFFFFF"/>
                </a:solidFill>
              </a:rPr>
            </a:br>
            <a:endParaRPr lang="ru-RU" dirty="0"/>
          </a:p>
        </p:txBody>
      </p:sp>
      <p:pic>
        <p:nvPicPr>
          <p:cNvPr id="6147" name="Picture 3" descr="D:\Лиля\2012-2013 навчальний рік\Нашла 20.01.13\Нашла в Iy\Анимації\Анимации\371560035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0"/>
            <a:ext cx="714375" cy="76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4" name="Прямая соединительная линия 3"/>
          <p:cNvCxnSpPr/>
          <p:nvPr/>
        </p:nvCxnSpPr>
        <p:spPr>
          <a:xfrm>
            <a:off x="971600" y="2492896"/>
            <a:ext cx="1656184" cy="2376264"/>
          </a:xfrm>
          <a:prstGeom prst="line">
            <a:avLst/>
          </a:prstGeom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>
            <a:off x="2627784" y="4869160"/>
            <a:ext cx="2448272" cy="0"/>
          </a:xfrm>
          <a:prstGeom prst="line">
            <a:avLst/>
          </a:prstGeom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flipH="1" flipV="1">
            <a:off x="971600" y="2492896"/>
            <a:ext cx="4104456" cy="2376264"/>
          </a:xfrm>
          <a:prstGeom prst="line">
            <a:avLst/>
          </a:prstGeom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568424" y="2118046"/>
            <a:ext cx="50690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A</a:t>
            </a:r>
            <a:endParaRPr lang="ru-RU" sz="2400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004368" y="4638327"/>
            <a:ext cx="6480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B</a:t>
            </a:r>
            <a:endParaRPr lang="ru-RU" sz="2400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148064" y="4638326"/>
            <a:ext cx="8640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C</a:t>
            </a:r>
            <a:endParaRPr lang="ru-RU" sz="2400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cxnSp>
        <p:nvCxnSpPr>
          <p:cNvPr id="18" name="Прямая соединительная линия 17"/>
          <p:cNvCxnSpPr/>
          <p:nvPr/>
        </p:nvCxnSpPr>
        <p:spPr>
          <a:xfrm flipH="1" flipV="1">
            <a:off x="971600" y="4149080"/>
            <a:ext cx="720080" cy="1440160"/>
          </a:xfrm>
          <a:prstGeom prst="line">
            <a:avLst/>
          </a:prstGeom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>
            <a:off x="971600" y="4149080"/>
            <a:ext cx="1152128" cy="0"/>
          </a:xfrm>
          <a:prstGeom prst="line">
            <a:avLst/>
          </a:prstGeom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>
            <a:off x="2123728" y="4149080"/>
            <a:ext cx="1656184" cy="0"/>
          </a:xfrm>
          <a:prstGeom prst="line">
            <a:avLst/>
          </a:prstGeom>
          <a:ln>
            <a:prstDash val="dash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/>
          <p:cNvCxnSpPr/>
          <p:nvPr/>
        </p:nvCxnSpPr>
        <p:spPr>
          <a:xfrm>
            <a:off x="3851920" y="4149080"/>
            <a:ext cx="2160240" cy="0"/>
          </a:xfrm>
          <a:prstGeom prst="line">
            <a:avLst/>
          </a:prstGeom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26" name="Прямая соединительная линия 25"/>
          <p:cNvCxnSpPr/>
          <p:nvPr/>
        </p:nvCxnSpPr>
        <p:spPr>
          <a:xfrm>
            <a:off x="6012160" y="4149080"/>
            <a:ext cx="720080" cy="1440160"/>
          </a:xfrm>
          <a:prstGeom prst="line">
            <a:avLst/>
          </a:prstGeom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cxnSp>
        <p:nvCxnSpPr>
          <p:cNvPr id="28" name="Прямая соединительная линия 27"/>
          <p:cNvCxnSpPr/>
          <p:nvPr/>
        </p:nvCxnSpPr>
        <p:spPr>
          <a:xfrm flipH="1">
            <a:off x="1691680" y="5589240"/>
            <a:ext cx="5040560" cy="0"/>
          </a:xfrm>
          <a:prstGeom prst="line">
            <a:avLst/>
          </a:prstGeom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29" name="TextBox 28"/>
          <p:cNvSpPr txBox="1"/>
          <p:nvPr/>
        </p:nvSpPr>
        <p:spPr>
          <a:xfrm>
            <a:off x="6012160" y="5099992"/>
            <a:ext cx="5760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sz="2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α</a:t>
            </a:r>
            <a:endParaRPr lang="ru-RU" sz="2400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cxnSp>
        <p:nvCxnSpPr>
          <p:cNvPr id="6151" name="Прямая соединительная линия 6150"/>
          <p:cNvCxnSpPr/>
          <p:nvPr/>
        </p:nvCxnSpPr>
        <p:spPr>
          <a:xfrm>
            <a:off x="2267744" y="4365104"/>
            <a:ext cx="864096" cy="1224136"/>
          </a:xfrm>
          <a:prstGeom prst="line">
            <a:avLst/>
          </a:prstGeom>
          <a:ln>
            <a:prstDash val="dash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6153" name="Прямая соединительная линия 6152"/>
          <p:cNvCxnSpPr/>
          <p:nvPr/>
        </p:nvCxnSpPr>
        <p:spPr>
          <a:xfrm>
            <a:off x="3038777" y="5445224"/>
            <a:ext cx="540060" cy="864096"/>
          </a:xfrm>
          <a:prstGeom prst="line">
            <a:avLst/>
          </a:prstGeom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6154" name="TextBox 6153"/>
          <p:cNvSpPr txBox="1"/>
          <p:nvPr/>
        </p:nvSpPr>
        <p:spPr>
          <a:xfrm>
            <a:off x="3131840" y="6078487"/>
            <a:ext cx="5760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D</a:t>
            </a:r>
            <a:endParaRPr lang="ru-RU" sz="2400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cxnSp>
        <p:nvCxnSpPr>
          <p:cNvPr id="6156" name="Прямая соединительная линия 6155"/>
          <p:cNvCxnSpPr/>
          <p:nvPr/>
        </p:nvCxnSpPr>
        <p:spPr>
          <a:xfrm flipV="1">
            <a:off x="4327446" y="4869158"/>
            <a:ext cx="748610" cy="720083"/>
          </a:xfrm>
          <a:prstGeom prst="line">
            <a:avLst/>
          </a:prstGeom>
          <a:ln>
            <a:prstDash val="dash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6159" name="Прямая соединительная линия 6158"/>
          <p:cNvCxnSpPr/>
          <p:nvPr/>
        </p:nvCxnSpPr>
        <p:spPr>
          <a:xfrm flipV="1">
            <a:off x="3578837" y="5589240"/>
            <a:ext cx="748609" cy="720079"/>
          </a:xfrm>
          <a:prstGeom prst="line">
            <a:avLst/>
          </a:prstGeom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6162" name="Прямая соединительная линия 6161"/>
          <p:cNvCxnSpPr>
            <a:stCxn id="12" idx="3"/>
          </p:cNvCxnSpPr>
          <p:nvPr/>
        </p:nvCxnSpPr>
        <p:spPr>
          <a:xfrm>
            <a:off x="2652440" y="4869160"/>
            <a:ext cx="926397" cy="720081"/>
          </a:xfrm>
          <a:prstGeom prst="line">
            <a:avLst/>
          </a:prstGeom>
          <a:ln>
            <a:prstDash val="dash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6170" name="Прямая соединительная линия 6169"/>
          <p:cNvCxnSpPr/>
          <p:nvPr/>
        </p:nvCxnSpPr>
        <p:spPr>
          <a:xfrm>
            <a:off x="3578837" y="5589241"/>
            <a:ext cx="374304" cy="288031"/>
          </a:xfrm>
          <a:prstGeom prst="line">
            <a:avLst/>
          </a:prstGeom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6171" name="TextBox 6170"/>
          <p:cNvSpPr txBox="1"/>
          <p:nvPr/>
        </p:nvSpPr>
        <p:spPr>
          <a:xfrm>
            <a:off x="4046546" y="5847655"/>
            <a:ext cx="5617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K</a:t>
            </a:r>
            <a:endParaRPr lang="ru-RU" sz="2400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cxnSp>
        <p:nvCxnSpPr>
          <p:cNvPr id="6173" name="Прямая соединительная линия 6172"/>
          <p:cNvCxnSpPr/>
          <p:nvPr/>
        </p:nvCxnSpPr>
        <p:spPr>
          <a:xfrm flipH="1">
            <a:off x="3578837" y="5733256"/>
            <a:ext cx="187152" cy="216023"/>
          </a:xfrm>
          <a:prstGeom prst="line">
            <a:avLst/>
          </a:prstGeom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6175" name="Прямая соединительная линия 6174"/>
          <p:cNvCxnSpPr/>
          <p:nvPr/>
        </p:nvCxnSpPr>
        <p:spPr>
          <a:xfrm>
            <a:off x="3578837" y="5949279"/>
            <a:ext cx="187152" cy="129208"/>
          </a:xfrm>
          <a:prstGeom prst="line">
            <a:avLst/>
          </a:prstGeom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6176" name="TextBox 6175"/>
          <p:cNvSpPr txBox="1"/>
          <p:nvPr/>
        </p:nvSpPr>
        <p:spPr>
          <a:xfrm>
            <a:off x="2652440" y="3140968"/>
            <a:ext cx="5040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9</a:t>
            </a:r>
            <a:endParaRPr lang="ru-RU" sz="2400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6177" name="TextBox 6176"/>
          <p:cNvSpPr txBox="1"/>
          <p:nvPr/>
        </p:nvSpPr>
        <p:spPr>
          <a:xfrm>
            <a:off x="1151620" y="3159888"/>
            <a:ext cx="6480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6</a:t>
            </a:r>
            <a:endParaRPr lang="ru-RU" sz="2400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6178" name="TextBox 6177"/>
          <p:cNvSpPr txBox="1"/>
          <p:nvPr/>
        </p:nvSpPr>
        <p:spPr>
          <a:xfrm>
            <a:off x="3308807" y="4977172"/>
            <a:ext cx="39909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3</a:t>
            </a:r>
            <a:endParaRPr lang="ru-RU" sz="2400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6179" name="TextBox 6178"/>
          <p:cNvSpPr txBox="1"/>
          <p:nvPr/>
        </p:nvSpPr>
        <p:spPr>
          <a:xfrm>
            <a:off x="4788024" y="5202908"/>
            <a:ext cx="2880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4</a:t>
            </a:r>
            <a:endParaRPr lang="ru-RU" sz="2400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9466929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6" dur="2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500"/>
                            </p:stCondLst>
                            <p:childTnLst>
                              <p:par>
                                <p:cTn id="28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0" dur="2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6500"/>
                            </p:stCondLst>
                            <p:childTnLst>
                              <p:par>
                                <p:cTn id="32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4" dur="2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8500"/>
                            </p:stCondLst>
                            <p:childTnLst>
                              <p:par>
                                <p:cTn id="3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9000"/>
                            </p:stCondLst>
                            <p:childTnLst>
                              <p:par>
                                <p:cTn id="4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9500"/>
                            </p:stCondLst>
                            <p:childTnLst>
                              <p:par>
                                <p:cTn id="4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"/>
                            </p:stCondLst>
                            <p:childTnLst>
                              <p:par>
                                <p:cTn id="63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5" dur="20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0" dur="500"/>
                                        <p:tgtEl>
                                          <p:spTgt spid="6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500"/>
                            </p:stCondLst>
                            <p:childTnLst>
                              <p:par>
                                <p:cTn id="7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4" dur="500"/>
                                        <p:tgtEl>
                                          <p:spTgt spid="6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1000"/>
                            </p:stCondLst>
                            <p:childTnLst>
                              <p:par>
                                <p:cTn id="76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8" dur="2000"/>
                                        <p:tgtEl>
                                          <p:spTgt spid="61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3000"/>
                            </p:stCondLst>
                            <p:childTnLst>
                              <p:par>
                                <p:cTn id="8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500"/>
                                        <p:tgtEl>
                                          <p:spTgt spid="6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3500"/>
                            </p:stCondLst>
                            <p:childTnLst>
                              <p:par>
                                <p:cTn id="8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6" dur="500"/>
                                        <p:tgtEl>
                                          <p:spTgt spid="6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1" dur="500"/>
                                        <p:tgtEl>
                                          <p:spTgt spid="6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500"/>
                            </p:stCondLst>
                            <p:childTnLst>
                              <p:par>
                                <p:cTn id="9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5" dur="500"/>
                                        <p:tgtEl>
                                          <p:spTgt spid="6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000"/>
                            </p:stCondLst>
                            <p:childTnLst>
                              <p:par>
                                <p:cTn id="97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99" dur="2000"/>
                                        <p:tgtEl>
                                          <p:spTgt spid="6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3000"/>
                            </p:stCondLst>
                            <p:childTnLst>
                              <p:par>
                                <p:cTn id="10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3" dur="500"/>
                                        <p:tgtEl>
                                          <p:spTgt spid="6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3500"/>
                            </p:stCondLst>
                            <p:childTnLst>
                              <p:par>
                                <p:cTn id="10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7" dur="500"/>
                                        <p:tgtEl>
                                          <p:spTgt spid="6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4000"/>
                            </p:stCondLst>
                            <p:childTnLst>
                              <p:par>
                                <p:cTn id="109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1" dur="2000"/>
                                        <p:tgtEl>
                                          <p:spTgt spid="61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6000"/>
                            </p:stCondLst>
                            <p:childTnLst>
                              <p:par>
                                <p:cTn id="113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5" dur="2000"/>
                                        <p:tgtEl>
                                          <p:spTgt spid="61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8000"/>
                            </p:stCondLst>
                            <p:childTnLst>
                              <p:par>
                                <p:cTn id="117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9" dur="2000"/>
                                        <p:tgtEl>
                                          <p:spTgt spid="61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10000"/>
                            </p:stCondLst>
                            <p:childTnLst>
                              <p:par>
                                <p:cTn id="121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3" dur="2000"/>
                                        <p:tgtEl>
                                          <p:spTgt spid="6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484784"/>
            <a:ext cx="8928992" cy="864096"/>
          </a:xfrm>
        </p:spPr>
        <p:txBody>
          <a:bodyPr/>
          <a:lstStyle/>
          <a:p>
            <a:r>
              <a:rPr lang="ru-RU" sz="2400" dirty="0" err="1">
                <a:solidFill>
                  <a:srgbClr val="FFFFFF"/>
                </a:solidFill>
              </a:rPr>
              <a:t>Площина</a:t>
            </a:r>
            <a:r>
              <a:rPr lang="ru-RU" sz="2400" dirty="0">
                <a:solidFill>
                  <a:srgbClr val="FFFFFF"/>
                </a:solidFill>
              </a:rPr>
              <a:t> АВС перпендикулярна до </a:t>
            </a:r>
            <a:r>
              <a:rPr lang="ru-RU" sz="2400" dirty="0" err="1">
                <a:solidFill>
                  <a:srgbClr val="FFFFFF"/>
                </a:solidFill>
              </a:rPr>
              <a:t>площини</a:t>
            </a:r>
            <a:r>
              <a:rPr lang="ru-RU" sz="2400" dirty="0">
                <a:solidFill>
                  <a:srgbClr val="FFFFFF"/>
                </a:solidFill>
              </a:rPr>
              <a:t> </a:t>
            </a:r>
            <a:r>
              <a:rPr lang="el-GR" sz="2400" dirty="0">
                <a:solidFill>
                  <a:srgbClr val="FFFFFF"/>
                </a:solidFill>
              </a:rPr>
              <a:t>α</a:t>
            </a:r>
            <a:r>
              <a:rPr lang="ru-RU" sz="2400" dirty="0">
                <a:solidFill>
                  <a:srgbClr val="FFFFFF"/>
                </a:solidFill>
              </a:rPr>
              <a:t> і </a:t>
            </a:r>
            <a:r>
              <a:rPr lang="ru-RU" sz="2400" dirty="0" err="1">
                <a:solidFill>
                  <a:srgbClr val="FFFFFF"/>
                </a:solidFill>
              </a:rPr>
              <a:t>перетина</a:t>
            </a:r>
            <a:r>
              <a:rPr lang="uk-UA" sz="2400" dirty="0">
                <a:solidFill>
                  <a:srgbClr val="FFFFFF"/>
                </a:solidFill>
              </a:rPr>
              <a:t>є</a:t>
            </a:r>
            <a:r>
              <a:rPr lang="ru-RU" sz="2400" dirty="0">
                <a:solidFill>
                  <a:srgbClr val="FFFFFF"/>
                </a:solidFill>
              </a:rPr>
              <a:t> </a:t>
            </a:r>
            <a:r>
              <a:rPr lang="ru-RU" sz="2400" dirty="0" err="1">
                <a:solidFill>
                  <a:srgbClr val="FFFFFF"/>
                </a:solidFill>
              </a:rPr>
              <a:t>її</a:t>
            </a:r>
            <a:r>
              <a:rPr lang="ru-RU" sz="2400" dirty="0">
                <a:solidFill>
                  <a:srgbClr val="FFFFFF"/>
                </a:solidFill>
              </a:rPr>
              <a:t> по </a:t>
            </a:r>
            <a:r>
              <a:rPr lang="ru-RU" sz="2400" dirty="0" err="1">
                <a:solidFill>
                  <a:srgbClr val="FFFFFF"/>
                </a:solidFill>
              </a:rPr>
              <a:t>прямій</a:t>
            </a:r>
            <a:r>
              <a:rPr lang="ru-RU" sz="2400" dirty="0">
                <a:solidFill>
                  <a:srgbClr val="FFFFFF"/>
                </a:solidFill>
              </a:rPr>
              <a:t> ВС. </a:t>
            </a:r>
            <a:r>
              <a:rPr lang="ru-RU" sz="2400" dirty="0" err="1">
                <a:solidFill>
                  <a:srgbClr val="FFFFFF"/>
                </a:solidFill>
              </a:rPr>
              <a:t>Знайдіть</a:t>
            </a:r>
            <a:r>
              <a:rPr lang="ru-RU" sz="2400" dirty="0">
                <a:solidFill>
                  <a:srgbClr val="FFFFFF"/>
                </a:solidFill>
              </a:rPr>
              <a:t> </a:t>
            </a:r>
            <a:r>
              <a:rPr lang="ru-RU" sz="2400" dirty="0" err="1">
                <a:solidFill>
                  <a:srgbClr val="FFFFFF"/>
                </a:solidFill>
              </a:rPr>
              <a:t>відстань</a:t>
            </a:r>
            <a:r>
              <a:rPr lang="ru-RU" sz="2400" dirty="0">
                <a:solidFill>
                  <a:srgbClr val="FFFFFF"/>
                </a:solidFill>
              </a:rPr>
              <a:t> </a:t>
            </a:r>
            <a:r>
              <a:rPr lang="ru-RU" sz="2400" dirty="0" err="1">
                <a:solidFill>
                  <a:srgbClr val="FFFFFF"/>
                </a:solidFill>
              </a:rPr>
              <a:t>від</a:t>
            </a:r>
            <a:r>
              <a:rPr lang="ru-RU" sz="2400" dirty="0">
                <a:solidFill>
                  <a:srgbClr val="FFFFFF"/>
                </a:solidFill>
              </a:rPr>
              <a:t> точки А до </a:t>
            </a:r>
            <a:r>
              <a:rPr lang="ru-RU" sz="2400" dirty="0" err="1">
                <a:solidFill>
                  <a:srgbClr val="FFFFFF"/>
                </a:solidFill>
              </a:rPr>
              <a:t>площини</a:t>
            </a:r>
            <a:r>
              <a:rPr lang="ru-RU" sz="2400" dirty="0">
                <a:solidFill>
                  <a:srgbClr val="FFFFFF"/>
                </a:solidFill>
              </a:rPr>
              <a:t> </a:t>
            </a:r>
            <a:r>
              <a:rPr lang="el-GR" sz="2400" dirty="0">
                <a:solidFill>
                  <a:srgbClr val="FFFFFF"/>
                </a:solidFill>
              </a:rPr>
              <a:t>α</a:t>
            </a:r>
            <a:r>
              <a:rPr lang="uk-UA" sz="2400" dirty="0">
                <a:solidFill>
                  <a:srgbClr val="FFFFFF"/>
                </a:solidFill>
              </a:rPr>
              <a:t>.</a:t>
            </a:r>
            <a:r>
              <a:rPr lang="ru-RU" sz="2400" dirty="0">
                <a:solidFill>
                  <a:srgbClr val="FFFFFF"/>
                </a:solidFill>
              </a:rPr>
              <a:t/>
            </a:r>
            <a:br>
              <a:rPr lang="ru-RU" sz="2400" dirty="0">
                <a:solidFill>
                  <a:srgbClr val="FFFFFF"/>
                </a:solidFill>
              </a:rPr>
            </a:br>
            <a:endParaRPr lang="ru-RU" dirty="0"/>
          </a:p>
        </p:txBody>
      </p:sp>
      <p:pic>
        <p:nvPicPr>
          <p:cNvPr id="7170" name="Picture 2" descr="D:\Лиля\2012-2013 навчальний рік\Нашла 20.01.13\Нашла в Iy\Анимації\Анимации\813764741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26"/>
            <a:ext cx="723900" cy="76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араллелограмм 3"/>
          <p:cNvSpPr/>
          <p:nvPr/>
        </p:nvSpPr>
        <p:spPr>
          <a:xfrm rot="10800000">
            <a:off x="1475656" y="2376851"/>
            <a:ext cx="5285935" cy="2369208"/>
          </a:xfrm>
          <a:prstGeom prst="parallelogram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002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013604" y="2348880"/>
            <a:ext cx="1008112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el-GR" sz="2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α</a:t>
            </a:r>
            <a:endParaRPr lang="ru-RU" sz="2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3131840" y="3429000"/>
            <a:ext cx="2160240" cy="0"/>
          </a:xfrm>
          <a:prstGeom prst="line">
            <a:avLst/>
          </a:prstGeom>
          <a:ln>
            <a:solidFill>
              <a:schemeClr val="accent1">
                <a:lumMod val="50000"/>
              </a:schemeClr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>
            <a:off x="5292080" y="3429000"/>
            <a:ext cx="432048" cy="1289089"/>
          </a:xfrm>
          <a:prstGeom prst="line">
            <a:avLst/>
          </a:prstGeom>
          <a:ln>
            <a:solidFill>
              <a:schemeClr val="accent1">
                <a:lumMod val="50000"/>
              </a:schemeClr>
            </a:solidFill>
            <a:prstDash val="dash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>
            <a:off x="5724128" y="4653136"/>
            <a:ext cx="288032" cy="936104"/>
          </a:xfrm>
          <a:prstGeom prst="line">
            <a:avLst/>
          </a:prstGeom>
          <a:ln>
            <a:solidFill>
              <a:schemeClr val="accent1">
                <a:lumMod val="50000"/>
              </a:schemeClr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 flipH="1">
            <a:off x="2699792" y="3429000"/>
            <a:ext cx="432048" cy="1289089"/>
          </a:xfrm>
          <a:prstGeom prst="line">
            <a:avLst/>
          </a:prstGeom>
          <a:ln>
            <a:solidFill>
              <a:schemeClr val="accent1">
                <a:lumMod val="50000"/>
              </a:schemeClr>
            </a:solidFill>
            <a:prstDash val="dash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 flipH="1">
            <a:off x="2411760" y="4718089"/>
            <a:ext cx="288032" cy="871151"/>
          </a:xfrm>
          <a:prstGeom prst="line">
            <a:avLst/>
          </a:prstGeom>
          <a:ln>
            <a:solidFill>
              <a:schemeClr val="accent1">
                <a:lumMod val="50000"/>
              </a:schemeClr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>
            <a:off x="2411760" y="5589240"/>
            <a:ext cx="3600400" cy="0"/>
          </a:xfrm>
          <a:prstGeom prst="line">
            <a:avLst/>
          </a:prstGeom>
          <a:ln>
            <a:solidFill>
              <a:schemeClr val="accent1">
                <a:lumMod val="50000"/>
              </a:schemeClr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3" name="TextBox 22"/>
          <p:cNvSpPr txBox="1"/>
          <p:nvPr/>
        </p:nvSpPr>
        <p:spPr>
          <a:xfrm>
            <a:off x="5899541" y="5531125"/>
            <a:ext cx="576064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en-US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A</a:t>
            </a:r>
            <a:endParaRPr lang="ru-RU" sz="2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5053004" y="3028853"/>
            <a:ext cx="671124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en-US" sz="2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B</a:t>
            </a:r>
            <a:endParaRPr lang="ru-RU" sz="2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2699792" y="3028853"/>
            <a:ext cx="432048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en-US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C</a:t>
            </a:r>
            <a:endParaRPr lang="ru-RU" sz="2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2123728" y="5561331"/>
            <a:ext cx="1008112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en-US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D</a:t>
            </a:r>
            <a:endParaRPr lang="ru-RU" sz="2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cxnSp>
        <p:nvCxnSpPr>
          <p:cNvPr id="28" name="Прямая соединительная линия 27"/>
          <p:cNvCxnSpPr/>
          <p:nvPr/>
        </p:nvCxnSpPr>
        <p:spPr>
          <a:xfrm flipV="1">
            <a:off x="2411760" y="3429000"/>
            <a:ext cx="2880320" cy="214112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единительная линия 29"/>
          <p:cNvCxnSpPr/>
          <p:nvPr/>
        </p:nvCxnSpPr>
        <p:spPr>
          <a:xfrm flipV="1">
            <a:off x="2411760" y="4718089"/>
            <a:ext cx="1152128" cy="852035"/>
          </a:xfrm>
          <a:prstGeom prst="line">
            <a:avLst/>
          </a:prstGeom>
          <a:ln>
            <a:solidFill>
              <a:schemeClr val="accent1">
                <a:lumMod val="50000"/>
              </a:schemeClr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7168" name="Прямая соединительная линия 7167"/>
          <p:cNvCxnSpPr/>
          <p:nvPr/>
        </p:nvCxnSpPr>
        <p:spPr>
          <a:xfrm flipV="1">
            <a:off x="3563888" y="3429000"/>
            <a:ext cx="1728192" cy="1289089"/>
          </a:xfrm>
          <a:prstGeom prst="line">
            <a:avLst/>
          </a:prstGeom>
          <a:ln>
            <a:solidFill>
              <a:schemeClr val="accent1">
                <a:lumMod val="50000"/>
              </a:schemeClr>
            </a:solidFill>
            <a:prstDash val="dash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7171" name="Прямая соединительная линия 7170"/>
          <p:cNvCxnSpPr/>
          <p:nvPr/>
        </p:nvCxnSpPr>
        <p:spPr>
          <a:xfrm>
            <a:off x="3131840" y="3429000"/>
            <a:ext cx="2880320" cy="214112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75" name="Прямая соединительная линия 7174"/>
          <p:cNvCxnSpPr/>
          <p:nvPr/>
        </p:nvCxnSpPr>
        <p:spPr>
          <a:xfrm>
            <a:off x="3131840" y="3429000"/>
            <a:ext cx="1728192" cy="1289089"/>
          </a:xfrm>
          <a:prstGeom prst="line">
            <a:avLst/>
          </a:prstGeom>
          <a:ln>
            <a:solidFill>
              <a:schemeClr val="accent1">
                <a:lumMod val="50000"/>
              </a:schemeClr>
            </a:solidFill>
            <a:prstDash val="dash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7177" name="Прямая соединительная линия 7176"/>
          <p:cNvCxnSpPr/>
          <p:nvPr/>
        </p:nvCxnSpPr>
        <p:spPr>
          <a:xfrm>
            <a:off x="4860032" y="4718089"/>
            <a:ext cx="1152128" cy="843242"/>
          </a:xfrm>
          <a:prstGeom prst="line">
            <a:avLst/>
          </a:prstGeom>
          <a:ln>
            <a:solidFill>
              <a:schemeClr val="accent1">
                <a:lumMod val="50000"/>
              </a:schemeClr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7178" name="TextBox 7177"/>
          <p:cNvSpPr txBox="1"/>
          <p:nvPr/>
        </p:nvSpPr>
        <p:spPr>
          <a:xfrm>
            <a:off x="3995936" y="3717032"/>
            <a:ext cx="432048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en-US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K</a:t>
            </a:r>
            <a:endParaRPr lang="ru-RU" sz="2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7179" name="TextBox 7178"/>
          <p:cNvSpPr txBox="1"/>
          <p:nvPr/>
        </p:nvSpPr>
        <p:spPr>
          <a:xfrm>
            <a:off x="2234997" y="4077405"/>
            <a:ext cx="686188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en-US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13</a:t>
            </a:r>
            <a:endParaRPr lang="ru-RU" sz="2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7180" name="TextBox 7179"/>
          <p:cNvSpPr txBox="1"/>
          <p:nvPr/>
        </p:nvSpPr>
        <p:spPr>
          <a:xfrm>
            <a:off x="3851920" y="5617836"/>
            <a:ext cx="792088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en-US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40</a:t>
            </a:r>
            <a:endParaRPr lang="ru-RU" sz="2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7181" name="Дуга 7180"/>
          <p:cNvSpPr/>
          <p:nvPr/>
        </p:nvSpPr>
        <p:spPr>
          <a:xfrm rot="15477837">
            <a:off x="4891508" y="5051353"/>
            <a:ext cx="914400" cy="914400"/>
          </a:xfrm>
          <a:prstGeom prst="arc">
            <a:avLst/>
          </a:prstGeom>
          <a:ln>
            <a:solidFill>
              <a:schemeClr val="accent1">
                <a:lumMod val="75000"/>
              </a:schemeClr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7" name="Дуга 46"/>
          <p:cNvSpPr/>
          <p:nvPr/>
        </p:nvSpPr>
        <p:spPr>
          <a:xfrm>
            <a:off x="2273369" y="4786451"/>
            <a:ext cx="748347" cy="686598"/>
          </a:xfrm>
          <a:prstGeom prst="arc">
            <a:avLst/>
          </a:prstGeom>
          <a:ln>
            <a:solidFill>
              <a:schemeClr val="accent1">
                <a:lumMod val="75000"/>
              </a:schemeClr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8" name="Дуга 47"/>
          <p:cNvSpPr/>
          <p:nvPr/>
        </p:nvSpPr>
        <p:spPr>
          <a:xfrm>
            <a:off x="2371105" y="4963454"/>
            <a:ext cx="513358" cy="542488"/>
          </a:xfrm>
          <a:prstGeom prst="arc">
            <a:avLst/>
          </a:prstGeom>
          <a:ln>
            <a:solidFill>
              <a:schemeClr val="accent1">
                <a:lumMod val="75000"/>
              </a:schemeClr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9" name="Дуга 48"/>
          <p:cNvSpPr/>
          <p:nvPr/>
        </p:nvSpPr>
        <p:spPr>
          <a:xfrm rot="16367948">
            <a:off x="5469782" y="4857901"/>
            <a:ext cx="656505" cy="692644"/>
          </a:xfrm>
          <a:prstGeom prst="arc">
            <a:avLst/>
          </a:prstGeom>
          <a:ln>
            <a:solidFill>
              <a:schemeClr val="accent1">
                <a:lumMod val="75000"/>
              </a:schemeClr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0" name="Дуга 49"/>
          <p:cNvSpPr/>
          <p:nvPr/>
        </p:nvSpPr>
        <p:spPr>
          <a:xfrm rot="15904657">
            <a:off x="5610717" y="5005607"/>
            <a:ext cx="479081" cy="454754"/>
          </a:xfrm>
          <a:prstGeom prst="arc">
            <a:avLst/>
          </a:prstGeom>
          <a:ln>
            <a:solidFill>
              <a:schemeClr val="accent1">
                <a:lumMod val="75000"/>
              </a:schemeClr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1" name="Дуга 50"/>
          <p:cNvSpPr/>
          <p:nvPr/>
        </p:nvSpPr>
        <p:spPr>
          <a:xfrm>
            <a:off x="2517660" y="5129750"/>
            <a:ext cx="914400" cy="914400"/>
          </a:xfrm>
          <a:prstGeom prst="arc">
            <a:avLst/>
          </a:prstGeom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550713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000"/>
                            </p:stCondLst>
                            <p:childTnLst>
                              <p:par>
                                <p:cTn id="16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500"/>
                            </p:stCondLst>
                            <p:childTnLst>
                              <p:par>
                                <p:cTn id="3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8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500"/>
                            </p:stCondLst>
                            <p:childTnLst>
                              <p:par>
                                <p:cTn id="50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2" dur="20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500"/>
                            </p:stCondLst>
                            <p:childTnLst>
                              <p:par>
                                <p:cTn id="54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6" dur="20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6500"/>
                            </p:stCondLst>
                            <p:childTnLst>
                              <p:par>
                                <p:cTn id="58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0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8500"/>
                            </p:stCondLst>
                            <p:childTnLst>
                              <p:par>
                                <p:cTn id="6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9000"/>
                            </p:stCondLst>
                            <p:childTnLst>
                              <p:par>
                                <p:cTn id="6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500"/>
                                        <p:tgtEl>
                                          <p:spTgt spid="7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9500"/>
                            </p:stCondLst>
                            <p:childTnLst>
                              <p:par>
                                <p:cTn id="7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2" dur="500"/>
                                        <p:tgtEl>
                                          <p:spTgt spid="7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10000"/>
                            </p:stCondLst>
                            <p:childTnLst>
                              <p:par>
                                <p:cTn id="7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6" dur="500"/>
                                        <p:tgtEl>
                                          <p:spTgt spid="7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10500"/>
                            </p:stCondLst>
                            <p:childTnLst>
                              <p:par>
                                <p:cTn id="78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0" dur="2000"/>
                                        <p:tgtEl>
                                          <p:spTgt spid="71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12500"/>
                            </p:stCondLst>
                            <p:childTnLst>
                              <p:par>
                                <p:cTn id="82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4" dur="2000"/>
                                        <p:tgtEl>
                                          <p:spTgt spid="7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14500"/>
                            </p:stCondLst>
                            <p:childTnLst>
                              <p:par>
                                <p:cTn id="86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8" dur="2000"/>
                                        <p:tgtEl>
                                          <p:spTgt spid="7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16500"/>
                            </p:stCondLst>
                            <p:childTnLst>
                              <p:par>
                                <p:cTn id="9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17000"/>
                            </p:stCondLst>
                            <p:childTnLst>
                              <p:par>
                                <p:cTn id="9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6" dur="500"/>
                                        <p:tgtEl>
                                          <p:spTgt spid="7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17500"/>
                            </p:stCondLst>
                            <p:childTnLst>
                              <p:par>
                                <p:cTn id="9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18000"/>
                            </p:stCondLst>
                            <p:childTnLst>
                              <p:par>
                                <p:cTn id="10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18500"/>
                            </p:stCondLst>
                            <p:childTnLst>
                              <p:par>
                                <p:cTn id="10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19000"/>
                            </p:stCondLst>
                            <p:childTnLst>
                              <p:par>
                                <p:cTn id="11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animBg="1"/>
      <p:bldP spid="5" grpId="0"/>
      <p:bldP spid="23" grpId="0"/>
      <p:bldP spid="26" grpId="0"/>
      <p:bldP spid="7179" grpId="0"/>
      <p:bldP spid="7180" grpId="0"/>
      <p:bldP spid="7181" grpId="0" animBg="1"/>
      <p:bldP spid="47" grpId="0" animBg="1"/>
      <p:bldP spid="48" grpId="0" animBg="1"/>
      <p:bldP spid="49" grpId="0" animBg="1"/>
      <p:bldP spid="50" grpId="0" animBg="1"/>
      <p:bldP spid="5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7544" y="1700808"/>
            <a:ext cx="792088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fontAlgn="auto">
              <a:spcBef>
                <a:spcPts val="0"/>
              </a:spcBef>
              <a:spcAft>
                <a:spcPts val="0"/>
              </a:spcAft>
            </a:pPr>
            <a:r>
              <a:rPr lang="ru-RU" b="1" dirty="0">
                <a:solidFill>
                  <a:schemeClr val="accent3">
                    <a:lumMod val="95000"/>
                  </a:schemeClr>
                </a:solidFill>
                <a:latin typeface="Times New Roman"/>
              </a:rPr>
              <a:t>На </a:t>
            </a:r>
            <a:r>
              <a:rPr lang="ru-RU" b="1" dirty="0" err="1">
                <a:solidFill>
                  <a:schemeClr val="accent3">
                    <a:lumMod val="95000"/>
                  </a:schemeClr>
                </a:solidFill>
                <a:latin typeface="Times New Roman"/>
              </a:rPr>
              <a:t>практичних</a:t>
            </a:r>
            <a:r>
              <a:rPr lang="ru-RU" b="1" dirty="0">
                <a:solidFill>
                  <a:schemeClr val="accent3">
                    <a:lumMod val="95000"/>
                  </a:schemeClr>
                </a:solidFill>
                <a:latin typeface="Times New Roman"/>
              </a:rPr>
              <a:t> </a:t>
            </a:r>
            <a:r>
              <a:rPr lang="ru-RU" b="1" dirty="0" err="1">
                <a:solidFill>
                  <a:schemeClr val="accent3">
                    <a:lumMod val="95000"/>
                  </a:schemeClr>
                </a:solidFill>
                <a:latin typeface="Times New Roman"/>
              </a:rPr>
              <a:t>заняттях</a:t>
            </a:r>
            <a:r>
              <a:rPr lang="ru-RU" b="1" dirty="0">
                <a:solidFill>
                  <a:schemeClr val="accent3">
                    <a:lumMod val="95000"/>
                  </a:schemeClr>
                </a:solidFill>
                <a:latin typeface="Times New Roman"/>
              </a:rPr>
              <a:t> </a:t>
            </a:r>
            <a:r>
              <a:rPr lang="ru-RU" b="1" dirty="0" err="1">
                <a:solidFill>
                  <a:schemeClr val="accent3">
                    <a:lumMod val="95000"/>
                  </a:schemeClr>
                </a:solidFill>
                <a:latin typeface="Times New Roman"/>
              </a:rPr>
              <a:t>пропоновані</a:t>
            </a:r>
            <a:r>
              <a:rPr lang="ru-RU" b="1" dirty="0">
                <a:solidFill>
                  <a:schemeClr val="accent3">
                    <a:lumMod val="95000"/>
                  </a:schemeClr>
                </a:solidFill>
                <a:latin typeface="Times New Roman"/>
              </a:rPr>
              <a:t> </a:t>
            </a:r>
            <a:r>
              <a:rPr lang="ru-RU" b="1" dirty="0" err="1">
                <a:solidFill>
                  <a:schemeClr val="accent3">
                    <a:lumMod val="95000"/>
                  </a:schemeClr>
                </a:solidFill>
                <a:latin typeface="Times New Roman"/>
              </a:rPr>
              <a:t>задачі</a:t>
            </a:r>
            <a:r>
              <a:rPr lang="ru-RU" b="1" dirty="0">
                <a:solidFill>
                  <a:schemeClr val="accent3">
                    <a:lumMod val="95000"/>
                  </a:schemeClr>
                </a:solidFill>
                <a:latin typeface="Times New Roman"/>
              </a:rPr>
              <a:t> </a:t>
            </a:r>
            <a:r>
              <a:rPr lang="ru-RU" b="1" dirty="0" err="1">
                <a:solidFill>
                  <a:schemeClr val="accent3">
                    <a:lumMod val="95000"/>
                  </a:schemeClr>
                </a:solidFill>
                <a:latin typeface="Times New Roman"/>
              </a:rPr>
              <a:t>кожної</a:t>
            </a:r>
            <a:r>
              <a:rPr lang="ru-RU" b="1" dirty="0">
                <a:solidFill>
                  <a:schemeClr val="accent3">
                    <a:lumMod val="95000"/>
                  </a:schemeClr>
                </a:solidFill>
                <a:latin typeface="Times New Roman"/>
              </a:rPr>
              <a:t> теми </a:t>
            </a:r>
            <a:r>
              <a:rPr lang="ru-RU" b="1" dirty="0" err="1">
                <a:solidFill>
                  <a:schemeClr val="accent3">
                    <a:lumMod val="95000"/>
                  </a:schemeClr>
                </a:solidFill>
                <a:latin typeface="Times New Roman"/>
              </a:rPr>
              <a:t>розподіляються</a:t>
            </a:r>
            <a:r>
              <a:rPr lang="ru-RU" b="1" dirty="0">
                <a:solidFill>
                  <a:schemeClr val="accent3">
                    <a:lumMod val="95000"/>
                  </a:schemeClr>
                </a:solidFill>
                <a:latin typeface="Times New Roman"/>
              </a:rPr>
              <a:t> за методами </a:t>
            </a:r>
            <a:r>
              <a:rPr lang="ru-RU" b="1" dirty="0" err="1">
                <a:solidFill>
                  <a:schemeClr val="accent3">
                    <a:lumMod val="95000"/>
                  </a:schemeClr>
                </a:solidFill>
                <a:latin typeface="Times New Roman"/>
              </a:rPr>
              <a:t>розв’язування</a:t>
            </a:r>
            <a:r>
              <a:rPr lang="ru-RU" b="1" dirty="0">
                <a:solidFill>
                  <a:schemeClr val="accent3">
                    <a:lumMod val="95000"/>
                  </a:schemeClr>
                </a:solidFill>
                <a:latin typeface="Times New Roman"/>
              </a:rPr>
              <a:t> </a:t>
            </a:r>
            <a:r>
              <a:rPr lang="ru-RU" b="1" dirty="0" err="1">
                <a:solidFill>
                  <a:schemeClr val="accent3">
                    <a:lumMod val="95000"/>
                  </a:schemeClr>
                </a:solidFill>
                <a:latin typeface="Times New Roman"/>
              </a:rPr>
              <a:t>або</a:t>
            </a:r>
            <a:r>
              <a:rPr lang="ru-RU" b="1" dirty="0">
                <a:solidFill>
                  <a:schemeClr val="accent3">
                    <a:lumMod val="95000"/>
                  </a:schemeClr>
                </a:solidFill>
                <a:latin typeface="Times New Roman"/>
              </a:rPr>
              <a:t> типами задач. Для кожного методу </a:t>
            </a:r>
            <a:r>
              <a:rPr lang="ru-RU" b="1" dirty="0" err="1">
                <a:solidFill>
                  <a:schemeClr val="accent3">
                    <a:lumMod val="95000"/>
                  </a:schemeClr>
                </a:solidFill>
                <a:latin typeface="Times New Roman"/>
              </a:rPr>
              <a:t>або</a:t>
            </a:r>
            <a:r>
              <a:rPr lang="ru-RU" b="1" dirty="0">
                <a:solidFill>
                  <a:schemeClr val="accent3">
                    <a:lumMod val="95000"/>
                  </a:schemeClr>
                </a:solidFill>
                <a:latin typeface="Times New Roman"/>
              </a:rPr>
              <a:t> типу </a:t>
            </a:r>
            <a:r>
              <a:rPr lang="ru-RU" b="1" dirty="0" err="1">
                <a:solidFill>
                  <a:schemeClr val="accent3">
                    <a:lumMod val="95000"/>
                  </a:schemeClr>
                </a:solidFill>
                <a:latin typeface="Times New Roman"/>
              </a:rPr>
              <a:t>розглядаються</a:t>
            </a:r>
            <a:r>
              <a:rPr lang="ru-RU" b="1" dirty="0">
                <a:solidFill>
                  <a:schemeClr val="accent3">
                    <a:lumMod val="95000"/>
                  </a:schemeClr>
                </a:solidFill>
                <a:latin typeface="Times New Roman"/>
              </a:rPr>
              <a:t> </a:t>
            </a:r>
            <a:r>
              <a:rPr lang="ru-RU" b="1" dirty="0" err="1">
                <a:solidFill>
                  <a:schemeClr val="accent3">
                    <a:lumMod val="95000"/>
                  </a:schemeClr>
                </a:solidFill>
                <a:latin typeface="Times New Roman"/>
              </a:rPr>
              <a:t>приклади</a:t>
            </a:r>
            <a:r>
              <a:rPr lang="ru-RU" b="1" dirty="0">
                <a:solidFill>
                  <a:schemeClr val="accent3">
                    <a:lumMod val="95000"/>
                  </a:schemeClr>
                </a:solidFill>
                <a:latin typeface="Times New Roman"/>
              </a:rPr>
              <a:t> з </a:t>
            </a:r>
            <a:r>
              <a:rPr lang="ru-RU" b="1" dirty="0" err="1">
                <a:solidFill>
                  <a:schemeClr val="accent3">
                    <a:lumMod val="95000"/>
                  </a:schemeClr>
                </a:solidFill>
                <a:latin typeface="Times New Roman"/>
              </a:rPr>
              <a:t>детальним</a:t>
            </a:r>
            <a:r>
              <a:rPr lang="ru-RU" b="1" dirty="0">
                <a:solidFill>
                  <a:schemeClr val="accent3">
                    <a:lumMod val="95000"/>
                  </a:schemeClr>
                </a:solidFill>
                <a:latin typeface="Times New Roman"/>
              </a:rPr>
              <a:t> </a:t>
            </a:r>
            <a:r>
              <a:rPr lang="ru-RU" b="1" dirty="0" err="1">
                <a:solidFill>
                  <a:schemeClr val="accent3">
                    <a:lumMod val="95000"/>
                  </a:schemeClr>
                </a:solidFill>
                <a:latin typeface="Times New Roman"/>
              </a:rPr>
              <a:t>поясненням</a:t>
            </a:r>
            <a:r>
              <a:rPr lang="ru-RU" b="1" dirty="0">
                <a:solidFill>
                  <a:schemeClr val="accent3">
                    <a:lumMod val="95000"/>
                  </a:schemeClr>
                </a:solidFill>
                <a:latin typeface="Times New Roman"/>
              </a:rPr>
              <a:t> і </a:t>
            </a:r>
            <a:r>
              <a:rPr lang="ru-RU" b="1" dirty="0" err="1">
                <a:solidFill>
                  <a:schemeClr val="accent3">
                    <a:lumMod val="95000"/>
                  </a:schemeClr>
                </a:solidFill>
                <a:latin typeface="Times New Roman"/>
              </a:rPr>
              <a:t>охоплюють</a:t>
            </a:r>
            <a:r>
              <a:rPr lang="ru-RU" b="1" dirty="0">
                <a:solidFill>
                  <a:schemeClr val="accent3">
                    <a:lumMod val="95000"/>
                  </a:schemeClr>
                </a:solidFill>
                <a:latin typeface="Times New Roman"/>
              </a:rPr>
              <a:t> </a:t>
            </a:r>
            <a:r>
              <a:rPr lang="ru-RU" b="1" dirty="0" err="1">
                <a:solidFill>
                  <a:schemeClr val="accent3">
                    <a:lumMod val="95000"/>
                  </a:schemeClr>
                </a:solidFill>
                <a:latin typeface="Times New Roman"/>
              </a:rPr>
              <a:t>основні</a:t>
            </a:r>
            <a:r>
              <a:rPr lang="ru-RU" b="1" dirty="0">
                <a:solidFill>
                  <a:schemeClr val="accent3">
                    <a:lumMod val="95000"/>
                  </a:schemeClr>
                </a:solidFill>
                <a:latin typeface="Times New Roman"/>
              </a:rPr>
              <a:t> </a:t>
            </a:r>
            <a:r>
              <a:rPr lang="ru-RU" b="1" dirty="0" err="1">
                <a:solidFill>
                  <a:schemeClr val="accent3">
                    <a:lumMod val="95000"/>
                  </a:schemeClr>
                </a:solidFill>
                <a:latin typeface="Times New Roman"/>
              </a:rPr>
              <a:t>властивості</a:t>
            </a:r>
            <a:r>
              <a:rPr lang="ru-RU" b="1" dirty="0">
                <a:solidFill>
                  <a:schemeClr val="accent3">
                    <a:lumMod val="95000"/>
                  </a:schemeClr>
                </a:solidFill>
                <a:latin typeface="Times New Roman"/>
              </a:rPr>
              <a:t> </a:t>
            </a:r>
            <a:r>
              <a:rPr lang="ru-RU" b="1" dirty="0" err="1">
                <a:solidFill>
                  <a:schemeClr val="accent3">
                    <a:lumMod val="95000"/>
                  </a:schemeClr>
                </a:solidFill>
                <a:latin typeface="Times New Roman"/>
              </a:rPr>
              <a:t>перпендикулярності</a:t>
            </a:r>
            <a:r>
              <a:rPr lang="ru-RU" b="1" dirty="0">
                <a:solidFill>
                  <a:schemeClr val="accent3">
                    <a:lumMod val="95000"/>
                  </a:schemeClr>
                </a:solidFill>
                <a:latin typeface="Times New Roman"/>
              </a:rPr>
              <a:t> </a:t>
            </a:r>
            <a:r>
              <a:rPr lang="ru-RU" b="1" dirty="0" err="1">
                <a:solidFill>
                  <a:schemeClr val="accent3">
                    <a:lumMod val="95000"/>
                  </a:schemeClr>
                </a:solidFill>
                <a:latin typeface="Times New Roman"/>
              </a:rPr>
              <a:t>прямих</a:t>
            </a:r>
            <a:r>
              <a:rPr lang="ru-RU" b="1" dirty="0">
                <a:solidFill>
                  <a:schemeClr val="accent3">
                    <a:lumMod val="95000"/>
                  </a:schemeClr>
                </a:solidFill>
                <a:latin typeface="Times New Roman"/>
              </a:rPr>
              <a:t>, </a:t>
            </a:r>
            <a:r>
              <a:rPr lang="ru-RU" b="1" dirty="0" err="1">
                <a:solidFill>
                  <a:schemeClr val="accent3">
                    <a:lumMod val="95000"/>
                  </a:schemeClr>
                </a:solidFill>
                <a:latin typeface="Times New Roman"/>
              </a:rPr>
              <a:t>прямої</a:t>
            </a:r>
            <a:r>
              <a:rPr lang="ru-RU" b="1" dirty="0">
                <a:solidFill>
                  <a:schemeClr val="accent3">
                    <a:lumMod val="95000"/>
                  </a:schemeClr>
                </a:solidFill>
                <a:latin typeface="Times New Roman"/>
              </a:rPr>
              <a:t> та </a:t>
            </a:r>
            <a:r>
              <a:rPr lang="ru-RU" b="1" dirty="0" err="1">
                <a:solidFill>
                  <a:schemeClr val="accent3">
                    <a:lumMod val="95000"/>
                  </a:schemeClr>
                </a:solidFill>
                <a:latin typeface="Times New Roman"/>
              </a:rPr>
              <a:t>площини</a:t>
            </a:r>
            <a:r>
              <a:rPr lang="ru-RU" b="1" dirty="0">
                <a:solidFill>
                  <a:schemeClr val="accent3">
                    <a:lumMod val="95000"/>
                  </a:schemeClr>
                </a:solidFill>
                <a:latin typeface="Times New Roman"/>
              </a:rPr>
              <a:t>, </a:t>
            </a:r>
            <a:r>
              <a:rPr lang="ru-RU" b="1" dirty="0" err="1">
                <a:solidFill>
                  <a:schemeClr val="accent3">
                    <a:lumMod val="95000"/>
                  </a:schemeClr>
                </a:solidFill>
                <a:latin typeface="Times New Roman"/>
              </a:rPr>
              <a:t>площин</a:t>
            </a:r>
            <a:r>
              <a:rPr lang="ru-RU" b="1" dirty="0">
                <a:solidFill>
                  <a:schemeClr val="accent3">
                    <a:lumMod val="95000"/>
                  </a:schemeClr>
                </a:solidFill>
                <a:latin typeface="Times New Roman"/>
              </a:rPr>
              <a:t> у </a:t>
            </a:r>
            <a:r>
              <a:rPr lang="ru-RU" b="1" smtClean="0">
                <a:solidFill>
                  <a:schemeClr val="accent3">
                    <a:lumMod val="95000"/>
                  </a:schemeClr>
                </a:solidFill>
                <a:latin typeface="Times New Roman"/>
              </a:rPr>
              <a:t>просторі. </a:t>
            </a:r>
            <a:r>
              <a:rPr lang="ru-RU" b="1" dirty="0" err="1">
                <a:solidFill>
                  <a:schemeClr val="accent3">
                    <a:lumMod val="95000"/>
                  </a:schemeClr>
                </a:solidFill>
                <a:latin typeface="Times New Roman"/>
              </a:rPr>
              <a:t>Більшість</a:t>
            </a:r>
            <a:r>
              <a:rPr lang="ru-RU" b="1" dirty="0">
                <a:solidFill>
                  <a:schemeClr val="accent3">
                    <a:lumMod val="95000"/>
                  </a:schemeClr>
                </a:solidFill>
                <a:latin typeface="Times New Roman"/>
              </a:rPr>
              <a:t> з </a:t>
            </a:r>
            <a:r>
              <a:rPr lang="ru-RU" b="1" dirty="0" err="1">
                <a:solidFill>
                  <a:schemeClr val="accent3">
                    <a:lumMod val="95000"/>
                  </a:schemeClr>
                </a:solidFill>
                <a:latin typeface="Times New Roman"/>
              </a:rPr>
              <a:t>цих</a:t>
            </a:r>
            <a:r>
              <a:rPr lang="ru-RU" b="1" dirty="0">
                <a:solidFill>
                  <a:schemeClr val="accent3">
                    <a:lumMod val="95000"/>
                  </a:schemeClr>
                </a:solidFill>
                <a:latin typeface="Times New Roman"/>
              </a:rPr>
              <a:t> задач  </a:t>
            </a:r>
            <a:r>
              <a:rPr lang="ru-RU" b="1" dirty="0" err="1">
                <a:solidFill>
                  <a:schemeClr val="accent3">
                    <a:lumMod val="95000"/>
                  </a:schemeClr>
                </a:solidFill>
                <a:latin typeface="Times New Roman"/>
              </a:rPr>
              <a:t>вибрані</a:t>
            </a:r>
            <a:r>
              <a:rPr lang="ru-RU" b="1" dirty="0">
                <a:solidFill>
                  <a:schemeClr val="accent3">
                    <a:lumMod val="95000"/>
                  </a:schemeClr>
                </a:solidFill>
                <a:latin typeface="Times New Roman"/>
              </a:rPr>
              <a:t> </a:t>
            </a:r>
            <a:r>
              <a:rPr lang="ru-RU" b="1" dirty="0" err="1">
                <a:solidFill>
                  <a:schemeClr val="accent3">
                    <a:lumMod val="95000"/>
                  </a:schemeClr>
                </a:solidFill>
                <a:latin typeface="Times New Roman"/>
              </a:rPr>
              <a:t>із</a:t>
            </a:r>
            <a:r>
              <a:rPr lang="ru-RU" b="1" dirty="0">
                <a:solidFill>
                  <a:schemeClr val="accent3">
                    <a:lumMod val="95000"/>
                  </a:schemeClr>
                </a:solidFill>
                <a:latin typeface="Times New Roman"/>
              </a:rPr>
              <a:t> </a:t>
            </a:r>
            <a:r>
              <a:rPr lang="ru-RU" b="1" dirty="0" err="1">
                <a:solidFill>
                  <a:schemeClr val="accent3">
                    <a:lumMod val="95000"/>
                  </a:schemeClr>
                </a:solidFill>
                <a:latin typeface="Times New Roman"/>
              </a:rPr>
              <a:t>завдань</a:t>
            </a:r>
            <a:r>
              <a:rPr lang="ru-RU" b="1" dirty="0">
                <a:solidFill>
                  <a:schemeClr val="accent3">
                    <a:lumMod val="95000"/>
                  </a:schemeClr>
                </a:solidFill>
                <a:latin typeface="Times New Roman"/>
              </a:rPr>
              <a:t> на ЗНО </a:t>
            </a:r>
            <a:r>
              <a:rPr lang="ru-RU" b="1" dirty="0" err="1">
                <a:solidFill>
                  <a:schemeClr val="accent3">
                    <a:lumMod val="95000"/>
                  </a:schemeClr>
                </a:solidFill>
                <a:latin typeface="Times New Roman"/>
              </a:rPr>
              <a:t>попередніх</a:t>
            </a:r>
            <a:r>
              <a:rPr lang="ru-RU" b="1" dirty="0">
                <a:solidFill>
                  <a:schemeClr val="accent3">
                    <a:lumMod val="95000"/>
                  </a:schemeClr>
                </a:solidFill>
                <a:latin typeface="Times New Roman"/>
              </a:rPr>
              <a:t> </a:t>
            </a:r>
            <a:r>
              <a:rPr lang="ru-RU" b="1" dirty="0" err="1">
                <a:solidFill>
                  <a:schemeClr val="accent3">
                    <a:lumMod val="95000"/>
                  </a:schemeClr>
                </a:solidFill>
                <a:latin typeface="Times New Roman"/>
              </a:rPr>
              <a:t>років</a:t>
            </a:r>
            <a:r>
              <a:rPr lang="ru-RU" b="1" dirty="0">
                <a:solidFill>
                  <a:schemeClr val="accent3">
                    <a:lumMod val="95000"/>
                  </a:schemeClr>
                </a:solidFill>
                <a:latin typeface="Times New Roman"/>
              </a:rPr>
              <a:t>.</a:t>
            </a:r>
          </a:p>
          <a:p>
            <a:pPr lvl="0" algn="just" fontAlgn="auto">
              <a:spcBef>
                <a:spcPts val="0"/>
              </a:spcBef>
              <a:spcAft>
                <a:spcPts val="0"/>
              </a:spcAft>
            </a:pPr>
            <a:r>
              <a:rPr lang="ru-RU" b="1" dirty="0">
                <a:solidFill>
                  <a:schemeClr val="accent3">
                    <a:lumMod val="95000"/>
                  </a:schemeClr>
                </a:solidFill>
                <a:latin typeface="Times New Roman"/>
              </a:rPr>
              <a:t>    Як результат, </a:t>
            </a:r>
            <a:r>
              <a:rPr lang="ru-RU" b="1" dirty="0" err="1">
                <a:solidFill>
                  <a:schemeClr val="accent3">
                    <a:lumMod val="95000"/>
                  </a:schemeClr>
                </a:solidFill>
                <a:latin typeface="Times New Roman"/>
              </a:rPr>
              <a:t>учні</a:t>
            </a:r>
            <a:r>
              <a:rPr lang="ru-RU" b="1" dirty="0">
                <a:solidFill>
                  <a:schemeClr val="accent3">
                    <a:lumMod val="95000"/>
                  </a:schemeClr>
                </a:solidFill>
                <a:latin typeface="Times New Roman"/>
              </a:rPr>
              <a:t> </a:t>
            </a:r>
            <a:r>
              <a:rPr lang="ru-RU" b="1" dirty="0" err="1">
                <a:solidFill>
                  <a:schemeClr val="accent3">
                    <a:lumMod val="95000"/>
                  </a:schemeClr>
                </a:solidFill>
                <a:latin typeface="Times New Roman"/>
              </a:rPr>
              <a:t>матимуть</a:t>
            </a:r>
            <a:r>
              <a:rPr lang="ru-RU" b="1" dirty="0">
                <a:solidFill>
                  <a:schemeClr val="accent3">
                    <a:lumMod val="95000"/>
                  </a:schemeClr>
                </a:solidFill>
                <a:latin typeface="Times New Roman"/>
              </a:rPr>
              <a:t> </a:t>
            </a:r>
            <a:r>
              <a:rPr lang="ru-RU" b="1" dirty="0" err="1">
                <a:solidFill>
                  <a:schemeClr val="accent3">
                    <a:lumMod val="95000"/>
                  </a:schemeClr>
                </a:solidFill>
                <a:latin typeface="Times New Roman"/>
              </a:rPr>
              <a:t>можливість</a:t>
            </a:r>
            <a:r>
              <a:rPr lang="ru-RU" b="1" dirty="0">
                <a:solidFill>
                  <a:schemeClr val="accent3">
                    <a:lumMod val="95000"/>
                  </a:schemeClr>
                </a:solidFill>
                <a:latin typeface="Times New Roman"/>
              </a:rPr>
              <a:t> </a:t>
            </a:r>
            <a:r>
              <a:rPr lang="ru-RU" b="1" dirty="0" err="1">
                <a:solidFill>
                  <a:schemeClr val="accent3">
                    <a:lumMod val="95000"/>
                  </a:schemeClr>
                </a:solidFill>
                <a:latin typeface="Times New Roman"/>
              </a:rPr>
              <a:t>ліквідувати</a:t>
            </a:r>
            <a:r>
              <a:rPr lang="ru-RU" b="1" dirty="0">
                <a:solidFill>
                  <a:schemeClr val="accent3">
                    <a:lumMod val="95000"/>
                  </a:schemeClr>
                </a:solidFill>
                <a:latin typeface="Times New Roman"/>
              </a:rPr>
              <a:t> </a:t>
            </a:r>
            <a:r>
              <a:rPr lang="ru-RU" b="1" dirty="0" err="1">
                <a:solidFill>
                  <a:schemeClr val="accent3">
                    <a:lumMod val="95000"/>
                  </a:schemeClr>
                </a:solidFill>
                <a:latin typeface="Times New Roman"/>
              </a:rPr>
              <a:t>прогалини</a:t>
            </a:r>
            <a:r>
              <a:rPr lang="ru-RU" b="1" dirty="0">
                <a:solidFill>
                  <a:schemeClr val="accent3">
                    <a:lumMod val="95000"/>
                  </a:schemeClr>
                </a:solidFill>
                <a:latin typeface="Times New Roman"/>
              </a:rPr>
              <a:t> у </a:t>
            </a:r>
            <a:r>
              <a:rPr lang="ru-RU" b="1" dirty="0" err="1">
                <a:solidFill>
                  <a:schemeClr val="accent3">
                    <a:lumMod val="95000"/>
                  </a:schemeClr>
                </a:solidFill>
                <a:latin typeface="Times New Roman"/>
              </a:rPr>
              <a:t>знаннях</a:t>
            </a:r>
            <a:r>
              <a:rPr lang="ru-RU" b="1" dirty="0">
                <a:solidFill>
                  <a:schemeClr val="accent3">
                    <a:lumMod val="95000"/>
                  </a:schemeClr>
                </a:solidFill>
                <a:latin typeface="Times New Roman"/>
              </a:rPr>
              <a:t> і </a:t>
            </a:r>
            <a:r>
              <a:rPr lang="ru-RU" b="1" dirty="0" err="1">
                <a:solidFill>
                  <a:schemeClr val="accent3">
                    <a:lumMod val="95000"/>
                  </a:schemeClr>
                </a:solidFill>
                <a:latin typeface="Times New Roman"/>
              </a:rPr>
              <a:t>вміннях</a:t>
            </a:r>
            <a:r>
              <a:rPr lang="ru-RU" b="1" dirty="0">
                <a:solidFill>
                  <a:schemeClr val="accent3">
                    <a:lumMod val="95000"/>
                  </a:schemeClr>
                </a:solidFill>
                <a:latin typeface="Times New Roman"/>
              </a:rPr>
              <a:t>, </a:t>
            </a:r>
            <a:r>
              <a:rPr lang="ru-RU" b="1" dirty="0" err="1">
                <a:solidFill>
                  <a:schemeClr val="accent3">
                    <a:lumMod val="95000"/>
                  </a:schemeClr>
                </a:solidFill>
                <a:latin typeface="Times New Roman"/>
              </a:rPr>
              <a:t>розширити</a:t>
            </a:r>
            <a:r>
              <a:rPr lang="ru-RU" b="1" dirty="0">
                <a:solidFill>
                  <a:schemeClr val="accent3">
                    <a:lumMod val="95000"/>
                  </a:schemeClr>
                </a:solidFill>
                <a:latin typeface="Times New Roman"/>
              </a:rPr>
              <a:t> та </a:t>
            </a:r>
            <a:r>
              <a:rPr lang="ru-RU" b="1" dirty="0" err="1">
                <a:solidFill>
                  <a:schemeClr val="accent3">
                    <a:lumMod val="95000"/>
                  </a:schemeClr>
                </a:solidFill>
                <a:latin typeface="Times New Roman"/>
              </a:rPr>
              <a:t>поглибити</a:t>
            </a:r>
            <a:r>
              <a:rPr lang="ru-RU" b="1" dirty="0">
                <a:solidFill>
                  <a:schemeClr val="accent3">
                    <a:lumMod val="95000"/>
                  </a:schemeClr>
                </a:solidFill>
                <a:latin typeface="Times New Roman"/>
              </a:rPr>
              <a:t> </a:t>
            </a:r>
            <a:r>
              <a:rPr lang="ru-RU" b="1" dirty="0" err="1">
                <a:solidFill>
                  <a:schemeClr val="accent3">
                    <a:lumMod val="95000"/>
                  </a:schemeClr>
                </a:solidFill>
                <a:latin typeface="Times New Roman"/>
              </a:rPr>
              <a:t>свої</a:t>
            </a:r>
            <a:r>
              <a:rPr lang="ru-RU" b="1" dirty="0">
                <a:solidFill>
                  <a:schemeClr val="accent3">
                    <a:lumMod val="95000"/>
                  </a:schemeClr>
                </a:solidFill>
                <a:latin typeface="Times New Roman"/>
              </a:rPr>
              <a:t> </a:t>
            </a:r>
            <a:r>
              <a:rPr lang="ru-RU" b="1" dirty="0" err="1">
                <a:solidFill>
                  <a:schemeClr val="accent3">
                    <a:lumMod val="95000"/>
                  </a:schemeClr>
                </a:solidFill>
                <a:latin typeface="Times New Roman"/>
              </a:rPr>
              <a:t>знання</a:t>
            </a:r>
            <a:r>
              <a:rPr lang="ru-RU" b="1" dirty="0">
                <a:solidFill>
                  <a:schemeClr val="accent3">
                    <a:lumMod val="95000"/>
                  </a:schemeClr>
                </a:solidFill>
                <a:latin typeface="Times New Roman"/>
              </a:rPr>
              <a:t>, </a:t>
            </a:r>
            <a:r>
              <a:rPr lang="ru-RU" b="1" dirty="0" err="1">
                <a:solidFill>
                  <a:schemeClr val="accent3">
                    <a:lumMod val="95000"/>
                  </a:schemeClr>
                </a:solidFill>
                <a:latin typeface="Times New Roman"/>
              </a:rPr>
              <a:t>сформувати</a:t>
            </a:r>
            <a:r>
              <a:rPr lang="ru-RU" b="1" dirty="0">
                <a:solidFill>
                  <a:schemeClr val="accent3">
                    <a:lumMod val="95000"/>
                  </a:schemeClr>
                </a:solidFill>
                <a:latin typeface="Times New Roman"/>
              </a:rPr>
              <a:t> </a:t>
            </a:r>
            <a:r>
              <a:rPr lang="ru-RU" b="1" dirty="0" err="1">
                <a:solidFill>
                  <a:schemeClr val="accent3">
                    <a:lumMod val="95000"/>
                  </a:schemeClr>
                </a:solidFill>
                <a:latin typeface="Times New Roman"/>
              </a:rPr>
              <a:t>вміння</a:t>
            </a:r>
            <a:r>
              <a:rPr lang="ru-RU" b="1" dirty="0">
                <a:solidFill>
                  <a:schemeClr val="accent3">
                    <a:lumMod val="95000"/>
                  </a:schemeClr>
                </a:solidFill>
                <a:latin typeface="Times New Roman"/>
              </a:rPr>
              <a:t> </a:t>
            </a:r>
            <a:r>
              <a:rPr lang="ru-RU" b="1" dirty="0" err="1">
                <a:solidFill>
                  <a:schemeClr val="accent3">
                    <a:lumMod val="95000"/>
                  </a:schemeClr>
                </a:solidFill>
                <a:latin typeface="Times New Roman"/>
              </a:rPr>
              <a:t>розв’язувати</a:t>
            </a:r>
            <a:r>
              <a:rPr lang="ru-RU" b="1" dirty="0">
                <a:solidFill>
                  <a:schemeClr val="accent3">
                    <a:lumMod val="95000"/>
                  </a:schemeClr>
                </a:solidFill>
                <a:latin typeface="Times New Roman"/>
              </a:rPr>
              <a:t> </a:t>
            </a:r>
            <a:r>
              <a:rPr lang="ru-RU" b="1" dirty="0" err="1">
                <a:solidFill>
                  <a:schemeClr val="accent3">
                    <a:lumMod val="95000"/>
                  </a:schemeClr>
                </a:solidFill>
                <a:latin typeface="Times New Roman"/>
              </a:rPr>
              <a:t>конкурсні</a:t>
            </a:r>
            <a:r>
              <a:rPr lang="ru-RU" b="1" dirty="0">
                <a:solidFill>
                  <a:schemeClr val="accent3">
                    <a:lumMod val="95000"/>
                  </a:schemeClr>
                </a:solidFill>
                <a:latin typeface="Times New Roman"/>
              </a:rPr>
              <a:t> </a:t>
            </a:r>
            <a:r>
              <a:rPr lang="ru-RU" b="1" dirty="0" err="1">
                <a:solidFill>
                  <a:schemeClr val="accent3">
                    <a:lumMod val="95000"/>
                  </a:schemeClr>
                </a:solidFill>
                <a:latin typeface="Times New Roman"/>
              </a:rPr>
              <a:t>задачі</a:t>
            </a:r>
            <a:r>
              <a:rPr lang="ru-RU" b="1" dirty="0">
                <a:solidFill>
                  <a:schemeClr val="accent3">
                    <a:lumMod val="95000"/>
                  </a:schemeClr>
                </a:solidFill>
                <a:latin typeface="Times New Roman"/>
              </a:rPr>
              <a:t>, </a:t>
            </a:r>
            <a:r>
              <a:rPr lang="ru-RU" b="1" dirty="0" err="1">
                <a:solidFill>
                  <a:schemeClr val="accent3">
                    <a:lumMod val="95000"/>
                  </a:schemeClr>
                </a:solidFill>
                <a:latin typeface="Times New Roman"/>
              </a:rPr>
              <a:t>підвищити</a:t>
            </a:r>
            <a:r>
              <a:rPr lang="ru-RU" b="1" dirty="0">
                <a:solidFill>
                  <a:schemeClr val="accent3">
                    <a:lumMod val="95000"/>
                  </a:schemeClr>
                </a:solidFill>
                <a:latin typeface="Times New Roman"/>
              </a:rPr>
              <a:t> </a:t>
            </a:r>
            <a:r>
              <a:rPr lang="ru-RU" b="1" dirty="0" err="1">
                <a:solidFill>
                  <a:schemeClr val="accent3">
                    <a:lumMod val="95000"/>
                  </a:schemeClr>
                </a:solidFill>
                <a:latin typeface="Times New Roman"/>
              </a:rPr>
              <a:t>рівень</a:t>
            </a:r>
            <a:r>
              <a:rPr lang="ru-RU" b="1" dirty="0">
                <a:solidFill>
                  <a:schemeClr val="accent3">
                    <a:lumMod val="95000"/>
                  </a:schemeClr>
                </a:solidFill>
                <a:latin typeface="Times New Roman"/>
              </a:rPr>
              <a:t> </a:t>
            </a:r>
            <a:r>
              <a:rPr lang="ru-RU" b="1" dirty="0" err="1">
                <a:solidFill>
                  <a:schemeClr val="accent3">
                    <a:lumMod val="95000"/>
                  </a:schemeClr>
                </a:solidFill>
                <a:latin typeface="Times New Roman"/>
              </a:rPr>
              <a:t>своєї</a:t>
            </a:r>
            <a:r>
              <a:rPr lang="ru-RU" b="1" dirty="0">
                <a:solidFill>
                  <a:schemeClr val="accent3">
                    <a:lumMod val="95000"/>
                  </a:schemeClr>
                </a:solidFill>
                <a:latin typeface="Times New Roman"/>
              </a:rPr>
              <a:t> </a:t>
            </a:r>
            <a:r>
              <a:rPr lang="ru-RU" b="1" dirty="0" err="1">
                <a:solidFill>
                  <a:schemeClr val="accent3">
                    <a:lumMod val="95000"/>
                  </a:schemeClr>
                </a:solidFill>
                <a:latin typeface="Times New Roman"/>
              </a:rPr>
              <a:t>підготовки</a:t>
            </a:r>
            <a:r>
              <a:rPr lang="ru-RU" b="1" dirty="0">
                <a:solidFill>
                  <a:schemeClr val="accent3">
                    <a:lumMod val="95000"/>
                  </a:schemeClr>
                </a:solidFill>
                <a:latin typeface="Times New Roman"/>
              </a:rPr>
              <a:t>. </a:t>
            </a:r>
            <a:r>
              <a:rPr lang="ru-RU" b="1" dirty="0" err="1">
                <a:solidFill>
                  <a:schemeClr val="accent3">
                    <a:lumMod val="95000"/>
                  </a:schemeClr>
                </a:solidFill>
                <a:latin typeface="Times New Roman"/>
              </a:rPr>
              <a:t>Розв’язування</a:t>
            </a:r>
            <a:r>
              <a:rPr lang="ru-RU" b="1" dirty="0">
                <a:solidFill>
                  <a:schemeClr val="accent3">
                    <a:lumMod val="95000"/>
                  </a:schemeClr>
                </a:solidFill>
                <a:latin typeface="Times New Roman"/>
              </a:rPr>
              <a:t> </a:t>
            </a:r>
            <a:r>
              <a:rPr lang="ru-RU" b="1" dirty="0" err="1">
                <a:solidFill>
                  <a:schemeClr val="accent3">
                    <a:lumMod val="95000"/>
                  </a:schemeClr>
                </a:solidFill>
                <a:latin typeface="Times New Roman"/>
              </a:rPr>
              <a:t>конкурсних</a:t>
            </a:r>
            <a:r>
              <a:rPr lang="ru-RU" b="1" dirty="0">
                <a:solidFill>
                  <a:schemeClr val="accent3">
                    <a:lumMod val="95000"/>
                  </a:schemeClr>
                </a:solidFill>
                <a:latin typeface="Times New Roman"/>
              </a:rPr>
              <a:t> задач </a:t>
            </a:r>
            <a:r>
              <a:rPr lang="ru-RU" b="1" dirty="0" err="1">
                <a:solidFill>
                  <a:schemeClr val="accent3">
                    <a:lumMod val="95000"/>
                  </a:schemeClr>
                </a:solidFill>
                <a:latin typeface="Times New Roman"/>
              </a:rPr>
              <a:t>ознайомить</a:t>
            </a:r>
            <a:r>
              <a:rPr lang="ru-RU" b="1" dirty="0">
                <a:solidFill>
                  <a:schemeClr val="accent3">
                    <a:lumMod val="95000"/>
                  </a:schemeClr>
                </a:solidFill>
                <a:latin typeface="Times New Roman"/>
              </a:rPr>
              <a:t> </a:t>
            </a:r>
            <a:r>
              <a:rPr lang="ru-RU" b="1" dirty="0" err="1">
                <a:solidFill>
                  <a:schemeClr val="accent3">
                    <a:lumMod val="95000"/>
                  </a:schemeClr>
                </a:solidFill>
                <a:latin typeface="Times New Roman"/>
              </a:rPr>
              <a:t>учнів</a:t>
            </a:r>
            <a:r>
              <a:rPr lang="ru-RU" b="1" dirty="0">
                <a:solidFill>
                  <a:schemeClr val="accent3">
                    <a:lumMod val="95000"/>
                  </a:schemeClr>
                </a:solidFill>
                <a:latin typeface="Times New Roman"/>
              </a:rPr>
              <a:t> з </a:t>
            </a:r>
            <a:r>
              <a:rPr lang="ru-RU" b="1" dirty="0" err="1">
                <a:solidFill>
                  <a:schemeClr val="accent3">
                    <a:lumMod val="95000"/>
                  </a:schemeClr>
                </a:solidFill>
                <a:latin typeface="Times New Roman"/>
              </a:rPr>
              <a:t>творчими</a:t>
            </a:r>
            <a:r>
              <a:rPr lang="ru-RU" b="1" dirty="0">
                <a:solidFill>
                  <a:schemeClr val="accent3">
                    <a:lumMod val="95000"/>
                  </a:schemeClr>
                </a:solidFill>
                <a:latin typeface="Times New Roman"/>
              </a:rPr>
              <a:t>, </a:t>
            </a:r>
            <a:r>
              <a:rPr lang="ru-RU" b="1" dirty="0" err="1">
                <a:solidFill>
                  <a:schemeClr val="accent3">
                    <a:lumMod val="95000"/>
                  </a:schemeClr>
                </a:solidFill>
                <a:latin typeface="Times New Roman"/>
              </a:rPr>
              <a:t>нестандартними</a:t>
            </a:r>
            <a:r>
              <a:rPr lang="ru-RU" b="1" dirty="0">
                <a:solidFill>
                  <a:schemeClr val="accent3">
                    <a:lumMod val="95000"/>
                  </a:schemeClr>
                </a:solidFill>
                <a:latin typeface="Times New Roman"/>
              </a:rPr>
              <a:t> </a:t>
            </a:r>
            <a:r>
              <a:rPr lang="ru-RU" b="1" dirty="0" err="1">
                <a:solidFill>
                  <a:schemeClr val="accent3">
                    <a:lumMod val="95000"/>
                  </a:schemeClr>
                </a:solidFill>
                <a:latin typeface="Times New Roman"/>
              </a:rPr>
              <a:t>підходами</a:t>
            </a:r>
            <a:r>
              <a:rPr lang="ru-RU" b="1" dirty="0">
                <a:solidFill>
                  <a:schemeClr val="accent3">
                    <a:lumMod val="95000"/>
                  </a:schemeClr>
                </a:solidFill>
                <a:latin typeface="Times New Roman"/>
              </a:rPr>
              <a:t> до </a:t>
            </a:r>
            <a:r>
              <a:rPr lang="ru-RU" b="1" dirty="0" err="1">
                <a:solidFill>
                  <a:schemeClr val="accent3">
                    <a:lumMod val="95000"/>
                  </a:schemeClr>
                </a:solidFill>
                <a:latin typeface="Times New Roman"/>
              </a:rPr>
              <a:t>розв’язування</a:t>
            </a:r>
            <a:r>
              <a:rPr lang="ru-RU" b="1" dirty="0">
                <a:solidFill>
                  <a:schemeClr val="accent3">
                    <a:lumMod val="95000"/>
                  </a:schemeClr>
                </a:solidFill>
                <a:latin typeface="Times New Roman"/>
              </a:rPr>
              <a:t> задач і </a:t>
            </a:r>
            <a:r>
              <a:rPr lang="ru-RU" b="1" dirty="0" err="1">
                <a:solidFill>
                  <a:schemeClr val="accent3">
                    <a:lumMod val="95000"/>
                  </a:schemeClr>
                </a:solidFill>
                <a:latin typeface="Times New Roman"/>
              </a:rPr>
              <a:t>сформують</a:t>
            </a:r>
            <a:r>
              <a:rPr lang="ru-RU" b="1" dirty="0">
                <a:solidFill>
                  <a:schemeClr val="accent3">
                    <a:lumMod val="95000"/>
                  </a:schemeClr>
                </a:solidFill>
                <a:latin typeface="Times New Roman"/>
              </a:rPr>
              <a:t> у них </a:t>
            </a:r>
            <a:r>
              <a:rPr lang="ru-RU" b="1" dirty="0" err="1">
                <a:solidFill>
                  <a:schemeClr val="accent3">
                    <a:lumMod val="95000"/>
                  </a:schemeClr>
                </a:solidFill>
                <a:latin typeface="Times New Roman"/>
              </a:rPr>
              <a:t>критичне</a:t>
            </a:r>
            <a:r>
              <a:rPr lang="ru-RU" b="1" dirty="0">
                <a:solidFill>
                  <a:schemeClr val="accent3">
                    <a:lumMod val="95000"/>
                  </a:schemeClr>
                </a:solidFill>
                <a:latin typeface="Times New Roman"/>
              </a:rPr>
              <a:t> </a:t>
            </a:r>
            <a:r>
              <a:rPr lang="ru-RU" b="1" dirty="0" err="1">
                <a:solidFill>
                  <a:schemeClr val="accent3">
                    <a:lumMod val="95000"/>
                  </a:schemeClr>
                </a:solidFill>
                <a:latin typeface="Times New Roman"/>
              </a:rPr>
              <a:t>мислення</a:t>
            </a:r>
            <a:r>
              <a:rPr lang="ru-RU" b="1" dirty="0">
                <a:solidFill>
                  <a:schemeClr val="accent3">
                    <a:lumMod val="95000"/>
                  </a:schemeClr>
                </a:solidFill>
                <a:latin typeface="Times New Roman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4142352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251520" y="2924944"/>
            <a:ext cx="8229600" cy="1143000"/>
          </a:xfrm>
        </p:spPr>
        <p:txBody>
          <a:bodyPr/>
          <a:lstStyle/>
          <a:p>
            <a:r>
              <a:rPr lang="uk-UA" b="1" dirty="0" smtClean="0">
                <a:solidFill>
                  <a:schemeClr val="bg1"/>
                </a:solidFill>
              </a:rPr>
              <a:t>Задачі за готовими малюнками</a:t>
            </a:r>
            <a:br>
              <a:rPr lang="uk-UA" b="1" dirty="0" smtClean="0">
                <a:solidFill>
                  <a:schemeClr val="bg1"/>
                </a:solidFill>
              </a:rPr>
            </a:br>
            <a:r>
              <a:rPr lang="uk-UA" b="1" dirty="0">
                <a:solidFill>
                  <a:schemeClr val="bg1"/>
                </a:solidFill>
              </a:rPr>
              <a:t/>
            </a:r>
            <a:br>
              <a:rPr lang="uk-UA" b="1" dirty="0">
                <a:solidFill>
                  <a:schemeClr val="bg1"/>
                </a:solidFill>
              </a:rPr>
            </a:br>
            <a:r>
              <a:rPr lang="en-US" b="1" dirty="0" smtClean="0">
                <a:solidFill>
                  <a:schemeClr val="bg1"/>
                </a:solidFill>
              </a:rPr>
              <a:t/>
            </a:r>
            <a:br>
              <a:rPr lang="en-US" b="1" dirty="0" smtClean="0">
                <a:solidFill>
                  <a:schemeClr val="bg1"/>
                </a:solidFill>
              </a:rPr>
            </a:br>
            <a:r>
              <a:rPr lang="uk-UA" b="1" dirty="0" smtClean="0">
                <a:solidFill>
                  <a:schemeClr val="bg1"/>
                </a:solidFill>
              </a:rPr>
              <a:t>Частина 1</a:t>
            </a:r>
            <a:endParaRPr lang="ru-RU" b="1" dirty="0">
              <a:solidFill>
                <a:schemeClr val="bg1"/>
              </a:solidFill>
            </a:endParaRPr>
          </a:p>
        </p:txBody>
      </p:sp>
      <p:pic>
        <p:nvPicPr>
          <p:cNvPr id="3077" name="Picture 5" descr="D:\Лиля\2012-2013 навчальний рік\Нашла 20.01.13\Нашла в Iy\Анимації\Анимации\412876003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3933056"/>
            <a:ext cx="1219200" cy="1219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496" y="836277"/>
            <a:ext cx="8856984" cy="1858218"/>
          </a:xfrm>
        </p:spPr>
        <p:txBody>
          <a:bodyPr/>
          <a:lstStyle/>
          <a:p>
            <a:pPr algn="l"/>
            <a:r>
              <a:rPr lang="ru-RU" sz="2400" b="1" dirty="0" err="1" smtClean="0">
                <a:solidFill>
                  <a:schemeClr val="accent3">
                    <a:lumMod val="95000"/>
                  </a:schemeClr>
                </a:solidFill>
              </a:rPr>
              <a:t>Знайдіть</a:t>
            </a:r>
            <a:r>
              <a:rPr lang="ru-RU" sz="2400" b="1" dirty="0" smtClean="0">
                <a:solidFill>
                  <a:schemeClr val="accent3">
                    <a:lumMod val="95000"/>
                  </a:schemeClr>
                </a:solidFill>
              </a:rPr>
              <a:t> </a:t>
            </a:r>
            <a:r>
              <a:rPr lang="ru-RU" sz="2400" b="1" dirty="0" err="1" smtClean="0">
                <a:solidFill>
                  <a:schemeClr val="accent3">
                    <a:lumMod val="95000"/>
                  </a:schemeClr>
                </a:solidFill>
              </a:rPr>
              <a:t>довжину</a:t>
            </a:r>
            <a:r>
              <a:rPr lang="ru-RU" sz="2400" b="1" dirty="0" smtClean="0">
                <a:solidFill>
                  <a:schemeClr val="accent3">
                    <a:lumMod val="95000"/>
                  </a:schemeClr>
                </a:solidFill>
              </a:rPr>
              <a:t> </a:t>
            </a:r>
            <a:r>
              <a:rPr lang="ru-RU" sz="2400" b="1" dirty="0" err="1" smtClean="0">
                <a:solidFill>
                  <a:schemeClr val="accent3">
                    <a:lumMod val="95000"/>
                  </a:schemeClr>
                </a:solidFill>
              </a:rPr>
              <a:t>відрізка</a:t>
            </a:r>
            <a:r>
              <a:rPr lang="ru-RU" sz="2400" b="1" dirty="0" smtClean="0">
                <a:solidFill>
                  <a:schemeClr val="accent3">
                    <a:lumMod val="95000"/>
                  </a:schemeClr>
                </a:solidFill>
              </a:rPr>
              <a:t> х. </a:t>
            </a:r>
            <a:r>
              <a:rPr lang="ru-RU" sz="2400" b="1" dirty="0" err="1" smtClean="0">
                <a:solidFill>
                  <a:schemeClr val="accent3">
                    <a:lumMod val="95000"/>
                  </a:schemeClr>
                </a:solidFill>
              </a:rPr>
              <a:t>Чи</a:t>
            </a:r>
            <a:r>
              <a:rPr lang="ru-RU" sz="2400" b="1" dirty="0" smtClean="0">
                <a:solidFill>
                  <a:schemeClr val="accent3">
                    <a:lumMod val="95000"/>
                  </a:schemeClr>
                </a:solidFill>
              </a:rPr>
              <a:t> </a:t>
            </a:r>
            <a:r>
              <a:rPr lang="ru-RU" sz="2400" b="1" dirty="0" err="1" smtClean="0">
                <a:solidFill>
                  <a:schemeClr val="accent3">
                    <a:lumMod val="95000"/>
                  </a:schemeClr>
                </a:solidFill>
              </a:rPr>
              <a:t>можна</a:t>
            </a:r>
            <a:r>
              <a:rPr lang="ru-RU" sz="2400" b="1" dirty="0" smtClean="0">
                <a:solidFill>
                  <a:schemeClr val="accent3">
                    <a:lumMod val="95000"/>
                  </a:schemeClr>
                </a:solidFill>
              </a:rPr>
              <a:t> </a:t>
            </a:r>
            <a:r>
              <a:rPr lang="ru-RU" sz="2400" b="1" dirty="0" err="1" smtClean="0">
                <a:solidFill>
                  <a:schemeClr val="accent3">
                    <a:lumMod val="95000"/>
                  </a:schemeClr>
                </a:solidFill>
              </a:rPr>
              <a:t>стверджувати</a:t>
            </a:r>
            <a:r>
              <a:rPr lang="ru-RU" sz="2400" b="1" dirty="0" smtClean="0">
                <a:solidFill>
                  <a:schemeClr val="accent3">
                    <a:lumMod val="95000"/>
                  </a:schemeClr>
                </a:solidFill>
              </a:rPr>
              <a:t>, </a:t>
            </a:r>
            <a:r>
              <a:rPr lang="ru-RU" sz="2400" b="1" dirty="0" err="1" smtClean="0">
                <a:solidFill>
                  <a:schemeClr val="accent3">
                    <a:lumMod val="95000"/>
                  </a:schemeClr>
                </a:solidFill>
              </a:rPr>
              <a:t>що</a:t>
            </a:r>
            <a:r>
              <a:rPr lang="ru-RU" sz="2400" b="1" dirty="0" smtClean="0">
                <a:solidFill>
                  <a:schemeClr val="accent3">
                    <a:lumMod val="95000"/>
                  </a:schemeClr>
                </a:solidFill>
              </a:rPr>
              <a:t> </a:t>
            </a:r>
            <a:r>
              <a:rPr lang="ru-RU" sz="2400" b="1" dirty="0" err="1" smtClean="0">
                <a:solidFill>
                  <a:schemeClr val="accent3">
                    <a:lumMod val="95000"/>
                  </a:schemeClr>
                </a:solidFill>
              </a:rPr>
              <a:t>площина</a:t>
            </a:r>
            <a:r>
              <a:rPr lang="ru-RU" sz="2400" b="1" dirty="0" smtClean="0">
                <a:solidFill>
                  <a:schemeClr val="accent3">
                    <a:lumMod val="95000"/>
                  </a:schemeClr>
                </a:solidFill>
              </a:rPr>
              <a:t> АВС перпендикулярна до </a:t>
            </a:r>
            <a:r>
              <a:rPr lang="ru-RU" sz="2400" b="1" dirty="0" err="1" smtClean="0">
                <a:solidFill>
                  <a:schemeClr val="accent3">
                    <a:lumMod val="95000"/>
                  </a:schemeClr>
                </a:solidFill>
              </a:rPr>
              <a:t>площини</a:t>
            </a:r>
            <a:r>
              <a:rPr lang="ru-RU" sz="2400" b="1" dirty="0" smtClean="0">
                <a:solidFill>
                  <a:schemeClr val="accent3">
                    <a:lumMod val="95000"/>
                  </a:schemeClr>
                </a:solidFill>
              </a:rPr>
              <a:t> α?</a:t>
            </a:r>
            <a:r>
              <a:rPr lang="ru-RU" sz="2400" b="1" dirty="0" smtClean="0"/>
              <a:t/>
            </a:r>
            <a:br>
              <a:rPr lang="ru-RU" sz="2400" b="1" dirty="0" smtClean="0"/>
            </a:br>
            <a:endParaRPr lang="ru-RU" sz="2400" b="1" dirty="0"/>
          </a:p>
        </p:txBody>
      </p:sp>
      <p:sp>
        <p:nvSpPr>
          <p:cNvPr id="3" name="Параллелограмм 2"/>
          <p:cNvSpPr/>
          <p:nvPr/>
        </p:nvSpPr>
        <p:spPr>
          <a:xfrm>
            <a:off x="1547664" y="4640580"/>
            <a:ext cx="5184576" cy="1800200"/>
          </a:xfrm>
          <a:prstGeom prst="parallelogram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002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1691680" y="5771513"/>
            <a:ext cx="504056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el-GR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α</a:t>
            </a:r>
            <a:endParaRPr lang="ru-RU" sz="2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4572000" y="2348880"/>
            <a:ext cx="0" cy="3240360"/>
          </a:xfrm>
          <a:prstGeom prst="line">
            <a:avLst/>
          </a:prstGeom>
          <a:ln>
            <a:solidFill>
              <a:schemeClr val="accent1">
                <a:lumMod val="50000"/>
              </a:schemeClr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 flipH="1">
            <a:off x="2915816" y="2348880"/>
            <a:ext cx="1656184" cy="3240360"/>
          </a:xfrm>
          <a:prstGeom prst="line">
            <a:avLst/>
          </a:prstGeom>
          <a:ln>
            <a:solidFill>
              <a:schemeClr val="accent1">
                <a:lumMod val="50000"/>
              </a:schemeClr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>
            <a:off x="2915816" y="5589240"/>
            <a:ext cx="1656184" cy="0"/>
          </a:xfrm>
          <a:prstGeom prst="line">
            <a:avLst/>
          </a:prstGeom>
          <a:ln>
            <a:solidFill>
              <a:schemeClr val="accent1">
                <a:lumMod val="50000"/>
              </a:schemeClr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4590295" y="1955847"/>
            <a:ext cx="1008112" cy="523220"/>
          </a:xfrm>
          <a:prstGeom prst="rect">
            <a:avLst/>
          </a:prstGeom>
          <a:noFill/>
          <a:ln>
            <a:solidFill>
              <a:schemeClr val="accent1">
                <a:lumMod val="50000"/>
              </a:schemeClr>
            </a:solidFill>
          </a:ln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uk-UA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А</a:t>
            </a:r>
            <a:endParaRPr lang="ru-RU" sz="2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552901" y="5361967"/>
            <a:ext cx="720080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uk-UA" sz="2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</a:t>
            </a:r>
            <a:endParaRPr lang="ru-RU" sz="2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595409" y="5327630"/>
            <a:ext cx="1224136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uk-UA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</a:t>
            </a:r>
            <a:endParaRPr lang="ru-RU" sz="2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cxnSp>
        <p:nvCxnSpPr>
          <p:cNvPr id="19" name="Прямая соединительная линия 18"/>
          <p:cNvCxnSpPr/>
          <p:nvPr/>
        </p:nvCxnSpPr>
        <p:spPr>
          <a:xfrm flipH="1">
            <a:off x="4283968" y="5229200"/>
            <a:ext cx="288032" cy="0"/>
          </a:xfrm>
          <a:prstGeom prst="line">
            <a:avLst/>
          </a:prstGeom>
          <a:ln>
            <a:solidFill>
              <a:schemeClr val="accent1">
                <a:lumMod val="50000"/>
              </a:schemeClr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/>
          <p:nvPr/>
        </p:nvCxnSpPr>
        <p:spPr>
          <a:xfrm>
            <a:off x="4283968" y="5229200"/>
            <a:ext cx="0" cy="360040"/>
          </a:xfrm>
          <a:prstGeom prst="line">
            <a:avLst/>
          </a:prstGeom>
          <a:ln>
            <a:solidFill>
              <a:schemeClr val="accent1">
                <a:lumMod val="50000"/>
              </a:schemeClr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3272981" y="3422073"/>
            <a:ext cx="576064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uk-UA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10</a:t>
            </a:r>
            <a:endParaRPr lang="ru-RU" sz="2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3453001" y="5540680"/>
            <a:ext cx="792088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uk-UA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6</a:t>
            </a:r>
            <a:endParaRPr lang="ru-RU" sz="2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4662303" y="3502777"/>
            <a:ext cx="864096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uk-UA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х</a:t>
            </a:r>
            <a:endParaRPr lang="ru-RU" sz="2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4100" name="Picture 4" descr="D:\Лиля\2012-2013 навчальний рік\Нашла 20.01.13\Нашла в Iy\Анимації\Анимации\652992981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414" y="44624"/>
            <a:ext cx="704850" cy="76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5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00"/>
                            </p:stCondLst>
                            <p:childTnLst>
                              <p:par>
                                <p:cTn id="2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500"/>
                            </p:stCondLst>
                            <p:childTnLst>
                              <p:par>
                                <p:cTn id="29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1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6500"/>
                            </p:stCondLst>
                            <p:childTnLst>
                              <p:par>
                                <p:cTn id="33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5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8500"/>
                            </p:stCondLst>
                            <p:childTnLst>
                              <p:par>
                                <p:cTn id="37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9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0500"/>
                            </p:stCondLst>
                            <p:childTnLst>
                              <p:par>
                                <p:cTn id="4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1000"/>
                            </p:stCondLst>
                            <p:childTnLst>
                              <p:par>
                                <p:cTn id="4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1500"/>
                            </p:stCondLst>
                            <p:childTnLst>
                              <p:par>
                                <p:cTn id="49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1" dur="20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3500"/>
                            </p:stCondLst>
                            <p:childTnLst>
                              <p:par>
                                <p:cTn id="53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5" dur="20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5500"/>
                            </p:stCondLst>
                            <p:childTnLst>
                              <p:par>
                                <p:cTn id="57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9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6" grpId="0"/>
      <p:bldP spid="15" grpId="0" animBg="1"/>
      <p:bldP spid="16" grpId="0"/>
      <p:bldP spid="17" grpId="0"/>
      <p:bldP spid="2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1268760"/>
            <a:ext cx="8784976" cy="1143000"/>
          </a:xfrm>
        </p:spPr>
        <p:txBody>
          <a:bodyPr/>
          <a:lstStyle/>
          <a:p>
            <a:pPr algn="l"/>
            <a:r>
              <a:rPr lang="ru-RU" sz="2400" b="1" dirty="0" err="1" smtClean="0">
                <a:solidFill>
                  <a:schemeClr val="accent3">
                    <a:lumMod val="95000"/>
                  </a:schemeClr>
                </a:solidFill>
              </a:rPr>
              <a:t>Знайдіть</a:t>
            </a:r>
            <a:r>
              <a:rPr lang="ru-RU" sz="2400" b="1" dirty="0" smtClean="0">
                <a:solidFill>
                  <a:schemeClr val="accent3">
                    <a:lumMod val="95000"/>
                  </a:schemeClr>
                </a:solidFill>
              </a:rPr>
              <a:t> </a:t>
            </a:r>
            <a:r>
              <a:rPr lang="ru-RU" sz="2400" b="1" dirty="0" err="1" smtClean="0">
                <a:solidFill>
                  <a:schemeClr val="accent3">
                    <a:lumMod val="95000"/>
                  </a:schemeClr>
                </a:solidFill>
              </a:rPr>
              <a:t>довжину</a:t>
            </a:r>
            <a:r>
              <a:rPr lang="ru-RU" sz="2400" b="1" dirty="0" smtClean="0">
                <a:solidFill>
                  <a:schemeClr val="accent3">
                    <a:lumMod val="95000"/>
                  </a:schemeClr>
                </a:solidFill>
              </a:rPr>
              <a:t> </a:t>
            </a:r>
            <a:r>
              <a:rPr lang="ru-RU" sz="2400" b="1" dirty="0" err="1" smtClean="0">
                <a:solidFill>
                  <a:schemeClr val="accent3">
                    <a:lumMod val="95000"/>
                  </a:schemeClr>
                </a:solidFill>
              </a:rPr>
              <a:t>відрізка</a:t>
            </a:r>
            <a:r>
              <a:rPr lang="ru-RU" sz="2400" b="1" dirty="0" smtClean="0">
                <a:solidFill>
                  <a:schemeClr val="accent3">
                    <a:lumMod val="95000"/>
                  </a:schemeClr>
                </a:solidFill>
              </a:rPr>
              <a:t> х. </a:t>
            </a:r>
            <a:r>
              <a:rPr lang="ru-RU" sz="2400" b="1" dirty="0" err="1" smtClean="0">
                <a:solidFill>
                  <a:schemeClr val="accent3">
                    <a:lumMod val="95000"/>
                  </a:schemeClr>
                </a:solidFill>
              </a:rPr>
              <a:t>Чи</a:t>
            </a:r>
            <a:r>
              <a:rPr lang="ru-RU" sz="2400" b="1" dirty="0" smtClean="0">
                <a:solidFill>
                  <a:schemeClr val="accent3">
                    <a:lumMod val="95000"/>
                  </a:schemeClr>
                </a:solidFill>
              </a:rPr>
              <a:t> </a:t>
            </a:r>
            <a:r>
              <a:rPr lang="ru-RU" sz="2400" b="1" dirty="0" err="1" smtClean="0">
                <a:solidFill>
                  <a:schemeClr val="accent3">
                    <a:lumMod val="95000"/>
                  </a:schemeClr>
                </a:solidFill>
              </a:rPr>
              <a:t>можна</a:t>
            </a:r>
            <a:r>
              <a:rPr lang="ru-RU" sz="2400" b="1" dirty="0" smtClean="0">
                <a:solidFill>
                  <a:schemeClr val="accent3">
                    <a:lumMod val="95000"/>
                  </a:schemeClr>
                </a:solidFill>
              </a:rPr>
              <a:t> </a:t>
            </a:r>
            <a:r>
              <a:rPr lang="ru-RU" sz="2400" b="1" dirty="0" err="1" smtClean="0">
                <a:solidFill>
                  <a:schemeClr val="accent3">
                    <a:lumMod val="95000"/>
                  </a:schemeClr>
                </a:solidFill>
              </a:rPr>
              <a:t>стверджувати</a:t>
            </a:r>
            <a:r>
              <a:rPr lang="ru-RU" sz="2400" b="1" dirty="0" smtClean="0">
                <a:solidFill>
                  <a:schemeClr val="accent3">
                    <a:lumMod val="95000"/>
                  </a:schemeClr>
                </a:solidFill>
              </a:rPr>
              <a:t>, </a:t>
            </a:r>
            <a:r>
              <a:rPr lang="ru-RU" sz="2400" b="1" dirty="0" err="1" smtClean="0">
                <a:solidFill>
                  <a:schemeClr val="accent3">
                    <a:lumMod val="95000"/>
                  </a:schemeClr>
                </a:solidFill>
              </a:rPr>
              <a:t>що</a:t>
            </a:r>
            <a:r>
              <a:rPr lang="ru-RU" sz="2400" b="1" dirty="0" smtClean="0">
                <a:solidFill>
                  <a:schemeClr val="accent3">
                    <a:lumMod val="95000"/>
                  </a:schemeClr>
                </a:solidFill>
              </a:rPr>
              <a:t> </a:t>
            </a:r>
            <a:r>
              <a:rPr lang="ru-RU" sz="2400" b="1" dirty="0" err="1" smtClean="0">
                <a:solidFill>
                  <a:schemeClr val="accent3">
                    <a:lumMod val="95000"/>
                  </a:schemeClr>
                </a:solidFill>
              </a:rPr>
              <a:t>площина</a:t>
            </a:r>
            <a:r>
              <a:rPr lang="ru-RU" sz="2400" b="1" dirty="0" smtClean="0">
                <a:solidFill>
                  <a:schemeClr val="accent3">
                    <a:lumMod val="95000"/>
                  </a:schemeClr>
                </a:solidFill>
              </a:rPr>
              <a:t> АВС перпендикулярна до </a:t>
            </a:r>
            <a:r>
              <a:rPr lang="ru-RU" sz="2400" b="1" dirty="0" err="1" smtClean="0">
                <a:solidFill>
                  <a:schemeClr val="accent3">
                    <a:lumMod val="95000"/>
                  </a:schemeClr>
                </a:solidFill>
              </a:rPr>
              <a:t>площини</a:t>
            </a:r>
            <a:r>
              <a:rPr lang="ru-RU" sz="2400" b="1" dirty="0" smtClean="0">
                <a:solidFill>
                  <a:schemeClr val="accent3">
                    <a:lumMod val="95000"/>
                  </a:schemeClr>
                </a:solidFill>
              </a:rPr>
              <a:t> α?</a:t>
            </a:r>
            <a:r>
              <a:rPr lang="ru-RU" sz="2400" b="1" dirty="0" smtClean="0"/>
              <a:t/>
            </a:r>
            <a:br>
              <a:rPr lang="ru-RU" sz="2400" b="1" dirty="0" smtClean="0"/>
            </a:br>
            <a:endParaRPr lang="ru-RU" sz="2400" dirty="0">
              <a:solidFill>
                <a:schemeClr val="bg1"/>
              </a:solidFill>
            </a:endParaRPr>
          </a:p>
        </p:txBody>
      </p:sp>
      <p:sp>
        <p:nvSpPr>
          <p:cNvPr id="7" name="Параллелограмм 6"/>
          <p:cNvSpPr/>
          <p:nvPr/>
        </p:nvSpPr>
        <p:spPr>
          <a:xfrm>
            <a:off x="1552499" y="4489597"/>
            <a:ext cx="5184576" cy="1800200"/>
          </a:xfrm>
          <a:prstGeom prst="parallelogram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002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cxnSp>
        <p:nvCxnSpPr>
          <p:cNvPr id="9" name="Прямая соединительная линия 8"/>
          <p:cNvCxnSpPr>
            <a:stCxn id="2" idx="2"/>
          </p:cNvCxnSpPr>
          <p:nvPr/>
        </p:nvCxnSpPr>
        <p:spPr>
          <a:xfrm>
            <a:off x="4499992" y="2411760"/>
            <a:ext cx="0" cy="3177480"/>
          </a:xfrm>
          <a:prstGeom prst="line">
            <a:avLst/>
          </a:prstGeom>
          <a:ln>
            <a:solidFill>
              <a:schemeClr val="accent1">
                <a:lumMod val="50000"/>
              </a:schemeClr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>
            <a:stCxn id="2" idx="2"/>
          </p:cNvCxnSpPr>
          <p:nvPr/>
        </p:nvCxnSpPr>
        <p:spPr>
          <a:xfrm flipH="1">
            <a:off x="3131840" y="2411760"/>
            <a:ext cx="1368152" cy="3177480"/>
          </a:xfrm>
          <a:prstGeom prst="line">
            <a:avLst/>
          </a:prstGeom>
          <a:ln>
            <a:solidFill>
              <a:schemeClr val="accent1">
                <a:lumMod val="50000"/>
              </a:schemeClr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>
            <a:stCxn id="2" idx="2"/>
          </p:cNvCxnSpPr>
          <p:nvPr/>
        </p:nvCxnSpPr>
        <p:spPr>
          <a:xfrm>
            <a:off x="4499992" y="2411760"/>
            <a:ext cx="1512168" cy="3177480"/>
          </a:xfrm>
          <a:prstGeom prst="line">
            <a:avLst/>
          </a:prstGeom>
          <a:ln>
            <a:solidFill>
              <a:schemeClr val="accent1">
                <a:lumMod val="50000"/>
              </a:schemeClr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>
            <a:off x="3131840" y="5589240"/>
            <a:ext cx="2880320" cy="0"/>
          </a:xfrm>
          <a:prstGeom prst="line">
            <a:avLst/>
          </a:prstGeom>
          <a:ln>
            <a:solidFill>
              <a:schemeClr val="accent1">
                <a:lumMod val="50000"/>
              </a:schemeClr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2771800" y="5445224"/>
            <a:ext cx="576064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uk-UA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А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990913" y="5445222"/>
            <a:ext cx="936104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uk-UA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</a:t>
            </a:r>
            <a:endParaRPr lang="ru-RU" sz="2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499992" y="2060848"/>
            <a:ext cx="792088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uk-UA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</a:t>
            </a:r>
            <a:endParaRPr lang="ru-RU" sz="2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316969" y="5598994"/>
            <a:ext cx="1008112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uk-UA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</a:t>
            </a:r>
            <a:endParaRPr lang="ru-RU" sz="2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cxnSp>
        <p:nvCxnSpPr>
          <p:cNvPr id="22" name="Прямая соединительная линия 21"/>
          <p:cNvCxnSpPr/>
          <p:nvPr/>
        </p:nvCxnSpPr>
        <p:spPr>
          <a:xfrm flipH="1">
            <a:off x="4316969" y="5301208"/>
            <a:ext cx="183023" cy="0"/>
          </a:xfrm>
          <a:prstGeom prst="line">
            <a:avLst/>
          </a:prstGeom>
          <a:ln>
            <a:solidFill>
              <a:schemeClr val="accent1">
                <a:lumMod val="50000"/>
              </a:schemeClr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/>
          <p:cNvCxnSpPr/>
          <p:nvPr/>
        </p:nvCxnSpPr>
        <p:spPr>
          <a:xfrm>
            <a:off x="4316969" y="5301208"/>
            <a:ext cx="0" cy="288032"/>
          </a:xfrm>
          <a:prstGeom prst="line">
            <a:avLst/>
          </a:prstGeom>
          <a:ln>
            <a:solidFill>
              <a:schemeClr val="accent1">
                <a:lumMod val="50000"/>
              </a:schemeClr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5" name="TextBox 24"/>
          <p:cNvSpPr txBox="1"/>
          <p:nvPr/>
        </p:nvSpPr>
        <p:spPr>
          <a:xfrm>
            <a:off x="3351808" y="4928033"/>
            <a:ext cx="792979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uk-UA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60°</a:t>
            </a:r>
            <a:endParaRPr lang="ru-RU" sz="2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26" name="Дуга 25"/>
          <p:cNvSpPr/>
          <p:nvPr/>
        </p:nvSpPr>
        <p:spPr>
          <a:xfrm>
            <a:off x="3059832" y="5195723"/>
            <a:ext cx="511944" cy="672634"/>
          </a:xfrm>
          <a:prstGeom prst="arc">
            <a:avLst/>
          </a:prstGeom>
          <a:ln>
            <a:solidFill>
              <a:schemeClr val="accent1">
                <a:lumMod val="50000"/>
              </a:schemeClr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TextBox 26"/>
          <p:cNvSpPr txBox="1"/>
          <p:nvPr/>
        </p:nvSpPr>
        <p:spPr>
          <a:xfrm>
            <a:off x="1637865" y="5828132"/>
            <a:ext cx="1512168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el-GR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α</a:t>
            </a:r>
            <a:endParaRPr lang="ru-RU" sz="2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3571776" y="3371800"/>
            <a:ext cx="598264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uk-UA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4</a:t>
            </a:r>
            <a:endParaRPr lang="ru-RU" sz="2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4146988" y="3769667"/>
            <a:ext cx="864096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uk-UA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х</a:t>
            </a:r>
            <a:endParaRPr lang="ru-RU" sz="2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5124" name="Picture 4" descr="D:\Лиля\2012-2013 навчальний рік\Нашла 20.01.13\Нашла в Iy\Анимації\Анимации\819052430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742950" cy="76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0"/>
                            </p:stCondLst>
                            <p:childTnLst>
                              <p:par>
                                <p:cTn id="21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7000"/>
                            </p:stCondLst>
                            <p:childTnLst>
                              <p:par>
                                <p:cTn id="2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7500"/>
                            </p:stCondLst>
                            <p:childTnLst>
                              <p:par>
                                <p:cTn id="29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1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9500"/>
                            </p:stCondLst>
                            <p:childTnLst>
                              <p:par>
                                <p:cTn id="33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0"/>
                            </p:stCondLst>
                            <p:childTnLst>
                              <p:par>
                                <p:cTn id="37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9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2000"/>
                            </p:stCondLst>
                            <p:childTnLst>
                              <p:par>
                                <p:cTn id="41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2500"/>
                            </p:stCondLst>
                            <p:childTnLst>
                              <p:par>
                                <p:cTn id="4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3000"/>
                            </p:stCondLst>
                            <p:childTnLst>
                              <p:par>
                                <p:cTn id="4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3500"/>
                            </p:stCondLst>
                            <p:childTnLst>
                              <p:par>
                                <p:cTn id="5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4000"/>
                            </p:stCondLst>
                            <p:childTnLst>
                              <p:par>
                                <p:cTn id="57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9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6000"/>
                            </p:stCondLst>
                            <p:childTnLst>
                              <p:par>
                                <p:cTn id="61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3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8000"/>
                            </p:stCondLst>
                            <p:childTnLst>
                              <p:par>
                                <p:cTn id="6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7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 animBg="1"/>
      <p:bldP spid="17" grpId="0"/>
      <p:bldP spid="18" grpId="0"/>
      <p:bldP spid="19" grpId="0"/>
      <p:bldP spid="20" grpId="0"/>
      <p:bldP spid="25" grpId="0"/>
      <p:bldP spid="26" grpId="0" animBg="1"/>
      <p:bldP spid="27" grpId="0"/>
      <p:bldP spid="28" grpId="0"/>
      <p:bldP spid="2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090" y="1340768"/>
            <a:ext cx="9036496" cy="1143000"/>
          </a:xfrm>
        </p:spPr>
        <p:txBody>
          <a:bodyPr/>
          <a:lstStyle/>
          <a:p>
            <a:pPr algn="l"/>
            <a:r>
              <a:rPr lang="ru-RU" sz="2400" b="1" dirty="0" err="1" smtClean="0">
                <a:solidFill>
                  <a:schemeClr val="accent3">
                    <a:lumMod val="95000"/>
                  </a:schemeClr>
                </a:solidFill>
              </a:rPr>
              <a:t>Знайдіть</a:t>
            </a:r>
            <a:r>
              <a:rPr lang="ru-RU" sz="2400" b="1" dirty="0" smtClean="0">
                <a:solidFill>
                  <a:schemeClr val="accent3">
                    <a:lumMod val="95000"/>
                  </a:schemeClr>
                </a:solidFill>
              </a:rPr>
              <a:t> </a:t>
            </a:r>
            <a:r>
              <a:rPr lang="ru-RU" sz="2400" b="1" dirty="0" err="1" smtClean="0">
                <a:solidFill>
                  <a:schemeClr val="accent3">
                    <a:lumMod val="95000"/>
                  </a:schemeClr>
                </a:solidFill>
              </a:rPr>
              <a:t>довжину</a:t>
            </a:r>
            <a:r>
              <a:rPr lang="ru-RU" sz="2400" b="1" dirty="0" smtClean="0">
                <a:solidFill>
                  <a:schemeClr val="accent3">
                    <a:lumMod val="95000"/>
                  </a:schemeClr>
                </a:solidFill>
              </a:rPr>
              <a:t> </a:t>
            </a:r>
            <a:r>
              <a:rPr lang="ru-RU" sz="2400" b="1" dirty="0" err="1" smtClean="0">
                <a:solidFill>
                  <a:schemeClr val="accent3">
                    <a:lumMod val="95000"/>
                  </a:schemeClr>
                </a:solidFill>
              </a:rPr>
              <a:t>відрізка</a:t>
            </a:r>
            <a:r>
              <a:rPr lang="ru-RU" sz="2400" b="1" dirty="0" smtClean="0">
                <a:solidFill>
                  <a:schemeClr val="accent3">
                    <a:lumMod val="95000"/>
                  </a:schemeClr>
                </a:solidFill>
              </a:rPr>
              <a:t> х. </a:t>
            </a:r>
            <a:r>
              <a:rPr lang="ru-RU" sz="2400" b="1" dirty="0" err="1" smtClean="0">
                <a:solidFill>
                  <a:schemeClr val="accent3">
                    <a:lumMod val="95000"/>
                  </a:schemeClr>
                </a:solidFill>
              </a:rPr>
              <a:t>Чи</a:t>
            </a:r>
            <a:r>
              <a:rPr lang="ru-RU" sz="2400" b="1" dirty="0" smtClean="0">
                <a:solidFill>
                  <a:schemeClr val="accent3">
                    <a:lumMod val="95000"/>
                  </a:schemeClr>
                </a:solidFill>
              </a:rPr>
              <a:t> </a:t>
            </a:r>
            <a:r>
              <a:rPr lang="ru-RU" sz="2400" b="1" dirty="0" err="1" smtClean="0">
                <a:solidFill>
                  <a:schemeClr val="accent3">
                    <a:lumMod val="95000"/>
                  </a:schemeClr>
                </a:solidFill>
              </a:rPr>
              <a:t>можна</a:t>
            </a:r>
            <a:r>
              <a:rPr lang="ru-RU" sz="2400" b="1" dirty="0" smtClean="0">
                <a:solidFill>
                  <a:schemeClr val="accent3">
                    <a:lumMod val="95000"/>
                  </a:schemeClr>
                </a:solidFill>
              </a:rPr>
              <a:t> </a:t>
            </a:r>
            <a:r>
              <a:rPr lang="ru-RU" sz="2400" b="1" dirty="0" err="1" smtClean="0">
                <a:solidFill>
                  <a:schemeClr val="accent3">
                    <a:lumMod val="95000"/>
                  </a:schemeClr>
                </a:solidFill>
              </a:rPr>
              <a:t>стверджувати</a:t>
            </a:r>
            <a:r>
              <a:rPr lang="ru-RU" sz="2400" b="1" dirty="0" smtClean="0">
                <a:solidFill>
                  <a:schemeClr val="accent3">
                    <a:lumMod val="95000"/>
                  </a:schemeClr>
                </a:solidFill>
              </a:rPr>
              <a:t>, </a:t>
            </a:r>
            <a:r>
              <a:rPr lang="ru-RU" sz="2400" b="1" dirty="0" err="1" smtClean="0">
                <a:solidFill>
                  <a:schemeClr val="accent3">
                    <a:lumMod val="95000"/>
                  </a:schemeClr>
                </a:solidFill>
              </a:rPr>
              <a:t>що</a:t>
            </a:r>
            <a:r>
              <a:rPr lang="ru-RU" sz="2400" b="1" dirty="0" smtClean="0">
                <a:solidFill>
                  <a:schemeClr val="accent3">
                    <a:lumMod val="95000"/>
                  </a:schemeClr>
                </a:solidFill>
              </a:rPr>
              <a:t> </a:t>
            </a:r>
            <a:r>
              <a:rPr lang="ru-RU" sz="2400" b="1" dirty="0" err="1" smtClean="0">
                <a:solidFill>
                  <a:schemeClr val="accent3">
                    <a:lumMod val="95000"/>
                  </a:schemeClr>
                </a:solidFill>
              </a:rPr>
              <a:t>площина</a:t>
            </a:r>
            <a:r>
              <a:rPr lang="ru-RU" sz="2400" b="1" dirty="0" smtClean="0">
                <a:solidFill>
                  <a:schemeClr val="accent3">
                    <a:lumMod val="95000"/>
                  </a:schemeClr>
                </a:solidFill>
              </a:rPr>
              <a:t> АВС перпендикулярна до </a:t>
            </a:r>
            <a:r>
              <a:rPr lang="ru-RU" sz="2400" b="1" dirty="0" err="1" smtClean="0">
                <a:solidFill>
                  <a:schemeClr val="accent3">
                    <a:lumMod val="95000"/>
                  </a:schemeClr>
                </a:solidFill>
              </a:rPr>
              <a:t>площини</a:t>
            </a:r>
            <a:r>
              <a:rPr lang="ru-RU" sz="2400" b="1" dirty="0" smtClean="0">
                <a:solidFill>
                  <a:schemeClr val="accent3">
                    <a:lumMod val="95000"/>
                  </a:schemeClr>
                </a:solidFill>
              </a:rPr>
              <a:t> α?</a:t>
            </a:r>
            <a:r>
              <a:rPr lang="ru-RU" sz="2800" b="1" dirty="0" smtClean="0"/>
              <a:t/>
            </a:r>
            <a:br>
              <a:rPr lang="ru-RU" sz="2800" b="1" dirty="0" smtClean="0"/>
            </a:br>
            <a:endParaRPr lang="ru-RU" sz="2800" b="1" dirty="0">
              <a:solidFill>
                <a:schemeClr val="bg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6148" name="Picture 4" descr="D:\Лиля\2012-2013 навчальний рік\Нашла 20.01.13\Нашла в Iy\Анимації\Анимации\226062961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0"/>
            <a:ext cx="723900" cy="76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араллелограмм 7"/>
          <p:cNvSpPr/>
          <p:nvPr/>
        </p:nvSpPr>
        <p:spPr>
          <a:xfrm>
            <a:off x="1187624" y="4489597"/>
            <a:ext cx="6120680" cy="1800200"/>
          </a:xfrm>
          <a:prstGeom prst="parallelogram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002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354452" y="5760422"/>
            <a:ext cx="720080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el-GR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α</a:t>
            </a:r>
            <a:endParaRPr lang="ru-RU" sz="2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3131840" y="2708920"/>
            <a:ext cx="2160240" cy="0"/>
          </a:xfrm>
          <a:prstGeom prst="line">
            <a:avLst/>
          </a:prstGeom>
          <a:ln>
            <a:solidFill>
              <a:schemeClr val="accent1">
                <a:lumMod val="50000"/>
              </a:schemeClr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flipH="1">
            <a:off x="2433103" y="2689960"/>
            <a:ext cx="720080" cy="2880320"/>
          </a:xfrm>
          <a:prstGeom prst="line">
            <a:avLst/>
          </a:prstGeom>
          <a:ln>
            <a:solidFill>
              <a:schemeClr val="accent1">
                <a:lumMod val="50000"/>
              </a:schemeClr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>
            <a:off x="5292080" y="2708920"/>
            <a:ext cx="720080" cy="2880320"/>
          </a:xfrm>
          <a:prstGeom prst="line">
            <a:avLst/>
          </a:prstGeom>
          <a:ln>
            <a:solidFill>
              <a:schemeClr val="accent1">
                <a:lumMod val="50000"/>
              </a:schemeClr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>
            <a:off x="2427358" y="5589240"/>
            <a:ext cx="3584802" cy="0"/>
          </a:xfrm>
          <a:prstGeom prst="line">
            <a:avLst/>
          </a:prstGeom>
          <a:ln>
            <a:solidFill>
              <a:schemeClr val="accent1">
                <a:lumMod val="50000"/>
              </a:schemeClr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 flipH="1">
            <a:off x="3131840" y="2708920"/>
            <a:ext cx="15598" cy="2880320"/>
          </a:xfrm>
          <a:prstGeom prst="line">
            <a:avLst/>
          </a:prstGeom>
          <a:ln>
            <a:solidFill>
              <a:schemeClr val="accent1">
                <a:lumMod val="50000"/>
              </a:schemeClr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2074532" y="5389697"/>
            <a:ext cx="481244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uk-UA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А</a:t>
            </a:r>
            <a:endParaRPr lang="ru-RU" sz="2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2737477" y="2420888"/>
            <a:ext cx="720080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uk-UA" sz="2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</a:t>
            </a:r>
            <a:endParaRPr lang="ru-RU" sz="2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5307779" y="2440168"/>
            <a:ext cx="936104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uk-UA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</a:t>
            </a:r>
            <a:endParaRPr lang="ru-RU" sz="2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6009208" y="5385280"/>
            <a:ext cx="936104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en-US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D</a:t>
            </a:r>
            <a:endParaRPr lang="ru-RU" sz="2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2965155" y="5566197"/>
            <a:ext cx="648072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uk-UA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</a:t>
            </a:r>
            <a:endParaRPr lang="ru-RU" sz="2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cxnSp>
        <p:nvCxnSpPr>
          <p:cNvPr id="25" name="Прямая соединительная линия 24"/>
          <p:cNvCxnSpPr>
            <a:stCxn id="21" idx="1"/>
          </p:cNvCxnSpPr>
          <p:nvPr/>
        </p:nvCxnSpPr>
        <p:spPr>
          <a:xfrm flipH="1">
            <a:off x="5292080" y="2671001"/>
            <a:ext cx="15699" cy="2918239"/>
          </a:xfrm>
          <a:prstGeom prst="line">
            <a:avLst/>
          </a:prstGeom>
          <a:ln>
            <a:solidFill>
              <a:schemeClr val="accent1">
                <a:lumMod val="50000"/>
              </a:schemeClr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6" name="TextBox 25"/>
          <p:cNvSpPr txBox="1"/>
          <p:nvPr/>
        </p:nvSpPr>
        <p:spPr>
          <a:xfrm>
            <a:off x="5076056" y="5581261"/>
            <a:ext cx="699775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uk-UA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</a:t>
            </a:r>
            <a:endParaRPr lang="ru-RU" sz="2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cxnSp>
        <p:nvCxnSpPr>
          <p:cNvPr id="28" name="Прямая соединительная линия 27"/>
          <p:cNvCxnSpPr/>
          <p:nvPr/>
        </p:nvCxnSpPr>
        <p:spPr>
          <a:xfrm>
            <a:off x="3147438" y="5301208"/>
            <a:ext cx="310119" cy="0"/>
          </a:xfrm>
          <a:prstGeom prst="line">
            <a:avLst/>
          </a:prstGeom>
          <a:ln>
            <a:solidFill>
              <a:schemeClr val="accent1">
                <a:lumMod val="50000"/>
              </a:schemeClr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30" name="Прямая соединительная линия 29"/>
          <p:cNvCxnSpPr/>
          <p:nvPr/>
        </p:nvCxnSpPr>
        <p:spPr>
          <a:xfrm>
            <a:off x="3457557" y="5301208"/>
            <a:ext cx="0" cy="264989"/>
          </a:xfrm>
          <a:prstGeom prst="line">
            <a:avLst/>
          </a:prstGeom>
          <a:ln>
            <a:solidFill>
              <a:schemeClr val="accent1">
                <a:lumMod val="50000"/>
              </a:schemeClr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6144" name="Прямая соединительная линия 6143"/>
          <p:cNvCxnSpPr/>
          <p:nvPr/>
        </p:nvCxnSpPr>
        <p:spPr>
          <a:xfrm>
            <a:off x="3433005" y="2707947"/>
            <a:ext cx="0" cy="345231"/>
          </a:xfrm>
          <a:prstGeom prst="line">
            <a:avLst/>
          </a:prstGeom>
          <a:ln>
            <a:solidFill>
              <a:schemeClr val="accent1">
                <a:lumMod val="50000"/>
              </a:schemeClr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6149" name="Прямая соединительная линия 6148"/>
          <p:cNvCxnSpPr/>
          <p:nvPr/>
        </p:nvCxnSpPr>
        <p:spPr>
          <a:xfrm flipH="1">
            <a:off x="3147438" y="3053178"/>
            <a:ext cx="310119" cy="0"/>
          </a:xfrm>
          <a:prstGeom prst="line">
            <a:avLst/>
          </a:prstGeom>
          <a:ln>
            <a:solidFill>
              <a:schemeClr val="accent1">
                <a:lumMod val="50000"/>
              </a:schemeClr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6151" name="Прямая соединительная линия 6150"/>
          <p:cNvCxnSpPr/>
          <p:nvPr/>
        </p:nvCxnSpPr>
        <p:spPr>
          <a:xfrm>
            <a:off x="5307779" y="5301208"/>
            <a:ext cx="272333" cy="0"/>
          </a:xfrm>
          <a:prstGeom prst="line">
            <a:avLst/>
          </a:prstGeom>
          <a:ln>
            <a:solidFill>
              <a:schemeClr val="accent1">
                <a:lumMod val="50000"/>
              </a:schemeClr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6153" name="Прямая соединительная линия 6152"/>
          <p:cNvCxnSpPr/>
          <p:nvPr/>
        </p:nvCxnSpPr>
        <p:spPr>
          <a:xfrm>
            <a:off x="5580112" y="5301208"/>
            <a:ext cx="0" cy="280053"/>
          </a:xfrm>
          <a:prstGeom prst="line">
            <a:avLst/>
          </a:prstGeom>
          <a:ln>
            <a:solidFill>
              <a:schemeClr val="accent1">
                <a:lumMod val="50000"/>
              </a:schemeClr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6155" name="Прямая соединительная линия 6154"/>
          <p:cNvCxnSpPr/>
          <p:nvPr/>
        </p:nvCxnSpPr>
        <p:spPr>
          <a:xfrm flipV="1">
            <a:off x="3097517" y="4077072"/>
            <a:ext cx="191674" cy="53048"/>
          </a:xfrm>
          <a:prstGeom prst="line">
            <a:avLst/>
          </a:prstGeom>
          <a:ln>
            <a:solidFill>
              <a:schemeClr val="accent1">
                <a:lumMod val="50000"/>
              </a:schemeClr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44" name="Прямая соединительная линия 43"/>
          <p:cNvCxnSpPr/>
          <p:nvPr/>
        </p:nvCxnSpPr>
        <p:spPr>
          <a:xfrm flipV="1">
            <a:off x="5196243" y="4094064"/>
            <a:ext cx="191674" cy="53048"/>
          </a:xfrm>
          <a:prstGeom prst="line">
            <a:avLst/>
          </a:prstGeom>
          <a:ln>
            <a:solidFill>
              <a:schemeClr val="accent1">
                <a:lumMod val="50000"/>
              </a:schemeClr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6157" name="Прямая соединительная линия 6156"/>
          <p:cNvCxnSpPr/>
          <p:nvPr/>
        </p:nvCxnSpPr>
        <p:spPr>
          <a:xfrm flipH="1">
            <a:off x="2690133" y="5491613"/>
            <a:ext cx="49196" cy="179295"/>
          </a:xfrm>
          <a:prstGeom prst="line">
            <a:avLst/>
          </a:prstGeom>
          <a:ln>
            <a:solidFill>
              <a:schemeClr val="accent1">
                <a:lumMod val="50000"/>
              </a:schemeClr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48" name="Прямая соединительная линия 47"/>
          <p:cNvCxnSpPr/>
          <p:nvPr/>
        </p:nvCxnSpPr>
        <p:spPr>
          <a:xfrm flipH="1">
            <a:off x="2793143" y="5491613"/>
            <a:ext cx="49196" cy="179295"/>
          </a:xfrm>
          <a:prstGeom prst="line">
            <a:avLst/>
          </a:prstGeom>
          <a:ln>
            <a:solidFill>
              <a:schemeClr val="accent1">
                <a:lumMod val="50000"/>
              </a:schemeClr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49" name="Прямая соединительная линия 48"/>
          <p:cNvCxnSpPr/>
          <p:nvPr/>
        </p:nvCxnSpPr>
        <p:spPr>
          <a:xfrm flipH="1">
            <a:off x="5627522" y="5497247"/>
            <a:ext cx="49196" cy="179295"/>
          </a:xfrm>
          <a:prstGeom prst="line">
            <a:avLst/>
          </a:prstGeom>
          <a:ln>
            <a:solidFill>
              <a:schemeClr val="accent1">
                <a:lumMod val="50000"/>
              </a:schemeClr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50" name="Прямая соединительная линия 49"/>
          <p:cNvCxnSpPr/>
          <p:nvPr/>
        </p:nvCxnSpPr>
        <p:spPr>
          <a:xfrm flipH="1">
            <a:off x="5726635" y="5526464"/>
            <a:ext cx="49196" cy="179295"/>
          </a:xfrm>
          <a:prstGeom prst="line">
            <a:avLst/>
          </a:prstGeom>
          <a:ln>
            <a:solidFill>
              <a:schemeClr val="accent1">
                <a:lumMod val="50000"/>
              </a:schemeClr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6158" name="TextBox 6157"/>
          <p:cNvSpPr txBox="1"/>
          <p:nvPr/>
        </p:nvSpPr>
        <p:spPr>
          <a:xfrm>
            <a:off x="3779912" y="2204864"/>
            <a:ext cx="936104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uk-UA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12</a:t>
            </a:r>
            <a:endParaRPr lang="ru-RU" sz="2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6159" name="TextBox 6158"/>
          <p:cNvSpPr txBox="1"/>
          <p:nvPr/>
        </p:nvSpPr>
        <p:spPr>
          <a:xfrm>
            <a:off x="2363717" y="3429000"/>
            <a:ext cx="712866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uk-UA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17</a:t>
            </a:r>
            <a:endParaRPr lang="ru-RU" sz="2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182591" y="3543850"/>
            <a:ext cx="945467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uk-UA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х</a:t>
            </a:r>
            <a:endParaRPr lang="ru-RU" sz="2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0492136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500"/>
                            </p:stCondLst>
                            <p:childTnLst>
                              <p:par>
                                <p:cTn id="2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00"/>
                            </p:stCondLst>
                            <p:childTnLst>
                              <p:par>
                                <p:cTn id="2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500"/>
                            </p:stCondLst>
                            <p:childTnLst>
                              <p:par>
                                <p:cTn id="2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500"/>
                            </p:stCondLst>
                            <p:childTnLst>
                              <p:par>
                                <p:cTn id="36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8" dur="20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7500"/>
                            </p:stCondLst>
                            <p:childTnLst>
                              <p:par>
                                <p:cTn id="40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2" dur="20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9500"/>
                            </p:stCondLst>
                            <p:childTnLst>
                              <p:par>
                                <p:cTn id="44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6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1500"/>
                            </p:stCondLst>
                            <p:childTnLst>
                              <p:par>
                                <p:cTn id="48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0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3500"/>
                            </p:stCondLst>
                            <p:childTnLst>
                              <p:par>
                                <p:cTn id="5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4000"/>
                            </p:stCondLst>
                            <p:childTnLst>
                              <p:par>
                                <p:cTn id="56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8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6000"/>
                            </p:stCondLst>
                            <p:childTnLst>
                              <p:par>
                                <p:cTn id="6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6500"/>
                            </p:stCondLst>
                            <p:childTnLst>
                              <p:par>
                                <p:cTn id="64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6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18500"/>
                            </p:stCondLst>
                            <p:childTnLst>
                              <p:par>
                                <p:cTn id="6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19000"/>
                            </p:stCondLst>
                            <p:childTnLst>
                              <p:par>
                                <p:cTn id="7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19500"/>
                            </p:stCondLst>
                            <p:childTnLst>
                              <p:par>
                                <p:cTn id="7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8" dur="500"/>
                                        <p:tgtEl>
                                          <p:spTgt spid="6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20000"/>
                            </p:stCondLst>
                            <p:childTnLst>
                              <p:par>
                                <p:cTn id="8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5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20500"/>
                            </p:stCondLst>
                            <p:childTnLst>
                              <p:par>
                                <p:cTn id="8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6" dur="500"/>
                                        <p:tgtEl>
                                          <p:spTgt spid="6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21000"/>
                            </p:stCondLst>
                            <p:childTnLst>
                              <p:par>
                                <p:cTn id="8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0" dur="500"/>
                                        <p:tgtEl>
                                          <p:spTgt spid="6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21500"/>
                            </p:stCondLst>
                            <p:childTnLst>
                              <p:par>
                                <p:cTn id="9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4" dur="500"/>
                                        <p:tgtEl>
                                          <p:spTgt spid="6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22000"/>
                            </p:stCondLst>
                            <p:childTnLst>
                              <p:par>
                                <p:cTn id="9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22500"/>
                            </p:stCondLst>
                            <p:childTnLst>
                              <p:par>
                                <p:cTn id="10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00"/>
                                        <p:tgtEl>
                                          <p:spTgt spid="6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23000"/>
                            </p:stCondLst>
                            <p:childTnLst>
                              <p:par>
                                <p:cTn id="10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23500"/>
                            </p:stCondLst>
                            <p:childTnLst>
                              <p:par>
                                <p:cTn id="10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24000"/>
                            </p:stCondLst>
                            <p:childTnLst>
                              <p:par>
                                <p:cTn id="11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24500"/>
                            </p:stCondLst>
                            <p:childTnLst>
                              <p:par>
                                <p:cTn id="116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8" dur="2000"/>
                                        <p:tgtEl>
                                          <p:spTgt spid="61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26500"/>
                            </p:stCondLst>
                            <p:childTnLst>
                              <p:par>
                                <p:cTn id="120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2" dur="2000"/>
                                        <p:tgtEl>
                                          <p:spTgt spid="6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 animBg="1"/>
      <p:bldP spid="3" grpId="0"/>
      <p:bldP spid="21" grpId="0"/>
      <p:bldP spid="22" grpId="0"/>
      <p:bldP spid="23" grpId="0"/>
      <p:bldP spid="26" grpId="0"/>
      <p:bldP spid="6159" grpId="0"/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090" y="1340768"/>
            <a:ext cx="9036496" cy="1143000"/>
          </a:xfrm>
        </p:spPr>
        <p:txBody>
          <a:bodyPr/>
          <a:lstStyle/>
          <a:p>
            <a:pPr algn="l"/>
            <a:r>
              <a:rPr lang="ru-RU" sz="2400" b="1" dirty="0" err="1" smtClean="0">
                <a:solidFill>
                  <a:schemeClr val="accent3">
                    <a:lumMod val="95000"/>
                  </a:schemeClr>
                </a:solidFill>
              </a:rPr>
              <a:t>Знайдіть</a:t>
            </a:r>
            <a:r>
              <a:rPr lang="ru-RU" sz="2400" b="1" dirty="0" smtClean="0">
                <a:solidFill>
                  <a:schemeClr val="accent3">
                    <a:lumMod val="95000"/>
                  </a:schemeClr>
                </a:solidFill>
              </a:rPr>
              <a:t> </a:t>
            </a:r>
            <a:r>
              <a:rPr lang="ru-RU" sz="2400" b="1" dirty="0" err="1" smtClean="0">
                <a:solidFill>
                  <a:schemeClr val="accent3">
                    <a:lumMod val="95000"/>
                  </a:schemeClr>
                </a:solidFill>
              </a:rPr>
              <a:t>довжину</a:t>
            </a:r>
            <a:r>
              <a:rPr lang="ru-RU" sz="2400" b="1" dirty="0" smtClean="0">
                <a:solidFill>
                  <a:schemeClr val="accent3">
                    <a:lumMod val="95000"/>
                  </a:schemeClr>
                </a:solidFill>
              </a:rPr>
              <a:t> </a:t>
            </a:r>
            <a:r>
              <a:rPr lang="ru-RU" sz="2400" b="1" dirty="0" err="1" smtClean="0">
                <a:solidFill>
                  <a:schemeClr val="accent3">
                    <a:lumMod val="95000"/>
                  </a:schemeClr>
                </a:solidFill>
              </a:rPr>
              <a:t>відрізка</a:t>
            </a:r>
            <a:r>
              <a:rPr lang="ru-RU" sz="2400" b="1" dirty="0" smtClean="0">
                <a:solidFill>
                  <a:schemeClr val="accent3">
                    <a:lumMod val="95000"/>
                  </a:schemeClr>
                </a:solidFill>
              </a:rPr>
              <a:t> х. </a:t>
            </a:r>
            <a:r>
              <a:rPr lang="ru-RU" sz="2400" b="1" dirty="0" err="1" smtClean="0">
                <a:solidFill>
                  <a:schemeClr val="accent3">
                    <a:lumMod val="95000"/>
                  </a:schemeClr>
                </a:solidFill>
              </a:rPr>
              <a:t>Чи</a:t>
            </a:r>
            <a:r>
              <a:rPr lang="ru-RU" sz="2400" b="1" dirty="0" smtClean="0">
                <a:solidFill>
                  <a:schemeClr val="accent3">
                    <a:lumMod val="95000"/>
                  </a:schemeClr>
                </a:solidFill>
              </a:rPr>
              <a:t> </a:t>
            </a:r>
            <a:r>
              <a:rPr lang="ru-RU" sz="2400" b="1" dirty="0" err="1" smtClean="0">
                <a:solidFill>
                  <a:schemeClr val="accent3">
                    <a:lumMod val="95000"/>
                  </a:schemeClr>
                </a:solidFill>
              </a:rPr>
              <a:t>можна</a:t>
            </a:r>
            <a:r>
              <a:rPr lang="ru-RU" sz="2400" b="1" dirty="0" smtClean="0">
                <a:solidFill>
                  <a:schemeClr val="accent3">
                    <a:lumMod val="95000"/>
                  </a:schemeClr>
                </a:solidFill>
              </a:rPr>
              <a:t> </a:t>
            </a:r>
            <a:r>
              <a:rPr lang="ru-RU" sz="2400" b="1" dirty="0" err="1" smtClean="0">
                <a:solidFill>
                  <a:schemeClr val="accent3">
                    <a:lumMod val="95000"/>
                  </a:schemeClr>
                </a:solidFill>
              </a:rPr>
              <a:t>стверджувати</a:t>
            </a:r>
            <a:r>
              <a:rPr lang="ru-RU" sz="2400" b="1" dirty="0" smtClean="0">
                <a:solidFill>
                  <a:schemeClr val="accent3">
                    <a:lumMod val="95000"/>
                  </a:schemeClr>
                </a:solidFill>
              </a:rPr>
              <a:t>, </a:t>
            </a:r>
            <a:r>
              <a:rPr lang="ru-RU" sz="2400" b="1" dirty="0" err="1" smtClean="0">
                <a:solidFill>
                  <a:schemeClr val="accent3">
                    <a:lumMod val="95000"/>
                  </a:schemeClr>
                </a:solidFill>
              </a:rPr>
              <a:t>що</a:t>
            </a:r>
            <a:r>
              <a:rPr lang="ru-RU" sz="2400" b="1" dirty="0" smtClean="0">
                <a:solidFill>
                  <a:schemeClr val="accent3">
                    <a:lumMod val="95000"/>
                  </a:schemeClr>
                </a:solidFill>
              </a:rPr>
              <a:t> </a:t>
            </a:r>
            <a:r>
              <a:rPr lang="ru-RU" sz="2400" b="1" dirty="0" err="1" smtClean="0">
                <a:solidFill>
                  <a:schemeClr val="accent3">
                    <a:lumMod val="95000"/>
                  </a:schemeClr>
                </a:solidFill>
              </a:rPr>
              <a:t>площина</a:t>
            </a:r>
            <a:r>
              <a:rPr lang="ru-RU" sz="2400" b="1" dirty="0" smtClean="0">
                <a:solidFill>
                  <a:schemeClr val="accent3">
                    <a:lumMod val="95000"/>
                  </a:schemeClr>
                </a:solidFill>
              </a:rPr>
              <a:t> АВС перпендикулярна до </a:t>
            </a:r>
            <a:r>
              <a:rPr lang="ru-RU" sz="2400" b="1" dirty="0" err="1" smtClean="0">
                <a:solidFill>
                  <a:schemeClr val="accent3">
                    <a:lumMod val="95000"/>
                  </a:schemeClr>
                </a:solidFill>
              </a:rPr>
              <a:t>площини</a:t>
            </a:r>
            <a:r>
              <a:rPr lang="ru-RU" sz="2400" b="1" dirty="0" smtClean="0">
                <a:solidFill>
                  <a:schemeClr val="accent3">
                    <a:lumMod val="95000"/>
                  </a:schemeClr>
                </a:solidFill>
              </a:rPr>
              <a:t> α?</a:t>
            </a:r>
            <a:r>
              <a:rPr lang="ru-RU" sz="2800" b="1" dirty="0" smtClean="0"/>
              <a:t/>
            </a:r>
            <a:br>
              <a:rPr lang="ru-RU" sz="2800" b="1" dirty="0" smtClean="0"/>
            </a:br>
            <a:endParaRPr lang="ru-RU" sz="2800" b="1" dirty="0">
              <a:solidFill>
                <a:schemeClr val="bg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8" name="Параллелограмм 7"/>
          <p:cNvSpPr/>
          <p:nvPr/>
        </p:nvSpPr>
        <p:spPr>
          <a:xfrm>
            <a:off x="1197496" y="4533602"/>
            <a:ext cx="6120680" cy="1800200"/>
          </a:xfrm>
          <a:prstGeom prst="parallelogram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002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354452" y="5760422"/>
            <a:ext cx="720080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el-GR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α</a:t>
            </a:r>
            <a:endParaRPr lang="ru-RU" sz="2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3131840" y="2708920"/>
            <a:ext cx="2160240" cy="0"/>
          </a:xfrm>
          <a:prstGeom prst="line">
            <a:avLst/>
          </a:prstGeom>
          <a:ln>
            <a:solidFill>
              <a:schemeClr val="accent1">
                <a:lumMod val="50000"/>
              </a:schemeClr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flipH="1">
            <a:off x="2433103" y="2689960"/>
            <a:ext cx="720080" cy="2880320"/>
          </a:xfrm>
          <a:prstGeom prst="line">
            <a:avLst/>
          </a:prstGeom>
          <a:ln>
            <a:solidFill>
              <a:schemeClr val="accent1">
                <a:lumMod val="50000"/>
              </a:schemeClr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>
            <a:off x="5272538" y="2689960"/>
            <a:ext cx="1234492" cy="2876237"/>
          </a:xfrm>
          <a:prstGeom prst="line">
            <a:avLst/>
          </a:prstGeom>
          <a:ln>
            <a:solidFill>
              <a:schemeClr val="accent1">
                <a:lumMod val="50000"/>
              </a:schemeClr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>
            <a:off x="2427358" y="5589240"/>
            <a:ext cx="4079672" cy="0"/>
          </a:xfrm>
          <a:prstGeom prst="line">
            <a:avLst/>
          </a:prstGeom>
          <a:ln>
            <a:solidFill>
              <a:schemeClr val="accent1">
                <a:lumMod val="50000"/>
              </a:schemeClr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 flipH="1">
            <a:off x="3131840" y="2708920"/>
            <a:ext cx="15598" cy="2880320"/>
          </a:xfrm>
          <a:prstGeom prst="line">
            <a:avLst/>
          </a:prstGeom>
          <a:ln>
            <a:solidFill>
              <a:schemeClr val="accent1">
                <a:lumMod val="50000"/>
              </a:schemeClr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2074532" y="5389697"/>
            <a:ext cx="481244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uk-UA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А</a:t>
            </a:r>
            <a:endParaRPr lang="ru-RU" sz="2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2737477" y="2420888"/>
            <a:ext cx="720080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uk-UA" sz="2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</a:t>
            </a:r>
            <a:endParaRPr lang="ru-RU" sz="2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5307779" y="2440168"/>
            <a:ext cx="936104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uk-UA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</a:t>
            </a:r>
            <a:endParaRPr lang="ru-RU" sz="2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6458659" y="5456722"/>
            <a:ext cx="936104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en-US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D</a:t>
            </a:r>
            <a:endParaRPr lang="ru-RU" sz="2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2965155" y="5566197"/>
            <a:ext cx="648072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uk-UA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</a:t>
            </a:r>
            <a:endParaRPr lang="ru-RU" sz="2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cxnSp>
        <p:nvCxnSpPr>
          <p:cNvPr id="28" name="Прямая соединительная линия 27"/>
          <p:cNvCxnSpPr/>
          <p:nvPr/>
        </p:nvCxnSpPr>
        <p:spPr>
          <a:xfrm>
            <a:off x="3147438" y="5301208"/>
            <a:ext cx="310119" cy="0"/>
          </a:xfrm>
          <a:prstGeom prst="line">
            <a:avLst/>
          </a:prstGeom>
          <a:ln>
            <a:solidFill>
              <a:schemeClr val="accent1">
                <a:lumMod val="50000"/>
              </a:schemeClr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30" name="Прямая соединительная линия 29"/>
          <p:cNvCxnSpPr/>
          <p:nvPr/>
        </p:nvCxnSpPr>
        <p:spPr>
          <a:xfrm>
            <a:off x="3457557" y="5301208"/>
            <a:ext cx="0" cy="264989"/>
          </a:xfrm>
          <a:prstGeom prst="line">
            <a:avLst/>
          </a:prstGeom>
          <a:ln>
            <a:solidFill>
              <a:schemeClr val="accent1">
                <a:lumMod val="50000"/>
              </a:schemeClr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6144" name="Прямая соединительная линия 6143"/>
          <p:cNvCxnSpPr/>
          <p:nvPr/>
        </p:nvCxnSpPr>
        <p:spPr>
          <a:xfrm>
            <a:off x="3433005" y="2707947"/>
            <a:ext cx="0" cy="345231"/>
          </a:xfrm>
          <a:prstGeom prst="line">
            <a:avLst/>
          </a:prstGeom>
          <a:ln>
            <a:solidFill>
              <a:schemeClr val="accent1">
                <a:lumMod val="50000"/>
              </a:schemeClr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6149" name="Прямая соединительная линия 6148"/>
          <p:cNvCxnSpPr/>
          <p:nvPr/>
        </p:nvCxnSpPr>
        <p:spPr>
          <a:xfrm flipH="1">
            <a:off x="3147438" y="3053178"/>
            <a:ext cx="310119" cy="0"/>
          </a:xfrm>
          <a:prstGeom prst="line">
            <a:avLst/>
          </a:prstGeom>
          <a:ln>
            <a:solidFill>
              <a:schemeClr val="accent1">
                <a:lumMod val="50000"/>
              </a:schemeClr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6158" name="TextBox 6157"/>
          <p:cNvSpPr txBox="1"/>
          <p:nvPr/>
        </p:nvSpPr>
        <p:spPr>
          <a:xfrm>
            <a:off x="3779912" y="2204864"/>
            <a:ext cx="936104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uk-UA" sz="2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8</a:t>
            </a:r>
            <a:endParaRPr lang="ru-RU" sz="2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6159" name="TextBox 6158"/>
          <p:cNvSpPr txBox="1"/>
          <p:nvPr/>
        </p:nvSpPr>
        <p:spPr>
          <a:xfrm>
            <a:off x="2363717" y="3429000"/>
            <a:ext cx="712866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uk-UA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14</a:t>
            </a:r>
            <a:endParaRPr lang="ru-RU" sz="2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53" name="Picture 4" descr="D:\Лиля\2012-2013 навчальний рік\Нашла 20.01.13\Нашла в Iy\Анимації\Анимации\804720254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0"/>
            <a:ext cx="733425" cy="76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163" name="TextBox 6162"/>
          <p:cNvSpPr txBox="1"/>
          <p:nvPr/>
        </p:nvSpPr>
        <p:spPr>
          <a:xfrm>
            <a:off x="5757459" y="3501434"/>
            <a:ext cx="568875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uk-UA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15</a:t>
            </a:r>
            <a:endParaRPr lang="ru-RU" sz="2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6164" name="TextBox 6163"/>
          <p:cNvSpPr txBox="1"/>
          <p:nvPr/>
        </p:nvSpPr>
        <p:spPr>
          <a:xfrm>
            <a:off x="3226776" y="3501434"/>
            <a:ext cx="765447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uk-UA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х</a:t>
            </a:r>
            <a:endParaRPr lang="ru-RU" sz="2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433112" y="2247255"/>
            <a:ext cx="2062090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en-US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AD = 21</a:t>
            </a:r>
            <a:endParaRPr lang="ru-RU" sz="2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500"/>
                            </p:stCondLst>
                            <p:childTnLst>
                              <p:par>
                                <p:cTn id="2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00"/>
                            </p:stCondLst>
                            <p:childTnLst>
                              <p:par>
                                <p:cTn id="2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500"/>
                            </p:stCondLst>
                            <p:childTnLst>
                              <p:par>
                                <p:cTn id="2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500"/>
                            </p:stCondLst>
                            <p:childTnLst>
                              <p:par>
                                <p:cTn id="36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8" dur="20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7500"/>
                            </p:stCondLst>
                            <p:childTnLst>
                              <p:par>
                                <p:cTn id="40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2" dur="20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9500"/>
                            </p:stCondLst>
                            <p:childTnLst>
                              <p:par>
                                <p:cTn id="44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6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1500"/>
                            </p:stCondLst>
                            <p:childTnLst>
                              <p:par>
                                <p:cTn id="48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0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3500"/>
                            </p:stCondLst>
                            <p:childTnLst>
                              <p:par>
                                <p:cTn id="5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4000"/>
                            </p:stCondLst>
                            <p:childTnLst>
                              <p:par>
                                <p:cTn id="56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8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6000"/>
                            </p:stCondLst>
                            <p:childTnLst>
                              <p:par>
                                <p:cTn id="6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6500"/>
                            </p:stCondLst>
                            <p:childTnLst>
                              <p:par>
                                <p:cTn id="6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17000"/>
                            </p:stCondLst>
                            <p:childTnLst>
                              <p:par>
                                <p:cTn id="6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500"/>
                                        <p:tgtEl>
                                          <p:spTgt spid="6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17500"/>
                            </p:stCondLst>
                            <p:childTnLst>
                              <p:par>
                                <p:cTn id="7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5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18000"/>
                            </p:stCondLst>
                            <p:childTnLst>
                              <p:par>
                                <p:cTn id="76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8" dur="2000"/>
                                        <p:tgtEl>
                                          <p:spTgt spid="61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20000"/>
                            </p:stCondLst>
                            <p:childTnLst>
                              <p:par>
                                <p:cTn id="80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2" dur="2000"/>
                                        <p:tgtEl>
                                          <p:spTgt spid="6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22000"/>
                            </p:stCondLst>
                            <p:childTnLst>
                              <p:par>
                                <p:cTn id="84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6" dur="2000"/>
                                        <p:tgtEl>
                                          <p:spTgt spid="61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24000"/>
                            </p:stCondLst>
                            <p:childTnLst>
                              <p:par>
                                <p:cTn id="88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90" dur="2000"/>
                                        <p:tgtEl>
                                          <p:spTgt spid="61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26000"/>
                            </p:stCondLst>
                            <p:childTnLst>
                              <p:par>
                                <p:cTn id="92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94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 animBg="1"/>
      <p:bldP spid="3" grpId="0"/>
      <p:bldP spid="21" grpId="0"/>
      <p:bldP spid="22" grpId="0"/>
      <p:bldP spid="23" grpId="0"/>
      <p:bldP spid="615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32" y="1628800"/>
            <a:ext cx="8928992" cy="720080"/>
          </a:xfrm>
        </p:spPr>
        <p:txBody>
          <a:bodyPr/>
          <a:lstStyle/>
          <a:p>
            <a:pPr algn="l"/>
            <a:r>
              <a:rPr lang="ru-RU" sz="2400" b="1" dirty="0" err="1">
                <a:solidFill>
                  <a:srgbClr val="FFFFFF">
                    <a:lumMod val="95000"/>
                  </a:srgbClr>
                </a:solidFill>
              </a:rPr>
              <a:t>Знайдіть</a:t>
            </a:r>
            <a:r>
              <a:rPr lang="ru-RU" sz="2400" b="1" dirty="0">
                <a:solidFill>
                  <a:srgbClr val="FFFFFF">
                    <a:lumMod val="95000"/>
                  </a:srgbClr>
                </a:solidFill>
              </a:rPr>
              <a:t> </a:t>
            </a:r>
            <a:r>
              <a:rPr lang="ru-RU" sz="2400" b="1" dirty="0" err="1">
                <a:solidFill>
                  <a:srgbClr val="FFFFFF">
                    <a:lumMod val="95000"/>
                  </a:srgbClr>
                </a:solidFill>
              </a:rPr>
              <a:t>довжину</a:t>
            </a:r>
            <a:r>
              <a:rPr lang="ru-RU" sz="2400" b="1" dirty="0">
                <a:solidFill>
                  <a:srgbClr val="FFFFFF">
                    <a:lumMod val="95000"/>
                  </a:srgbClr>
                </a:solidFill>
              </a:rPr>
              <a:t> </a:t>
            </a:r>
            <a:r>
              <a:rPr lang="ru-RU" sz="2400" b="1" dirty="0" err="1">
                <a:solidFill>
                  <a:srgbClr val="FFFFFF">
                    <a:lumMod val="95000"/>
                  </a:srgbClr>
                </a:solidFill>
              </a:rPr>
              <a:t>відрізка</a:t>
            </a:r>
            <a:r>
              <a:rPr lang="ru-RU" sz="2400" b="1" dirty="0">
                <a:solidFill>
                  <a:srgbClr val="FFFFFF">
                    <a:lumMod val="95000"/>
                  </a:srgbClr>
                </a:solidFill>
              </a:rPr>
              <a:t> х. </a:t>
            </a:r>
            <a:r>
              <a:rPr lang="ru-RU" sz="2400" b="1" dirty="0" err="1">
                <a:solidFill>
                  <a:srgbClr val="FFFFFF">
                    <a:lumMod val="95000"/>
                  </a:srgbClr>
                </a:solidFill>
              </a:rPr>
              <a:t>Чи</a:t>
            </a:r>
            <a:r>
              <a:rPr lang="ru-RU" sz="2400" b="1" dirty="0">
                <a:solidFill>
                  <a:srgbClr val="FFFFFF">
                    <a:lumMod val="95000"/>
                  </a:srgbClr>
                </a:solidFill>
              </a:rPr>
              <a:t> </a:t>
            </a:r>
            <a:r>
              <a:rPr lang="ru-RU" sz="2400" b="1" dirty="0" err="1">
                <a:solidFill>
                  <a:srgbClr val="FFFFFF">
                    <a:lumMod val="95000"/>
                  </a:srgbClr>
                </a:solidFill>
              </a:rPr>
              <a:t>можна</a:t>
            </a:r>
            <a:r>
              <a:rPr lang="ru-RU" sz="2400" b="1" dirty="0">
                <a:solidFill>
                  <a:srgbClr val="FFFFFF">
                    <a:lumMod val="95000"/>
                  </a:srgbClr>
                </a:solidFill>
              </a:rPr>
              <a:t> </a:t>
            </a:r>
            <a:r>
              <a:rPr lang="ru-RU" sz="2400" b="1" dirty="0" err="1">
                <a:solidFill>
                  <a:srgbClr val="FFFFFF">
                    <a:lumMod val="95000"/>
                  </a:srgbClr>
                </a:solidFill>
              </a:rPr>
              <a:t>стверджувати</a:t>
            </a:r>
            <a:r>
              <a:rPr lang="ru-RU" sz="2400" b="1" dirty="0">
                <a:solidFill>
                  <a:srgbClr val="FFFFFF">
                    <a:lumMod val="95000"/>
                  </a:srgbClr>
                </a:solidFill>
              </a:rPr>
              <a:t>, </a:t>
            </a:r>
            <a:r>
              <a:rPr lang="ru-RU" sz="2400" b="1" dirty="0" err="1">
                <a:solidFill>
                  <a:srgbClr val="FFFFFF">
                    <a:lumMod val="95000"/>
                  </a:srgbClr>
                </a:solidFill>
              </a:rPr>
              <a:t>що</a:t>
            </a:r>
            <a:r>
              <a:rPr lang="ru-RU" sz="2400" b="1" dirty="0">
                <a:solidFill>
                  <a:srgbClr val="FFFFFF">
                    <a:lumMod val="95000"/>
                  </a:srgbClr>
                </a:solidFill>
              </a:rPr>
              <a:t> </a:t>
            </a:r>
            <a:r>
              <a:rPr lang="ru-RU" sz="2400" b="1" dirty="0" err="1">
                <a:solidFill>
                  <a:srgbClr val="FFFFFF">
                    <a:lumMod val="95000"/>
                  </a:srgbClr>
                </a:solidFill>
              </a:rPr>
              <a:t>площина</a:t>
            </a:r>
            <a:r>
              <a:rPr lang="ru-RU" sz="2400" b="1" dirty="0">
                <a:solidFill>
                  <a:srgbClr val="FFFFFF">
                    <a:lumMod val="95000"/>
                  </a:srgbClr>
                </a:solidFill>
              </a:rPr>
              <a:t> АВС перпендикулярна до </a:t>
            </a:r>
            <a:r>
              <a:rPr lang="ru-RU" sz="2400" b="1" dirty="0" err="1">
                <a:solidFill>
                  <a:srgbClr val="FFFFFF">
                    <a:lumMod val="95000"/>
                  </a:srgbClr>
                </a:solidFill>
              </a:rPr>
              <a:t>площини</a:t>
            </a:r>
            <a:r>
              <a:rPr lang="ru-RU" sz="2400" b="1" dirty="0">
                <a:solidFill>
                  <a:srgbClr val="FFFFFF">
                    <a:lumMod val="95000"/>
                  </a:srgbClr>
                </a:solidFill>
              </a:rPr>
              <a:t> α?</a:t>
            </a:r>
            <a:r>
              <a:rPr lang="ru-RU" sz="2800" b="1" dirty="0">
                <a:solidFill>
                  <a:srgbClr val="000000"/>
                </a:solidFill>
              </a:rPr>
              <a:t/>
            </a:r>
            <a:br>
              <a:rPr lang="ru-RU" sz="2800" b="1" dirty="0">
                <a:solidFill>
                  <a:srgbClr val="000000"/>
                </a:solidFill>
              </a:rPr>
            </a:br>
            <a:endParaRPr lang="ru-RU" dirty="0"/>
          </a:p>
        </p:txBody>
      </p:sp>
      <p:pic>
        <p:nvPicPr>
          <p:cNvPr id="12290" name="Picture 2" descr="D:\Лиля\2012-2013 навчальний рік\Нашла 20.01.13\Нашла в Iy\Анимації\Анимации\371560035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8313"/>
            <a:ext cx="714375" cy="76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араллелограмм 4"/>
          <p:cNvSpPr/>
          <p:nvPr/>
        </p:nvSpPr>
        <p:spPr>
          <a:xfrm>
            <a:off x="1043608" y="2204864"/>
            <a:ext cx="6120680" cy="1800200"/>
          </a:xfrm>
          <a:prstGeom prst="parallelogram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002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187624" y="3538369"/>
            <a:ext cx="648072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el-GR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α</a:t>
            </a:r>
            <a:endParaRPr lang="ru-RU" sz="2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>
            <a:off x="2411760" y="5589240"/>
            <a:ext cx="3600400" cy="720080"/>
          </a:xfrm>
          <a:prstGeom prst="line">
            <a:avLst/>
          </a:prstGeom>
          <a:ln>
            <a:solidFill>
              <a:schemeClr val="accent1">
                <a:lumMod val="50000"/>
              </a:schemeClr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2051720" y="5487615"/>
            <a:ext cx="1152128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uk-UA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А</a:t>
            </a:r>
            <a:endParaRPr lang="ru-RU" sz="2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012160" y="6232825"/>
            <a:ext cx="576064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uk-UA" sz="2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</a:t>
            </a:r>
            <a:endParaRPr lang="ru-RU" sz="2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 flipV="1">
            <a:off x="2411760" y="2720821"/>
            <a:ext cx="0" cy="1291114"/>
          </a:xfrm>
          <a:prstGeom prst="line">
            <a:avLst/>
          </a:prstGeom>
          <a:ln>
            <a:solidFill>
              <a:schemeClr val="accent1">
                <a:lumMod val="50000"/>
              </a:schemeClr>
            </a:solidFill>
            <a:prstDash val="dash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2016022" y="2471439"/>
            <a:ext cx="504056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en-US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D</a:t>
            </a:r>
            <a:endParaRPr lang="ru-RU" sz="2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cxnSp>
        <p:nvCxnSpPr>
          <p:cNvPr id="13" name="Прямая соединительная линия 12"/>
          <p:cNvCxnSpPr/>
          <p:nvPr/>
        </p:nvCxnSpPr>
        <p:spPr>
          <a:xfrm flipH="1" flipV="1">
            <a:off x="6012160" y="2708920"/>
            <a:ext cx="814" cy="1296144"/>
          </a:xfrm>
          <a:prstGeom prst="line">
            <a:avLst/>
          </a:prstGeom>
          <a:ln>
            <a:solidFill>
              <a:schemeClr val="accent1">
                <a:lumMod val="50000"/>
              </a:schemeClr>
            </a:solidFill>
            <a:prstDash val="dash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6012974" y="2471439"/>
            <a:ext cx="576064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uk-UA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</a:t>
            </a:r>
            <a:endParaRPr lang="ru-RU" sz="2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cxnSp>
        <p:nvCxnSpPr>
          <p:cNvPr id="18" name="Прямая соединительная линия 17"/>
          <p:cNvCxnSpPr/>
          <p:nvPr/>
        </p:nvCxnSpPr>
        <p:spPr>
          <a:xfrm>
            <a:off x="2411760" y="2708920"/>
            <a:ext cx="3600400" cy="23803"/>
          </a:xfrm>
          <a:prstGeom prst="line">
            <a:avLst/>
          </a:prstGeom>
          <a:ln>
            <a:solidFill>
              <a:schemeClr val="accent1">
                <a:lumMod val="50000"/>
              </a:schemeClr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/>
          <p:nvPr/>
        </p:nvCxnSpPr>
        <p:spPr>
          <a:xfrm>
            <a:off x="2411760" y="3068960"/>
            <a:ext cx="360040" cy="0"/>
          </a:xfrm>
          <a:prstGeom prst="line">
            <a:avLst/>
          </a:prstGeom>
          <a:ln>
            <a:solidFill>
              <a:schemeClr val="accent1">
                <a:lumMod val="50000"/>
              </a:schemeClr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6" name="Прямая соединительная линия 25"/>
          <p:cNvCxnSpPr/>
          <p:nvPr/>
        </p:nvCxnSpPr>
        <p:spPr>
          <a:xfrm flipV="1">
            <a:off x="2771800" y="2708919"/>
            <a:ext cx="0" cy="360041"/>
          </a:xfrm>
          <a:prstGeom prst="line">
            <a:avLst/>
          </a:prstGeom>
          <a:ln>
            <a:solidFill>
              <a:schemeClr val="accent1">
                <a:lumMod val="50000"/>
              </a:schemeClr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8" name="Прямая соединительная линия 27"/>
          <p:cNvCxnSpPr/>
          <p:nvPr/>
        </p:nvCxnSpPr>
        <p:spPr>
          <a:xfrm>
            <a:off x="5580112" y="2732723"/>
            <a:ext cx="0" cy="336237"/>
          </a:xfrm>
          <a:prstGeom prst="line">
            <a:avLst/>
          </a:prstGeom>
          <a:ln>
            <a:solidFill>
              <a:schemeClr val="accent1">
                <a:lumMod val="50000"/>
              </a:schemeClr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30" name="Прямая соединительная линия 29"/>
          <p:cNvCxnSpPr/>
          <p:nvPr/>
        </p:nvCxnSpPr>
        <p:spPr>
          <a:xfrm>
            <a:off x="5580112" y="3068960"/>
            <a:ext cx="432048" cy="0"/>
          </a:xfrm>
          <a:prstGeom prst="line">
            <a:avLst/>
          </a:prstGeom>
          <a:ln>
            <a:solidFill>
              <a:schemeClr val="accent1">
                <a:lumMod val="75000"/>
              </a:schemeClr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7170" name="Прямая соединительная линия 7169"/>
          <p:cNvCxnSpPr/>
          <p:nvPr/>
        </p:nvCxnSpPr>
        <p:spPr>
          <a:xfrm>
            <a:off x="2411760" y="4005064"/>
            <a:ext cx="0" cy="1584176"/>
          </a:xfrm>
          <a:prstGeom prst="line">
            <a:avLst/>
          </a:prstGeom>
          <a:ln>
            <a:solidFill>
              <a:schemeClr val="accent1">
                <a:lumMod val="50000"/>
              </a:schemeClr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7175" name="Прямая соединительная линия 7174"/>
          <p:cNvCxnSpPr/>
          <p:nvPr/>
        </p:nvCxnSpPr>
        <p:spPr>
          <a:xfrm>
            <a:off x="6012974" y="4000034"/>
            <a:ext cx="0" cy="2309286"/>
          </a:xfrm>
          <a:prstGeom prst="line">
            <a:avLst/>
          </a:prstGeom>
          <a:ln>
            <a:solidFill>
              <a:schemeClr val="accent1">
                <a:lumMod val="50000"/>
              </a:schemeClr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7176" name="TextBox 7175"/>
          <p:cNvSpPr txBox="1"/>
          <p:nvPr/>
        </p:nvSpPr>
        <p:spPr>
          <a:xfrm>
            <a:off x="1835696" y="4293096"/>
            <a:ext cx="576064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uk-UA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10</a:t>
            </a:r>
            <a:endParaRPr lang="ru-RU" sz="2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7177" name="TextBox 7176"/>
          <p:cNvSpPr txBox="1"/>
          <p:nvPr/>
        </p:nvSpPr>
        <p:spPr>
          <a:xfrm>
            <a:off x="6156176" y="4281969"/>
            <a:ext cx="576064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uk-UA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15</a:t>
            </a:r>
            <a:endParaRPr lang="ru-RU" sz="2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7178" name="TextBox 7177"/>
          <p:cNvSpPr txBox="1"/>
          <p:nvPr/>
        </p:nvSpPr>
        <p:spPr>
          <a:xfrm>
            <a:off x="3779912" y="2240606"/>
            <a:ext cx="1008112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uk-UA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12</a:t>
            </a:r>
            <a:endParaRPr lang="ru-RU" sz="2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7179" name="TextBox 7178"/>
          <p:cNvSpPr txBox="1"/>
          <p:nvPr/>
        </p:nvSpPr>
        <p:spPr>
          <a:xfrm>
            <a:off x="3707904" y="5931869"/>
            <a:ext cx="1008112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uk-UA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х</a:t>
            </a:r>
            <a:endParaRPr lang="ru-RU" sz="2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0605400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500"/>
                            </p:stCondLst>
                            <p:childTnLst>
                              <p:par>
                                <p:cTn id="24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6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500"/>
                            </p:stCondLst>
                            <p:childTnLst>
                              <p:par>
                                <p:cTn id="28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0" dur="2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7500"/>
                            </p:stCondLst>
                            <p:childTnLst>
                              <p:par>
                                <p:cTn id="3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8000"/>
                            </p:stCondLst>
                            <p:childTnLst>
                              <p:par>
                                <p:cTn id="3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8500"/>
                            </p:stCondLst>
                            <p:childTnLst>
                              <p:par>
                                <p:cTn id="40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0500"/>
                            </p:stCondLst>
                            <p:childTnLst>
                              <p:par>
                                <p:cTn id="4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7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1000"/>
                            </p:stCondLst>
                            <p:childTnLst>
                              <p:par>
                                <p:cTn id="4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1500"/>
                            </p:stCondLst>
                            <p:childTnLst>
                              <p:par>
                                <p:cTn id="52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4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3500"/>
                            </p:stCondLst>
                            <p:childTnLst>
                              <p:par>
                                <p:cTn id="5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4000"/>
                            </p:stCondLst>
                            <p:childTnLst>
                              <p:par>
                                <p:cTn id="6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4500"/>
                            </p:stCondLst>
                            <p:childTnLst>
                              <p:par>
                                <p:cTn id="6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15000"/>
                            </p:stCondLst>
                            <p:childTnLst>
                              <p:par>
                                <p:cTn id="6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15500"/>
                            </p:stCondLst>
                            <p:childTnLst>
                              <p:par>
                                <p:cTn id="7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16000"/>
                            </p:stCondLst>
                            <p:childTnLst>
                              <p:par>
                                <p:cTn id="76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8" dur="2000"/>
                                        <p:tgtEl>
                                          <p:spTgt spid="71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18000"/>
                            </p:stCondLst>
                            <p:childTnLst>
                              <p:par>
                                <p:cTn id="80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2" dur="2000"/>
                                        <p:tgtEl>
                                          <p:spTgt spid="71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20000"/>
                            </p:stCondLst>
                            <p:childTnLst>
                              <p:par>
                                <p:cTn id="84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6" dur="2000"/>
                                        <p:tgtEl>
                                          <p:spTgt spid="71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22000"/>
                            </p:stCondLst>
                            <p:childTnLst>
                              <p:par>
                                <p:cTn id="88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90" dur="2000"/>
                                        <p:tgtEl>
                                          <p:spTgt spid="7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animBg="1"/>
      <p:bldP spid="3" grpId="0"/>
      <p:bldP spid="11" grpId="0"/>
      <p:bldP spid="1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1700808"/>
            <a:ext cx="8784976" cy="648072"/>
          </a:xfrm>
        </p:spPr>
        <p:txBody>
          <a:bodyPr/>
          <a:lstStyle/>
          <a:p>
            <a:pPr algn="l"/>
            <a:r>
              <a:rPr lang="ru-RU" sz="2400" b="1" dirty="0" err="1">
                <a:solidFill>
                  <a:srgbClr val="FFFFFF">
                    <a:lumMod val="95000"/>
                  </a:srgbClr>
                </a:solidFill>
              </a:rPr>
              <a:t>Знайдіть</a:t>
            </a:r>
            <a:r>
              <a:rPr lang="ru-RU" sz="2400" b="1" dirty="0">
                <a:solidFill>
                  <a:srgbClr val="FFFFFF">
                    <a:lumMod val="95000"/>
                  </a:srgbClr>
                </a:solidFill>
              </a:rPr>
              <a:t> </a:t>
            </a:r>
            <a:r>
              <a:rPr lang="ru-RU" sz="2400" b="1" dirty="0" err="1">
                <a:solidFill>
                  <a:srgbClr val="FFFFFF">
                    <a:lumMod val="95000"/>
                  </a:srgbClr>
                </a:solidFill>
              </a:rPr>
              <a:t>довжину</a:t>
            </a:r>
            <a:r>
              <a:rPr lang="ru-RU" sz="2400" b="1" dirty="0">
                <a:solidFill>
                  <a:srgbClr val="FFFFFF">
                    <a:lumMod val="95000"/>
                  </a:srgbClr>
                </a:solidFill>
              </a:rPr>
              <a:t> </a:t>
            </a:r>
            <a:r>
              <a:rPr lang="ru-RU" sz="2400" b="1" dirty="0" err="1">
                <a:solidFill>
                  <a:srgbClr val="FFFFFF">
                    <a:lumMod val="95000"/>
                  </a:srgbClr>
                </a:solidFill>
              </a:rPr>
              <a:t>відрізка</a:t>
            </a:r>
            <a:r>
              <a:rPr lang="ru-RU" sz="2400" b="1" dirty="0">
                <a:solidFill>
                  <a:srgbClr val="FFFFFF">
                    <a:lumMod val="95000"/>
                  </a:srgbClr>
                </a:solidFill>
              </a:rPr>
              <a:t> х. </a:t>
            </a:r>
            <a:r>
              <a:rPr lang="ru-RU" sz="2400" b="1" dirty="0" err="1">
                <a:solidFill>
                  <a:srgbClr val="FFFFFF">
                    <a:lumMod val="95000"/>
                  </a:srgbClr>
                </a:solidFill>
              </a:rPr>
              <a:t>Чи</a:t>
            </a:r>
            <a:r>
              <a:rPr lang="ru-RU" sz="2400" b="1" dirty="0">
                <a:solidFill>
                  <a:srgbClr val="FFFFFF">
                    <a:lumMod val="95000"/>
                  </a:srgbClr>
                </a:solidFill>
              </a:rPr>
              <a:t> </a:t>
            </a:r>
            <a:r>
              <a:rPr lang="ru-RU" sz="2400" b="1" dirty="0" err="1">
                <a:solidFill>
                  <a:srgbClr val="FFFFFF">
                    <a:lumMod val="95000"/>
                  </a:srgbClr>
                </a:solidFill>
              </a:rPr>
              <a:t>можна</a:t>
            </a:r>
            <a:r>
              <a:rPr lang="ru-RU" sz="2400" b="1" dirty="0">
                <a:solidFill>
                  <a:srgbClr val="FFFFFF">
                    <a:lumMod val="95000"/>
                  </a:srgbClr>
                </a:solidFill>
              </a:rPr>
              <a:t> </a:t>
            </a:r>
            <a:r>
              <a:rPr lang="ru-RU" sz="2400" b="1" dirty="0" err="1">
                <a:solidFill>
                  <a:srgbClr val="FFFFFF">
                    <a:lumMod val="95000"/>
                  </a:srgbClr>
                </a:solidFill>
              </a:rPr>
              <a:t>стверджувати</a:t>
            </a:r>
            <a:r>
              <a:rPr lang="ru-RU" sz="2400" b="1" dirty="0">
                <a:solidFill>
                  <a:srgbClr val="FFFFFF">
                    <a:lumMod val="95000"/>
                  </a:srgbClr>
                </a:solidFill>
              </a:rPr>
              <a:t>, </a:t>
            </a:r>
            <a:r>
              <a:rPr lang="ru-RU" sz="2400" b="1" dirty="0" err="1">
                <a:solidFill>
                  <a:srgbClr val="FFFFFF">
                    <a:lumMod val="95000"/>
                  </a:srgbClr>
                </a:solidFill>
              </a:rPr>
              <a:t>що</a:t>
            </a:r>
            <a:r>
              <a:rPr lang="ru-RU" sz="2400" b="1" dirty="0">
                <a:solidFill>
                  <a:srgbClr val="FFFFFF">
                    <a:lumMod val="95000"/>
                  </a:srgbClr>
                </a:solidFill>
              </a:rPr>
              <a:t> </a:t>
            </a:r>
            <a:r>
              <a:rPr lang="ru-RU" sz="2400" b="1" dirty="0" err="1">
                <a:solidFill>
                  <a:srgbClr val="FFFFFF">
                    <a:lumMod val="95000"/>
                  </a:srgbClr>
                </a:solidFill>
              </a:rPr>
              <a:t>площина</a:t>
            </a:r>
            <a:r>
              <a:rPr lang="ru-RU" sz="2400" b="1" dirty="0">
                <a:solidFill>
                  <a:srgbClr val="FFFFFF">
                    <a:lumMod val="95000"/>
                  </a:srgbClr>
                </a:solidFill>
              </a:rPr>
              <a:t> АВС перпендикулярна до </a:t>
            </a:r>
            <a:r>
              <a:rPr lang="ru-RU" sz="2400" b="1" dirty="0" err="1">
                <a:solidFill>
                  <a:srgbClr val="FFFFFF">
                    <a:lumMod val="95000"/>
                  </a:srgbClr>
                </a:solidFill>
              </a:rPr>
              <a:t>площини</a:t>
            </a:r>
            <a:r>
              <a:rPr lang="ru-RU" sz="2400" b="1" dirty="0">
                <a:solidFill>
                  <a:srgbClr val="FFFFFF">
                    <a:lumMod val="95000"/>
                  </a:srgbClr>
                </a:solidFill>
              </a:rPr>
              <a:t> α?</a:t>
            </a:r>
            <a:r>
              <a:rPr lang="ru-RU" sz="2800" b="1" dirty="0">
                <a:solidFill>
                  <a:srgbClr val="000000"/>
                </a:solidFill>
              </a:rPr>
              <a:t/>
            </a:r>
            <a:br>
              <a:rPr lang="ru-RU" sz="2800" b="1" dirty="0">
                <a:solidFill>
                  <a:srgbClr val="000000"/>
                </a:solidFill>
              </a:rPr>
            </a:br>
            <a:endParaRPr lang="ru-RU" dirty="0"/>
          </a:p>
        </p:txBody>
      </p:sp>
      <p:pic>
        <p:nvPicPr>
          <p:cNvPr id="8196" name="Picture 4" descr="D:\Лиля\2012-2013 навчальний рік\Нашла 20.01.13\Нашла в Iy\Анимації\Анимации\813764741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9236"/>
            <a:ext cx="723900" cy="76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араллелограмм 7"/>
          <p:cNvSpPr/>
          <p:nvPr/>
        </p:nvSpPr>
        <p:spPr>
          <a:xfrm>
            <a:off x="1187624" y="3066702"/>
            <a:ext cx="6120680" cy="1800200"/>
          </a:xfrm>
          <a:prstGeom prst="parallelogram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002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>
            <a:off x="3851920" y="2492896"/>
            <a:ext cx="0" cy="3744416"/>
          </a:xfrm>
          <a:prstGeom prst="line">
            <a:avLst/>
          </a:prstGeom>
          <a:ln>
            <a:solidFill>
              <a:schemeClr val="accent1">
                <a:lumMod val="50000"/>
              </a:schemeClr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3635896" y="6203133"/>
            <a:ext cx="792088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uk-UA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</a:t>
            </a:r>
            <a:endParaRPr lang="ru-RU" sz="2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635896" y="2031231"/>
            <a:ext cx="504056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uk-UA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А</a:t>
            </a:r>
            <a:endParaRPr lang="ru-RU" sz="2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2771800" y="4149080"/>
            <a:ext cx="2232248" cy="0"/>
          </a:xfrm>
          <a:prstGeom prst="line">
            <a:avLst/>
          </a:prstGeom>
          <a:ln>
            <a:solidFill>
              <a:schemeClr val="accent1">
                <a:lumMod val="50000"/>
              </a:schemeClr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2355350" y="3903438"/>
            <a:ext cx="864096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uk-UA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</a:t>
            </a:r>
            <a:endParaRPr lang="ru-RU" sz="2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992572" y="3903437"/>
            <a:ext cx="504056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en-US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D</a:t>
            </a:r>
            <a:endParaRPr lang="ru-RU" sz="2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 flipV="1">
            <a:off x="3635896" y="3903438"/>
            <a:ext cx="0" cy="245642"/>
          </a:xfrm>
          <a:prstGeom prst="line">
            <a:avLst/>
          </a:prstGeom>
          <a:ln>
            <a:solidFill>
              <a:schemeClr val="accent1">
                <a:lumMod val="50000"/>
              </a:schemeClr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3635896" y="3903438"/>
            <a:ext cx="216024" cy="0"/>
          </a:xfrm>
          <a:prstGeom prst="line">
            <a:avLst/>
          </a:prstGeom>
          <a:ln>
            <a:solidFill>
              <a:schemeClr val="accent1">
                <a:lumMod val="50000"/>
              </a:schemeClr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3887924" y="3687415"/>
            <a:ext cx="612068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uk-UA" sz="2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</a:t>
            </a:r>
            <a:endParaRPr lang="ru-RU" sz="2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cxnSp>
        <p:nvCxnSpPr>
          <p:cNvPr id="20" name="Прямая соединительная линия 19"/>
          <p:cNvCxnSpPr/>
          <p:nvPr/>
        </p:nvCxnSpPr>
        <p:spPr>
          <a:xfrm flipV="1">
            <a:off x="2787398" y="2492896"/>
            <a:ext cx="1064522" cy="1656184"/>
          </a:xfrm>
          <a:prstGeom prst="line">
            <a:avLst/>
          </a:prstGeom>
          <a:ln>
            <a:solidFill>
              <a:schemeClr val="accent1">
                <a:lumMod val="50000"/>
              </a:schemeClr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>
            <a:stCxn id="13" idx="1"/>
          </p:cNvCxnSpPr>
          <p:nvPr/>
        </p:nvCxnSpPr>
        <p:spPr>
          <a:xfrm flipH="1" flipV="1">
            <a:off x="3851920" y="2492896"/>
            <a:ext cx="1140652" cy="1641374"/>
          </a:xfrm>
          <a:prstGeom prst="line">
            <a:avLst/>
          </a:prstGeom>
          <a:ln>
            <a:solidFill>
              <a:schemeClr val="accent1">
                <a:lumMod val="50000"/>
              </a:schemeClr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/>
          <p:cNvCxnSpPr/>
          <p:nvPr/>
        </p:nvCxnSpPr>
        <p:spPr>
          <a:xfrm>
            <a:off x="2771800" y="4134269"/>
            <a:ext cx="360040" cy="732633"/>
          </a:xfrm>
          <a:prstGeom prst="line">
            <a:avLst/>
          </a:prstGeom>
          <a:ln>
            <a:solidFill>
              <a:schemeClr val="accent1">
                <a:lumMod val="50000"/>
              </a:schemeClr>
            </a:solidFill>
            <a:prstDash val="dash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7" name="Прямая соединительная линия 26"/>
          <p:cNvCxnSpPr/>
          <p:nvPr/>
        </p:nvCxnSpPr>
        <p:spPr>
          <a:xfrm>
            <a:off x="3131840" y="4866902"/>
            <a:ext cx="720080" cy="1336231"/>
          </a:xfrm>
          <a:prstGeom prst="line">
            <a:avLst/>
          </a:prstGeom>
          <a:ln>
            <a:solidFill>
              <a:schemeClr val="accent1">
                <a:lumMod val="50000"/>
              </a:schemeClr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9" name="Прямая соединительная линия 28"/>
          <p:cNvCxnSpPr/>
          <p:nvPr/>
        </p:nvCxnSpPr>
        <p:spPr>
          <a:xfrm flipH="1">
            <a:off x="4644008" y="4149080"/>
            <a:ext cx="348564" cy="717822"/>
          </a:xfrm>
          <a:prstGeom prst="line">
            <a:avLst/>
          </a:prstGeom>
          <a:ln>
            <a:solidFill>
              <a:schemeClr val="accent1">
                <a:lumMod val="50000"/>
              </a:schemeClr>
            </a:solidFill>
            <a:prstDash val="dash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8192" name="Прямая соединительная линия 8191"/>
          <p:cNvCxnSpPr/>
          <p:nvPr/>
        </p:nvCxnSpPr>
        <p:spPr>
          <a:xfrm flipH="1">
            <a:off x="3851920" y="4866902"/>
            <a:ext cx="792088" cy="1336231"/>
          </a:xfrm>
          <a:prstGeom prst="line">
            <a:avLst/>
          </a:prstGeom>
          <a:ln>
            <a:solidFill>
              <a:schemeClr val="accent1">
                <a:lumMod val="75000"/>
              </a:schemeClr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8193" name="TextBox 8192"/>
          <p:cNvSpPr txBox="1"/>
          <p:nvPr/>
        </p:nvSpPr>
        <p:spPr>
          <a:xfrm>
            <a:off x="1259632" y="4365104"/>
            <a:ext cx="504056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el-GR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α</a:t>
            </a:r>
            <a:endParaRPr lang="ru-RU" sz="2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8197" name="TextBox 8196"/>
          <p:cNvSpPr txBox="1"/>
          <p:nvPr/>
        </p:nvSpPr>
        <p:spPr>
          <a:xfrm>
            <a:off x="3527884" y="3198167"/>
            <a:ext cx="360040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uk-UA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3</a:t>
            </a:r>
            <a:endParaRPr lang="ru-RU" sz="2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8198" name="TextBox 8197"/>
          <p:cNvSpPr txBox="1"/>
          <p:nvPr/>
        </p:nvSpPr>
        <p:spPr>
          <a:xfrm>
            <a:off x="3423771" y="4405237"/>
            <a:ext cx="568265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uk-UA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5</a:t>
            </a:r>
            <a:endParaRPr lang="ru-RU" sz="2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8199" name="TextBox 8198"/>
          <p:cNvSpPr txBox="1"/>
          <p:nvPr/>
        </p:nvSpPr>
        <p:spPr>
          <a:xfrm>
            <a:off x="2904117" y="5094661"/>
            <a:ext cx="519654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uk-UA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х</a:t>
            </a:r>
            <a:endParaRPr lang="ru-RU" sz="2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436096" y="2262063"/>
            <a:ext cx="3168352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en-US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AC : AB = 2 : 1</a:t>
            </a:r>
            <a:endParaRPr lang="ru-RU" sz="2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0"/>
                            </p:stCondLst>
                            <p:childTnLst>
                              <p:par>
                                <p:cTn id="2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500"/>
                            </p:stCondLst>
                            <p:childTnLst>
                              <p:par>
                                <p:cTn id="28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0" dur="2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7500"/>
                            </p:stCondLst>
                            <p:childTnLst>
                              <p:par>
                                <p:cTn id="32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4" dur="2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9500"/>
                            </p:stCondLst>
                            <p:childTnLst>
                              <p:par>
                                <p:cTn id="3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0000"/>
                            </p:stCondLst>
                            <p:childTnLst>
                              <p:par>
                                <p:cTn id="4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0500"/>
                            </p:stCondLst>
                            <p:childTnLst>
                              <p:par>
                                <p:cTn id="44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6" dur="20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2500"/>
                            </p:stCondLst>
                            <p:childTnLst>
                              <p:par>
                                <p:cTn id="4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3000"/>
                            </p:stCondLst>
                            <p:childTnLst>
                              <p:par>
                                <p:cTn id="5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3500"/>
                            </p:stCondLst>
                            <p:childTnLst>
                              <p:par>
                                <p:cTn id="5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4000"/>
                            </p:stCondLst>
                            <p:childTnLst>
                              <p:par>
                                <p:cTn id="6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4500"/>
                            </p:stCondLst>
                            <p:childTnLst>
                              <p:par>
                                <p:cTn id="6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15000"/>
                            </p:stCondLst>
                            <p:childTnLst>
                              <p:par>
                                <p:cTn id="6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0" dur="500"/>
                                        <p:tgtEl>
                                          <p:spTgt spid="8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3" dur="2000"/>
                                        <p:tgtEl>
                                          <p:spTgt spid="8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7000"/>
                            </p:stCondLst>
                            <p:childTnLst>
                              <p:par>
                                <p:cTn id="7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7" dur="2000"/>
                                        <p:tgtEl>
                                          <p:spTgt spid="81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19000"/>
                            </p:stCondLst>
                            <p:childTnLst>
                              <p:par>
                                <p:cTn id="79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1" dur="2000"/>
                                        <p:tgtEl>
                                          <p:spTgt spid="81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21000"/>
                            </p:stCondLst>
                            <p:childTnLst>
                              <p:par>
                                <p:cTn id="83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5" dur="2000"/>
                                        <p:tgtEl>
                                          <p:spTgt spid="8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23000"/>
                            </p:stCondLst>
                            <p:childTnLst>
                              <p:par>
                                <p:cTn id="87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9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 animBg="1"/>
      <p:bldP spid="8193" grpId="0"/>
      <p:bldP spid="8199" grpId="0"/>
    </p:bldLst>
  </p:timing>
</p:sld>
</file>

<file path=ppt/theme/theme1.xml><?xml version="1.0" encoding="utf-8"?>
<a:theme xmlns:a="http://schemas.openxmlformats.org/drawingml/2006/main" name="Универсал_">
  <a:themeElements>
    <a:clrScheme name="Тема Offic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Тема Offic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Тема Offic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Универсал_</Template>
  <TotalTime>988</TotalTime>
  <Words>581</Words>
  <Application>Microsoft Office PowerPoint</Application>
  <PresentationFormat>Экран (4:3)</PresentationFormat>
  <Paragraphs>159</Paragraphs>
  <Slides>19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1" baseType="lpstr">
      <vt:lpstr>Универсал_</vt:lpstr>
      <vt:lpstr>Формула</vt:lpstr>
      <vt:lpstr>Відстань у просторі</vt:lpstr>
      <vt:lpstr>Презентация PowerPoint</vt:lpstr>
      <vt:lpstr>Задачі за готовими малюнками   Частина 1</vt:lpstr>
      <vt:lpstr>Знайдіть довжину відрізка х. Чи можна стверджувати, що площина АВС перпендикулярна до площини α? </vt:lpstr>
      <vt:lpstr>Знайдіть довжину відрізка х. Чи можна стверджувати, що площина АВС перпендикулярна до площини α? </vt:lpstr>
      <vt:lpstr>Знайдіть довжину відрізка х. Чи можна стверджувати, що площина АВС перпендикулярна до площини α? </vt:lpstr>
      <vt:lpstr>Знайдіть довжину відрізка х. Чи можна стверджувати, що площина АВС перпендикулярна до площини α? </vt:lpstr>
      <vt:lpstr>Знайдіть довжину відрізка х. Чи можна стверджувати, що площина АВС перпендикулярна до площини α? </vt:lpstr>
      <vt:lpstr>Знайдіть довжину відрізка х. Чи можна стверджувати, що площина АВС перпендикулярна до площини α? </vt:lpstr>
      <vt:lpstr>Знайдіть довжину відрізка х. Чи можна стверджувати, що площина АВС перпендикулярна до площини α? </vt:lpstr>
      <vt:lpstr>Знайдіть довжину відрізка х. Чи можна стверджувати, що площина АВС перпендикулярна до площини α? </vt:lpstr>
      <vt:lpstr>Знайдіть довжину відрізка х. Чи можна стверджувати, що площина АВС перпендикулярна до площини α? </vt:lpstr>
      <vt:lpstr>Презентация PowerPoint</vt:lpstr>
      <vt:lpstr>Презентация PowerPoint</vt:lpstr>
      <vt:lpstr> </vt:lpstr>
      <vt:lpstr>Площина АВС перпендикулярна до площини α і перетинає її по прямій ВС. Знайдіть відстань від точки А до площини α. </vt:lpstr>
      <vt:lpstr>Презентация PowerPoint</vt:lpstr>
      <vt:lpstr>Площина АВС перпендикулярна до площини α і перетинає її по прямій ВС. Знайдіть відстань від точки А до площини α. </vt:lpstr>
      <vt:lpstr>Площина АВС перпендикулярна до площини α і перетинає її по прямій ВС. Знайдіть відстань від точки А до площини α. </vt:lpstr>
    </vt:vector>
  </TitlesOfParts>
  <Company>Krokoz™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Відстань у просторі</dc:title>
  <dc:creator>vad</dc:creator>
  <cp:lastModifiedBy>DNA7 X86</cp:lastModifiedBy>
  <cp:revision>128</cp:revision>
  <dcterms:created xsi:type="dcterms:W3CDTF">2013-08-05T08:21:15Z</dcterms:created>
  <dcterms:modified xsi:type="dcterms:W3CDTF">2016-11-03T18:39:05Z</dcterms:modified>
</cp:coreProperties>
</file>