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10"/>
  </p:notesMasterIdLst>
  <p:handoutMasterIdLst>
    <p:handoutMasterId r:id="rId11"/>
  </p:handoutMasterIdLst>
  <p:sldIdLst>
    <p:sldId id="259" r:id="rId3"/>
    <p:sldId id="261" r:id="rId4"/>
    <p:sldId id="281" r:id="rId5"/>
    <p:sldId id="282" r:id="rId6"/>
    <p:sldId id="283" r:id="rId7"/>
    <p:sldId id="284" r:id="rId8"/>
    <p:sldId id="287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779CC93D-E52E-4D84-901B-11D7331DD495}">
          <p14:sldIdLst>
            <p14:sldId id="259"/>
          </p14:sldIdLst>
        </p14:section>
        <p14:section name="Обзор и цели" id="{ABA716BF-3A5C-4ADB-94C9-CFEF84EBA240}">
          <p14:sldIdLst>
            <p14:sldId id="261"/>
            <p14:sldId id="281"/>
            <p14:sldId id="282"/>
            <p14:sldId id="283"/>
            <p14:sldId id="284"/>
            <p14:sldId id="28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9ED6"/>
    <a:srgbClr val="003300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74" autoAdjust="0"/>
    <p:restoredTop sz="83977" autoAdjust="0"/>
  </p:normalViewPr>
  <p:slideViewPr>
    <p:cSldViewPr>
      <p:cViewPr varScale="1">
        <p:scale>
          <a:sx n="64" d="100"/>
          <a:sy n="64" d="100"/>
        </p:scale>
        <p:origin x="-144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4" d="100"/>
        <a:sy n="154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144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ru-RU" sz="1200"/>
            </a:lvl1pPr>
          </a:lstStyle>
          <a:p>
            <a:endParaRPr lang="ru-RU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ru-RU" sz="1200"/>
            </a:lvl1pPr>
          </a:lstStyle>
          <a:p>
            <a:fld id="{D83FDC75-7F73-4A4A-A77C-09AADF00E0EA}" type="datetimeFigureOut">
              <a:rPr lang="ru-RU" smtClean="0"/>
              <a:pPr/>
              <a:t>06.11.2016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ru-RU" sz="1200"/>
            </a:lvl1pPr>
          </a:lstStyle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ru-RU" sz="1200"/>
            </a:lvl1pPr>
          </a:lstStyle>
          <a:p>
            <a:fld id="{459226BF-1F13-42D3-80DC-373E7ADD1EB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96453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ru-RU"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ru-RU" sz="1200"/>
            </a:lvl1pPr>
          </a:lstStyle>
          <a:p>
            <a:fld id="{48AEF76B-3757-4A0B-AF93-28494465C1DD}" type="datetimeFigureOut">
              <a:pPr/>
              <a:t>12/17/2009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ru-RU"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ru-RU" sz="1200"/>
            </a:lvl1pPr>
          </a:lstStyle>
          <a:p>
            <a:fld id="{75693FD4-8F83-4EF7-AC3F-0DC0388986B0}" type="slidenum"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2359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r>
              <a:rPr lang="ru-RU" dirty="0" smtClean="0"/>
              <a:t>Этот шаблон можно использовать как начальный файл для представления учебных материалов группе слушателей.</a:t>
            </a:r>
          </a:p>
          <a:p>
            <a:endParaRPr lang="ru-RU" dirty="0" smtClean="0"/>
          </a:p>
          <a:p>
            <a:pPr lvl="0"/>
            <a:r>
              <a:rPr lang="ru-RU" sz="1200" b="1" dirty="0" smtClean="0"/>
              <a:t>Разделы</a:t>
            </a:r>
            <a:endParaRPr lang="ru-RU" sz="1200" b="0" dirty="0" smtClean="0"/>
          </a:p>
          <a:p>
            <a:pPr lvl="0"/>
            <a:r>
              <a:rPr lang="ru-RU" sz="1200" b="0" dirty="0" smtClean="0"/>
              <a:t>Для добавления разделов щелкните слайд правой кнопкой мыши.</a:t>
            </a:r>
            <a:r>
              <a:rPr lang="ru-RU" sz="1200" b="0" baseline="0" dirty="0" smtClean="0"/>
              <a:t> Разделы позволяют упорядочить слайды и организовать совместную работу нескольких авторов.</a:t>
            </a:r>
            <a:endParaRPr lang="ru-RU" sz="1200" b="0" dirty="0" smtClean="0"/>
          </a:p>
          <a:p>
            <a:pPr lvl="0"/>
            <a:endParaRPr lang="ru-RU" sz="1200" b="1" dirty="0" smtClean="0"/>
          </a:p>
          <a:p>
            <a:pPr lvl="0"/>
            <a:r>
              <a:rPr lang="ru-RU" sz="1200" b="1" dirty="0" smtClean="0"/>
              <a:t>Заметки</a:t>
            </a:r>
          </a:p>
          <a:p>
            <a:pPr lvl="0"/>
            <a:r>
              <a:rPr lang="ru-RU" sz="1200" dirty="0" smtClean="0"/>
              <a:t>Используйте раздел заметок для размещения заметок докладчика или дополнительных сведений для аудитории.</a:t>
            </a:r>
            <a:r>
              <a:rPr lang="ru-RU" sz="1200" baseline="0" dirty="0" smtClean="0"/>
              <a:t> Во время воспроизведения презентации эти заметки отображаются в представлении презентации. </a:t>
            </a:r>
          </a:p>
          <a:p>
            <a:pPr lvl="0">
              <a:buFontTx/>
              <a:buNone/>
            </a:pPr>
            <a:r>
              <a:rPr lang="ru-RU" sz="1200" dirty="0" smtClean="0"/>
              <a:t>Обращайте внимание на размер шрифта (важно обеспечить различимость при ослабленном зрении, видеосъемке и чтении с экрана)</a:t>
            </a:r>
          </a:p>
          <a:p>
            <a:pPr lvl="0"/>
            <a:endParaRPr lang="ru-RU" sz="1200" dirty="0" smtClean="0"/>
          </a:p>
          <a:p>
            <a:pPr lvl="0">
              <a:buFontTx/>
              <a:buNone/>
            </a:pPr>
            <a:r>
              <a:rPr lang="ru-RU" sz="1200" b="1" dirty="0" smtClean="0"/>
              <a:t>Сочетаемые цвета </a:t>
            </a:r>
          </a:p>
          <a:p>
            <a:pPr lvl="0">
              <a:buFontTx/>
              <a:buNone/>
            </a:pPr>
            <a:r>
              <a:rPr lang="ru-RU" sz="1200" dirty="0" smtClean="0"/>
              <a:t>Обратите особое внимание на графики, диаграммы и надписи.</a:t>
            </a:r>
            <a:r>
              <a:rPr lang="ru-RU" sz="1200" baseline="0" dirty="0" smtClean="0"/>
              <a:t> </a:t>
            </a:r>
            <a:endParaRPr lang="ru-RU" sz="1200" dirty="0" smtClean="0"/>
          </a:p>
          <a:p>
            <a:pPr lvl="0"/>
            <a:r>
              <a:rPr lang="ru-RU" sz="1200" dirty="0" smtClean="0"/>
              <a:t>Учтите, что печать будет выполняться </a:t>
            </a:r>
            <a:r>
              <a:rPr lang="ru-RU" sz="1200" dirty="0" err="1" smtClean="0"/>
              <a:t>в черно-белом режиме или в оттенках серого</a:t>
            </a:r>
            <a:r>
              <a:rPr lang="ru-RU" sz="1200" dirty="0" smtClean="0"/>
              <a:t>. Выполните пробную печать, чтобы убедиться в сохранении разницы между цветами при печати </a:t>
            </a:r>
            <a:r>
              <a:rPr lang="ru-RU" sz="1200" dirty="0" err="1" smtClean="0"/>
              <a:t>в черно-белом режиме или в оттенках серого</a:t>
            </a:r>
            <a:r>
              <a:rPr lang="ru-RU" sz="1200" dirty="0" smtClean="0"/>
              <a:t>.</a:t>
            </a:r>
          </a:p>
          <a:p>
            <a:pPr lvl="0">
              <a:buFontTx/>
              <a:buNone/>
            </a:pPr>
            <a:endParaRPr lang="ru-RU" sz="1200" dirty="0" smtClean="0"/>
          </a:p>
          <a:p>
            <a:pPr lvl="0">
              <a:buFontTx/>
              <a:buNone/>
            </a:pPr>
            <a:r>
              <a:rPr lang="ru-RU" sz="1200" b="1" dirty="0" smtClean="0"/>
              <a:t>Диаграммы, таблицы и графики</a:t>
            </a:r>
          </a:p>
          <a:p>
            <a:pPr lvl="0"/>
            <a:r>
              <a:rPr lang="ru-RU" sz="1200" dirty="0" smtClean="0"/>
              <a:t>Не усложняйте восприятие: по возможности используйте согласованные, простые стили и цвета.</a:t>
            </a:r>
          </a:p>
          <a:p>
            <a:pPr lvl="0"/>
            <a:r>
              <a:rPr lang="ru-RU" sz="1200" dirty="0" smtClean="0"/>
              <a:t>Снабдите все диаграммы и таблицы подписями.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ru-RU" dirty="0" smtClean="0"/>
              <a:t>Дайте краткий обзор презентации.</a:t>
            </a:r>
            <a:r>
              <a:rPr lang="ru-RU" baseline="0" dirty="0" smtClean="0"/>
              <a:t> О</a:t>
            </a:r>
            <a:r>
              <a:rPr lang="ru-RU" dirty="0" smtClean="0"/>
              <a:t>пишите главную суть презентации и обоснуйте ее важность.</a:t>
            </a:r>
          </a:p>
          <a:p>
            <a:pPr>
              <a:lnSpc>
                <a:spcPct val="80000"/>
              </a:lnSpc>
            </a:pPr>
            <a:r>
              <a:rPr lang="ru-RU" dirty="0" smtClean="0"/>
              <a:t>Представьте каждую из основных тем.</a:t>
            </a:r>
          </a:p>
          <a:p>
            <a:r>
              <a:rPr lang="ru-RU" dirty="0" smtClean="0"/>
              <a:t>Чтобы предоставить слушателям ориентир, можно</a:t>
            </a:r>
            <a:r>
              <a:rPr lang="ru-RU" baseline="0" dirty="0" smtClean="0"/>
              <a:t> можете </a:t>
            </a:r>
            <a:r>
              <a:rPr lang="ru-RU" dirty="0" smtClean="0"/>
              <a:t>повторять этот обзорный слайд в ходе презентации, выделяя тему, которая будет обсуждаться далее.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r>
              <a:rPr lang="ru-RU" sz="1200" dirty="0" smtClean="0"/>
              <a:t>Это другой параметр</a:t>
            </a:r>
            <a:r>
              <a:rPr lang="ru-RU" sz="1200" baseline="0" dirty="0" smtClean="0"/>
              <a:t> для обзорных слайдов, использующих переходы.</a:t>
            </a:r>
            <a:endParaRPr lang="ru-RU" sz="1200" dirty="0" smtClean="0"/>
          </a:p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r>
              <a:rPr lang="ru-RU" b="0" dirty="0" smtClean="0"/>
              <a:t>Какие</a:t>
            </a:r>
            <a:r>
              <a:rPr lang="ru-RU" b="0" baseline="0" dirty="0" smtClean="0"/>
              <a:t> способности приобретут слушатели по завершении обучения?</a:t>
            </a:r>
            <a:r>
              <a:rPr lang="ru-RU" dirty="0" smtClean="0"/>
              <a:t> Коротко опишите каждую цель и полезность</a:t>
            </a:r>
            <a:r>
              <a:rPr lang="ru-RU" baseline="0" dirty="0" smtClean="0"/>
              <a:t> </a:t>
            </a:r>
            <a:r>
              <a:rPr lang="ru-RU" dirty="0" smtClean="0"/>
              <a:t>данной презентации для</a:t>
            </a:r>
            <a:r>
              <a:rPr lang="ru-RU" baseline="0" dirty="0" smtClean="0"/>
              <a:t> слушателей.</a:t>
            </a:r>
            <a:endParaRPr lang="ru-RU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590800" y="2286000"/>
            <a:ext cx="6180224" cy="1470025"/>
          </a:xfrm>
        </p:spPr>
        <p:txBody>
          <a:bodyPr anchor="t"/>
          <a:lstStyle>
            <a:lvl1pPr algn="r" latinLnBrk="0">
              <a:defRPr lang="ru-RU" b="1" cap="small" baseline="0">
                <a:solidFill>
                  <a:srgbClr val="003300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400" y="4038600"/>
            <a:ext cx="4772528" cy="990600"/>
          </a:xfrm>
        </p:spPr>
        <p:txBody>
          <a:bodyPr>
            <a:normAutofit/>
          </a:bodyPr>
          <a:lstStyle>
            <a:lvl1pPr marL="0" indent="0" algn="r" latinLnBrk="0">
              <a:buNone/>
              <a:defRPr lang="ru-RU" sz="2000" b="0">
                <a:solidFill>
                  <a:schemeClr val="tx1"/>
                </a:solidFill>
                <a:latin typeface="Georgia" pitchFamily="18" charset="0"/>
              </a:defRPr>
            </a:lvl1pPr>
            <a:lvl2pPr marL="4572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251"/>
            <a:ext cx="3721618" cy="6858000"/>
          </a:xfrm>
          <a:prstGeom prst="rect">
            <a:avLst/>
          </a:prstGeom>
        </p:spPr>
      </p:pic>
      <p:sp>
        <p:nvSpPr>
          <p:cNvPr id="10" name="Picture Placeholder 9"/>
          <p:cNvSpPr>
            <a:spLocks noGrp="1"/>
          </p:cNvSpPr>
          <p:nvPr>
            <p:ph type="pic" sz="quarter" idx="13" hasCustomPrompt="1"/>
          </p:nvPr>
        </p:nvSpPr>
        <p:spPr>
          <a:xfrm>
            <a:off x="6858000" y="5105400"/>
            <a:ext cx="1828800" cy="990600"/>
          </a:xfrm>
        </p:spPr>
        <p:txBody>
          <a:bodyPr>
            <a:normAutofit/>
          </a:bodyPr>
          <a:lstStyle>
            <a:lvl1pPr marL="0" indent="0" algn="ctr" latinLnBrk="0">
              <a:buNone/>
              <a:defRPr lang="ru-RU" sz="2000" baseline="0"/>
            </a:lvl1pPr>
          </a:lstStyle>
          <a:p>
            <a:r>
              <a:rPr lang="ru-RU"/>
              <a:t>Эмблема организации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олько фо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762000" y="6356350"/>
            <a:ext cx="2133600" cy="365125"/>
          </a:xfrm>
        </p:spPr>
        <p:txBody>
          <a:bodyPr/>
          <a:lstStyle/>
          <a:p>
            <a:fld id="{757B281C-5159-4971-8228-52B9A72E9ED2}" type="datetimeFigureOut">
              <a:pPr/>
              <a:t>12/17/2009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52800" y="6356350"/>
            <a:ext cx="28956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161049" y="-3176815"/>
            <a:ext cx="2819400" cy="917303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0" y="3048000"/>
            <a:ext cx="4343400" cy="1362075"/>
          </a:xfrm>
        </p:spPr>
        <p:txBody>
          <a:bodyPr anchor="b" anchorCtr="0"/>
          <a:lstStyle>
            <a:lvl1pPr algn="l" latinLnBrk="0">
              <a:defRPr lang="ru-RU" sz="4000" b="1" cap="small" baseline="0">
                <a:solidFill>
                  <a:srgbClr val="003300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lang="ru-RU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 hasCustomPrompt="1"/>
          </p:nvPr>
        </p:nvSpPr>
        <p:spPr>
          <a:xfrm>
            <a:off x="6781800" y="5334000"/>
            <a:ext cx="2133600" cy="990600"/>
          </a:xfrm>
        </p:spPr>
        <p:txBody>
          <a:bodyPr>
            <a:normAutofit/>
          </a:bodyPr>
          <a:lstStyle>
            <a:lvl1pPr marL="0" indent="0" algn="ctr" latinLnBrk="0">
              <a:buNone/>
              <a:defRPr lang="ru-RU" sz="1800"/>
            </a:lvl1pPr>
          </a:lstStyle>
          <a:p>
            <a:r>
              <a:rPr lang="ru-RU"/>
              <a:t>Эмблема организации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62000" y="269632"/>
            <a:ext cx="8077200" cy="1143000"/>
          </a:xfrm>
        </p:spPr>
        <p:txBody>
          <a:bodyPr anchor="ctr" anchorCtr="0"/>
          <a:lstStyle>
            <a:lvl1pPr algn="l" latinLnBrk="0">
              <a:defRPr lang="ru-RU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596413"/>
            <a:ext cx="8077200" cy="4297363"/>
          </a:xfrm>
        </p:spPr>
        <p:txBody>
          <a:bodyPr>
            <a:normAutofit/>
          </a:bodyPr>
          <a:lstStyle>
            <a:lvl1pPr latinLnBrk="0">
              <a:defRPr lang="ru-RU" sz="3200">
                <a:latin typeface="+mn-lt"/>
              </a:defRPr>
            </a:lvl1pPr>
            <a:lvl2pPr latinLnBrk="0">
              <a:defRPr lang="ru-RU" sz="2800">
                <a:latin typeface="+mn-lt"/>
              </a:defRPr>
            </a:lvl2pPr>
            <a:lvl3pPr latinLnBrk="0">
              <a:defRPr lang="ru-RU" sz="2400">
                <a:latin typeface="+mn-lt"/>
              </a:defRPr>
            </a:lvl3pPr>
            <a:lvl4pPr latinLnBrk="0">
              <a:defRPr lang="ru-RU" sz="2400">
                <a:latin typeface="+mn-lt"/>
              </a:defRPr>
            </a:lvl4pPr>
            <a:lvl5pPr latinLnBrk="0">
              <a:defRPr lang="ru-RU" sz="2400"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600200"/>
            <a:ext cx="4038600" cy="4525963"/>
          </a:xfrm>
        </p:spPr>
        <p:txBody>
          <a:bodyPr/>
          <a:lstStyle>
            <a:lvl1pPr latinLnBrk="0">
              <a:defRPr lang="ru-RU" sz="2800"/>
            </a:lvl1pPr>
            <a:lvl2pPr latinLnBrk="0">
              <a:defRPr lang="ru-RU" sz="2400"/>
            </a:lvl2pPr>
            <a:lvl3pPr latinLnBrk="0">
              <a:defRPr lang="ru-RU" sz="2000"/>
            </a:lvl3pPr>
            <a:lvl4pPr latinLnBrk="0">
              <a:defRPr lang="ru-RU" sz="1800"/>
            </a:lvl4pPr>
            <a:lvl5pPr latinLnBrk="0">
              <a:defRPr lang="ru-RU" sz="1800"/>
            </a:lvl5pPr>
            <a:lvl6pPr latinLnBrk="0">
              <a:defRPr lang="ru-RU" sz="1800"/>
            </a:lvl6pPr>
            <a:lvl7pPr latinLnBrk="0">
              <a:defRPr lang="ru-RU" sz="1800"/>
            </a:lvl7pPr>
            <a:lvl8pPr latinLnBrk="0">
              <a:defRPr lang="ru-RU" sz="1800"/>
            </a:lvl8pPr>
            <a:lvl9pPr latinLnBrk="0">
              <a:defRPr lang="ru-RU"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4038600" cy="4525963"/>
          </a:xfrm>
        </p:spPr>
        <p:txBody>
          <a:bodyPr/>
          <a:lstStyle>
            <a:lvl1pPr latinLnBrk="0">
              <a:defRPr lang="ru-RU" sz="2800"/>
            </a:lvl1pPr>
            <a:lvl2pPr latinLnBrk="0">
              <a:defRPr lang="ru-RU" sz="2400"/>
            </a:lvl2pPr>
            <a:lvl3pPr latinLnBrk="0">
              <a:defRPr lang="ru-RU" sz="2000"/>
            </a:lvl3pPr>
            <a:lvl4pPr latinLnBrk="0">
              <a:defRPr lang="ru-RU" sz="1800"/>
            </a:lvl4pPr>
            <a:lvl5pPr latinLnBrk="0">
              <a:defRPr lang="ru-RU" sz="1800"/>
            </a:lvl5pPr>
            <a:lvl6pPr latinLnBrk="0">
              <a:defRPr lang="ru-RU" sz="1800"/>
            </a:lvl6pPr>
            <a:lvl7pPr latinLnBrk="0">
              <a:defRPr lang="ru-RU" sz="1800"/>
            </a:lvl7pPr>
            <a:lvl8pPr latinLnBrk="0">
              <a:defRPr lang="ru-RU" sz="1800"/>
            </a:lvl8pPr>
            <a:lvl9pPr latinLnBrk="0">
              <a:defRPr lang="ru-RU"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latinLnBrk="0">
              <a:defRPr lang="ru-RU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35113"/>
            <a:ext cx="4040188" cy="639762"/>
          </a:xfrm>
        </p:spPr>
        <p:txBody>
          <a:bodyPr anchor="b"/>
          <a:lstStyle>
            <a:lvl1pPr marL="0" indent="0" latinLnBrk="0">
              <a:buNone/>
              <a:defRPr lang="ru-RU" sz="2400" b="1"/>
            </a:lvl1pPr>
            <a:lvl2pPr marL="457200" indent="0" latinLnBrk="0">
              <a:buNone/>
              <a:defRPr lang="ru-RU" sz="2000" b="1"/>
            </a:lvl2pPr>
            <a:lvl3pPr marL="914400" indent="0" latinLnBrk="0">
              <a:buNone/>
              <a:defRPr lang="ru-RU" sz="1800" b="1"/>
            </a:lvl3pPr>
            <a:lvl4pPr marL="1371600" indent="0" latinLnBrk="0">
              <a:buNone/>
              <a:defRPr lang="ru-RU" sz="1600" b="1"/>
            </a:lvl4pPr>
            <a:lvl5pPr marL="1828800" indent="0" latinLnBrk="0">
              <a:buNone/>
              <a:defRPr lang="ru-RU" sz="1600" b="1"/>
            </a:lvl5pPr>
            <a:lvl6pPr marL="2286000" indent="0" latinLnBrk="0">
              <a:buNone/>
              <a:defRPr lang="ru-RU" sz="1600" b="1"/>
            </a:lvl6pPr>
            <a:lvl7pPr marL="2743200" indent="0" latinLnBrk="0">
              <a:buNone/>
              <a:defRPr lang="ru-RU" sz="1600" b="1"/>
            </a:lvl7pPr>
            <a:lvl8pPr marL="3200400" indent="0" latinLnBrk="0">
              <a:buNone/>
              <a:defRPr lang="ru-RU" sz="1600" b="1"/>
            </a:lvl8pPr>
            <a:lvl9pPr marL="3657600" indent="0" latinLnBrk="0">
              <a:buNone/>
              <a:defRPr lang="ru-RU"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174875"/>
            <a:ext cx="4040188" cy="3951288"/>
          </a:xfrm>
        </p:spPr>
        <p:txBody>
          <a:bodyPr/>
          <a:lstStyle>
            <a:lvl1pPr latinLnBrk="0">
              <a:defRPr lang="ru-RU" sz="2400"/>
            </a:lvl1pPr>
            <a:lvl2pPr latinLnBrk="0">
              <a:defRPr lang="ru-RU" sz="2000"/>
            </a:lvl2pPr>
            <a:lvl3pPr latinLnBrk="0">
              <a:defRPr lang="ru-RU" sz="1800"/>
            </a:lvl3pPr>
            <a:lvl4pPr latinLnBrk="0">
              <a:defRPr lang="ru-RU" sz="1600"/>
            </a:lvl4pPr>
            <a:lvl5pPr latinLnBrk="0">
              <a:defRPr lang="ru-RU" sz="1600"/>
            </a:lvl5pPr>
            <a:lvl6pPr latinLnBrk="0">
              <a:defRPr lang="ru-RU" sz="1600"/>
            </a:lvl6pPr>
            <a:lvl7pPr latinLnBrk="0">
              <a:defRPr lang="ru-RU" sz="1600"/>
            </a:lvl7pPr>
            <a:lvl8pPr latinLnBrk="0">
              <a:defRPr lang="ru-RU" sz="1600"/>
            </a:lvl8pPr>
            <a:lvl9pPr latinLnBrk="0">
              <a:defRPr lang="ru-RU"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73625" y="1535113"/>
            <a:ext cx="4041775" cy="639762"/>
          </a:xfrm>
        </p:spPr>
        <p:txBody>
          <a:bodyPr anchor="b"/>
          <a:lstStyle>
            <a:lvl1pPr marL="0" indent="0" latinLnBrk="0">
              <a:buNone/>
              <a:defRPr lang="ru-RU" sz="2400" b="1"/>
            </a:lvl1pPr>
            <a:lvl2pPr marL="457200" indent="0" latinLnBrk="0">
              <a:buNone/>
              <a:defRPr lang="ru-RU" sz="2000" b="1"/>
            </a:lvl2pPr>
            <a:lvl3pPr marL="914400" indent="0" latinLnBrk="0">
              <a:buNone/>
              <a:defRPr lang="ru-RU" sz="1800" b="1"/>
            </a:lvl3pPr>
            <a:lvl4pPr marL="1371600" indent="0" latinLnBrk="0">
              <a:buNone/>
              <a:defRPr lang="ru-RU" sz="1600" b="1"/>
            </a:lvl4pPr>
            <a:lvl5pPr marL="1828800" indent="0" latinLnBrk="0">
              <a:buNone/>
              <a:defRPr lang="ru-RU" sz="1600" b="1"/>
            </a:lvl5pPr>
            <a:lvl6pPr marL="2286000" indent="0" latinLnBrk="0">
              <a:buNone/>
              <a:defRPr lang="ru-RU" sz="1600" b="1"/>
            </a:lvl6pPr>
            <a:lvl7pPr marL="2743200" indent="0" latinLnBrk="0">
              <a:buNone/>
              <a:defRPr lang="ru-RU" sz="1600" b="1"/>
            </a:lvl7pPr>
            <a:lvl8pPr marL="3200400" indent="0" latinLnBrk="0">
              <a:buNone/>
              <a:defRPr lang="ru-RU" sz="1600" b="1"/>
            </a:lvl8pPr>
            <a:lvl9pPr marL="3657600" indent="0" latinLnBrk="0">
              <a:buNone/>
              <a:defRPr lang="ru-RU"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73625" y="2174875"/>
            <a:ext cx="4041775" cy="3951288"/>
          </a:xfrm>
        </p:spPr>
        <p:txBody>
          <a:bodyPr/>
          <a:lstStyle>
            <a:lvl1pPr latinLnBrk="0">
              <a:defRPr lang="ru-RU" sz="2400"/>
            </a:lvl1pPr>
            <a:lvl2pPr latinLnBrk="0">
              <a:defRPr lang="ru-RU" sz="2000"/>
            </a:lvl2pPr>
            <a:lvl3pPr latinLnBrk="0">
              <a:defRPr lang="ru-RU" sz="1800"/>
            </a:lvl3pPr>
            <a:lvl4pPr latinLnBrk="0">
              <a:defRPr lang="ru-RU" sz="1600"/>
            </a:lvl4pPr>
            <a:lvl5pPr latinLnBrk="0">
              <a:defRPr lang="ru-RU" sz="1600"/>
            </a:lvl5pPr>
            <a:lvl6pPr latinLnBrk="0">
              <a:defRPr lang="ru-RU" sz="1600"/>
            </a:lvl6pPr>
            <a:lvl7pPr latinLnBrk="0">
              <a:defRPr lang="ru-RU" sz="1600"/>
            </a:lvl7pPr>
            <a:lvl8pPr latinLnBrk="0">
              <a:defRPr lang="ru-RU" sz="1600"/>
            </a:lvl8pPr>
            <a:lvl9pPr latinLnBrk="0">
              <a:defRPr lang="ru-RU"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3008313" cy="1162050"/>
          </a:xfrm>
        </p:spPr>
        <p:txBody>
          <a:bodyPr anchor="b"/>
          <a:lstStyle>
            <a:lvl1pPr algn="l" latinLnBrk="0">
              <a:defRPr lang="ru-RU"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3650" y="273050"/>
            <a:ext cx="5111750" cy="5853113"/>
          </a:xfrm>
        </p:spPr>
        <p:txBody>
          <a:bodyPr/>
          <a:lstStyle>
            <a:lvl1pPr latinLnBrk="0">
              <a:defRPr lang="ru-RU" sz="3200"/>
            </a:lvl1pPr>
            <a:lvl2pPr latinLnBrk="0">
              <a:defRPr lang="ru-RU" sz="2800"/>
            </a:lvl2pPr>
            <a:lvl3pPr latinLnBrk="0">
              <a:defRPr lang="ru-RU" sz="2400"/>
            </a:lvl3pPr>
            <a:lvl4pPr latinLnBrk="0">
              <a:defRPr lang="ru-RU" sz="2000"/>
            </a:lvl4pPr>
            <a:lvl5pPr latinLnBrk="0">
              <a:defRPr lang="ru-RU" sz="2000"/>
            </a:lvl5pPr>
            <a:lvl6pPr latinLnBrk="0">
              <a:defRPr lang="ru-RU" sz="2000"/>
            </a:lvl6pPr>
            <a:lvl7pPr latinLnBrk="0">
              <a:defRPr lang="ru-RU" sz="2000"/>
            </a:lvl7pPr>
            <a:lvl8pPr latinLnBrk="0">
              <a:defRPr lang="ru-RU" sz="2000"/>
            </a:lvl8pPr>
            <a:lvl9pPr latinLnBrk="0">
              <a:defRPr lang="ru-RU"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1435100"/>
            <a:ext cx="3008313" cy="4691063"/>
          </a:xfrm>
        </p:spPr>
        <p:txBody>
          <a:bodyPr/>
          <a:lstStyle>
            <a:lvl1pPr marL="0" indent="0" latinLnBrk="0">
              <a:buNone/>
              <a:defRPr lang="ru-RU" sz="1400"/>
            </a:lvl1pPr>
            <a:lvl2pPr marL="457200" indent="0" latinLnBrk="0">
              <a:buNone/>
              <a:defRPr lang="ru-RU" sz="1200"/>
            </a:lvl2pPr>
            <a:lvl3pPr marL="914400" indent="0" latinLnBrk="0">
              <a:buNone/>
              <a:defRPr lang="ru-RU" sz="1000"/>
            </a:lvl3pPr>
            <a:lvl4pPr marL="1371600" indent="0" latinLnBrk="0">
              <a:buNone/>
              <a:defRPr lang="ru-RU" sz="900"/>
            </a:lvl4pPr>
            <a:lvl5pPr marL="1828800" indent="0" latinLnBrk="0">
              <a:buNone/>
              <a:defRPr lang="ru-RU" sz="900"/>
            </a:lvl5pPr>
            <a:lvl6pPr marL="2286000" indent="0" latinLnBrk="0">
              <a:buNone/>
              <a:defRPr lang="ru-RU" sz="900"/>
            </a:lvl6pPr>
            <a:lvl7pPr marL="2743200" indent="0" latinLnBrk="0">
              <a:buNone/>
              <a:defRPr lang="ru-RU" sz="900"/>
            </a:lvl7pPr>
            <a:lvl8pPr marL="3200400" indent="0" latinLnBrk="0">
              <a:buNone/>
              <a:defRPr lang="ru-RU" sz="900"/>
            </a:lvl8pPr>
            <a:lvl9pPr marL="3657600" indent="0" latinLnBrk="0">
              <a:buNone/>
              <a:defRPr lang="ru-RU"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 latinLnBrk="0">
              <a:defRPr lang="ru-RU"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 latinLnBrk="0">
              <a:buNone/>
              <a:defRPr lang="ru-RU" sz="3200"/>
            </a:lvl1pPr>
            <a:lvl2pPr marL="457200" indent="0" latinLnBrk="0">
              <a:buNone/>
              <a:defRPr lang="ru-RU" sz="2800"/>
            </a:lvl2pPr>
            <a:lvl3pPr marL="914400" indent="0" latinLnBrk="0">
              <a:buNone/>
              <a:defRPr lang="ru-RU" sz="2400"/>
            </a:lvl3pPr>
            <a:lvl4pPr marL="1371600" indent="0" latinLnBrk="0">
              <a:buNone/>
              <a:defRPr lang="ru-RU" sz="2000"/>
            </a:lvl4pPr>
            <a:lvl5pPr marL="1828800" indent="0" latinLnBrk="0">
              <a:buNone/>
              <a:defRPr lang="ru-RU" sz="2000"/>
            </a:lvl5pPr>
            <a:lvl6pPr marL="2286000" indent="0" latinLnBrk="0">
              <a:buNone/>
              <a:defRPr lang="ru-RU" sz="2000"/>
            </a:lvl6pPr>
            <a:lvl7pPr marL="2743200" indent="0" latinLnBrk="0">
              <a:buNone/>
              <a:defRPr lang="ru-RU" sz="2000"/>
            </a:lvl7pPr>
            <a:lvl8pPr marL="3200400" indent="0" latinLnBrk="0">
              <a:buNone/>
              <a:defRPr lang="ru-RU" sz="2000"/>
            </a:lvl8pPr>
            <a:lvl9pPr marL="3657600" indent="0" latinLnBrk="0">
              <a:buNone/>
              <a:defRPr lang="ru-RU"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 latinLnBrk="0">
              <a:buNone/>
              <a:defRPr lang="ru-RU" sz="1400"/>
            </a:lvl1pPr>
            <a:lvl2pPr marL="457200" indent="0" latinLnBrk="0">
              <a:buNone/>
              <a:defRPr lang="ru-RU" sz="1200"/>
            </a:lvl2pPr>
            <a:lvl3pPr marL="914400" indent="0" latinLnBrk="0">
              <a:buNone/>
              <a:defRPr lang="ru-RU" sz="1000"/>
            </a:lvl3pPr>
            <a:lvl4pPr marL="1371600" indent="0" latinLnBrk="0">
              <a:buNone/>
              <a:defRPr lang="ru-RU" sz="900"/>
            </a:lvl4pPr>
            <a:lvl5pPr marL="1828800" indent="0" latinLnBrk="0">
              <a:buNone/>
              <a:defRPr lang="ru-RU" sz="900"/>
            </a:lvl5pPr>
            <a:lvl6pPr marL="2286000" indent="0" latinLnBrk="0">
              <a:buNone/>
              <a:defRPr lang="ru-RU" sz="900"/>
            </a:lvl6pPr>
            <a:lvl7pPr marL="2743200" indent="0" latinLnBrk="0">
              <a:buNone/>
              <a:defRPr lang="ru-RU" sz="900"/>
            </a:lvl7pPr>
            <a:lvl8pPr marL="3200400" indent="0" latinLnBrk="0">
              <a:buNone/>
              <a:defRPr lang="ru-RU" sz="900"/>
            </a:lvl8pPr>
            <a:lvl9pPr marL="3657600" indent="0" latinLnBrk="0">
              <a:buNone/>
              <a:defRPr lang="ru-RU"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274638"/>
            <a:ext cx="5867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pPr/>
              <a:t>12/17/2009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274638"/>
            <a:ext cx="8077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1600200"/>
            <a:ext cx="80772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latinLnBrk="0">
              <a:defRPr lang="ru-RU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7B281C-5159-4971-8228-52B9A72E9ED2}" type="datetimeFigureOut">
              <a:pPr/>
              <a:t>12/17/2009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528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latinLnBrk="0">
              <a:defRPr lang="ru-RU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056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ru-RU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D6E5A2-EC83-451F-A719-9AC1370DD5CF}" type="slidenum">
              <a:pPr/>
              <a:t>‹#›</a:t>
            </a:fld>
            <a:endParaRPr lang="ru-RU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52400" y="-109183"/>
            <a:ext cx="818707" cy="708318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  <p:sldLayoutId id="2147483653" r:id="rId5"/>
    <p:sldLayoutId id="2147483656" r:id="rId6"/>
    <p:sldLayoutId id="2147483657" r:id="rId7"/>
    <p:sldLayoutId id="2147483658" r:id="rId8"/>
    <p:sldLayoutId id="2147483659" r:id="rId9"/>
    <p:sldLayoutId id="2147483654" r:id="rId10"/>
    <p:sldLayoutId id="2147483655" r:id="rId11"/>
    <p:sldLayoutId id="2147483663" r:id="rId12"/>
  </p:sldLayoutIdLst>
  <p:transition spd="slow">
    <p:wipe dir="d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lang="ru-RU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lang="ru-RU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4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331640" y="1196752"/>
            <a:ext cx="7439384" cy="2559273"/>
          </a:xfrm>
        </p:spPr>
        <p:txBody>
          <a:bodyPr>
            <a:normAutofit/>
          </a:bodyPr>
          <a:lstStyle/>
          <a:p>
            <a:r>
              <a:rPr lang="ru-RU" dirty="0"/>
              <a:t>Урок </a:t>
            </a:r>
            <a:r>
              <a:rPr lang="ru-RU" dirty="0" err="1"/>
              <a:t>геометрії</a:t>
            </a:r>
            <a:r>
              <a:rPr lang="ru-RU" dirty="0"/>
              <a:t> в 7 </a:t>
            </a:r>
            <a:r>
              <a:rPr lang="ru-RU" dirty="0" err="1"/>
              <a:t>класі</a:t>
            </a:r>
            <a:r>
              <a:rPr lang="ru-RU" dirty="0"/>
              <a:t> </a:t>
            </a:r>
            <a:br>
              <a:rPr lang="ru-RU" dirty="0"/>
            </a:br>
            <a:r>
              <a:rPr lang="ru-RU" dirty="0"/>
              <a:t>“</a:t>
            </a:r>
            <a:r>
              <a:rPr lang="ru-RU" dirty="0" err="1"/>
              <a:t>Суміжні</a:t>
            </a:r>
            <a:r>
              <a:rPr lang="ru-RU" dirty="0"/>
              <a:t> </a:t>
            </a:r>
            <a:r>
              <a:rPr lang="uk-UA" dirty="0" smtClean="0"/>
              <a:t>та вертикальні </a:t>
            </a:r>
            <a:r>
              <a:rPr lang="ru-RU" dirty="0" smtClean="0"/>
              <a:t>кути, </a:t>
            </a:r>
            <a:br>
              <a:rPr lang="ru-RU" dirty="0" smtClean="0"/>
            </a:br>
            <a:r>
              <a:rPr lang="ru-RU" dirty="0" err="1" smtClean="0"/>
              <a:t>їхні</a:t>
            </a:r>
            <a:r>
              <a:rPr lang="ru-RU" dirty="0" smtClean="0"/>
              <a:t> </a:t>
            </a:r>
            <a:r>
              <a:rPr lang="ru-RU" dirty="0" err="1"/>
              <a:t>властивості</a:t>
            </a:r>
            <a:r>
              <a:rPr lang="ru-RU" dirty="0"/>
              <a:t>”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3962400" y="4038600"/>
            <a:ext cx="4714056" cy="1766664"/>
          </a:xfrm>
        </p:spPr>
        <p:txBody>
          <a:bodyPr>
            <a:normAutofit/>
          </a:bodyPr>
          <a:lstStyle/>
          <a:p>
            <a:r>
              <a:rPr lang="ru-RU" sz="2400" dirty="0" err="1" smtClean="0">
                <a:latin typeface="+mn-lt"/>
              </a:rPr>
              <a:t>Підготувала</a:t>
            </a:r>
            <a:r>
              <a:rPr lang="ru-RU" sz="2400" dirty="0" smtClean="0">
                <a:latin typeface="+mn-lt"/>
              </a:rPr>
              <a:t>: </a:t>
            </a:r>
            <a:r>
              <a:rPr lang="ru-RU" sz="2400" dirty="0" err="1" smtClean="0">
                <a:latin typeface="+mn-lt"/>
              </a:rPr>
              <a:t>вчитель</a:t>
            </a:r>
            <a:r>
              <a:rPr lang="ru-RU" sz="2400" dirty="0" smtClean="0">
                <a:latin typeface="+mn-lt"/>
              </a:rPr>
              <a:t> математики</a:t>
            </a:r>
          </a:p>
          <a:p>
            <a:r>
              <a:rPr lang="uk-UA" sz="2400" dirty="0">
                <a:latin typeface="+mn-lt"/>
              </a:rPr>
              <a:t>с</a:t>
            </a:r>
            <a:r>
              <a:rPr lang="uk-UA" sz="2400" dirty="0" smtClean="0">
                <a:latin typeface="+mn-lt"/>
              </a:rPr>
              <a:t>пеціалізованої школи № 247 </a:t>
            </a:r>
            <a:r>
              <a:rPr lang="uk-UA" sz="2400" dirty="0" err="1" smtClean="0">
                <a:latin typeface="+mn-lt"/>
              </a:rPr>
              <a:t>м.Києва</a:t>
            </a:r>
            <a:endParaRPr lang="uk-UA" sz="2400" dirty="0" smtClean="0">
              <a:latin typeface="+mn-lt"/>
            </a:endParaRPr>
          </a:p>
          <a:p>
            <a:r>
              <a:rPr lang="uk-UA" sz="2400" dirty="0" smtClean="0">
                <a:latin typeface="+mn-lt"/>
              </a:rPr>
              <a:t>Петренко Лідія Іванівна</a:t>
            </a:r>
            <a:endParaRPr lang="ru-RU" sz="2400" dirty="0">
              <a:latin typeface="+mn-lt"/>
            </a:endParaRPr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algn="ctr"/>
            <a:r>
              <a:rPr lang="ru-RU" dirty="0" err="1" smtClean="0"/>
              <a:t>Види</a:t>
            </a:r>
            <a:r>
              <a:rPr lang="ru-RU" dirty="0" smtClean="0"/>
              <a:t> </a:t>
            </a:r>
            <a:r>
              <a:rPr lang="ru-RU" dirty="0" err="1" smtClean="0"/>
              <a:t>кутів</a:t>
            </a:r>
            <a:endParaRPr lang="ru-RU" dirty="0"/>
          </a:p>
        </p:txBody>
      </p:sp>
      <p:grpSp>
        <p:nvGrpSpPr>
          <p:cNvPr id="6" name="Group 32"/>
          <p:cNvGrpSpPr>
            <a:grpSpLocks/>
          </p:cNvGrpSpPr>
          <p:nvPr/>
        </p:nvGrpSpPr>
        <p:grpSpPr bwMode="auto">
          <a:xfrm>
            <a:off x="1906134" y="2235994"/>
            <a:ext cx="5400675" cy="1303337"/>
            <a:chOff x="612" y="1797"/>
            <a:chExt cx="3402" cy="821"/>
          </a:xfrm>
        </p:grpSpPr>
        <p:grpSp>
          <p:nvGrpSpPr>
            <p:cNvPr id="7" name="Group 8"/>
            <p:cNvGrpSpPr>
              <a:grpSpLocks/>
            </p:cNvGrpSpPr>
            <p:nvPr/>
          </p:nvGrpSpPr>
          <p:grpSpPr bwMode="auto">
            <a:xfrm>
              <a:off x="612" y="1797"/>
              <a:ext cx="998" cy="589"/>
              <a:chOff x="975" y="1979"/>
              <a:chExt cx="998" cy="589"/>
            </a:xfrm>
          </p:grpSpPr>
          <p:sp>
            <p:nvSpPr>
              <p:cNvPr id="18" name="Line 4"/>
              <p:cNvSpPr>
                <a:spLocks noChangeShapeType="1"/>
              </p:cNvSpPr>
              <p:nvPr/>
            </p:nvSpPr>
            <p:spPr bwMode="auto">
              <a:xfrm>
                <a:off x="975" y="2069"/>
                <a:ext cx="272" cy="499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" name="Line 5"/>
              <p:cNvSpPr>
                <a:spLocks noChangeShapeType="1"/>
              </p:cNvSpPr>
              <p:nvPr/>
            </p:nvSpPr>
            <p:spPr bwMode="auto">
              <a:xfrm>
                <a:off x="1247" y="2568"/>
                <a:ext cx="72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" name="Text Box 6"/>
              <p:cNvSpPr txBox="1">
                <a:spLocks noChangeArrowheads="1"/>
              </p:cNvSpPr>
              <p:nvPr/>
            </p:nvSpPr>
            <p:spPr bwMode="auto">
              <a:xfrm>
                <a:off x="1111" y="1979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/>
                  <a:t>a</a:t>
                </a:r>
                <a:endParaRPr lang="ru-RU" b="1"/>
              </a:p>
            </p:txBody>
          </p:sp>
          <p:sp>
            <p:nvSpPr>
              <p:cNvPr id="21" name="Rectangle 7"/>
              <p:cNvSpPr>
                <a:spLocks noChangeArrowheads="1"/>
              </p:cNvSpPr>
              <p:nvPr/>
            </p:nvSpPr>
            <p:spPr bwMode="auto">
              <a:xfrm>
                <a:off x="1655" y="2296"/>
                <a:ext cx="204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b="1"/>
                  <a:t>b</a:t>
                </a:r>
                <a:endParaRPr lang="ru-RU" b="1"/>
              </a:p>
            </p:txBody>
          </p:sp>
        </p:grpSp>
        <p:sp>
          <p:nvSpPr>
            <p:cNvPr id="8" name="Line 10"/>
            <p:cNvSpPr>
              <a:spLocks noChangeShapeType="1"/>
            </p:cNvSpPr>
            <p:nvPr/>
          </p:nvSpPr>
          <p:spPr bwMode="auto">
            <a:xfrm flipH="1">
              <a:off x="2063" y="1888"/>
              <a:ext cx="1" cy="49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Line 11"/>
            <p:cNvSpPr>
              <a:spLocks noChangeShapeType="1"/>
            </p:cNvSpPr>
            <p:nvPr/>
          </p:nvSpPr>
          <p:spPr bwMode="auto">
            <a:xfrm>
              <a:off x="2063" y="2386"/>
              <a:ext cx="72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Text Box 12"/>
            <p:cNvSpPr txBox="1">
              <a:spLocks noChangeArrowheads="1"/>
            </p:cNvSpPr>
            <p:nvPr/>
          </p:nvSpPr>
          <p:spPr bwMode="auto">
            <a:xfrm>
              <a:off x="1837" y="1797"/>
              <a:ext cx="227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/>
                <a:t>A</a:t>
              </a:r>
              <a:endParaRPr lang="ru-RU" b="1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517" y="2387"/>
              <a:ext cx="22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b="1"/>
                <a:t>B</a:t>
              </a:r>
              <a:endParaRPr lang="ru-RU" b="1"/>
            </a:p>
          </p:txBody>
        </p:sp>
        <p:sp>
          <p:nvSpPr>
            <p:cNvPr id="12" name="Text Box 14"/>
            <p:cNvSpPr txBox="1">
              <a:spLocks noChangeArrowheads="1"/>
            </p:cNvSpPr>
            <p:nvPr/>
          </p:nvSpPr>
          <p:spPr bwMode="auto">
            <a:xfrm>
              <a:off x="1837" y="2296"/>
              <a:ext cx="227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/>
                <a:t>O</a:t>
              </a:r>
              <a:endParaRPr lang="ru-RU" b="1"/>
            </a:p>
          </p:txBody>
        </p:sp>
        <p:grpSp>
          <p:nvGrpSpPr>
            <p:cNvPr id="13" name="Group 30"/>
            <p:cNvGrpSpPr>
              <a:grpSpLocks/>
            </p:cNvGrpSpPr>
            <p:nvPr/>
          </p:nvGrpSpPr>
          <p:grpSpPr bwMode="auto">
            <a:xfrm>
              <a:off x="3288" y="1933"/>
              <a:ext cx="726" cy="454"/>
              <a:chOff x="3288" y="1933"/>
              <a:chExt cx="726" cy="454"/>
            </a:xfrm>
          </p:grpSpPr>
          <p:sp>
            <p:nvSpPr>
              <p:cNvPr id="14" name="Line 16"/>
              <p:cNvSpPr>
                <a:spLocks noChangeShapeType="1"/>
              </p:cNvSpPr>
              <p:nvPr/>
            </p:nvSpPr>
            <p:spPr bwMode="auto">
              <a:xfrm flipH="1">
                <a:off x="3288" y="1933"/>
                <a:ext cx="318" cy="453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Line 17"/>
              <p:cNvSpPr>
                <a:spLocks noChangeShapeType="1"/>
              </p:cNvSpPr>
              <p:nvPr/>
            </p:nvSpPr>
            <p:spPr bwMode="auto">
              <a:xfrm>
                <a:off x="3288" y="2386"/>
                <a:ext cx="72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Freeform 21"/>
              <p:cNvSpPr>
                <a:spLocks/>
              </p:cNvSpPr>
              <p:nvPr/>
            </p:nvSpPr>
            <p:spPr bwMode="auto">
              <a:xfrm>
                <a:off x="3470" y="2160"/>
                <a:ext cx="136" cy="227"/>
              </a:xfrm>
              <a:custGeom>
                <a:avLst/>
                <a:gdLst>
                  <a:gd name="T0" fmla="*/ 0 w 227"/>
                  <a:gd name="T1" fmla="*/ 0 h 318"/>
                  <a:gd name="T2" fmla="*/ 181 w 227"/>
                  <a:gd name="T3" fmla="*/ 91 h 318"/>
                  <a:gd name="T4" fmla="*/ 227 w 227"/>
                  <a:gd name="T5" fmla="*/ 318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7" h="318">
                    <a:moveTo>
                      <a:pt x="0" y="0"/>
                    </a:moveTo>
                    <a:cubicBezTo>
                      <a:pt x="71" y="19"/>
                      <a:pt x="143" y="38"/>
                      <a:pt x="181" y="91"/>
                    </a:cubicBezTo>
                    <a:cubicBezTo>
                      <a:pt x="219" y="144"/>
                      <a:pt x="223" y="231"/>
                      <a:pt x="227" y="318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" name="Text Box 25"/>
              <p:cNvSpPr txBox="1">
                <a:spLocks noChangeArrowheads="1"/>
              </p:cNvSpPr>
              <p:nvPr/>
            </p:nvSpPr>
            <p:spPr bwMode="auto">
              <a:xfrm>
                <a:off x="3560" y="2069"/>
                <a:ext cx="227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/>
                  <a:t>1</a:t>
                </a:r>
                <a:endParaRPr lang="ru-RU" b="1"/>
              </a:p>
            </p:txBody>
          </p:sp>
        </p:grpSp>
      </p:grpSp>
      <p:grpSp>
        <p:nvGrpSpPr>
          <p:cNvPr id="22" name="Group 31"/>
          <p:cNvGrpSpPr>
            <a:grpSpLocks/>
          </p:cNvGrpSpPr>
          <p:nvPr/>
        </p:nvGrpSpPr>
        <p:grpSpPr bwMode="auto">
          <a:xfrm>
            <a:off x="3621087" y="4693444"/>
            <a:ext cx="2319338" cy="574675"/>
            <a:chOff x="1156" y="3158"/>
            <a:chExt cx="1461" cy="362"/>
          </a:xfrm>
        </p:grpSpPr>
        <p:sp>
          <p:nvSpPr>
            <p:cNvPr id="23" name="Line 23"/>
            <p:cNvSpPr>
              <a:spLocks noChangeShapeType="1"/>
            </p:cNvSpPr>
            <p:nvPr/>
          </p:nvSpPr>
          <p:spPr bwMode="auto">
            <a:xfrm>
              <a:off x="1156" y="3475"/>
              <a:ext cx="72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" name="Line 24"/>
            <p:cNvSpPr>
              <a:spLocks noChangeShapeType="1"/>
            </p:cNvSpPr>
            <p:nvPr/>
          </p:nvSpPr>
          <p:spPr bwMode="auto">
            <a:xfrm>
              <a:off x="1882" y="3475"/>
              <a:ext cx="72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5" name="Rectangle 26"/>
            <p:cNvSpPr>
              <a:spLocks noChangeArrowheads="1"/>
            </p:cNvSpPr>
            <p:nvPr/>
          </p:nvSpPr>
          <p:spPr bwMode="auto">
            <a:xfrm>
              <a:off x="1156" y="3203"/>
              <a:ext cx="22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b="1"/>
                <a:t>A</a:t>
              </a:r>
              <a:endParaRPr lang="ru-RU" b="1"/>
            </a:p>
          </p:txBody>
        </p:sp>
        <p:sp>
          <p:nvSpPr>
            <p:cNvPr id="26" name="Oval 27"/>
            <p:cNvSpPr>
              <a:spLocks noChangeArrowheads="1"/>
            </p:cNvSpPr>
            <p:nvPr/>
          </p:nvSpPr>
          <p:spPr bwMode="auto">
            <a:xfrm>
              <a:off x="1837" y="3430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" name="Rectangle 28"/>
            <p:cNvSpPr>
              <a:spLocks noChangeArrowheads="1"/>
            </p:cNvSpPr>
            <p:nvPr/>
          </p:nvSpPr>
          <p:spPr bwMode="auto">
            <a:xfrm>
              <a:off x="1791" y="3158"/>
              <a:ext cx="22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b="1"/>
                <a:t>B</a:t>
              </a:r>
              <a:endParaRPr lang="ru-RU" b="1"/>
            </a:p>
          </p:txBody>
        </p:sp>
        <p:sp>
          <p:nvSpPr>
            <p:cNvPr id="28" name="Rectangle 29"/>
            <p:cNvSpPr>
              <a:spLocks noChangeArrowheads="1"/>
            </p:cNvSpPr>
            <p:nvPr/>
          </p:nvSpPr>
          <p:spPr bwMode="auto">
            <a:xfrm>
              <a:off x="2381" y="3158"/>
              <a:ext cx="23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b="1"/>
                <a:t>M</a:t>
              </a:r>
              <a:endParaRPr lang="ru-RU" b="1"/>
            </a:p>
          </p:txBody>
        </p:sp>
      </p:grpSp>
    </p:spTree>
    <p:custDataLst>
      <p:tags r:id="rId1"/>
    </p:custData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115616" y="332656"/>
            <a:ext cx="6781800" cy="1209566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ru-RU" sz="7200" dirty="0" err="1" smtClean="0"/>
              <a:t>Суміжні</a:t>
            </a:r>
            <a:r>
              <a:rPr lang="ru-RU" sz="7200" dirty="0" smtClean="0"/>
              <a:t>       кути</a:t>
            </a:r>
            <a:endParaRPr lang="ru-RU" sz="72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1000" y="0"/>
            <a:ext cx="7765662" cy="16476125"/>
          </a:xfrm>
          <a:prstGeom prst="rect">
            <a:avLst/>
          </a:prstGeom>
        </p:spPr>
      </p:pic>
      <p:grpSp>
        <p:nvGrpSpPr>
          <p:cNvPr id="19" name="Группа 18"/>
          <p:cNvGrpSpPr/>
          <p:nvPr/>
        </p:nvGrpSpPr>
        <p:grpSpPr>
          <a:xfrm>
            <a:off x="1724756" y="3176067"/>
            <a:ext cx="5899924" cy="2612649"/>
            <a:chOff x="1726875" y="3827041"/>
            <a:chExt cx="5899924" cy="2612649"/>
          </a:xfrm>
        </p:grpSpPr>
        <p:grpSp>
          <p:nvGrpSpPr>
            <p:cNvPr id="2" name="Группа 1"/>
            <p:cNvGrpSpPr/>
            <p:nvPr/>
          </p:nvGrpSpPr>
          <p:grpSpPr>
            <a:xfrm>
              <a:off x="1908175" y="4441031"/>
              <a:ext cx="5329237" cy="1511300"/>
              <a:chOff x="2195513" y="4076700"/>
              <a:chExt cx="5329237" cy="1511300"/>
            </a:xfrm>
          </p:grpSpPr>
          <p:sp>
            <p:nvSpPr>
              <p:cNvPr id="4" name="Line 20"/>
              <p:cNvSpPr>
                <a:spLocks noChangeShapeType="1"/>
              </p:cNvSpPr>
              <p:nvPr/>
            </p:nvSpPr>
            <p:spPr bwMode="auto">
              <a:xfrm>
                <a:off x="2195513" y="5516563"/>
                <a:ext cx="2592387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" name="Line 21"/>
              <p:cNvSpPr>
                <a:spLocks noChangeShapeType="1"/>
              </p:cNvSpPr>
              <p:nvPr/>
            </p:nvSpPr>
            <p:spPr bwMode="auto">
              <a:xfrm>
                <a:off x="4787900" y="5516563"/>
                <a:ext cx="273685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" name="Oval 23"/>
              <p:cNvSpPr>
                <a:spLocks noChangeArrowheads="1"/>
              </p:cNvSpPr>
              <p:nvPr/>
            </p:nvSpPr>
            <p:spPr bwMode="auto">
              <a:xfrm>
                <a:off x="4716463" y="5445125"/>
                <a:ext cx="142875" cy="142875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" name="Line 36"/>
              <p:cNvSpPr>
                <a:spLocks noChangeShapeType="1"/>
              </p:cNvSpPr>
              <p:nvPr/>
            </p:nvSpPr>
            <p:spPr bwMode="auto">
              <a:xfrm flipV="1">
                <a:off x="4787900" y="4076700"/>
                <a:ext cx="1728788" cy="1439863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" name="Freeform 37"/>
              <p:cNvSpPr>
                <a:spLocks/>
              </p:cNvSpPr>
              <p:nvPr/>
            </p:nvSpPr>
            <p:spPr bwMode="auto">
              <a:xfrm>
                <a:off x="5076825" y="5300663"/>
                <a:ext cx="215900" cy="215900"/>
              </a:xfrm>
              <a:custGeom>
                <a:avLst/>
                <a:gdLst>
                  <a:gd name="T0" fmla="*/ 0 w 499"/>
                  <a:gd name="T1" fmla="*/ 8 h 325"/>
                  <a:gd name="T2" fmla="*/ 362 w 499"/>
                  <a:gd name="T3" fmla="*/ 53 h 325"/>
                  <a:gd name="T4" fmla="*/ 499 w 499"/>
                  <a:gd name="T5" fmla="*/ 325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99" h="325">
                    <a:moveTo>
                      <a:pt x="0" y="8"/>
                    </a:moveTo>
                    <a:cubicBezTo>
                      <a:pt x="139" y="4"/>
                      <a:pt x="279" y="0"/>
                      <a:pt x="362" y="53"/>
                    </a:cubicBezTo>
                    <a:cubicBezTo>
                      <a:pt x="445" y="106"/>
                      <a:pt x="472" y="215"/>
                      <a:pt x="499" y="325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" name="Freeform 38"/>
              <p:cNvSpPr>
                <a:spLocks/>
              </p:cNvSpPr>
              <p:nvPr/>
            </p:nvSpPr>
            <p:spPr bwMode="auto">
              <a:xfrm>
                <a:off x="4427538" y="5157788"/>
                <a:ext cx="720725" cy="358775"/>
              </a:xfrm>
              <a:custGeom>
                <a:avLst/>
                <a:gdLst>
                  <a:gd name="T0" fmla="*/ 0 w 545"/>
                  <a:gd name="T1" fmla="*/ 371 h 371"/>
                  <a:gd name="T2" fmla="*/ 182 w 545"/>
                  <a:gd name="T3" fmla="*/ 53 h 371"/>
                  <a:gd name="T4" fmla="*/ 545 w 545"/>
                  <a:gd name="T5" fmla="*/ 53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45" h="371">
                    <a:moveTo>
                      <a:pt x="0" y="371"/>
                    </a:moveTo>
                    <a:cubicBezTo>
                      <a:pt x="45" y="238"/>
                      <a:pt x="91" y="106"/>
                      <a:pt x="182" y="53"/>
                    </a:cubicBezTo>
                    <a:cubicBezTo>
                      <a:pt x="273" y="0"/>
                      <a:pt x="409" y="26"/>
                      <a:pt x="545" y="53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" name="Freeform 39"/>
              <p:cNvSpPr>
                <a:spLocks/>
              </p:cNvSpPr>
              <p:nvPr/>
            </p:nvSpPr>
            <p:spPr bwMode="auto">
              <a:xfrm>
                <a:off x="4572000" y="5300663"/>
                <a:ext cx="431800" cy="217487"/>
              </a:xfrm>
              <a:custGeom>
                <a:avLst/>
                <a:gdLst>
                  <a:gd name="T0" fmla="*/ 0 w 545"/>
                  <a:gd name="T1" fmla="*/ 371 h 371"/>
                  <a:gd name="T2" fmla="*/ 182 w 545"/>
                  <a:gd name="T3" fmla="*/ 53 h 371"/>
                  <a:gd name="T4" fmla="*/ 545 w 545"/>
                  <a:gd name="T5" fmla="*/ 53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45" h="371">
                    <a:moveTo>
                      <a:pt x="0" y="371"/>
                    </a:moveTo>
                    <a:cubicBezTo>
                      <a:pt x="45" y="238"/>
                      <a:pt x="91" y="106"/>
                      <a:pt x="182" y="53"/>
                    </a:cubicBezTo>
                    <a:cubicBezTo>
                      <a:pt x="273" y="0"/>
                      <a:pt x="409" y="26"/>
                      <a:pt x="545" y="53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Text Box 40"/>
              <p:cNvSpPr txBox="1">
                <a:spLocks noChangeArrowheads="1"/>
              </p:cNvSpPr>
              <p:nvPr/>
            </p:nvSpPr>
            <p:spPr bwMode="auto">
              <a:xfrm>
                <a:off x="5292725" y="5084763"/>
                <a:ext cx="576263" cy="3667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uk-UA" b="1"/>
                  <a:t>1</a:t>
                </a:r>
                <a:endParaRPr lang="ru-RU" b="1"/>
              </a:p>
            </p:txBody>
          </p:sp>
          <p:sp>
            <p:nvSpPr>
              <p:cNvPr id="14" name="Text Box 41"/>
              <p:cNvSpPr txBox="1">
                <a:spLocks noChangeArrowheads="1"/>
              </p:cNvSpPr>
              <p:nvPr/>
            </p:nvSpPr>
            <p:spPr bwMode="auto">
              <a:xfrm>
                <a:off x="4284663" y="5013325"/>
                <a:ext cx="576262" cy="3667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uk-UA" b="1"/>
                  <a:t>2</a:t>
                </a:r>
                <a:endParaRPr lang="ru-RU" b="1"/>
              </a:p>
            </p:txBody>
          </p:sp>
        </p:grpSp>
        <p:sp>
          <p:nvSpPr>
            <p:cNvPr id="3" name="TextBox 2"/>
            <p:cNvSpPr txBox="1"/>
            <p:nvPr/>
          </p:nvSpPr>
          <p:spPr>
            <a:xfrm>
              <a:off x="1726875" y="5880892"/>
              <a:ext cx="3626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sz="2400" dirty="0" smtClean="0"/>
                <a:t>А</a:t>
              </a:r>
              <a:endParaRPr lang="ru-RU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319262" y="5978025"/>
              <a:ext cx="3882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sz="2400" dirty="0" smtClean="0"/>
                <a:t>О</a:t>
              </a:r>
              <a:endParaRPr lang="ru-RU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264199" y="5880893"/>
              <a:ext cx="3626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sz="2400" dirty="0" smtClean="0"/>
                <a:t>В</a:t>
              </a:r>
              <a:endParaRPr lang="ru-RU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221639" y="3827041"/>
              <a:ext cx="3481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sz="2400" dirty="0" smtClean="0"/>
                <a:t>С</a:t>
              </a:r>
              <a:endParaRPr lang="ru-RU" dirty="0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2826511" y="5949280"/>
            <a:ext cx="33438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/>
              <a:t>Кути АОС і СОВ - суміжні</a:t>
            </a:r>
            <a:endParaRPr lang="ru-RU" sz="2400" dirty="0"/>
          </a:p>
        </p:txBody>
      </p:sp>
      <p:sp>
        <p:nvSpPr>
          <p:cNvPr id="20" name="TextBox 19"/>
          <p:cNvSpPr txBox="1"/>
          <p:nvPr/>
        </p:nvSpPr>
        <p:spPr>
          <a:xfrm>
            <a:off x="695770" y="2314293"/>
            <a:ext cx="46799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/>
              <a:t>Означення:</a:t>
            </a:r>
            <a:r>
              <a:rPr lang="uk-UA" sz="2000" dirty="0" smtClean="0"/>
              <a:t> два кута називаються суміжними, якщо в них одна сторона спільна, а дві інші є доповняльними променями</a:t>
            </a:r>
            <a:endParaRPr lang="ru-RU" sz="20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140968"/>
            <a:ext cx="4646773" cy="3025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953000" y="0"/>
            <a:ext cx="7765662" cy="1647612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15616" y="332656"/>
            <a:ext cx="6781800" cy="1209566"/>
          </a:xfrm>
          <a:prstGeom prst="rect">
            <a:avLst/>
          </a:prstGeom>
          <a:noFill/>
        </p:spPr>
        <p:txBody>
          <a:bodyPr wrap="square" rtlCol="0">
            <a:normAutofit fontScale="62500" lnSpcReduction="20000"/>
          </a:bodyPr>
          <a:lstStyle/>
          <a:p>
            <a:pPr algn="ctr"/>
            <a:r>
              <a:rPr lang="ru-RU" sz="7200" dirty="0" err="1" smtClean="0"/>
              <a:t>Суміжні</a:t>
            </a:r>
            <a:r>
              <a:rPr lang="ru-RU" sz="7200" dirty="0" smtClean="0"/>
              <a:t> кути в </a:t>
            </a:r>
            <a:r>
              <a:rPr lang="ru-RU" sz="7200" dirty="0" err="1" smtClean="0"/>
              <a:t>повсякденному</a:t>
            </a:r>
            <a:r>
              <a:rPr lang="ru-RU" sz="7200" dirty="0" smtClean="0"/>
              <a:t> </a:t>
            </a:r>
            <a:r>
              <a:rPr lang="ru-RU" sz="7200" dirty="0" err="1" smtClean="0"/>
              <a:t>житті</a:t>
            </a:r>
            <a:endParaRPr lang="ru-RU" sz="7200" dirty="0"/>
          </a:p>
        </p:txBody>
      </p:sp>
      <p:pic>
        <p:nvPicPr>
          <p:cNvPr id="1028" name="Picture 4" descr="Картинки по запросу лестниц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708920"/>
            <a:ext cx="3528392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12" descr="Картинки по запросу пизанская башн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963332" y="-6858000"/>
            <a:ext cx="7765662" cy="1647612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53331" flipH="1">
            <a:off x="-316180" y="3775286"/>
            <a:ext cx="2895600" cy="339048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95736" y="332656"/>
            <a:ext cx="6781800" cy="1209566"/>
          </a:xfrm>
          <a:prstGeom prst="rect">
            <a:avLst/>
          </a:prstGeom>
          <a:noFill/>
        </p:spPr>
        <p:txBody>
          <a:bodyPr wrap="square" rtlCol="0">
            <a:normAutofit fontScale="92500"/>
          </a:bodyPr>
          <a:lstStyle/>
          <a:p>
            <a:r>
              <a:rPr lang="ru-RU" sz="7200" dirty="0" err="1" smtClean="0"/>
              <a:t>Вертикальні</a:t>
            </a:r>
            <a:r>
              <a:rPr lang="ru-RU" sz="7200" dirty="0" smtClean="0"/>
              <a:t> кути</a:t>
            </a:r>
            <a:endParaRPr lang="ru-RU" sz="7200" dirty="0"/>
          </a:p>
        </p:txBody>
      </p:sp>
      <p:sp>
        <p:nvSpPr>
          <p:cNvPr id="8" name="Содержимое 2"/>
          <p:cNvSpPr>
            <a:spLocks noGrp="1"/>
          </p:cNvSpPr>
          <p:nvPr/>
        </p:nvSpPr>
        <p:spPr bwMode="auto">
          <a:xfrm>
            <a:off x="2137326" y="1380062"/>
            <a:ext cx="7286625" cy="1635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20000"/>
          </a:bodyPr>
          <a:lstStyle>
            <a:lvl1pPr marL="365125" indent="-282575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Char char="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36538" algn="l" rtl="0" eaLnBrk="0" fontAlgn="base" hangingPunct="0">
              <a:spcBef>
                <a:spcPts val="55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582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6963" indent="-1730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32D2E"/>
              </a:buClr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6988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AA33"/>
              </a:buClr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8900" indent="-6350" eaLnBrk="1" hangingPunct="1">
              <a:buFont typeface="Wingdings 2" pitchFamily="18" charset="2"/>
              <a:buNone/>
            </a:pPr>
            <a:r>
              <a:rPr lang="ru-RU" dirty="0" err="1" smtClean="0"/>
              <a:t>Означення</a:t>
            </a:r>
            <a:r>
              <a:rPr lang="ru-RU" dirty="0" smtClean="0"/>
              <a:t>: два кута </a:t>
            </a:r>
            <a:r>
              <a:rPr lang="ru-RU" dirty="0" err="1" smtClean="0"/>
              <a:t>називаються</a:t>
            </a:r>
            <a:r>
              <a:rPr lang="ru-RU" dirty="0" smtClean="0"/>
              <a:t> </a:t>
            </a:r>
            <a:r>
              <a:rPr lang="ru-RU" i="1" dirty="0" err="1" smtClean="0">
                <a:solidFill>
                  <a:srgbClr val="835E01"/>
                </a:solidFill>
              </a:rPr>
              <a:t>вертикальними</a:t>
            </a:r>
            <a:r>
              <a:rPr lang="ru-RU" dirty="0" smtClean="0"/>
              <a:t>, </a:t>
            </a:r>
            <a:r>
              <a:rPr lang="ru-RU" dirty="0" err="1" smtClean="0"/>
              <a:t>якщо</a:t>
            </a:r>
            <a:r>
              <a:rPr lang="ru-RU" dirty="0" smtClean="0"/>
              <a:t> </a:t>
            </a:r>
            <a:r>
              <a:rPr lang="ru-RU" dirty="0" err="1" smtClean="0"/>
              <a:t>сторони</a:t>
            </a:r>
            <a:r>
              <a:rPr lang="ru-RU" dirty="0" smtClean="0"/>
              <a:t> одного кута є </a:t>
            </a:r>
            <a:r>
              <a:rPr lang="ru-RU" dirty="0" err="1" smtClean="0"/>
              <a:t>доповняльними</a:t>
            </a:r>
            <a:r>
              <a:rPr lang="ru-RU" dirty="0" smtClean="0"/>
              <a:t> </a:t>
            </a:r>
            <a:r>
              <a:rPr lang="ru-RU" dirty="0" err="1" smtClean="0"/>
              <a:t>півпрямими</a:t>
            </a:r>
            <a:r>
              <a:rPr lang="ru-RU" dirty="0" smtClean="0"/>
              <a:t> до </a:t>
            </a:r>
            <a:r>
              <a:rPr lang="ru-RU" dirty="0" err="1" smtClean="0"/>
              <a:t>сторін</a:t>
            </a:r>
            <a:r>
              <a:rPr lang="ru-RU" dirty="0" smtClean="0"/>
              <a:t> </a:t>
            </a:r>
            <a:r>
              <a:rPr lang="ru-RU" dirty="0" err="1" smtClean="0"/>
              <a:t>іншого</a:t>
            </a:r>
            <a:r>
              <a:rPr lang="ru-RU" dirty="0" smtClean="0"/>
              <a:t>.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2452911" y="4248944"/>
            <a:ext cx="2857500" cy="158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10800000" flipV="1">
            <a:off x="2381474" y="4248944"/>
            <a:ext cx="2928937" cy="100012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5310411" y="4248944"/>
            <a:ext cx="3071813" cy="1587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5310411" y="3177381"/>
            <a:ext cx="3143250" cy="1071563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2"/>
          <p:cNvSpPr txBox="1">
            <a:spLocks noChangeArrowheads="1"/>
          </p:cNvSpPr>
          <p:nvPr/>
        </p:nvSpPr>
        <p:spPr bwMode="auto">
          <a:xfrm>
            <a:off x="2310036" y="3677444"/>
            <a:ext cx="436563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ru-RU" sz="3200">
                <a:latin typeface="Corbel" pitchFamily="34" charset="0"/>
              </a:rPr>
              <a:t>а</a:t>
            </a:r>
            <a:r>
              <a:rPr lang="ru-RU" sz="3200" baseline="-25000">
                <a:latin typeface="Corbel" pitchFamily="34" charset="0"/>
              </a:rPr>
              <a:t>1</a:t>
            </a:r>
          </a:p>
        </p:txBody>
      </p:sp>
      <p:sp>
        <p:nvSpPr>
          <p:cNvPr id="15" name="TextBox 13"/>
          <p:cNvSpPr txBox="1">
            <a:spLocks noChangeArrowheads="1"/>
          </p:cNvSpPr>
          <p:nvPr/>
        </p:nvSpPr>
        <p:spPr bwMode="auto">
          <a:xfrm>
            <a:off x="8453661" y="4236244"/>
            <a:ext cx="5238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ru-RU" sz="3200">
                <a:latin typeface="Corbel" pitchFamily="34" charset="0"/>
              </a:rPr>
              <a:t>а</a:t>
            </a:r>
            <a:r>
              <a:rPr lang="ru-RU" sz="3200" baseline="-25000">
                <a:latin typeface="Corbel" pitchFamily="34" charset="0"/>
              </a:rPr>
              <a:t>2</a:t>
            </a:r>
          </a:p>
        </p:txBody>
      </p:sp>
      <p:sp>
        <p:nvSpPr>
          <p:cNvPr id="16" name="TextBox 14"/>
          <p:cNvSpPr txBox="1">
            <a:spLocks noChangeArrowheads="1"/>
          </p:cNvSpPr>
          <p:nvPr/>
        </p:nvSpPr>
        <p:spPr bwMode="auto">
          <a:xfrm>
            <a:off x="2310036" y="5177631"/>
            <a:ext cx="5127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3200">
                <a:latin typeface="Gill Sans MT" pitchFamily="34" charset="0"/>
              </a:rPr>
              <a:t>b</a:t>
            </a:r>
            <a:r>
              <a:rPr lang="ru-RU" sz="3200" baseline="-25000">
                <a:latin typeface="Corbel" pitchFamily="34" charset="0"/>
              </a:rPr>
              <a:t>1</a:t>
            </a:r>
          </a:p>
        </p:txBody>
      </p:sp>
      <p:sp>
        <p:nvSpPr>
          <p:cNvPr id="17" name="TextBox 15"/>
          <p:cNvSpPr txBox="1">
            <a:spLocks noChangeArrowheads="1"/>
          </p:cNvSpPr>
          <p:nvPr/>
        </p:nvSpPr>
        <p:spPr bwMode="auto">
          <a:xfrm>
            <a:off x="8382224" y="3021806"/>
            <a:ext cx="5254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3200">
                <a:latin typeface="Gill Sans MT" pitchFamily="34" charset="0"/>
              </a:rPr>
              <a:t>b</a:t>
            </a:r>
            <a:r>
              <a:rPr lang="en-US" sz="3200" baseline="-25000">
                <a:latin typeface="Gill Sans MT" pitchFamily="34" charset="0"/>
              </a:rPr>
              <a:t>2</a:t>
            </a:r>
            <a:endParaRPr lang="ru-RU" sz="3200" baseline="-25000">
              <a:latin typeface="Corbel" pitchFamily="34" charset="0"/>
            </a:endParaRPr>
          </a:p>
        </p:txBody>
      </p:sp>
      <p:sp>
        <p:nvSpPr>
          <p:cNvPr id="19" name="TextBox 17"/>
          <p:cNvSpPr txBox="1">
            <a:spLocks noChangeArrowheads="1"/>
          </p:cNvSpPr>
          <p:nvPr/>
        </p:nvSpPr>
        <p:spPr bwMode="auto">
          <a:xfrm>
            <a:off x="3408586" y="5448586"/>
            <a:ext cx="4356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2400" i="1" dirty="0">
                <a:cs typeface="Arial" charset="0"/>
              </a:rPr>
              <a:t>L</a:t>
            </a:r>
            <a:r>
              <a:rPr lang="ru-RU" sz="2400" dirty="0">
                <a:cs typeface="Arial" charset="0"/>
              </a:rPr>
              <a:t>(а</a:t>
            </a:r>
            <a:r>
              <a:rPr lang="ru-RU" sz="2400" baseline="-25000" dirty="0">
                <a:cs typeface="Arial" charset="0"/>
              </a:rPr>
              <a:t>1</a:t>
            </a:r>
            <a:r>
              <a:rPr lang="en-US" sz="2400" dirty="0">
                <a:cs typeface="Arial" charset="0"/>
              </a:rPr>
              <a:t>b</a:t>
            </a:r>
            <a:r>
              <a:rPr lang="en-US" sz="2400" baseline="-25000" dirty="0">
                <a:cs typeface="Arial" charset="0"/>
              </a:rPr>
              <a:t>1</a:t>
            </a:r>
            <a:r>
              <a:rPr lang="en-US" sz="2400" dirty="0">
                <a:cs typeface="Arial" charset="0"/>
              </a:rPr>
              <a:t>) </a:t>
            </a:r>
            <a:r>
              <a:rPr lang="ru-RU" sz="2400" dirty="0">
                <a:cs typeface="Arial" charset="0"/>
              </a:rPr>
              <a:t>и </a:t>
            </a:r>
            <a:r>
              <a:rPr lang="en-US" sz="2400" i="1" dirty="0">
                <a:cs typeface="Arial" charset="0"/>
              </a:rPr>
              <a:t>L</a:t>
            </a:r>
            <a:r>
              <a:rPr lang="en-US" sz="2400" dirty="0">
                <a:cs typeface="Arial" charset="0"/>
              </a:rPr>
              <a:t>(a</a:t>
            </a:r>
            <a:r>
              <a:rPr lang="en-US" sz="2400" baseline="-25000" dirty="0">
                <a:cs typeface="Arial" charset="0"/>
              </a:rPr>
              <a:t>2</a:t>
            </a:r>
            <a:r>
              <a:rPr lang="en-US" sz="2400" dirty="0">
                <a:cs typeface="Arial" charset="0"/>
              </a:rPr>
              <a:t>b</a:t>
            </a:r>
            <a:r>
              <a:rPr lang="en-US" sz="2400" baseline="-25000" dirty="0">
                <a:cs typeface="Arial" charset="0"/>
              </a:rPr>
              <a:t>2</a:t>
            </a:r>
            <a:r>
              <a:rPr lang="en-US" sz="2400" dirty="0">
                <a:cs typeface="Arial" charset="0"/>
              </a:rPr>
              <a:t>) </a:t>
            </a:r>
            <a:r>
              <a:rPr lang="ru-RU" sz="2400" dirty="0">
                <a:cs typeface="Arial" charset="0"/>
              </a:rPr>
              <a:t>- </a:t>
            </a:r>
            <a:r>
              <a:rPr lang="ru-RU" sz="2400" dirty="0" err="1">
                <a:cs typeface="Arial" charset="0"/>
              </a:rPr>
              <a:t>вертикальні</a:t>
            </a:r>
            <a:endParaRPr lang="ru-RU" sz="2400" dirty="0">
              <a:cs typeface="Arial" charset="0"/>
            </a:endParaRPr>
          </a:p>
        </p:txBody>
      </p:sp>
      <p:sp>
        <p:nvSpPr>
          <p:cNvPr id="20" name="Полилиния 19"/>
          <p:cNvSpPr/>
          <p:nvPr/>
        </p:nvSpPr>
        <p:spPr>
          <a:xfrm>
            <a:off x="4288061" y="4242594"/>
            <a:ext cx="44450" cy="334962"/>
          </a:xfrm>
          <a:custGeom>
            <a:avLst/>
            <a:gdLst>
              <a:gd name="connsiteX0" fmla="*/ 45720 w 45720"/>
              <a:gd name="connsiteY0" fmla="*/ 0 h 335280"/>
              <a:gd name="connsiteX1" fmla="*/ 0 w 45720"/>
              <a:gd name="connsiteY1" fmla="*/ 198120 h 335280"/>
              <a:gd name="connsiteX2" fmla="*/ 45720 w 45720"/>
              <a:gd name="connsiteY2" fmla="*/ 335280 h 335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720" h="335280">
                <a:moveTo>
                  <a:pt x="45720" y="0"/>
                </a:moveTo>
                <a:cubicBezTo>
                  <a:pt x="22860" y="71120"/>
                  <a:pt x="0" y="142240"/>
                  <a:pt x="0" y="198120"/>
                </a:cubicBezTo>
                <a:cubicBezTo>
                  <a:pt x="0" y="254000"/>
                  <a:pt x="45720" y="335280"/>
                  <a:pt x="45720" y="33528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6147024" y="3967956"/>
            <a:ext cx="103187" cy="258763"/>
          </a:xfrm>
          <a:custGeom>
            <a:avLst/>
            <a:gdLst>
              <a:gd name="connsiteX0" fmla="*/ 0 w 104140"/>
              <a:gd name="connsiteY0" fmla="*/ 0 h 259080"/>
              <a:gd name="connsiteX1" fmla="*/ 91440 w 104140"/>
              <a:gd name="connsiteY1" fmla="*/ 106680 h 259080"/>
              <a:gd name="connsiteX2" fmla="*/ 76200 w 104140"/>
              <a:gd name="connsiteY2" fmla="*/ 259080 h 259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4140" h="259080">
                <a:moveTo>
                  <a:pt x="0" y="0"/>
                </a:moveTo>
                <a:cubicBezTo>
                  <a:pt x="39370" y="31750"/>
                  <a:pt x="78740" y="63500"/>
                  <a:pt x="91440" y="106680"/>
                </a:cubicBezTo>
                <a:cubicBezTo>
                  <a:pt x="104140" y="149860"/>
                  <a:pt x="90170" y="204470"/>
                  <a:pt x="76200" y="259080"/>
                </a:cubicBezTo>
              </a:path>
            </a:pathLst>
          </a:cu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53331" flipH="1">
            <a:off x="108261" y="-3142205"/>
            <a:ext cx="2895600" cy="686108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91680" y="345998"/>
            <a:ext cx="6781800" cy="1209566"/>
          </a:xfrm>
          <a:prstGeom prst="rect">
            <a:avLst/>
          </a:prstGeom>
          <a:noFill/>
        </p:spPr>
        <p:txBody>
          <a:bodyPr wrap="square" rtlCol="0">
            <a:normAutofit fontScale="62500" lnSpcReduction="20000"/>
          </a:bodyPr>
          <a:lstStyle/>
          <a:p>
            <a:pPr algn="ctr"/>
            <a:r>
              <a:rPr lang="ru-RU" sz="7200" dirty="0" err="1" smtClean="0"/>
              <a:t>Вертикальні</a:t>
            </a:r>
            <a:r>
              <a:rPr lang="ru-RU" sz="7200" dirty="0" smtClean="0"/>
              <a:t> кути в </a:t>
            </a:r>
            <a:r>
              <a:rPr lang="ru-RU" sz="7200" dirty="0" err="1" smtClean="0"/>
              <a:t>повсякденному</a:t>
            </a:r>
            <a:r>
              <a:rPr lang="ru-RU" sz="7200" dirty="0" smtClean="0"/>
              <a:t> </a:t>
            </a:r>
            <a:r>
              <a:rPr lang="ru-RU" sz="7200" dirty="0" err="1" smtClean="0"/>
              <a:t>житті</a:t>
            </a:r>
            <a:endParaRPr lang="ru-RU" sz="7200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901240"/>
            <a:ext cx="3316700" cy="2067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077072"/>
            <a:ext cx="3913627" cy="2219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4094187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06168"/>
            <a:ext cx="8077200" cy="1143000"/>
          </a:xfrm>
        </p:spPr>
        <p:txBody>
          <a:bodyPr/>
          <a:lstStyle/>
          <a:p>
            <a:r>
              <a:rPr lang="ru-RU" dirty="0" smtClean="0"/>
              <a:t>Кут </a:t>
            </a:r>
            <a:r>
              <a:rPr lang="ru-RU" dirty="0" err="1" smtClean="0"/>
              <a:t>між</a:t>
            </a:r>
            <a:r>
              <a:rPr lang="ru-RU" dirty="0" smtClean="0"/>
              <a:t> </a:t>
            </a:r>
            <a:r>
              <a:rPr lang="ru-RU" dirty="0" err="1" smtClean="0"/>
              <a:t>прямими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685800" y="1600201"/>
            <a:ext cx="7918648" cy="1180728"/>
          </a:xfrm>
        </p:spPr>
        <p:txBody>
          <a:bodyPr/>
          <a:lstStyle/>
          <a:p>
            <a:r>
              <a:rPr lang="uk-UA" dirty="0" smtClean="0"/>
              <a:t>Означення: менший з утворених кутів вважається кутом між прямими</a:t>
            </a:r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2446015" y="4633118"/>
            <a:ext cx="2857500" cy="158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10800000" flipV="1">
            <a:off x="2374578" y="4633118"/>
            <a:ext cx="2928937" cy="100012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5303515" y="4633118"/>
            <a:ext cx="3071813" cy="1587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5303515" y="3561555"/>
            <a:ext cx="3143250" cy="1071563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2"/>
          <p:cNvSpPr txBox="1">
            <a:spLocks noChangeArrowheads="1"/>
          </p:cNvSpPr>
          <p:nvPr/>
        </p:nvSpPr>
        <p:spPr bwMode="auto">
          <a:xfrm>
            <a:off x="2303140" y="4061618"/>
            <a:ext cx="38504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ru-RU" sz="3200" dirty="0" smtClean="0">
                <a:latin typeface="Corbel" pitchFamily="34" charset="0"/>
              </a:rPr>
              <a:t>а</a:t>
            </a:r>
            <a:endParaRPr lang="ru-RU" sz="3200" baseline="-25000" dirty="0">
              <a:latin typeface="Corbel" pitchFamily="34" charset="0"/>
            </a:endParaRPr>
          </a:p>
        </p:txBody>
      </p:sp>
      <p:sp>
        <p:nvSpPr>
          <p:cNvPr id="13" name="TextBox 14"/>
          <p:cNvSpPr txBox="1">
            <a:spLocks noChangeArrowheads="1"/>
          </p:cNvSpPr>
          <p:nvPr/>
        </p:nvSpPr>
        <p:spPr bwMode="auto">
          <a:xfrm>
            <a:off x="2303140" y="5561805"/>
            <a:ext cx="3898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3200" dirty="0" smtClean="0">
                <a:latin typeface="Gill Sans MT" pitchFamily="34" charset="0"/>
              </a:rPr>
              <a:t>b</a:t>
            </a:r>
            <a:endParaRPr lang="ru-RU" sz="3200" baseline="-25000" dirty="0">
              <a:latin typeface="Corbel" pitchFamily="34" charset="0"/>
            </a:endParaRPr>
          </a:p>
        </p:txBody>
      </p:sp>
      <p:sp>
        <p:nvSpPr>
          <p:cNvPr id="17" name="Полилиния 16"/>
          <p:cNvSpPr/>
          <p:nvPr/>
        </p:nvSpPr>
        <p:spPr>
          <a:xfrm>
            <a:off x="4281165" y="4626768"/>
            <a:ext cx="44450" cy="334962"/>
          </a:xfrm>
          <a:custGeom>
            <a:avLst/>
            <a:gdLst>
              <a:gd name="connsiteX0" fmla="*/ 45720 w 45720"/>
              <a:gd name="connsiteY0" fmla="*/ 0 h 335280"/>
              <a:gd name="connsiteX1" fmla="*/ 0 w 45720"/>
              <a:gd name="connsiteY1" fmla="*/ 198120 h 335280"/>
              <a:gd name="connsiteX2" fmla="*/ 45720 w 45720"/>
              <a:gd name="connsiteY2" fmla="*/ 335280 h 335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720" h="335280">
                <a:moveTo>
                  <a:pt x="45720" y="0"/>
                </a:moveTo>
                <a:cubicBezTo>
                  <a:pt x="22860" y="71120"/>
                  <a:pt x="0" y="142240"/>
                  <a:pt x="0" y="198120"/>
                </a:cubicBezTo>
                <a:cubicBezTo>
                  <a:pt x="0" y="254000"/>
                  <a:pt x="45720" y="335280"/>
                  <a:pt x="45720" y="33528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636559" y="4481511"/>
            <a:ext cx="47641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4000" dirty="0" smtClean="0"/>
              <a:t>α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3995936" y="6021288"/>
            <a:ext cx="45815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dirty="0" smtClean="0"/>
              <a:t>α</a:t>
            </a:r>
            <a:r>
              <a:rPr lang="uk-UA" sz="2800" dirty="0" smtClean="0"/>
              <a:t> – це кут між прямими </a:t>
            </a:r>
            <a:r>
              <a:rPr lang="en-US" sz="2800" dirty="0" smtClean="0"/>
              <a:t>a i b</a:t>
            </a:r>
            <a:endParaRPr lang="ru-RU" dirty="0"/>
          </a:p>
        </p:txBody>
      </p:sp>
    </p:spTree>
    <p:custDataLst>
      <p:tags r:id="rId1"/>
    </p:custData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yI2DOt6RzRcU51QxdhNew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AGzTPKJNXuuOK4v20iPS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uhWvCQomImT50qU5y4Znw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nkrlxYPS4jAzciXk8ToAM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LLkbNYfJYmMS8cGCr6Zqx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vrdC8eV6YWWfpMhsRT8jq"/>
</p:tagLst>
</file>

<file path=ppt/theme/theme1.xml><?xml version="1.0" encoding="utf-8"?>
<a:theme xmlns:a="http://schemas.openxmlformats.org/drawingml/2006/main" name="Training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9BB791A-2264-44DD-BA10-93318C807D5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Training</Template>
  <TotalTime>0</TotalTime>
  <Words>362</Words>
  <Application>Microsoft Office PowerPoint</Application>
  <PresentationFormat>Экран (4:3)</PresentationFormat>
  <Paragraphs>67</Paragraphs>
  <Slides>7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Training</vt:lpstr>
      <vt:lpstr>Урок геометрії в 7 класі  “Суміжні та вертикальні кути,  їхні властивості”</vt:lpstr>
      <vt:lpstr>Види кутів</vt:lpstr>
      <vt:lpstr>Презентация PowerPoint</vt:lpstr>
      <vt:lpstr>Презентация PowerPoint</vt:lpstr>
      <vt:lpstr>Презентация PowerPoint</vt:lpstr>
      <vt:lpstr>Презентация PowerPoint</vt:lpstr>
      <vt:lpstr>Кут між прямими</vt:lpstr>
    </vt:vector>
  </TitlesOfParts>
  <Manager/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2016-10-30T14:57:46Z</dcterms:created>
  <dcterms:modified xsi:type="dcterms:W3CDTF">2016-11-06T10:05:15Z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TC016745579991</vt:lpwstr>
  </property>
</Properties>
</file>