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8" r:id="rId2"/>
    <p:sldId id="257" r:id="rId3"/>
    <p:sldId id="259" r:id="rId4"/>
    <p:sldId id="262" r:id="rId5"/>
    <p:sldId id="263" r:id="rId6"/>
    <p:sldId id="264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0" d="100"/>
          <a:sy n="60" d="100"/>
        </p:scale>
        <p:origin x="-165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6A48AEF-6556-424B-92D6-8AEB14523B57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F8FC058-1A80-4582-8E7A-7CC27051025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96944" cy="4896544"/>
          </a:xfrm>
        </p:spPr>
        <p:txBody>
          <a:bodyPr/>
          <a:lstStyle/>
          <a:p>
            <a:pPr algn="ctr"/>
            <a:r>
              <a:rPr lang="uk-UA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Числові </a:t>
            </a:r>
            <a:r>
              <a:rPr lang="ru-RU" sz="54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нерівності</a:t>
            </a:r>
            <a:r>
              <a:rPr lang="ru-RU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</a:t>
            </a:r>
            <a:r>
              <a:rPr lang="uk-UA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числових </a:t>
            </a:r>
            <a:r>
              <a:rPr lang="uk-UA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нерівностей</a:t>
            </a:r>
            <a:r>
              <a:rPr lang="uk-UA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(у</a:t>
            </a:r>
            <a:r>
              <a:rPr lang="ru-RU" sz="54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загальнення</a:t>
            </a:r>
            <a:r>
              <a:rPr lang="ru-RU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систематизація </a:t>
            </a:r>
            <a:r>
              <a:rPr lang="uk-UA" sz="5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знань)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6568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85801"/>
            <a:ext cx="8928992" cy="51194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b="1" i="1" dirty="0" smtClean="0">
              <a:latin typeface="Arial" charset="0"/>
              <a:cs typeface="Arial" charset="0"/>
            </a:endParaRPr>
          </a:p>
          <a:p>
            <a:pPr marL="0" indent="0">
              <a:buNone/>
            </a:pPr>
            <a:r>
              <a:rPr lang="ru-RU" altLang="ru-RU" sz="4400" b="1" i="1" dirty="0" smtClean="0">
                <a:latin typeface="Arial Black" panose="020B0A04020102020204" pitchFamily="34" charset="0"/>
                <a:cs typeface="Arial" charset="0"/>
              </a:rPr>
              <a:t>«Математика </a:t>
            </a:r>
            <a:r>
              <a:rPr lang="ru-RU" altLang="ru-RU" sz="4400" b="1" i="1" dirty="0">
                <a:latin typeface="Arial Black" panose="020B0A04020102020204" pitchFamily="34" charset="0"/>
                <a:cs typeface="Arial" charset="0"/>
              </a:rPr>
              <a:t>й </a:t>
            </a:r>
            <a:r>
              <a:rPr lang="ru-RU" altLang="ru-RU" sz="4400" b="1" i="1" dirty="0" err="1">
                <a:latin typeface="Arial Black" panose="020B0A04020102020204" pitchFamily="34" charset="0"/>
                <a:cs typeface="Arial" charset="0"/>
              </a:rPr>
              <a:t>музика</a:t>
            </a:r>
            <a:r>
              <a:rPr lang="ru-RU" altLang="ru-RU" sz="4400" b="1" i="1" dirty="0">
                <a:latin typeface="Arial Black" panose="020B0A04020102020204" pitchFamily="34" charset="0"/>
                <a:cs typeface="Arial" charset="0"/>
              </a:rPr>
              <a:t>  </a:t>
            </a:r>
            <a:r>
              <a:rPr lang="ru-RU" altLang="ru-RU" sz="4400" b="1" i="1" dirty="0" err="1" smtClean="0">
                <a:latin typeface="Arial Black" panose="020B0A04020102020204" pitchFamily="34" charset="0"/>
                <a:cs typeface="Arial" charset="0"/>
              </a:rPr>
              <a:t>потребують</a:t>
            </a:r>
            <a:r>
              <a:rPr lang="ru-RU" altLang="ru-RU" sz="4400" b="1" i="1" dirty="0" smtClean="0">
                <a:latin typeface="Arial Black" panose="020B0A04020102020204" pitchFamily="34" charset="0"/>
                <a:cs typeface="Arial" charset="0"/>
              </a:rPr>
              <a:t> </a:t>
            </a:r>
            <a:r>
              <a:rPr lang="ru-RU" altLang="ru-RU" sz="4400" b="1" i="1" dirty="0" err="1">
                <a:latin typeface="Arial Black" panose="020B0A04020102020204" pitchFamily="34" charset="0"/>
                <a:cs typeface="Arial" charset="0"/>
              </a:rPr>
              <a:t>єдиного</a:t>
            </a:r>
            <a:r>
              <a:rPr lang="ru-RU" altLang="ru-RU" sz="4400" b="1" i="1" dirty="0">
                <a:latin typeface="Arial Black" panose="020B0A04020102020204" pitchFamily="34" charset="0"/>
                <a:cs typeface="Arial" charset="0"/>
              </a:rPr>
              <a:t>  </a:t>
            </a:r>
            <a:r>
              <a:rPr lang="ru-RU" altLang="ru-RU" sz="4400" b="1" i="1" dirty="0" err="1">
                <a:latin typeface="Arial Black" panose="020B0A04020102020204" pitchFamily="34" charset="0"/>
                <a:cs typeface="Arial" charset="0"/>
              </a:rPr>
              <a:t>мислення</a:t>
            </a:r>
            <a:r>
              <a:rPr lang="ru-RU" altLang="ru-RU" sz="4400" b="1" i="1" dirty="0">
                <a:latin typeface="Arial Black" panose="020B0A04020102020204" pitchFamily="34" charset="0"/>
                <a:cs typeface="Arial" charset="0"/>
              </a:rPr>
              <a:t>»</a:t>
            </a:r>
            <a:endParaRPr lang="ru-RU" altLang="ru-RU" sz="4400" dirty="0">
              <a:latin typeface="Arial Black" panose="020B0A04020102020204" pitchFamily="34" charset="0"/>
              <a:cs typeface="Arial" charset="0"/>
            </a:endParaRPr>
          </a:p>
          <a:p>
            <a:pPr marL="0" indent="0">
              <a:buNone/>
            </a:pPr>
            <a:r>
              <a:rPr lang="ru-RU" altLang="ru-RU" b="1" i="1" dirty="0">
                <a:latin typeface="Arial" charset="0"/>
                <a:cs typeface="Arial" charset="0"/>
              </a:rPr>
              <a:t>                                                                                                                                                               </a:t>
            </a:r>
            <a:r>
              <a:rPr lang="ru-RU" altLang="ru-RU" b="1" i="1" dirty="0" smtClean="0">
                <a:latin typeface="Arial" charset="0"/>
                <a:cs typeface="Arial" charset="0"/>
              </a:rPr>
              <a:t>					</a:t>
            </a:r>
            <a:r>
              <a:rPr lang="ru-RU" altLang="ru-RU" sz="3200" b="1" i="1" dirty="0" smtClean="0">
                <a:latin typeface="Arial" charset="0"/>
                <a:cs typeface="Arial" charset="0"/>
              </a:rPr>
              <a:t>(</a:t>
            </a:r>
            <a:r>
              <a:rPr lang="ru-RU" altLang="ru-RU" sz="3200" b="1" i="1" dirty="0">
                <a:latin typeface="Arial" charset="0"/>
                <a:cs typeface="Arial" charset="0"/>
              </a:rPr>
              <a:t>А. </a:t>
            </a:r>
            <a:r>
              <a:rPr lang="ru-RU" altLang="ru-RU" sz="3200" b="1" i="1" dirty="0" err="1">
                <a:latin typeface="Arial" charset="0"/>
                <a:cs typeface="Arial" charset="0"/>
              </a:rPr>
              <a:t>Енштейн</a:t>
            </a:r>
            <a:r>
              <a:rPr lang="ru-RU" altLang="ru-RU" sz="3200" b="1" i="1" dirty="0">
                <a:latin typeface="Arial" charset="0"/>
                <a:cs typeface="Arial" charset="0"/>
              </a:rPr>
              <a:t>)</a:t>
            </a:r>
            <a:endParaRPr lang="ru-RU" altLang="ru-RU" sz="3200" i="1" dirty="0">
              <a:latin typeface="Arial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404664"/>
            <a:ext cx="5040560" cy="1143000"/>
          </a:xfrm>
        </p:spPr>
        <p:txBody>
          <a:bodyPr/>
          <a:lstStyle/>
          <a:p>
            <a:r>
              <a:rPr lang="uk-UA" b="1" i="1" dirty="0"/>
              <a:t>Епіграф уроку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959484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564904"/>
            <a:ext cx="9144000" cy="208823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Відомо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0,4 &lt; 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0,5; 0,6 &lt; 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0,8.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Оцініть значення виразу: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76564" y="15219"/>
                <a:ext cx="9036496" cy="3096344"/>
              </a:xfrm>
            </p:spPr>
            <p:txBody>
              <a:bodyPr>
                <a:normAutofit fontScale="90000"/>
              </a:bodyPr>
              <a:lstStyle/>
              <a:p>
                <a:pPr marL="0" indent="0"/>
                <a: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3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3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3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3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3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3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36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:r>
                  <a:rPr lang="uk-UA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Порівняйте 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числа </a:t>
                </a:r>
                <a:r>
                  <a:rPr lang="uk-UA" sz="4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 </a:t>
                </a:r>
                <a:r>
                  <a:rPr lang="uk-UA" sz="4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якщо</a:t>
                </a:r>
                <a:r>
                  <a:rPr lang="uk-UA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uk-UA" sz="4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4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4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– у = </a:t>
                </a:r>
                <a:r>
                  <a:rPr lang="uk-UA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1;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4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uk-UA" sz="4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uk-UA" sz="44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 – х = </a:t>
                </a:r>
                <a:r>
                  <a:rPr lang="uk-UA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1;    </a:t>
                </a:r>
                <a:r>
                  <a:rPr lang="uk-UA" sz="4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uk-UA" sz="44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&lt; 3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</a:t>
                </a:r>
                <a:r>
                  <a:rPr lang="uk-UA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uk-UA" sz="4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uk-UA" sz="44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1 &gt; 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uk-UA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1; </a:t>
                </a:r>
                <a:r>
                  <a:rPr lang="uk-UA" sz="44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uk-UA" sz="4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4400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4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х</m:t>
                        </m:r>
                      </m:num>
                      <m:den>
                        <m:r>
                          <a:rPr lang="uk-UA" sz="44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44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у</m:t>
                        </m:r>
                      </m:num>
                      <m:den>
                        <m:r>
                          <a:rPr lang="uk-UA" sz="44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4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44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6)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3 &lt; 2</a:t>
                </a:r>
                <a:r>
                  <a:rPr lang="uk-UA" sz="4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</a:t>
                </a:r>
                <a:r>
                  <a:rPr lang="uk-UA" sz="4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3</a:t>
                </a:r>
                <a:r>
                  <a:rPr lang="uk-UA" sz="3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uk-UA" sz="3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6564" y="15219"/>
                <a:ext cx="9036496" cy="3096344"/>
              </a:xfrm>
              <a:blipFill rotWithShape="1">
                <a:blip r:embed="rId2"/>
                <a:stretch>
                  <a:fillRect l="-2497" r="-17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225136" y="5157192"/>
            <a:ext cx="8739352" cy="2287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Порівняйте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нулем значення виразу: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4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4;</a:t>
            </a: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uk-UA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4000" b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4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4; </a:t>
            </a:r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 – 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sz="4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</a:p>
          <a:p>
            <a:endParaRPr lang="uk-UA" sz="4000" b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5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51857" cy="1008112"/>
          </a:xfrm>
        </p:spPr>
        <p:txBody>
          <a:bodyPr>
            <a:normAutofit/>
          </a:bodyPr>
          <a:lstStyle/>
          <a:p>
            <a:pPr algn="ctr"/>
            <a:r>
              <a:rPr lang="uk-UA" altLang="ru-RU" sz="5400" b="1" dirty="0" smtClean="0">
                <a:latin typeface="Verdana" pitchFamily="34" charset="0"/>
              </a:rPr>
              <a:t>Доводимо </a:t>
            </a:r>
            <a:r>
              <a:rPr lang="uk-UA" altLang="ru-RU" sz="5400" b="1" dirty="0">
                <a:latin typeface="Verdana" pitchFamily="34" charset="0"/>
              </a:rPr>
              <a:t>нерівності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8784976" cy="2880319"/>
          </a:xfrm>
        </p:spPr>
        <p:txBody>
          <a:bodyPr>
            <a:normAutofit fontScale="92500"/>
          </a:bodyPr>
          <a:lstStyle/>
          <a:p>
            <a:pPr marL="0" indent="0">
              <a:spcBef>
                <a:spcPct val="0"/>
              </a:spcBef>
              <a:buSzPct val="80000"/>
              <a:buNone/>
            </a:pPr>
            <a:r>
              <a:rPr lang="uk-UA" altLang="ru-RU" sz="2800" dirty="0">
                <a:latin typeface="Verdana" pitchFamily="34" charset="0"/>
              </a:rPr>
              <a:t>Щоб довести нерівність А ≤ В, тобто довести, що вона є правильною при заданих умовах, треба:</a:t>
            </a:r>
            <a:endParaRPr lang="ru-RU" altLang="ru-RU" sz="2800" dirty="0"/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 b="1" i="1" dirty="0">
                <a:solidFill>
                  <a:srgbClr val="FFC000"/>
                </a:solidFill>
                <a:latin typeface="Verdana" pitchFamily="34" charset="0"/>
              </a:rPr>
              <a:t>скласти різницю лівої та правої частин нерівності;</a:t>
            </a:r>
            <a:endParaRPr lang="ru-RU" altLang="ru-RU" sz="2800" dirty="0">
              <a:solidFill>
                <a:srgbClr val="FFC000"/>
              </a:solidFill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 b="1" i="1" dirty="0">
                <a:solidFill>
                  <a:srgbClr val="FFC000"/>
                </a:solidFill>
                <a:latin typeface="Verdana" pitchFamily="34" charset="0"/>
              </a:rPr>
              <a:t>в</a:t>
            </a:r>
            <a:r>
              <a:rPr lang="uk-UA" altLang="ru-RU" sz="2800" b="1" i="1" dirty="0" smtClean="0">
                <a:solidFill>
                  <a:srgbClr val="FFC000"/>
                </a:solidFill>
                <a:latin typeface="Verdana" pitchFamily="34" charset="0"/>
              </a:rPr>
              <a:t>иконати </a:t>
            </a:r>
            <a:r>
              <a:rPr lang="uk-UA" altLang="ru-RU" sz="2800" b="1" i="1" dirty="0" smtClean="0">
                <a:solidFill>
                  <a:srgbClr val="FFC000"/>
                </a:solidFill>
                <a:latin typeface="Verdana" pitchFamily="34" charset="0"/>
              </a:rPr>
              <a:t>тотожні перетворення виразу </a:t>
            </a:r>
            <a:r>
              <a:rPr lang="uk-UA" altLang="ru-RU" sz="2800" b="1" i="1" dirty="0">
                <a:solidFill>
                  <a:srgbClr val="FFC000"/>
                </a:solidFill>
                <a:latin typeface="Verdana" pitchFamily="34" charset="0"/>
              </a:rPr>
              <a:t>так, щоб можна було визначити </a:t>
            </a:r>
            <a:r>
              <a:rPr lang="uk-UA" altLang="ru-RU" sz="2800" b="1" i="1" dirty="0" smtClean="0">
                <a:solidFill>
                  <a:srgbClr val="FFC000"/>
                </a:solidFill>
                <a:latin typeface="Verdana" pitchFamily="34" charset="0"/>
              </a:rPr>
              <a:t>його </a:t>
            </a:r>
            <a:r>
              <a:rPr lang="uk-UA" altLang="ru-RU" sz="2800" b="1" i="1" dirty="0">
                <a:solidFill>
                  <a:srgbClr val="FFC000"/>
                </a:solidFill>
                <a:latin typeface="Verdana" pitchFamily="34" charset="0"/>
              </a:rPr>
              <a:t>знак;</a:t>
            </a:r>
            <a:endParaRPr lang="ru-RU" altLang="ru-RU" sz="2800" dirty="0">
              <a:solidFill>
                <a:srgbClr val="FFC000"/>
              </a:solidFill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 b="1" i="1" dirty="0">
                <a:solidFill>
                  <a:srgbClr val="FFC000"/>
                </a:solidFill>
                <a:latin typeface="Verdana" pitchFamily="34" charset="0"/>
              </a:rPr>
              <a:t>зробити висновок.</a:t>
            </a:r>
            <a:endParaRPr lang="ru-RU" altLang="ru-RU" sz="2800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0" y="4149080"/>
            <a:ext cx="9396536" cy="2520280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ct val="0"/>
              </a:spcBef>
              <a:buSzPct val="80000"/>
              <a:buNone/>
            </a:pPr>
            <a:r>
              <a:rPr lang="uk-UA" altLang="ru-RU" sz="2800" i="1" dirty="0" smtClean="0">
                <a:solidFill>
                  <a:srgbClr val="000000"/>
                </a:solidFill>
                <a:latin typeface="Verdana" pitchFamily="34" charset="0"/>
              </a:rPr>
              <a:t>Довести нерівність: </a:t>
            </a:r>
            <a:r>
              <a:rPr lang="el-GR" altLang="ru-RU" sz="2800" b="1" i="1" dirty="0" smtClean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(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4) </a:t>
            </a:r>
            <a:r>
              <a:rPr lang="en-US" altLang="ru-RU" sz="2800" b="1" i="1" dirty="0">
                <a:solidFill>
                  <a:srgbClr val="660066"/>
                </a:solidFill>
                <a:latin typeface="Verdana" pitchFamily="34" charset="0"/>
              </a:rPr>
              <a:t>&lt;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(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2)</a:t>
            </a:r>
            <a:r>
              <a:rPr lang="uk-UA" altLang="ru-RU" sz="2800" b="1" i="1" baseline="30000" dirty="0">
                <a:solidFill>
                  <a:srgbClr val="660066"/>
                </a:solidFill>
                <a:latin typeface="Verdana" pitchFamily="34" charset="0"/>
              </a:rPr>
              <a:t>2</a:t>
            </a:r>
            <a:r>
              <a:rPr lang="uk-UA" altLang="ru-RU" sz="2800" b="1" i="1" dirty="0" smtClean="0">
                <a:solidFill>
                  <a:srgbClr val="660066"/>
                </a:solidFill>
                <a:latin typeface="Verdana" pitchFamily="34" charset="0"/>
              </a:rPr>
              <a:t>.</a:t>
            </a:r>
          </a:p>
          <a:p>
            <a:pPr marL="0" indent="0">
              <a:spcBef>
                <a:spcPct val="0"/>
              </a:spcBef>
              <a:buSzPct val="80000"/>
              <a:buNone/>
            </a:pPr>
            <a:endParaRPr lang="ru-RU" altLang="ru-RU" sz="2400" dirty="0"/>
          </a:p>
          <a:p>
            <a:pPr>
              <a:spcBef>
                <a:spcPct val="0"/>
              </a:spcBef>
              <a:buFontTx/>
              <a:buNone/>
            </a:pPr>
            <a:r>
              <a:rPr lang="uk-UA" altLang="ru-RU" sz="2800" i="1" dirty="0">
                <a:solidFill>
                  <a:srgbClr val="000000"/>
                </a:solidFill>
                <a:latin typeface="Verdana" pitchFamily="34" charset="0"/>
              </a:rPr>
              <a:t>Доведення. Розглянемо різницю </a:t>
            </a:r>
            <a:endParaRPr lang="uk-UA" altLang="ru-RU" sz="2800" i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uk-UA" altLang="ru-RU" sz="2800" i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l-GR" altLang="ru-RU" sz="2800" b="1" i="1" dirty="0" smtClean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(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4) - (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2)</a:t>
            </a:r>
            <a:r>
              <a:rPr lang="uk-UA" altLang="ru-RU" sz="2800" b="1" i="1" baseline="30000" dirty="0">
                <a:solidFill>
                  <a:srgbClr val="660066"/>
                </a:solidFill>
                <a:latin typeface="Verdana" pitchFamily="34" charset="0"/>
              </a:rPr>
              <a:t>2 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= 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baseline="30000" dirty="0">
                <a:solidFill>
                  <a:srgbClr val="660066"/>
                </a:solidFill>
                <a:latin typeface="Verdana" pitchFamily="34" charset="0"/>
              </a:rPr>
              <a:t>2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-4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- 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baseline="30000" dirty="0">
                <a:solidFill>
                  <a:srgbClr val="660066"/>
                </a:solidFill>
                <a:latin typeface="Verdana" pitchFamily="34" charset="0"/>
              </a:rPr>
              <a:t>2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+ 4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4 = -4 </a:t>
            </a:r>
            <a:r>
              <a:rPr lang="en-US" altLang="ru-RU" sz="2800" b="1" i="1" dirty="0">
                <a:solidFill>
                  <a:srgbClr val="660066"/>
                </a:solidFill>
                <a:latin typeface="Verdana" pitchFamily="34" charset="0"/>
              </a:rPr>
              <a:t>&lt;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0</a:t>
            </a:r>
            <a:r>
              <a:rPr lang="uk-UA" altLang="ru-RU" sz="2800" b="1" i="1" dirty="0" smtClean="0">
                <a:solidFill>
                  <a:srgbClr val="660066"/>
                </a:solidFill>
                <a:latin typeface="Verdana" pitchFamily="34" charset="0"/>
              </a:rPr>
              <a:t>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400" dirty="0"/>
          </a:p>
          <a:p>
            <a:pPr>
              <a:spcBef>
                <a:spcPct val="0"/>
              </a:spcBef>
              <a:buFontTx/>
              <a:buNone/>
            </a:pPr>
            <a:r>
              <a:rPr lang="uk-UA" altLang="ru-RU" sz="2800" b="1" i="1" dirty="0">
                <a:solidFill>
                  <a:srgbClr val="000000"/>
                </a:solidFill>
                <a:latin typeface="Verdana" pitchFamily="34" charset="0"/>
              </a:rPr>
              <a:t>Отже, 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(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4) </a:t>
            </a:r>
            <a:r>
              <a:rPr lang="en-US" altLang="ru-RU" sz="2800" b="1" i="1" dirty="0">
                <a:solidFill>
                  <a:srgbClr val="660066"/>
                </a:solidFill>
                <a:latin typeface="Verdana" pitchFamily="34" charset="0"/>
              </a:rPr>
              <a:t>&lt;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(</a:t>
            </a:r>
            <a:r>
              <a:rPr lang="el-GR" altLang="ru-RU" sz="2800" b="1" i="1" dirty="0">
                <a:solidFill>
                  <a:srgbClr val="660066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660066"/>
                </a:solidFill>
                <a:latin typeface="Verdana" pitchFamily="34" charset="0"/>
              </a:rPr>
              <a:t> – 2)</a:t>
            </a:r>
            <a:r>
              <a:rPr lang="uk-UA" altLang="ru-RU" sz="2800" b="1" i="1" baseline="30000" dirty="0">
                <a:solidFill>
                  <a:srgbClr val="660066"/>
                </a:solidFill>
                <a:latin typeface="Verdana" pitchFamily="34" charset="0"/>
              </a:rPr>
              <a:t>2 </a:t>
            </a:r>
            <a:r>
              <a:rPr lang="uk-UA" altLang="ru-RU" sz="2800" b="1" i="1" dirty="0">
                <a:solidFill>
                  <a:srgbClr val="000000"/>
                </a:solidFill>
                <a:latin typeface="Verdana" pitchFamily="34" charset="0"/>
              </a:rPr>
              <a:t>при будь якому </a:t>
            </a:r>
            <a:r>
              <a:rPr lang="el-GR" altLang="ru-RU" sz="2800" b="1" i="1" dirty="0">
                <a:solidFill>
                  <a:srgbClr val="000000"/>
                </a:solidFill>
                <a:latin typeface="Verdana" pitchFamily="34" charset="0"/>
              </a:rPr>
              <a:t>α</a:t>
            </a:r>
            <a:r>
              <a:rPr lang="uk-UA" altLang="ru-RU" sz="2800" b="1" i="1" dirty="0">
                <a:solidFill>
                  <a:srgbClr val="000000"/>
                </a:solidFill>
                <a:latin typeface="Verdana" pitchFamily="34" charset="0"/>
              </a:rPr>
              <a:t>.</a:t>
            </a:r>
            <a:endParaRPr lang="ru-RU" alt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091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476672"/>
                <a:ext cx="9144000" cy="4968552"/>
              </a:xfrm>
            </p:spPr>
            <p:txBody>
              <a:bodyPr>
                <a:normAutofit fontScale="90000"/>
              </a:bodyPr>
              <a:lstStyle/>
              <a:p>
                <a:pPr algn="ctr"/>
                <a:r>
                  <a:rPr lang="ru-RU" altLang="ru-RU" sz="5400" b="1" dirty="0" smtClean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 smtClean="0">
                    <a:solidFill>
                      <a:srgbClr val="9C4700"/>
                    </a:solidFill>
                  </a:rPr>
                </a:br>
                <a:r>
                  <a:rPr lang="ru-RU" altLang="ru-RU" sz="5400" b="1" dirty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>
                    <a:solidFill>
                      <a:srgbClr val="9C4700"/>
                    </a:solidFill>
                  </a:rPr>
                </a:br>
                <a:r>
                  <a:rPr lang="ru-RU" altLang="ru-RU" sz="5400" b="1" dirty="0" smtClean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 smtClean="0">
                    <a:solidFill>
                      <a:srgbClr val="9C4700"/>
                    </a:solidFill>
                  </a:rPr>
                </a:br>
                <a:r>
                  <a:rPr lang="ru-RU" altLang="ru-RU" sz="5400" b="1" dirty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>
                    <a:solidFill>
                      <a:srgbClr val="9C4700"/>
                    </a:solidFill>
                  </a:rPr>
                </a:br>
                <a:r>
                  <a:rPr lang="ru-RU" altLang="ru-RU" sz="5400" b="1" dirty="0" smtClean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 smtClean="0">
                    <a:solidFill>
                      <a:srgbClr val="9C4700"/>
                    </a:solidFill>
                  </a:rPr>
                </a:br>
                <a:r>
                  <a:rPr lang="ru-RU" altLang="ru-RU" sz="5400" b="1" dirty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>
                    <a:solidFill>
                      <a:srgbClr val="9C4700"/>
                    </a:solidFill>
                  </a:rPr>
                </a:br>
                <a:r>
                  <a:rPr lang="ru-RU" altLang="ru-RU" sz="5400" b="1" dirty="0" smtClean="0">
                    <a:solidFill>
                      <a:srgbClr val="9C4700"/>
                    </a:solidFill>
                  </a:rPr>
                  <a:t/>
                </a:r>
                <a:br>
                  <a:rPr lang="ru-RU" altLang="ru-RU" sz="5400" b="1" dirty="0" smtClean="0">
                    <a:solidFill>
                      <a:srgbClr val="9C4700"/>
                    </a:solidFill>
                  </a:rPr>
                </a:br>
                <a:r>
                  <a:rPr lang="ru-RU" altLang="ru-RU" sz="7300" b="1" dirty="0" smtClean="0">
                    <a:solidFill>
                      <a:schemeClr val="tx1"/>
                    </a:solidFill>
                  </a:rPr>
                  <a:t>Оцінити</a:t>
                </a:r>
                <a:r>
                  <a:rPr lang="ru-RU" altLang="ru-RU" sz="73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altLang="ru-RU" sz="7300" b="1" dirty="0">
                    <a:solidFill>
                      <a:schemeClr val="tx1"/>
                    </a:solidFill>
                  </a:rPr>
                  <a:t>суму  </a:t>
                </a:r>
                <a14:m>
                  <m:oMath xmlns:m="http://schemas.openxmlformats.org/officeDocument/2006/math">
                    <m:r>
                      <a:rPr lang="ru-RU" altLang="ru-RU" sz="7300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𝝅</m:t>
                    </m:r>
                    <m:r>
                      <a:rPr lang="uk-UA" altLang="ru-RU" sz="7300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+ </m:t>
                    </m:r>
                    <m:rad>
                      <m:radPr>
                        <m:degHide m:val="on"/>
                        <m:ctrlPr>
                          <a:rPr lang="uk-UA" altLang="ru-RU" sz="73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uk-UA" altLang="ru-RU" sz="73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e>
                    </m:rad>
                    <m:r>
                      <a:rPr lang="uk-UA" altLang="ru-RU" sz="7300" b="0" i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ru-RU" altLang="ru-RU" sz="7300" b="1" dirty="0" smtClean="0">
                    <a:solidFill>
                      <a:schemeClr val="tx1"/>
                    </a:solidFill>
                  </a:rPr>
                  <a:t/>
                </a:r>
                <a:br>
                  <a:rPr lang="ru-RU" altLang="ru-RU" sz="7300" b="1" dirty="0" smtClean="0">
                    <a:solidFill>
                      <a:schemeClr val="tx1"/>
                    </a:solidFill>
                  </a:rPr>
                </a:br>
                <a:r>
                  <a:rPr lang="ru-RU" altLang="ru-RU" sz="7300" b="1" dirty="0" smtClean="0">
                    <a:solidFill>
                      <a:schemeClr val="tx1"/>
                    </a:solidFill>
                  </a:rPr>
                  <a:t>з </a:t>
                </a:r>
                <a:r>
                  <a:rPr lang="ru-RU" altLang="ru-RU" sz="7300" b="1" dirty="0" err="1">
                    <a:solidFill>
                      <a:schemeClr val="tx1"/>
                    </a:solidFill>
                  </a:rPr>
                  <a:t>точністю</a:t>
                </a:r>
                <a:r>
                  <a:rPr lang="ru-RU" altLang="ru-RU" sz="7300" b="1" dirty="0">
                    <a:solidFill>
                      <a:schemeClr val="tx1"/>
                    </a:solidFill>
                  </a:rPr>
                  <a:t> до </a:t>
                </a:r>
                <a:r>
                  <a:rPr lang="ru-RU" altLang="ru-RU" sz="7300" b="1" dirty="0" err="1" smtClean="0">
                    <a:solidFill>
                      <a:schemeClr val="tx1"/>
                    </a:solidFill>
                  </a:rPr>
                  <a:t>сотих</a:t>
                </a:r>
                <a:r>
                  <a:rPr lang="ru-RU" altLang="ru-RU" sz="7300" b="1" dirty="0" smtClean="0">
                    <a:solidFill>
                      <a:schemeClr val="tx1"/>
                    </a:solidFill>
                  </a:rPr>
                  <a:t/>
                </a:r>
                <a:br>
                  <a:rPr lang="ru-RU" altLang="ru-RU" sz="7300" b="1" dirty="0" smtClean="0">
                    <a:solidFill>
                      <a:schemeClr val="tx1"/>
                    </a:solidFill>
                  </a:rPr>
                </a:br>
                <a:r>
                  <a:rPr lang="ru-RU" altLang="ru-RU" sz="4400" dirty="0"/>
                  <a:t/>
                </a:r>
                <a:br>
                  <a:rPr lang="ru-RU" altLang="ru-RU" sz="4400" dirty="0"/>
                </a:br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476672"/>
                <a:ext cx="9144000" cy="4968552"/>
              </a:xfrm>
              <a:blipFill rotWithShape="1">
                <a:blip r:embed="rId2"/>
                <a:stretch>
                  <a:fillRect l="-1400" r="-18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1265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Объект 4"/>
              <p:cNvSpPr>
                <a:spLocks noGrp="1"/>
              </p:cNvSpPr>
              <p:nvPr>
                <p:ph idx="1"/>
              </p:nvPr>
            </p:nvSpPr>
            <p:spPr>
              <a:xfrm>
                <a:off x="0" y="3861048"/>
                <a:ext cx="9144000" cy="2664296"/>
              </a:xfrm>
            </p:spPr>
            <p:txBody>
              <a:bodyPr>
                <a:normAutofit/>
              </a:bodyPr>
              <a:lstStyle/>
              <a:p>
                <a:pPr marL="18288" indent="0">
                  <a:buNone/>
                </a:pPr>
                <a:r>
                  <a:rPr lang="uk-UA" sz="4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Відповідь: </a:t>
                </a:r>
                <a:r>
                  <a:rPr lang="uk-UA" sz="4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-5;  </a:t>
                </a:r>
                <a:r>
                  <a:rPr lang="ru-RU" sz="4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200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uk-UA" sz="4200" b="1" i="1" dirty="0">
                            <a:latin typeface="Cambria Math"/>
                          </a:rPr>
                          <m:t>𝟑</m:t>
                        </m:r>
                        <m:r>
                          <a:rPr lang="uk-UA" sz="4200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uk-UA" sz="4200" b="1" i="1" dirty="0">
                            <a:latin typeface="Cambria Math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ru-RU" sz="4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200" b="1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200" b="1" i="1" dirty="0">
                            <a:latin typeface="Cambria Math"/>
                            <a:ea typeface="Cambria Math"/>
                          </a:rPr>
                          <m:t>𝝅</m:t>
                        </m:r>
                      </m:num>
                      <m:den>
                        <m:r>
                          <a:rPr lang="uk-UA" sz="4200" b="1" i="1" dirty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4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4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200" b="1" i="1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uk-UA" sz="4200" b="1" i="1">
                            <a:latin typeface="Cambria Math"/>
                            <a:ea typeface="Cambria Math"/>
                          </a:rPr>
                          <m:t>𝟖𝟏</m:t>
                        </m:r>
                      </m:e>
                    </m:rad>
                  </m:oMath>
                </a14:m>
                <a:r>
                  <a:rPr lang="ru-RU" sz="4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4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4200" b="1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(-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200" b="1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4200" b="1" i="1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uk-UA" sz="4200" b="1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uk-UA" sz="4200" b="1" i="1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uk-UA" sz="42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ru-RU" sz="4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3861048"/>
                <a:ext cx="9144000" cy="2664296"/>
              </a:xfrm>
              <a:blipFill rotWithShape="1">
                <a:blip r:embed="rId2"/>
                <a:stretch>
                  <a:fillRect l="-26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332656"/>
                <a:ext cx="9144000" cy="2304256"/>
              </a:xfrm>
            </p:spPr>
            <p:txBody>
              <a:bodyPr/>
              <a:lstStyle/>
              <a:p>
                <a:r>
                  <a:rPr lang="ru-RU" dirty="0" smtClean="0">
                    <a:ea typeface="Cambria Math"/>
                  </a:rPr>
                  <a:t/>
                </a:r>
                <a:br>
                  <a:rPr lang="ru-RU" dirty="0" smtClean="0">
                    <a:ea typeface="Cambria Math"/>
                  </a:rPr>
                </a:br>
                <a:r>
                  <a:rPr lang="ru-RU" sz="4800" b="1" dirty="0" err="1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Запишіть</a:t>
                </a:r>
                <a:r>
                  <a:rPr lang="ru-RU" sz="4800" b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у порядку зростання числа</a:t>
                </a:r>
                <a:br>
                  <a:rPr lang="ru-RU" sz="4800" b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4800" b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(-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uk-UA" sz="4800" b="1" i="1" smtClean="0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uk-UA" sz="48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uk-UA" sz="4800" b="1" i="1" smtClean="0">
                        <a:latin typeface="Cambria Math"/>
                        <a:ea typeface="Cambria Math"/>
                      </a:rPr>
                      <m:t>;    </m:t>
                    </m:r>
                    <m:rad>
                      <m:radPr>
                        <m:degHide m:val="on"/>
                        <m:ctrlPr>
                          <a:rPr lang="ru-RU" sz="4800" b="1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uk-UA" sz="4800" b="1" i="1" smtClean="0">
                            <a:latin typeface="Cambria Math"/>
                            <a:ea typeface="Cambria Math"/>
                          </a:rPr>
                          <m:t>𝟖𝟏</m:t>
                        </m:r>
                      </m:e>
                    </m:rad>
                  </m:oMath>
                </a14:m>
                <a:r>
                  <a:rPr lang="ru-RU" sz="4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ru-RU" sz="4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4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5;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800" b="1" i="1" dirty="0" smtClean="0">
                            <a:latin typeface="Cambria Math"/>
                            <a:ea typeface="Cambria Math"/>
                          </a:rPr>
                          <m:t>𝝅</m:t>
                        </m:r>
                      </m:num>
                      <m:den>
                        <m:r>
                          <a:rPr lang="uk-UA" sz="4800" b="1" i="1" dirty="0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4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 (-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uk-UA" sz="4800" b="1" i="1" dirty="0" smtClean="0">
                            <a:latin typeface="Cambria Math"/>
                          </a:rPr>
                          <m:t>𝟑</m:t>
                        </m:r>
                        <m:r>
                          <a:rPr lang="uk-UA" sz="4800" b="1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uk-UA" sz="4800" b="1" i="1" dirty="0" smtClean="0">
                            <a:latin typeface="Cambria Math"/>
                          </a:rPr>
                          <m:t>𝟎</m:t>
                        </m:r>
                      </m:sup>
                    </m:sSup>
                  </m:oMath>
                </a14:m>
                <a:endPara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332656"/>
                <a:ext cx="9144000" cy="2304256"/>
              </a:xfrm>
              <a:blipFill rotWithShape="1">
                <a:blip r:embed="rId3"/>
                <a:stretch>
                  <a:fillRect l="-3133" t="-15873" b="-92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151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9"/>
            <a:ext cx="8352928" cy="4536503"/>
          </a:xfrm>
        </p:spPr>
        <p:txBody>
          <a:bodyPr>
            <a:noAutofit/>
          </a:bodyPr>
          <a:lstStyle/>
          <a:p>
            <a:pPr marL="475488" indent="-45720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 п. 1-3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5488" indent="-45720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рівень №25 (а, б); №106;</a:t>
            </a:r>
          </a:p>
          <a:p>
            <a:pPr marL="475488" indent="-45720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 – В рівень №38, №120;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5488" indent="-457200">
              <a:buAutoNum type="arabicPeriod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 контрольна робота в «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43800" cy="914400"/>
          </a:xfrm>
        </p:spPr>
        <p:txBody>
          <a:bodyPr/>
          <a:lstStyle/>
          <a:p>
            <a:r>
              <a:rPr lang="uk-UA" dirty="0" smtClean="0"/>
              <a:t>Домашнє завдання: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01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152</TotalTime>
  <Words>249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Базовая</vt:lpstr>
      <vt:lpstr>Числові нерівності.  Властивості числових нерівностей (узагальнення і систематизація знань) </vt:lpstr>
      <vt:lpstr>Епіграф уроку</vt:lpstr>
      <vt:lpstr>      1. Порівняйте числа х та у, якщо: 1) х – у = 1;     2) у – х = 1;    3) 3х &lt; 3у; 4) х – 1 &gt; у – 1; 5) х/5 &gt; у/5; 6)2х – 3 &lt; 2у – 3. </vt:lpstr>
      <vt:lpstr>Доводимо нерівності</vt:lpstr>
      <vt:lpstr>       Оцінити суму  π+ √2   з точністю до сотих  </vt:lpstr>
      <vt:lpstr> Запишіть у порядку зростання числа (-〖π)〗^2;    √81;   -5;    π/2;    (-〖3)〗^0</vt:lpstr>
      <vt:lpstr>Домашнє завдання: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Узагальнення і систематизація знань, умінь і навичок по темі:  «Числові нерівності.  Властивості числових нерівностей»</dc:title>
  <dc:creator>BOSS</dc:creator>
  <cp:lastModifiedBy>BOSS</cp:lastModifiedBy>
  <cp:revision>25</cp:revision>
  <dcterms:created xsi:type="dcterms:W3CDTF">2016-09-25T16:12:39Z</dcterms:created>
  <dcterms:modified xsi:type="dcterms:W3CDTF">2016-09-27T17:59:00Z</dcterms:modified>
</cp:coreProperties>
</file>