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0" r:id="rId3"/>
    <p:sldId id="256" r:id="rId4"/>
    <p:sldId id="267" r:id="rId5"/>
    <p:sldId id="258" r:id="rId6"/>
    <p:sldId id="268" r:id="rId7"/>
    <p:sldId id="269" r:id="rId8"/>
    <p:sldId id="259" r:id="rId9"/>
    <p:sldId id="260" r:id="rId10"/>
    <p:sldId id="261" r:id="rId11"/>
    <p:sldId id="262" r:id="rId12"/>
    <p:sldId id="264" r:id="rId13"/>
    <p:sldId id="265" r:id="rId14"/>
    <p:sldId id="271" r:id="rId15"/>
    <p:sldId id="266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9642" autoAdjust="0"/>
  </p:normalViewPr>
  <p:slideViewPr>
    <p:cSldViewPr>
      <p:cViewPr>
        <p:scale>
          <a:sx n="50" d="100"/>
          <a:sy n="50" d="100"/>
        </p:scale>
        <p:origin x="25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598C-CF92-4134-A919-CEA2C00016D7}" type="datetimeFigureOut">
              <a:rPr lang="uk-UA" smtClean="0"/>
              <a:pPr/>
              <a:t>20.11.2016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160F-4621-418F-B652-E799EA0CB0E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598C-CF92-4134-A919-CEA2C00016D7}" type="datetimeFigureOut">
              <a:rPr lang="uk-UA" smtClean="0"/>
              <a:pPr/>
              <a:t>20.11.2016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160F-4621-418F-B652-E799EA0CB0E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598C-CF92-4134-A919-CEA2C00016D7}" type="datetimeFigureOut">
              <a:rPr lang="uk-UA" smtClean="0"/>
              <a:pPr/>
              <a:t>20.11.2016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160F-4621-418F-B652-E799EA0CB0E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598C-CF92-4134-A919-CEA2C00016D7}" type="datetimeFigureOut">
              <a:rPr lang="uk-UA" smtClean="0"/>
              <a:pPr/>
              <a:t>20.11.2016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160F-4621-418F-B652-E799EA0CB0E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598C-CF92-4134-A919-CEA2C00016D7}" type="datetimeFigureOut">
              <a:rPr lang="uk-UA" smtClean="0"/>
              <a:pPr/>
              <a:t>20.11.2016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160F-4621-418F-B652-E799EA0CB0E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598C-CF92-4134-A919-CEA2C00016D7}" type="datetimeFigureOut">
              <a:rPr lang="uk-UA" smtClean="0"/>
              <a:pPr/>
              <a:t>20.11.2016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160F-4621-418F-B652-E799EA0CB0E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598C-CF92-4134-A919-CEA2C00016D7}" type="datetimeFigureOut">
              <a:rPr lang="uk-UA" smtClean="0"/>
              <a:pPr/>
              <a:t>20.11.2016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160F-4621-418F-B652-E799EA0CB0E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598C-CF92-4134-A919-CEA2C00016D7}" type="datetimeFigureOut">
              <a:rPr lang="uk-UA" smtClean="0"/>
              <a:pPr/>
              <a:t>20.11.2016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160F-4621-418F-B652-E799EA0CB0E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598C-CF92-4134-A919-CEA2C00016D7}" type="datetimeFigureOut">
              <a:rPr lang="uk-UA" smtClean="0"/>
              <a:pPr/>
              <a:t>20.11.2016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160F-4621-418F-B652-E799EA0CB0E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598C-CF92-4134-A919-CEA2C00016D7}" type="datetimeFigureOut">
              <a:rPr lang="uk-UA" smtClean="0"/>
              <a:pPr/>
              <a:t>20.11.2016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160F-4621-418F-B652-E799EA0CB0E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598C-CF92-4134-A919-CEA2C00016D7}" type="datetimeFigureOut">
              <a:rPr lang="uk-UA" smtClean="0"/>
              <a:pPr/>
              <a:t>20.11.2016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160F-4621-418F-B652-E799EA0CB0E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E598C-CF92-4134-A919-CEA2C00016D7}" type="datetimeFigureOut">
              <a:rPr lang="uk-UA" smtClean="0"/>
              <a:pPr/>
              <a:t>20.11.2016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F160F-4621-418F-B652-E799EA0CB0EA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3028970"/>
          </a:xfrm>
        </p:spPr>
        <p:txBody>
          <a:bodyPr>
            <a:normAutofit/>
          </a:bodyPr>
          <a:lstStyle/>
          <a:p>
            <a:r>
              <a:rPr lang="uk-UA" sz="6600" dirty="0" smtClean="0">
                <a:solidFill>
                  <a:srgbClr val="C00000"/>
                </a:solidFill>
              </a:rPr>
              <a:t>Третя ознака рівності трикутників</a:t>
            </a:r>
            <a:endParaRPr lang="uk-UA" sz="66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786322"/>
            <a:ext cx="6343672" cy="1500198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>
                <a:solidFill>
                  <a:schemeClr val="tx1"/>
                </a:solidFill>
              </a:rPr>
              <a:t>Підготувала вчитель математики </a:t>
            </a:r>
            <a:r>
              <a:rPr lang="uk-UA" dirty="0" err="1">
                <a:solidFill>
                  <a:schemeClr val="tx1"/>
                </a:solidFill>
              </a:rPr>
              <a:t>С</a:t>
            </a:r>
            <a:r>
              <a:rPr lang="uk-UA" dirty="0" err="1" smtClean="0">
                <a:solidFill>
                  <a:schemeClr val="tx1"/>
                </a:solidFill>
              </a:rPr>
              <a:t>тепанівської</a:t>
            </a:r>
            <a:r>
              <a:rPr lang="uk-UA" dirty="0" smtClean="0">
                <a:solidFill>
                  <a:schemeClr val="tx1"/>
                </a:solidFill>
              </a:rPr>
              <a:t> ЗШ</a:t>
            </a:r>
            <a:r>
              <a:rPr lang="en-US" dirty="0" smtClean="0">
                <a:solidFill>
                  <a:schemeClr val="tx1"/>
                </a:solidFill>
              </a:rPr>
              <a:t> I-</a:t>
            </a:r>
            <a:r>
              <a:rPr lang="en-US" dirty="0" err="1" smtClean="0">
                <a:solidFill>
                  <a:schemeClr val="tx1"/>
                </a:solidFill>
              </a:rPr>
              <a:t>Iic</a:t>
            </a:r>
            <a:r>
              <a:rPr lang="uk-UA" dirty="0" smtClean="0">
                <a:solidFill>
                  <a:schemeClr val="tx1"/>
                </a:solidFill>
              </a:rPr>
              <a:t>т.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2016 </a:t>
            </a:r>
            <a:r>
              <a:rPr lang="uk-UA" dirty="0" smtClean="0">
                <a:solidFill>
                  <a:schemeClr val="tx1"/>
                </a:solidFill>
              </a:rPr>
              <a:t>р.</a:t>
            </a:r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Виконання письмових вправ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/>
          <a:lstStyle/>
          <a:p>
            <a:pPr algn="ctr" eaLnBrk="0" hangingPunct="0"/>
            <a:r>
              <a:rPr lang="ru-RU" i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Рівень</a:t>
            </a:r>
            <a:r>
              <a:rPr lang="ru-RU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</a:t>
            </a:r>
            <a:endParaRPr lang="ru-RU" dirty="0" smtClean="0"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buNone/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lang="ru-RU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рисунку AB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</a:t>
            </a:r>
            <a:r>
              <a:rPr lang="ru-RU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CD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BC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</a:t>
            </a:r>
            <a:r>
              <a:rPr lang="ru-RU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AD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algn="ctr" eaLnBrk="0" hangingPunct="0">
              <a:buNone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Доведіть рівність трикутників </a:t>
            </a:r>
            <a:r>
              <a:rPr lang="ru-RU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ABD </a:t>
            </a:r>
            <a:r>
              <a:rPr 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CDB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eaLnBrk="0" hangingPunct="0">
              <a:buNone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                                  С</a:t>
            </a:r>
          </a:p>
          <a:p>
            <a:pPr eaLnBrk="0" hangingPunct="0">
              <a:buNone/>
            </a:pPr>
            <a:endParaRPr lang="ru-RU" sz="28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None/>
            </a:pP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None/>
            </a:pPr>
            <a:endParaRPr lang="ru-RU" sz="28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None/>
            </a:pP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None/>
            </a:pP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А                                   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None/>
            </a:pPr>
            <a:endParaRPr lang="ru-RU" sz="28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None/>
            </a:pP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None/>
            </a:pPr>
            <a:endParaRPr lang="ru-RU" sz="28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None/>
            </a:pP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None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buNone/>
            </a:pPr>
            <a:endParaRPr lang="ru-RU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Параллелограмм 4"/>
          <p:cNvSpPr/>
          <p:nvPr/>
        </p:nvSpPr>
        <p:spPr>
          <a:xfrm>
            <a:off x="3000364" y="3929066"/>
            <a:ext cx="3500462" cy="2143140"/>
          </a:xfrm>
          <a:prstGeom prst="parallelogram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571868" y="3929066"/>
            <a:ext cx="2428892" cy="21431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143240" y="4929198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143240" y="4714884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143636" y="4714884"/>
            <a:ext cx="28575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072198" y="4929198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4679157" y="3893347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4250529" y="6036487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428604"/>
            <a:ext cx="7572428" cy="10618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uk-UA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Рівень А</a:t>
            </a:r>
          </a:p>
          <a:p>
            <a:pPr algn="ctr" eaLnBrk="0" hangingPunct="0"/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lang="ru-RU" sz="36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рисунку </a:t>
            </a:r>
            <a:r>
              <a:rPr lang="ru-RU" sz="3600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Δ </a:t>
            </a:r>
            <a:r>
              <a:rPr lang="ru-RU" sz="3600" i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ABC </a:t>
            </a:r>
            <a:r>
              <a:rPr lang="ru-RU" sz="3600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Δ </a:t>
            </a:r>
            <a:r>
              <a:rPr lang="ru-RU" sz="3600" i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CDA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algn="ctr" eaLnBrk="0" hangingPunct="0"/>
            <a:r>
              <a:rPr lang="uk-UA" sz="3600" dirty="0" smtClean="0">
                <a:latin typeface="Times New Roman" pitchFamily="18" charset="0"/>
                <a:cs typeface="Calibri" pitchFamily="34" charset="0"/>
              </a:rPr>
              <a:t>Доведіть</a:t>
            </a:r>
            <a:r>
              <a:rPr lang="ru-RU" sz="3600" dirty="0" smtClean="0">
                <a:latin typeface="Times New Roman" pitchFamily="18" charset="0"/>
                <a:cs typeface="Calibri" pitchFamily="34" charset="0"/>
              </a:rPr>
              <a:t>, </a:t>
            </a:r>
            <a:r>
              <a:rPr lang="uk-UA" sz="3600" dirty="0" smtClean="0">
                <a:latin typeface="Times New Roman" pitchFamily="18" charset="0"/>
                <a:cs typeface="Calibri" pitchFamily="34" charset="0"/>
              </a:rPr>
              <a:t>що </a:t>
            </a:r>
            <a:r>
              <a:rPr lang="uk-UA" sz="3600" dirty="0" smtClean="0">
                <a:solidFill>
                  <a:schemeClr val="accent2"/>
                </a:solidFill>
                <a:latin typeface="Times New Roman" pitchFamily="18" charset="0"/>
                <a:cs typeface="Calibri" pitchFamily="34" charset="0"/>
              </a:rPr>
              <a:t>Δ </a:t>
            </a:r>
            <a:r>
              <a:rPr lang="uk-UA" sz="3600" i="1" dirty="0" smtClean="0">
                <a:solidFill>
                  <a:schemeClr val="accent2"/>
                </a:solidFill>
                <a:latin typeface="Times New Roman" pitchFamily="18" charset="0"/>
                <a:cs typeface="Calibri" pitchFamily="34" charset="0"/>
              </a:rPr>
              <a:t>ABD </a:t>
            </a:r>
            <a:r>
              <a:rPr lang="uk-UA" sz="3600" dirty="0" smtClean="0">
                <a:solidFill>
                  <a:schemeClr val="accent2"/>
                </a:solidFill>
                <a:latin typeface="Times New Roman" pitchFamily="18" charset="0"/>
                <a:cs typeface="Calibri" pitchFamily="34" charset="0"/>
              </a:rPr>
              <a:t>= Δ </a:t>
            </a:r>
            <a:r>
              <a:rPr lang="uk-UA" sz="3600" i="1" dirty="0" smtClean="0">
                <a:solidFill>
                  <a:schemeClr val="accent2"/>
                </a:solidFill>
                <a:latin typeface="Times New Roman" pitchFamily="18" charset="0"/>
                <a:cs typeface="Calibri" pitchFamily="34" charset="0"/>
              </a:rPr>
              <a:t>CDB</a:t>
            </a:r>
          </a:p>
          <a:p>
            <a:pPr algn="ctr" eaLnBrk="0" hangingPunct="0"/>
            <a:endParaRPr lang="uk-UA" sz="3600" i="1" dirty="0" smtClean="0">
              <a:solidFill>
                <a:schemeClr val="accent2"/>
              </a:solidFill>
              <a:latin typeface="Times New Roman" pitchFamily="18" charset="0"/>
              <a:cs typeface="Calibri" pitchFamily="34" charset="0"/>
            </a:endParaRPr>
          </a:p>
          <a:p>
            <a:pPr eaLnBrk="0" hangingPunct="0"/>
            <a:r>
              <a:rPr lang="uk-UA" sz="3600" i="1" dirty="0">
                <a:solidFill>
                  <a:schemeClr val="accent2"/>
                </a:solidFill>
                <a:latin typeface="Times New Roman" pitchFamily="18" charset="0"/>
                <a:cs typeface="Calibri" pitchFamily="34" charset="0"/>
              </a:rPr>
              <a:t> </a:t>
            </a:r>
            <a:r>
              <a:rPr lang="uk-UA" sz="3600" i="1" dirty="0" smtClean="0">
                <a:solidFill>
                  <a:schemeClr val="accent2"/>
                </a:solidFill>
                <a:latin typeface="Times New Roman" pitchFamily="18" charset="0"/>
                <a:cs typeface="Calibri" pitchFamily="34" charset="0"/>
              </a:rPr>
              <a:t>              </a:t>
            </a:r>
            <a:r>
              <a:rPr lang="uk-UA" sz="3600" b="1" i="1" dirty="0" smtClean="0">
                <a:latin typeface="Times New Roman" pitchFamily="18" charset="0"/>
                <a:cs typeface="Calibri" pitchFamily="34" charset="0"/>
              </a:rPr>
              <a:t>В                             С</a:t>
            </a:r>
          </a:p>
          <a:p>
            <a:pPr eaLnBrk="0" hangingPunct="0"/>
            <a:endParaRPr lang="uk-UA" sz="3600" b="1" i="1" dirty="0">
              <a:solidFill>
                <a:schemeClr val="accent2"/>
              </a:solidFill>
              <a:latin typeface="Times New Roman" pitchFamily="18" charset="0"/>
              <a:cs typeface="Calibri" pitchFamily="34" charset="0"/>
            </a:endParaRPr>
          </a:p>
          <a:p>
            <a:pPr eaLnBrk="0" hangingPunct="0"/>
            <a:endParaRPr lang="uk-UA" sz="3600" b="1" i="1" dirty="0" smtClean="0">
              <a:solidFill>
                <a:schemeClr val="accent2"/>
              </a:solidFill>
              <a:latin typeface="Times New Roman" pitchFamily="18" charset="0"/>
              <a:cs typeface="Calibri" pitchFamily="34" charset="0"/>
            </a:endParaRPr>
          </a:p>
          <a:p>
            <a:pPr eaLnBrk="0" hangingPunct="0"/>
            <a:endParaRPr lang="uk-UA" sz="3600" b="1" i="1" dirty="0">
              <a:solidFill>
                <a:schemeClr val="accent2"/>
              </a:solidFill>
              <a:latin typeface="Times New Roman" pitchFamily="18" charset="0"/>
              <a:cs typeface="Calibri" pitchFamily="34" charset="0"/>
            </a:endParaRPr>
          </a:p>
          <a:p>
            <a:pPr eaLnBrk="0" hangingPunct="0"/>
            <a:endParaRPr lang="uk-UA" sz="3600" b="1" i="1" dirty="0" smtClean="0">
              <a:solidFill>
                <a:schemeClr val="accent2"/>
              </a:solidFill>
              <a:latin typeface="Times New Roman" pitchFamily="18" charset="0"/>
              <a:cs typeface="Calibri" pitchFamily="34" charset="0"/>
            </a:endParaRPr>
          </a:p>
          <a:p>
            <a:pPr eaLnBrk="0" hangingPunct="0"/>
            <a:r>
              <a:rPr lang="uk-UA" sz="3600" b="1" i="1" dirty="0">
                <a:solidFill>
                  <a:schemeClr val="accent2"/>
                </a:solidFill>
                <a:latin typeface="Times New Roman" pitchFamily="18" charset="0"/>
                <a:cs typeface="Calibri" pitchFamily="34" charset="0"/>
              </a:rPr>
              <a:t> </a:t>
            </a:r>
            <a:r>
              <a:rPr lang="uk-UA" sz="3600" b="1" i="1" dirty="0" smtClean="0">
                <a:solidFill>
                  <a:schemeClr val="accent2"/>
                </a:solidFill>
                <a:latin typeface="Times New Roman" pitchFamily="18" charset="0"/>
                <a:cs typeface="Calibri" pitchFamily="34" charset="0"/>
              </a:rPr>
              <a:t>          </a:t>
            </a:r>
            <a:r>
              <a:rPr lang="uk-UA" sz="3600" b="1" i="1" dirty="0" smtClean="0">
                <a:latin typeface="Times New Roman" pitchFamily="18" charset="0"/>
                <a:cs typeface="Calibri" pitchFamily="34" charset="0"/>
              </a:rPr>
              <a:t>А                             </a:t>
            </a:r>
            <a:r>
              <a:rPr lang="en-US" sz="3600" b="1" i="1" dirty="0" smtClean="0">
                <a:latin typeface="Times New Roman" pitchFamily="18" charset="0"/>
                <a:cs typeface="Calibri" pitchFamily="34" charset="0"/>
              </a:rPr>
              <a:t>D</a:t>
            </a:r>
            <a:endParaRPr lang="uk-UA" sz="3600" i="1" dirty="0" smtClean="0">
              <a:solidFill>
                <a:schemeClr val="accent2"/>
              </a:solidFill>
              <a:latin typeface="Times New Roman" pitchFamily="18" charset="0"/>
              <a:cs typeface="Calibri" pitchFamily="34" charset="0"/>
            </a:endParaRPr>
          </a:p>
          <a:p>
            <a:pPr eaLnBrk="0" hangingPunct="0"/>
            <a:endParaRPr lang="uk-UA" sz="3600" dirty="0" smtClean="0">
              <a:latin typeface="Times New Roman" pitchFamily="18" charset="0"/>
              <a:cs typeface="Calibri" pitchFamily="34" charset="0"/>
            </a:endParaRPr>
          </a:p>
          <a:p>
            <a:pPr algn="ctr" eaLnBrk="0" hangingPunct="0"/>
            <a:endParaRPr lang="uk-UA" sz="3600" dirty="0">
              <a:latin typeface="Times New Roman" pitchFamily="18" charset="0"/>
              <a:cs typeface="Calibri" pitchFamily="34" charset="0"/>
            </a:endParaRPr>
          </a:p>
          <a:p>
            <a:pPr algn="ctr" eaLnBrk="0" hangingPunct="0"/>
            <a:endParaRPr lang="uk-UA" sz="3600" dirty="0" smtClean="0">
              <a:latin typeface="Times New Roman" pitchFamily="18" charset="0"/>
              <a:cs typeface="Calibri" pitchFamily="34" charset="0"/>
            </a:endParaRPr>
          </a:p>
          <a:p>
            <a:pPr algn="ctr" eaLnBrk="0" hangingPunct="0"/>
            <a:endParaRPr lang="uk-UA" sz="3600" dirty="0" smtClean="0">
              <a:latin typeface="Times New Roman" pitchFamily="18" charset="0"/>
              <a:cs typeface="Calibri" pitchFamily="34" charset="0"/>
            </a:endParaRPr>
          </a:p>
          <a:p>
            <a:pPr algn="ctr" eaLnBrk="0" hangingPunct="0"/>
            <a:endParaRPr lang="uk-UA" sz="3600" dirty="0" smtClean="0">
              <a:latin typeface="Times New Roman" pitchFamily="18" charset="0"/>
              <a:cs typeface="Calibri" pitchFamily="34" charset="0"/>
            </a:endParaRPr>
          </a:p>
          <a:p>
            <a:pPr algn="ctr" eaLnBrk="0" hangingPunct="0"/>
            <a:endParaRPr lang="uk-UA" sz="3600" dirty="0" smtClean="0">
              <a:latin typeface="Times New Roman" pitchFamily="18" charset="0"/>
              <a:cs typeface="Calibri" pitchFamily="34" charset="0"/>
            </a:endParaRPr>
          </a:p>
          <a:p>
            <a:pPr algn="ctr" eaLnBrk="0" hangingPunct="0"/>
            <a:endParaRPr lang="uk-UA" sz="3600" dirty="0" smtClean="0">
              <a:latin typeface="Times New Roman" pitchFamily="18" charset="0"/>
              <a:cs typeface="Calibri" pitchFamily="34" charset="0"/>
            </a:endParaRPr>
          </a:p>
          <a:p>
            <a:pPr algn="ctr" eaLnBrk="0" hangingPunct="0"/>
            <a:endParaRPr lang="uk-UA" sz="3600" dirty="0">
              <a:latin typeface="Times New Roman" pitchFamily="18" charset="0"/>
              <a:cs typeface="Calibri" pitchFamily="34" charset="0"/>
            </a:endParaRPr>
          </a:p>
          <a:p>
            <a:pPr algn="ctr" eaLnBrk="0" hangingPunct="0"/>
            <a:endParaRPr lang="uk-UA" sz="3600" dirty="0">
              <a:cs typeface="Calibri" pitchFamily="34" charset="0"/>
            </a:endParaRPr>
          </a:p>
        </p:txBody>
      </p:sp>
      <p:sp>
        <p:nvSpPr>
          <p:cNvPr id="3" name="Параллелограмм 2"/>
          <p:cNvSpPr/>
          <p:nvPr/>
        </p:nvSpPr>
        <p:spPr>
          <a:xfrm>
            <a:off x="2643174" y="3143248"/>
            <a:ext cx="3714776" cy="2214578"/>
          </a:xfrm>
          <a:prstGeom prst="parallelogram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214678" y="3143248"/>
            <a:ext cx="2571768" cy="221457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2643174" y="3143248"/>
            <a:ext cx="3714776" cy="221457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Autofit/>
          </a:bodyPr>
          <a:lstStyle/>
          <a:p>
            <a:pPr eaLnBrk="0" hangingPunct="0"/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2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Рівень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</a:t>
            </a:r>
            <a:b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lang="ru-RU" sz="32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рисунку  </a:t>
            </a:r>
            <a:r>
              <a:rPr lang="ru-RU" sz="3200" b="1" i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AB </a:t>
            </a:r>
            <a:r>
              <a:rPr lang="ru-RU" sz="3200" b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</a:t>
            </a:r>
            <a:r>
              <a:rPr lang="ru-RU" sz="3200" b="1" i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CD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3200" b="1" i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AC </a:t>
            </a:r>
            <a:r>
              <a:rPr lang="ru-RU" sz="3200" b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</a:t>
            </a:r>
            <a:r>
              <a:rPr lang="ru-RU" sz="3200" b="1" i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BD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b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Calibri" pitchFamily="34" charset="0"/>
              </a:rPr>
              <a:t>Доведіть рівність трикутників </a:t>
            </a:r>
            <a:r>
              <a:rPr lang="ru-RU" sz="3200" b="1" i="1" dirty="0" smtClean="0">
                <a:solidFill>
                  <a:schemeClr val="accent2"/>
                </a:solidFill>
                <a:latin typeface="Times New Roman" pitchFamily="18" charset="0"/>
                <a:cs typeface="Calibri" pitchFamily="34" charset="0"/>
              </a:rPr>
              <a:t>ABD</a:t>
            </a:r>
            <a:r>
              <a:rPr lang="ru-RU" sz="3200" b="1" i="1" dirty="0" smtClean="0">
                <a:latin typeface="Times New Roman" pitchFamily="18" charset="0"/>
                <a:cs typeface="Calibri" pitchFamily="34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Calibri" pitchFamily="34" charset="0"/>
              </a:rPr>
              <a:t>і</a:t>
            </a:r>
            <a:r>
              <a:rPr lang="ru-RU" sz="3200" b="1" dirty="0" smtClean="0">
                <a:latin typeface="Times New Roman" pitchFamily="18" charset="0"/>
                <a:cs typeface="Calibri" pitchFamily="34" charset="0"/>
              </a:rPr>
              <a:t> </a:t>
            </a:r>
            <a:r>
              <a:rPr lang="ru-RU" sz="3200" b="1" i="1" dirty="0" smtClean="0">
                <a:solidFill>
                  <a:schemeClr val="accent2"/>
                </a:solidFill>
                <a:latin typeface="Times New Roman" pitchFamily="18" charset="0"/>
                <a:cs typeface="Calibri" pitchFamily="34" charset="0"/>
              </a:rPr>
              <a:t>DCA</a:t>
            </a:r>
            <a:r>
              <a:rPr lang="ru-RU" sz="3200" b="1" dirty="0" smtClean="0">
                <a:latin typeface="Times New Roman" pitchFamily="18" charset="0"/>
                <a:cs typeface="Calibri" pitchFamily="34" charset="0"/>
              </a:rPr>
              <a:t>.</a:t>
            </a:r>
            <a:r>
              <a:rPr lang="ru-RU" sz="3200" b="1" dirty="0" smtClean="0">
                <a:cs typeface="Calibri" pitchFamily="34" charset="0"/>
              </a:rPr>
              <a:t/>
            </a:r>
            <a:br>
              <a:rPr lang="ru-RU" sz="3200" b="1" dirty="0" smtClean="0">
                <a:cs typeface="Calibri" pitchFamily="34" charset="0"/>
              </a:rPr>
            </a:br>
            <a:endParaRPr lang="uk-UA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</a:t>
            </a:r>
            <a:r>
              <a:rPr lang="en-US" sz="4000" dirty="0" smtClean="0"/>
              <a:t>B                              C</a:t>
            </a:r>
          </a:p>
          <a:p>
            <a:endParaRPr lang="en-US" sz="4000" dirty="0"/>
          </a:p>
          <a:p>
            <a:endParaRPr lang="en-US" sz="4000" dirty="0" smtClean="0"/>
          </a:p>
          <a:p>
            <a:endParaRPr lang="en-US" sz="4000" dirty="0"/>
          </a:p>
          <a:p>
            <a:pPr>
              <a:buNone/>
            </a:pPr>
            <a:r>
              <a:rPr lang="en-US" sz="4000" dirty="0" smtClean="0"/>
              <a:t>                  A                                        D</a:t>
            </a:r>
            <a:endParaRPr lang="uk-UA" dirty="0"/>
          </a:p>
        </p:txBody>
      </p:sp>
      <p:sp>
        <p:nvSpPr>
          <p:cNvPr id="4" name="Трапеция 3"/>
          <p:cNvSpPr/>
          <p:nvPr/>
        </p:nvSpPr>
        <p:spPr>
          <a:xfrm>
            <a:off x="2928926" y="2643182"/>
            <a:ext cx="4429156" cy="2643206"/>
          </a:xfrm>
          <a:prstGeom prst="trapezoi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571868" y="2643182"/>
            <a:ext cx="3786214" cy="26432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928926" y="2643182"/>
            <a:ext cx="3786214" cy="264320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Autofit/>
          </a:bodyPr>
          <a:lstStyle/>
          <a:p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4344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Обґрунтуйте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 </a:t>
            </a:r>
            <a:r>
              <a:rPr 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допомогою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третьої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ознаки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рівності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трикутників, що:</a:t>
            </a:r>
          </a:p>
          <a:p>
            <a:pPr eaLnBrk="0" hangingPunct="0">
              <a:buNone/>
            </a:pPr>
            <a:r>
              <a:rPr lang="ru-RU" sz="2800" dirty="0" smtClean="0">
                <a:solidFill>
                  <a:schemeClr val="hlin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Δ </a:t>
            </a:r>
            <a:r>
              <a:rPr lang="ru-RU" sz="2800" i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ABC </a:t>
            </a:r>
            <a:r>
              <a:rPr lang="ru-RU" sz="2800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Δ </a:t>
            </a:r>
            <a:r>
              <a:rPr lang="ru-RU" sz="2800" i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MNK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hlin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Δ </a:t>
            </a:r>
            <a:r>
              <a:rPr lang="ru-RU" sz="2800" i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ABC </a:t>
            </a:r>
            <a:r>
              <a:rPr lang="ru-RU" sz="2800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Δ </a:t>
            </a:r>
            <a:r>
              <a:rPr lang="ru-RU" sz="2800" i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ADC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hlin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Δ </a:t>
            </a:r>
            <a:r>
              <a:rPr lang="ru-RU" sz="2800" i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BDC </a:t>
            </a:r>
            <a:r>
              <a:rPr lang="ru-RU" sz="2800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Δ </a:t>
            </a:r>
            <a:r>
              <a:rPr lang="ru-RU" sz="2800" i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CAB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</a:t>
            </a:r>
            <a:r>
              <a:rPr lang="en-US" sz="1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                                    </a:t>
            </a:r>
            <a:endParaRPr lang="ru-RU" sz="18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          </a:t>
            </a:r>
            <a:r>
              <a:rPr lang="en-US" sz="1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sz="1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                  M                                                              B               C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/>
            </a:r>
            <a:br>
              <a:rPr lang="ru-RU" dirty="0" smtClean="0">
                <a:ea typeface="Calibri" pitchFamily="34" charset="0"/>
                <a:cs typeface="Times New Roman" pitchFamily="18" charset="0"/>
              </a:rPr>
            </a:br>
            <a:r>
              <a:rPr lang="en-US" dirty="0" smtClean="0">
                <a:ea typeface="Calibri" pitchFamily="34" charset="0"/>
                <a:cs typeface="Times New Roman" pitchFamily="18" charset="0"/>
              </a:rPr>
              <a:t>                                </a:t>
            </a:r>
            <a:r>
              <a:rPr lang="en-US" sz="1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                              C</a:t>
            </a:r>
            <a:endParaRPr lang="uk-UA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/>
          </a:p>
          <a:p>
            <a:pPr>
              <a:buNone/>
            </a:pPr>
            <a:r>
              <a:rPr lang="en-US" sz="1800" dirty="0" smtClean="0"/>
              <a:t> </a:t>
            </a:r>
            <a:r>
              <a:rPr lang="en-US" sz="1800" b="1" dirty="0" smtClean="0"/>
              <a:t>                                                                       </a:t>
            </a:r>
          </a:p>
          <a:p>
            <a:pPr>
              <a:buNone/>
            </a:pPr>
            <a:r>
              <a:rPr lang="en-US" sz="1800" b="1" dirty="0"/>
              <a:t>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1800" b="1" dirty="0" smtClean="0"/>
              <a:t>                       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800" b="1" dirty="0" smtClean="0"/>
              <a:t>               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800" b="1" dirty="0" smtClean="0"/>
              <a:t>                                 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1800" b="1" dirty="0" smtClean="0"/>
              <a:t>                              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A   </a:t>
            </a:r>
            <a:r>
              <a:rPr lang="en-US" sz="1800" b="1" dirty="0" smtClean="0"/>
              <a:t>                          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D</a:t>
            </a:r>
          </a:p>
          <a:p>
            <a:pPr>
              <a:buNone/>
            </a:pPr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785786" y="4143380"/>
            <a:ext cx="1071570" cy="142876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Блок-схема: объединение 6"/>
          <p:cNvSpPr/>
          <p:nvPr/>
        </p:nvSpPr>
        <p:spPr>
          <a:xfrm>
            <a:off x="2285984" y="4214818"/>
            <a:ext cx="928694" cy="1428760"/>
          </a:xfrm>
          <a:prstGeom prst="flowChartMerg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Ромб 8"/>
          <p:cNvSpPr/>
          <p:nvPr/>
        </p:nvSpPr>
        <p:spPr>
          <a:xfrm>
            <a:off x="3857620" y="3571876"/>
            <a:ext cx="1500198" cy="2071702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Трапеция 9"/>
          <p:cNvSpPr/>
          <p:nvPr/>
        </p:nvSpPr>
        <p:spPr>
          <a:xfrm>
            <a:off x="6643702" y="4071942"/>
            <a:ext cx="1357322" cy="1643074"/>
          </a:xfrm>
          <a:prstGeom prst="trapezoi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12" name="Прямая соединительная линия 11"/>
          <p:cNvCxnSpPr>
            <a:stCxn id="9" idx="0"/>
            <a:endCxn id="9" idx="2"/>
          </p:cNvCxnSpPr>
          <p:nvPr/>
        </p:nvCxnSpPr>
        <p:spPr>
          <a:xfrm rot="16200000" flipH="1">
            <a:off x="3571868" y="4607727"/>
            <a:ext cx="207170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endCxn id="9" idx="3"/>
          </p:cNvCxnSpPr>
          <p:nvPr/>
        </p:nvCxnSpPr>
        <p:spPr>
          <a:xfrm>
            <a:off x="3857620" y="4572008"/>
            <a:ext cx="1500198" cy="3571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322231" y="4393413"/>
            <a:ext cx="1643074" cy="10001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6679421" y="4393413"/>
            <a:ext cx="1643074" cy="10001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00100" y="4786322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500166" y="4786322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500166" y="4929198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1071538" y="5572140"/>
            <a:ext cx="28575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1142976" y="5572140"/>
            <a:ext cx="28575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1214414" y="5572140"/>
            <a:ext cx="28575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928926" y="4786322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357422" y="4786322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2428860" y="4929198"/>
            <a:ext cx="16073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2536811" y="4178305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2643968" y="4214024"/>
            <a:ext cx="28575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2714612" y="4214818"/>
            <a:ext cx="28575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4071934" y="4000504"/>
            <a:ext cx="214314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16200000" flipH="1">
            <a:off x="4929190" y="4929198"/>
            <a:ext cx="214314" cy="21431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4857752" y="3857628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4929190" y="4000504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4071934" y="485776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rot="5400000">
            <a:off x="4143372" y="5000636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6715140" y="4714884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7715272" y="4714884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>
            <a:off x="7429520" y="4786322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7500958" y="4929198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rot="16200000" flipH="1">
            <a:off x="7072330" y="485776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16200000" flipH="1">
            <a:off x="6929454" y="5000636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Рефлексія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Font typeface="Arial" charset="0"/>
              <a:buNone/>
              <a:defRPr/>
            </a:pPr>
            <a:r>
              <a:rPr lang="uk-UA" sz="4400" b="1" dirty="0" smtClean="0">
                <a:solidFill>
                  <a:srgbClr val="002060"/>
                </a:solidFill>
              </a:rPr>
              <a:t>Сьогодні на уроці я повторив</a:t>
            </a:r>
            <a:r>
              <a:rPr lang="ru-RU" sz="4400" b="1" dirty="0" smtClean="0">
                <a:solidFill>
                  <a:srgbClr val="002060"/>
                </a:solidFill>
              </a:rPr>
              <a:t>…</a:t>
            </a:r>
          </a:p>
          <a:p>
            <a:pPr marL="0" indent="0" algn="ctr">
              <a:buFont typeface="Arial" charset="0"/>
              <a:buNone/>
              <a:defRPr/>
            </a:pPr>
            <a:r>
              <a:rPr lang="uk-UA" sz="4400" b="1" dirty="0" smtClean="0">
                <a:solidFill>
                  <a:srgbClr val="002060"/>
                </a:solidFill>
              </a:rPr>
              <a:t>Сьогодні я зрозумів… </a:t>
            </a:r>
            <a:endParaRPr lang="ru-RU" sz="4400" b="1" dirty="0" smtClean="0">
              <a:solidFill>
                <a:srgbClr val="002060"/>
              </a:solidFill>
            </a:endParaRPr>
          </a:p>
          <a:p>
            <a:pPr marL="0" indent="0" algn="ctr">
              <a:buFont typeface="Arial" charset="0"/>
              <a:buNone/>
              <a:defRPr/>
            </a:pPr>
            <a:r>
              <a:rPr lang="uk-UA" sz="4400" b="1" dirty="0" smtClean="0">
                <a:solidFill>
                  <a:srgbClr val="002060"/>
                </a:solidFill>
              </a:rPr>
              <a:t>Я дізнався …</a:t>
            </a:r>
            <a:endParaRPr lang="ru-RU" sz="4400" b="1" dirty="0" smtClean="0">
              <a:solidFill>
                <a:srgbClr val="002060"/>
              </a:solidFill>
            </a:endParaRPr>
          </a:p>
          <a:p>
            <a:pPr marL="0" indent="0" algn="ctr">
              <a:buFont typeface="Arial" charset="0"/>
              <a:buNone/>
              <a:defRPr/>
            </a:pPr>
            <a:r>
              <a:rPr lang="uk-UA" sz="4400" b="1" dirty="0" smtClean="0">
                <a:solidFill>
                  <a:srgbClr val="002060"/>
                </a:solidFill>
              </a:rPr>
              <a:t>Найважчим для мене було…</a:t>
            </a:r>
            <a:endParaRPr lang="ru-RU" sz="44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Домашнє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завдання</a:t>
            </a:r>
            <a:endParaRPr lang="ru-RU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/>
              <a:t>Вивчити</a:t>
            </a:r>
            <a:r>
              <a:rPr lang="ru-RU" b="1" dirty="0" smtClean="0"/>
              <a:t>  </a:t>
            </a:r>
            <a:r>
              <a:rPr lang="ru-RU" b="1" dirty="0" smtClean="0">
                <a:solidFill>
                  <a:srgbClr val="FF0000"/>
                </a:solidFill>
              </a:rPr>
              <a:t>п.16</a:t>
            </a:r>
            <a:r>
              <a:rPr lang="ru-RU" b="1" dirty="0" smtClean="0"/>
              <a:t>      О.І. </a:t>
            </a:r>
            <a:r>
              <a:rPr lang="ru-RU" b="1" dirty="0" err="1" smtClean="0"/>
              <a:t>Істер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Письмово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err="1" smtClean="0"/>
              <a:t>виконати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err="1" smtClean="0"/>
              <a:t>вправи</a:t>
            </a:r>
            <a:r>
              <a:rPr lang="ru-RU" b="1" dirty="0" smtClean="0"/>
              <a:t>  №                     </a:t>
            </a:r>
            <a:r>
              <a:rPr lang="ru-RU" b="1" u="sng" dirty="0" smtClean="0">
                <a:solidFill>
                  <a:srgbClr val="FF0000"/>
                </a:solidFill>
              </a:rPr>
              <a:t>330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                     </a:t>
            </a:r>
            <a:r>
              <a:rPr lang="ru-RU" b="1" u="sng" dirty="0" smtClean="0">
                <a:solidFill>
                  <a:srgbClr val="FF0000"/>
                </a:solidFill>
              </a:rPr>
              <a:t>326</a:t>
            </a:r>
          </a:p>
          <a:p>
            <a:pPr>
              <a:buNone/>
            </a:pPr>
            <a:r>
              <a:rPr lang="ru-RU" b="1" dirty="0" smtClean="0"/>
              <a:t>                        </a:t>
            </a:r>
            <a:r>
              <a:rPr lang="ru-RU" b="1" u="sng" dirty="0" smtClean="0">
                <a:solidFill>
                  <a:srgbClr val="FF0000"/>
                </a:solidFill>
              </a:rPr>
              <a:t>324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Девіз уроку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Font typeface="Arial" charset="0"/>
              <a:buNone/>
            </a:pPr>
            <a:r>
              <a:rPr lang="uk-UA" sz="5400" b="1" dirty="0" smtClean="0">
                <a:solidFill>
                  <a:srgbClr val="C00000"/>
                </a:solidFill>
              </a:rPr>
              <a:t>Скажи мені – я забуду.</a:t>
            </a:r>
            <a:r>
              <a:rPr lang="ru-RU" sz="5400" b="1" dirty="0" smtClean="0">
                <a:solidFill>
                  <a:srgbClr val="C00000"/>
                </a:solidFill>
              </a:rPr>
              <a:t/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uk-UA" sz="5400" b="1" dirty="0" smtClean="0">
                <a:solidFill>
                  <a:srgbClr val="C00000"/>
                </a:solidFill>
              </a:rPr>
              <a:t>Покажи мені –</a:t>
            </a:r>
            <a:endParaRPr lang="en-US" sz="5400" b="1" dirty="0" smtClean="0">
              <a:solidFill>
                <a:srgbClr val="C00000"/>
              </a:solidFill>
            </a:endParaRPr>
          </a:p>
          <a:p>
            <a:pPr marL="0" indent="0" algn="ctr">
              <a:buFont typeface="Arial" charset="0"/>
              <a:buNone/>
            </a:pPr>
            <a:r>
              <a:rPr lang="uk-UA" sz="5400" b="1" dirty="0" smtClean="0">
                <a:solidFill>
                  <a:srgbClr val="C00000"/>
                </a:solidFill>
              </a:rPr>
              <a:t> я запам'ятаю.</a:t>
            </a:r>
            <a:r>
              <a:rPr lang="ru-RU" sz="5400" b="1" dirty="0" smtClean="0">
                <a:solidFill>
                  <a:srgbClr val="C00000"/>
                </a:solidFill>
              </a:rPr>
              <a:t/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uk-UA" sz="5400" b="1" dirty="0" smtClean="0">
                <a:solidFill>
                  <a:srgbClr val="C00000"/>
                </a:solidFill>
              </a:rPr>
              <a:t>Залучи мене  -   я навчусь</a:t>
            </a:r>
          </a:p>
          <a:p>
            <a:pPr marL="0" indent="0" algn="r">
              <a:buFont typeface="Arial" charset="0"/>
              <a:buNone/>
            </a:pPr>
            <a:r>
              <a:rPr lang="uk-UA" b="1" dirty="0" smtClean="0"/>
              <a:t>Східна приказка</a:t>
            </a:r>
            <a:endParaRPr lang="uk-U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78581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Самостійна робота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857232"/>
            <a:ext cx="8786874" cy="5786478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uk-UA" b="1" dirty="0" smtClean="0">
                <a:solidFill>
                  <a:srgbClr val="C00000"/>
                </a:solidFill>
              </a:rPr>
              <a:t>1 група</a:t>
            </a:r>
            <a:r>
              <a:rPr lang="uk-UA" b="1" dirty="0" smtClean="0">
                <a:solidFill>
                  <a:schemeClr val="tx1"/>
                </a:solidFill>
              </a:rPr>
              <a:t>. </a:t>
            </a:r>
            <a:r>
              <a:rPr lang="uk-UA" dirty="0" smtClean="0">
                <a:solidFill>
                  <a:schemeClr val="tx1"/>
                </a:solidFill>
              </a:rPr>
              <a:t>Дано гострокутний  трикутник  </a:t>
            </a:r>
            <a:r>
              <a:rPr lang="uk-UA" i="1" dirty="0" smtClean="0">
                <a:solidFill>
                  <a:schemeClr val="tx1"/>
                </a:solidFill>
              </a:rPr>
              <a:t>ABC, </a:t>
            </a:r>
            <a:r>
              <a:rPr lang="uk-UA" dirty="0" smtClean="0">
                <a:solidFill>
                  <a:schemeClr val="tx1"/>
                </a:solidFill>
              </a:rPr>
              <a:t>проведіть з кожної вершини трикутника медіани.</a:t>
            </a:r>
            <a:endParaRPr lang="uk-UA" sz="1000" dirty="0" smtClean="0">
              <a:solidFill>
                <a:schemeClr val="tx1"/>
              </a:solidFill>
            </a:endParaRPr>
          </a:p>
          <a:p>
            <a:pPr algn="l"/>
            <a:endParaRPr lang="uk-UA" sz="900" dirty="0" smtClean="0">
              <a:solidFill>
                <a:schemeClr val="tx1"/>
              </a:solidFill>
            </a:endParaRPr>
          </a:p>
          <a:p>
            <a:pPr algn="l"/>
            <a:r>
              <a:rPr lang="uk-UA" b="1" dirty="0" smtClean="0">
                <a:solidFill>
                  <a:srgbClr val="C00000"/>
                </a:solidFill>
              </a:rPr>
              <a:t>2 група. </a:t>
            </a:r>
            <a:r>
              <a:rPr lang="uk-UA" dirty="0" smtClean="0">
                <a:solidFill>
                  <a:schemeClr val="tx1"/>
                </a:solidFill>
              </a:rPr>
              <a:t>У рівнобедреному трикутнику </a:t>
            </a:r>
            <a:r>
              <a:rPr lang="uk-UA" i="1" dirty="0" smtClean="0">
                <a:solidFill>
                  <a:schemeClr val="tx1"/>
                </a:solidFill>
              </a:rPr>
              <a:t>ABC </a:t>
            </a:r>
            <a:r>
              <a:rPr lang="uk-UA" dirty="0" smtClean="0">
                <a:solidFill>
                  <a:schemeClr val="tx1"/>
                </a:solidFill>
              </a:rPr>
              <a:t>з основою </a:t>
            </a:r>
            <a:r>
              <a:rPr lang="uk-UA" i="1" dirty="0" smtClean="0">
                <a:solidFill>
                  <a:schemeClr val="tx1"/>
                </a:solidFill>
              </a:rPr>
              <a:t>AC </a:t>
            </a:r>
            <a:r>
              <a:rPr lang="uk-UA" dirty="0" smtClean="0">
                <a:solidFill>
                  <a:schemeClr val="tx1"/>
                </a:solidFill>
              </a:rPr>
              <a:t>проведено бісектрису </a:t>
            </a:r>
            <a:r>
              <a:rPr lang="uk-UA" i="1" dirty="0" smtClean="0">
                <a:solidFill>
                  <a:schemeClr val="tx1"/>
                </a:solidFill>
              </a:rPr>
              <a:t>BM</a:t>
            </a:r>
            <a:r>
              <a:rPr lang="uk-UA" dirty="0" smtClean="0">
                <a:solidFill>
                  <a:schemeClr val="tx1"/>
                </a:solidFill>
              </a:rPr>
              <a:t>. Запишіть 3 пари рівних кутів та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</a:rPr>
              <a:t>2 пари рівних сторін для цього трикутника.</a:t>
            </a:r>
            <a:endParaRPr lang="uk-UA" sz="800" dirty="0" smtClean="0">
              <a:solidFill>
                <a:schemeClr val="tx1"/>
              </a:solidFill>
            </a:endParaRPr>
          </a:p>
          <a:p>
            <a:pPr algn="l"/>
            <a:endParaRPr lang="uk-UA" sz="900" dirty="0" smtClean="0">
              <a:solidFill>
                <a:schemeClr val="tx1"/>
              </a:solidFill>
            </a:endParaRPr>
          </a:p>
          <a:p>
            <a:pPr algn="l"/>
            <a:r>
              <a:rPr lang="uk-UA" b="1" dirty="0" smtClean="0">
                <a:solidFill>
                  <a:srgbClr val="C00000"/>
                </a:solidFill>
              </a:rPr>
              <a:t>3 група</a:t>
            </a:r>
            <a:r>
              <a:rPr lang="uk-UA" b="1" dirty="0" smtClean="0">
                <a:solidFill>
                  <a:schemeClr val="tx1"/>
                </a:solidFill>
              </a:rPr>
              <a:t>. </a:t>
            </a:r>
            <a:r>
              <a:rPr lang="uk-UA" dirty="0" smtClean="0">
                <a:solidFill>
                  <a:schemeClr val="tx1"/>
                </a:solidFill>
              </a:rPr>
              <a:t>Відшукайте рівні трикутники</a:t>
            </a:r>
            <a:r>
              <a:rPr lang="uk-UA" b="1" dirty="0" smtClean="0">
                <a:solidFill>
                  <a:schemeClr val="tx1"/>
                </a:solidFill>
              </a:rPr>
              <a:t> </a:t>
            </a:r>
            <a:r>
              <a:rPr lang="uk-UA" dirty="0" smtClean="0">
                <a:solidFill>
                  <a:schemeClr val="tx1"/>
                </a:solidFill>
              </a:rPr>
              <a:t>на даному рисунку, запишіть відповідні рівності, за якою ознакою вони рівні?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                        В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                                                                   </a:t>
            </a:r>
            <a:endParaRPr lang="uk-UA" dirty="0" smtClean="0">
              <a:solidFill>
                <a:schemeClr val="tx1"/>
              </a:solidFill>
            </a:endParaRPr>
          </a:p>
          <a:p>
            <a:r>
              <a:rPr lang="uk-UA" b="1" dirty="0" smtClean="0">
                <a:solidFill>
                  <a:schemeClr val="tx1"/>
                </a:solidFill>
              </a:rPr>
              <a:t> </a:t>
            </a:r>
            <a:endParaRPr lang="uk-UA" dirty="0" smtClean="0">
              <a:solidFill>
                <a:schemeClr val="tx1"/>
              </a:solidFill>
            </a:endParaRPr>
          </a:p>
          <a:p>
            <a:r>
              <a:rPr lang="uk-UA" b="1" dirty="0" smtClean="0">
                <a:solidFill>
                  <a:schemeClr val="tx1"/>
                </a:solidFill>
              </a:rPr>
              <a:t>                                           </a:t>
            </a:r>
            <a:endParaRPr lang="uk-UA" dirty="0" smtClean="0">
              <a:solidFill>
                <a:schemeClr val="tx1"/>
              </a:solidFill>
            </a:endParaRPr>
          </a:p>
          <a:p>
            <a:r>
              <a:rPr lang="uk-UA" b="1" dirty="0" smtClean="0">
                <a:solidFill>
                  <a:schemeClr val="tx1"/>
                </a:solidFill>
              </a:rPr>
              <a:t>                           А          М          С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4786314" y="4357694"/>
            <a:ext cx="1785950" cy="1500198"/>
          </a:xfrm>
          <a:prstGeom prst="triangl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7" name="Прямая соединительная линия 6"/>
          <p:cNvCxnSpPr>
            <a:stCxn id="5" idx="0"/>
            <a:endCxn id="5" idx="3"/>
          </p:cNvCxnSpPr>
          <p:nvPr/>
        </p:nvCxnSpPr>
        <p:spPr>
          <a:xfrm rot="16200000" flipH="1">
            <a:off x="4929190" y="5107793"/>
            <a:ext cx="150019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143504" y="5000636"/>
            <a:ext cx="285752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5965041" y="4893479"/>
            <a:ext cx="285752" cy="21431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5000628" y="5857892"/>
            <a:ext cx="28575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5214942" y="5857892"/>
            <a:ext cx="28575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5750727" y="5893611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5965041" y="5893611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Відповіді до самостійної роботи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0" indent="-457200">
              <a:buAutoNum type="arabicPeriod"/>
            </a:pPr>
            <a:r>
              <a:rPr lang="uk-UA" sz="2400" b="1" dirty="0" smtClean="0"/>
              <a:t>                В                                     2.</a:t>
            </a:r>
            <a:r>
              <a:rPr lang="uk-UA" sz="2400" dirty="0" smtClean="0">
                <a:sym typeface="Symbol"/>
              </a:rPr>
              <a:t> </a:t>
            </a:r>
            <a:r>
              <a:rPr lang="uk-UA" sz="2400" b="1" dirty="0" smtClean="0">
                <a:sym typeface="Symbol"/>
              </a:rPr>
              <a:t>А</a:t>
            </a:r>
            <a:r>
              <a:rPr lang="ru-RU" sz="2400" b="1" dirty="0" smtClean="0"/>
              <a:t>=</a:t>
            </a:r>
            <a:r>
              <a:rPr lang="en-US" sz="2400" b="1" dirty="0" smtClean="0">
                <a:sym typeface="Symbol"/>
              </a:rPr>
              <a:t></a:t>
            </a:r>
            <a:r>
              <a:rPr lang="uk-UA" sz="2400" b="1" dirty="0" smtClean="0">
                <a:sym typeface="Symbol"/>
              </a:rPr>
              <a:t>С,</a:t>
            </a:r>
            <a:r>
              <a:rPr lang="ru-RU" sz="2400" b="1" dirty="0" smtClean="0"/>
              <a:t>  </a:t>
            </a:r>
            <a:r>
              <a:rPr lang="en-US" sz="2400" b="1" dirty="0" smtClean="0">
                <a:sym typeface="Symbol"/>
              </a:rPr>
              <a:t></a:t>
            </a:r>
            <a:r>
              <a:rPr lang="uk-UA" sz="2400" b="1" dirty="0" smtClean="0">
                <a:sym typeface="Symbol"/>
              </a:rPr>
              <a:t>АВМ</a:t>
            </a:r>
            <a:r>
              <a:rPr lang="ru-RU" sz="2400" b="1" dirty="0" smtClean="0"/>
              <a:t>=</a:t>
            </a:r>
            <a:r>
              <a:rPr lang="en-US" sz="2400" b="1" dirty="0" smtClean="0">
                <a:sym typeface="Symbol"/>
              </a:rPr>
              <a:t></a:t>
            </a:r>
            <a:r>
              <a:rPr lang="uk-UA" sz="2400" b="1" dirty="0" smtClean="0">
                <a:sym typeface="Symbol"/>
              </a:rPr>
              <a:t>СВМ</a:t>
            </a:r>
            <a:r>
              <a:rPr lang="uk-UA" sz="2400" b="1" dirty="0" smtClean="0"/>
              <a:t>,</a:t>
            </a:r>
            <a:r>
              <a:rPr lang="ru-RU" sz="2400" b="1" dirty="0" smtClean="0"/>
              <a:t>                      </a:t>
            </a:r>
          </a:p>
          <a:p>
            <a:pPr marL="457200" indent="-457200">
              <a:buNone/>
            </a:pPr>
            <a:r>
              <a:rPr lang="ru-RU" sz="2400" b="1" dirty="0" smtClean="0">
                <a:sym typeface="Symbol"/>
              </a:rPr>
              <a:t>                                                                   </a:t>
            </a:r>
            <a:r>
              <a:rPr lang="en-US" sz="2400" b="1" dirty="0" smtClean="0">
                <a:sym typeface="Symbol"/>
              </a:rPr>
              <a:t></a:t>
            </a:r>
            <a:r>
              <a:rPr lang="uk-UA" sz="2400" b="1" dirty="0" smtClean="0">
                <a:sym typeface="Symbol"/>
              </a:rPr>
              <a:t>АМВ</a:t>
            </a:r>
            <a:r>
              <a:rPr lang="ru-RU" sz="2400" b="1" dirty="0" smtClean="0"/>
              <a:t>=</a:t>
            </a:r>
            <a:r>
              <a:rPr lang="en-US" sz="2400" b="1" dirty="0" smtClean="0">
                <a:sym typeface="Symbol"/>
              </a:rPr>
              <a:t></a:t>
            </a:r>
            <a:r>
              <a:rPr lang="uk-UA" sz="2400" b="1" dirty="0" smtClean="0">
                <a:sym typeface="Symbol"/>
              </a:rPr>
              <a:t>СМВ,  АВ</a:t>
            </a:r>
            <a:r>
              <a:rPr lang="ru-RU" sz="2400" b="1" dirty="0" smtClean="0"/>
              <a:t>=СВ</a:t>
            </a:r>
            <a:r>
              <a:rPr lang="uk-UA" sz="2400" b="1" dirty="0" smtClean="0"/>
              <a:t>.</a:t>
            </a:r>
          </a:p>
          <a:p>
            <a:pPr marL="514350" indent="-514350">
              <a:buAutoNum type="arabicPeriod"/>
            </a:pPr>
            <a:endParaRPr lang="uk-UA" sz="2400" b="1" dirty="0" smtClean="0"/>
          </a:p>
          <a:p>
            <a:pPr marL="514350" indent="-514350">
              <a:buAutoNum type="arabicPeriod"/>
            </a:pPr>
            <a:endParaRPr lang="uk-UA" sz="2400" b="1" dirty="0" smtClean="0"/>
          </a:p>
          <a:p>
            <a:pPr marL="514350" indent="-514350">
              <a:buAutoNum type="arabicPeriod"/>
            </a:pPr>
            <a:endParaRPr lang="uk-UA" sz="2400" b="1" dirty="0" smtClean="0"/>
          </a:p>
          <a:p>
            <a:pPr marL="514350" indent="-514350">
              <a:buNone/>
            </a:pPr>
            <a:r>
              <a:rPr lang="uk-UA" sz="2400" b="1" dirty="0" smtClean="0"/>
              <a:t>             А                        С</a:t>
            </a:r>
          </a:p>
          <a:p>
            <a:pPr marL="514350" indent="-514350">
              <a:buAutoNum type="arabicPeriod" startAt="3"/>
            </a:pPr>
            <a:r>
              <a:rPr lang="uk-UA" sz="2400" b="1" dirty="0" smtClean="0"/>
              <a:t>АВМ=    СВМ (АВ=ВС, АМ=СМ, </a:t>
            </a:r>
            <a:r>
              <a:rPr lang="uk-UA" sz="2400" b="1" dirty="0" smtClean="0">
                <a:sym typeface="Symbol"/>
              </a:rPr>
              <a:t>А</a:t>
            </a:r>
            <a:r>
              <a:rPr lang="ru-RU" sz="2400" b="1" dirty="0" smtClean="0"/>
              <a:t>=</a:t>
            </a:r>
            <a:r>
              <a:rPr lang="en-US" sz="2400" b="1" dirty="0" smtClean="0">
                <a:sym typeface="Symbol"/>
              </a:rPr>
              <a:t></a:t>
            </a:r>
            <a:r>
              <a:rPr lang="uk-UA" sz="2400" b="1" dirty="0" smtClean="0">
                <a:sym typeface="Symbol"/>
              </a:rPr>
              <a:t>С</a:t>
            </a:r>
            <a:r>
              <a:rPr lang="uk-UA" sz="2400" b="1" dirty="0" smtClean="0"/>
              <a:t>) – за двома сторонами і кутом між ними.                                                                            АВМ=    СВМ  (АВ=ВС, </a:t>
            </a:r>
            <a:r>
              <a:rPr lang="uk-UA" sz="2400" b="1" dirty="0" smtClean="0">
                <a:sym typeface="Symbol"/>
              </a:rPr>
              <a:t>ВАМ</a:t>
            </a:r>
            <a:r>
              <a:rPr lang="ru-RU" sz="2400" b="1" dirty="0" smtClean="0"/>
              <a:t>=</a:t>
            </a:r>
            <a:r>
              <a:rPr lang="en-US" sz="2400" b="1" dirty="0" smtClean="0">
                <a:sym typeface="Symbol"/>
              </a:rPr>
              <a:t></a:t>
            </a:r>
            <a:r>
              <a:rPr lang="uk-UA" sz="2400" b="1" dirty="0" smtClean="0">
                <a:sym typeface="Symbol"/>
              </a:rPr>
              <a:t>ВСМ, АВМ</a:t>
            </a:r>
            <a:r>
              <a:rPr lang="ru-RU" sz="2400" b="1" dirty="0" smtClean="0"/>
              <a:t>=</a:t>
            </a:r>
            <a:r>
              <a:rPr lang="en-US" sz="2400" b="1" dirty="0" smtClean="0">
                <a:sym typeface="Symbol"/>
              </a:rPr>
              <a:t></a:t>
            </a:r>
            <a:r>
              <a:rPr lang="uk-UA" sz="2400" b="1" dirty="0" smtClean="0">
                <a:sym typeface="Symbol"/>
              </a:rPr>
              <a:t>СВМ </a:t>
            </a:r>
            <a:r>
              <a:rPr lang="uk-UA" sz="2400" b="1" dirty="0" smtClean="0"/>
              <a:t>) – за стороною і прилеглими кутами                                                                                               АВМ=    СВМ (АВ=ВС, АМ=СМ, ВМ - спільна) – за трьома сторонами</a:t>
            </a:r>
          </a:p>
          <a:p>
            <a:pPr marL="514350" indent="-514350">
              <a:buNone/>
            </a:pPr>
            <a:r>
              <a:rPr lang="uk-UA" sz="2400" b="1" dirty="0" smtClean="0"/>
              <a:t>             </a:t>
            </a:r>
            <a:endParaRPr lang="uk-UA" sz="2400" b="1" dirty="0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500166" y="1928802"/>
            <a:ext cx="1571636" cy="1643074"/>
          </a:xfrm>
          <a:prstGeom prst="triangl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8" name="Прямая соединительная линия 7"/>
          <p:cNvCxnSpPr>
            <a:stCxn id="6" idx="0"/>
            <a:endCxn id="6" idx="3"/>
          </p:cNvCxnSpPr>
          <p:nvPr/>
        </p:nvCxnSpPr>
        <p:spPr>
          <a:xfrm rot="16200000" flipH="1">
            <a:off x="1464447" y="2750339"/>
            <a:ext cx="164307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6" idx="2"/>
            <a:endCxn id="6" idx="5"/>
          </p:cNvCxnSpPr>
          <p:nvPr/>
        </p:nvCxnSpPr>
        <p:spPr>
          <a:xfrm rot="5400000" flipH="1" flipV="1">
            <a:off x="1678760" y="2571744"/>
            <a:ext cx="821537" cy="117872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6" idx="4"/>
            <a:endCxn id="6" idx="1"/>
          </p:cNvCxnSpPr>
          <p:nvPr/>
        </p:nvCxnSpPr>
        <p:spPr>
          <a:xfrm rot="5400000" flipH="1">
            <a:off x="2071670" y="2571745"/>
            <a:ext cx="821537" cy="117872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Равнобедренный треугольник 8"/>
          <p:cNvSpPr/>
          <p:nvPr/>
        </p:nvSpPr>
        <p:spPr>
          <a:xfrm>
            <a:off x="857224" y="3857628"/>
            <a:ext cx="142876" cy="21431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1857356" y="3786190"/>
            <a:ext cx="142876" cy="285752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857224" y="5072074"/>
            <a:ext cx="142876" cy="285752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1857356" y="5000636"/>
            <a:ext cx="142876" cy="285752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1857356" y="4429132"/>
            <a:ext cx="142876" cy="285752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857224" y="4429132"/>
            <a:ext cx="142876" cy="285752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43000"/>
          </a:xfrm>
        </p:spPr>
        <p:txBody>
          <a:bodyPr>
            <a:normAutofit/>
          </a:bodyPr>
          <a:lstStyle/>
          <a:p>
            <a:r>
              <a:rPr lang="uk-UA" b="1" dirty="0" smtClean="0"/>
              <a:t>Виконання усних вправ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err="1" smtClean="0"/>
              <a:t>Закінчіть</a:t>
            </a:r>
            <a:r>
              <a:rPr lang="ru-RU" b="1" dirty="0" smtClean="0"/>
              <a:t> </a:t>
            </a:r>
            <a:r>
              <a:rPr lang="ru-RU" b="1" dirty="0" err="1" smtClean="0"/>
              <a:t>речення</a:t>
            </a:r>
            <a:endParaRPr lang="ru-RU" b="1" dirty="0" smtClean="0"/>
          </a:p>
          <a:p>
            <a:pPr>
              <a:buNone/>
            </a:pPr>
            <a:r>
              <a:rPr lang="ru-RU" dirty="0">
                <a:solidFill>
                  <a:schemeClr val="hlink"/>
                </a:solidFill>
              </a:rPr>
              <a:t> </a:t>
            </a:r>
            <a:r>
              <a:rPr lang="ru-RU" dirty="0" smtClean="0">
                <a:solidFill>
                  <a:schemeClr val="hlink"/>
                </a:solidFill>
              </a:rPr>
              <a:t>    а)</a:t>
            </a:r>
            <a:r>
              <a:rPr lang="ru-RU" dirty="0" smtClean="0"/>
              <a:t>  перша </a:t>
            </a:r>
            <a:r>
              <a:rPr lang="ru-RU" dirty="0" err="1" smtClean="0"/>
              <a:t>ознака</a:t>
            </a:r>
            <a:r>
              <a:rPr lang="ru-RU" dirty="0" smtClean="0"/>
              <a:t> </a:t>
            </a:r>
            <a:r>
              <a:rPr lang="ru-RU" dirty="0" err="1" smtClean="0"/>
              <a:t>рівності</a:t>
            </a:r>
            <a:r>
              <a:rPr lang="ru-RU" dirty="0" smtClean="0"/>
              <a:t> трикутників —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ознака</a:t>
            </a:r>
            <a:r>
              <a:rPr lang="ru-RU" dirty="0" smtClean="0"/>
              <a:t> </a:t>
            </a:r>
            <a:r>
              <a:rPr lang="ru-RU" dirty="0" err="1" smtClean="0"/>
              <a:t>рівності</a:t>
            </a:r>
            <a:r>
              <a:rPr lang="ru-RU" dirty="0" smtClean="0"/>
              <a:t> за...;</a:t>
            </a:r>
            <a:br>
              <a:rPr lang="ru-RU" dirty="0" smtClean="0"/>
            </a:br>
            <a:r>
              <a:rPr lang="ru-RU" dirty="0" smtClean="0">
                <a:solidFill>
                  <a:schemeClr val="hlink"/>
                </a:solidFill>
              </a:rPr>
              <a:t/>
            </a:r>
            <a:br>
              <a:rPr lang="ru-RU" dirty="0" smtClean="0">
                <a:solidFill>
                  <a:schemeClr val="hlink"/>
                </a:solidFill>
              </a:rPr>
            </a:br>
            <a:r>
              <a:rPr lang="ru-RU" dirty="0" smtClean="0">
                <a:solidFill>
                  <a:schemeClr val="hlink"/>
                </a:solidFill>
              </a:rPr>
              <a:t>б)</a:t>
            </a:r>
            <a:r>
              <a:rPr lang="ru-RU" dirty="0" smtClean="0"/>
              <a:t>  друга </a:t>
            </a:r>
            <a:r>
              <a:rPr lang="ru-RU" dirty="0" err="1" smtClean="0"/>
              <a:t>ознака</a:t>
            </a:r>
            <a:r>
              <a:rPr lang="ru-RU" dirty="0" smtClean="0"/>
              <a:t> </a:t>
            </a:r>
            <a:r>
              <a:rPr lang="ru-RU" dirty="0" err="1" smtClean="0"/>
              <a:t>рівності</a:t>
            </a:r>
            <a:r>
              <a:rPr lang="ru-RU" dirty="0" smtClean="0"/>
              <a:t> трикутників —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ознака</a:t>
            </a:r>
            <a:r>
              <a:rPr lang="ru-RU" dirty="0" smtClean="0"/>
              <a:t> </a:t>
            </a:r>
            <a:r>
              <a:rPr lang="ru-RU" dirty="0" err="1" smtClean="0"/>
              <a:t>рівності</a:t>
            </a:r>
            <a:r>
              <a:rPr lang="ru-RU" dirty="0" smtClean="0"/>
              <a:t> за...;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hlink"/>
                </a:solidFill>
              </a:rPr>
              <a:t>в)</a:t>
            </a:r>
            <a:r>
              <a:rPr lang="ru-RU" dirty="0" smtClean="0"/>
              <a:t>  </a:t>
            </a:r>
            <a:r>
              <a:rPr lang="ru-RU" dirty="0" err="1" smtClean="0"/>
              <a:t>рівнобедреним</a:t>
            </a:r>
            <a:r>
              <a:rPr lang="ru-RU" dirty="0" smtClean="0"/>
              <a:t> </a:t>
            </a:r>
            <a:r>
              <a:rPr lang="ru-RU" dirty="0" err="1" smtClean="0"/>
              <a:t>називається</a:t>
            </a:r>
            <a:r>
              <a:rPr lang="ru-RU" dirty="0" smtClean="0"/>
              <a:t> </a:t>
            </a:r>
            <a:r>
              <a:rPr lang="ru-RU" dirty="0" err="1" smtClean="0"/>
              <a:t>трикутник</a:t>
            </a:r>
            <a:r>
              <a:rPr lang="ru-RU" dirty="0" smtClean="0"/>
              <a:t>, у </a:t>
            </a:r>
            <a:r>
              <a:rPr lang="ru-RU" dirty="0" err="1" smtClean="0"/>
              <a:t>якого</a:t>
            </a:r>
            <a:r>
              <a:rPr lang="ru-RU" dirty="0" smtClean="0"/>
              <a:t>...;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hlink"/>
                </a:solidFill>
              </a:rPr>
              <a:t>г)</a:t>
            </a:r>
            <a:r>
              <a:rPr lang="ru-RU" dirty="0" smtClean="0"/>
              <a:t>  кути при </a:t>
            </a:r>
            <a:r>
              <a:rPr lang="ru-RU" dirty="0" err="1" smtClean="0"/>
              <a:t>основі</a:t>
            </a:r>
            <a:r>
              <a:rPr lang="ru-RU" dirty="0" smtClean="0"/>
              <a:t> </a:t>
            </a:r>
            <a:r>
              <a:rPr lang="ru-RU" dirty="0" err="1" smtClean="0"/>
              <a:t>рівнобедреного</a:t>
            </a:r>
            <a:r>
              <a:rPr lang="ru-RU" dirty="0" smtClean="0"/>
              <a:t> трикутника...;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>
                <a:solidFill>
                  <a:schemeClr val="hlink"/>
                </a:solidFill>
              </a:rPr>
              <a:t>д</a:t>
            </a:r>
            <a:r>
              <a:rPr lang="ru-RU" dirty="0" smtClean="0">
                <a:solidFill>
                  <a:schemeClr val="hlink"/>
                </a:solidFill>
              </a:rPr>
              <a:t>)</a:t>
            </a:r>
            <a:r>
              <a:rPr lang="ru-RU" dirty="0" smtClean="0"/>
              <a:t>  </a:t>
            </a:r>
            <a:r>
              <a:rPr lang="ru-RU" dirty="0" err="1" smtClean="0"/>
              <a:t>медіана</a:t>
            </a:r>
            <a:r>
              <a:rPr lang="ru-RU" dirty="0" smtClean="0"/>
              <a:t> </a:t>
            </a:r>
            <a:r>
              <a:rPr lang="ru-RU" dirty="0" err="1" smtClean="0"/>
              <a:t>рівнобедреного</a:t>
            </a:r>
            <a:r>
              <a:rPr lang="ru-RU" dirty="0" smtClean="0"/>
              <a:t> трикутника, проведена до </a:t>
            </a:r>
            <a:r>
              <a:rPr lang="ru-RU" dirty="0" err="1" smtClean="0"/>
              <a:t>основи</a:t>
            </a:r>
            <a:r>
              <a:rPr lang="ru-RU" dirty="0" smtClean="0"/>
              <a:t>...</a:t>
            </a:r>
            <a:endParaRPr lang="uk-U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 algn="l"/>
            <a:r>
              <a:rPr lang="uk-UA" sz="1800" b="1" dirty="0" smtClean="0"/>
              <a:t>Дано:       АВС,     </a:t>
            </a:r>
            <a:r>
              <a:rPr lang="uk-UA" sz="1800" b="1" dirty="0" err="1" smtClean="0"/>
              <a:t>АВС</a:t>
            </a:r>
            <a:r>
              <a:rPr lang="uk-UA" sz="1800" b="1" baseline="-25000" dirty="0" smtClean="0"/>
              <a:t>, </a:t>
            </a:r>
            <a:r>
              <a:rPr lang="uk-UA" sz="1800" b="1" dirty="0" smtClean="0"/>
              <a:t>АВ=А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В</a:t>
            </a:r>
            <a:r>
              <a:rPr lang="uk-UA" sz="1800" b="1" baseline="-25000" dirty="0" smtClean="0"/>
              <a:t>1,</a:t>
            </a:r>
            <a:r>
              <a:rPr lang="uk-UA" sz="1800" b="1" dirty="0" smtClean="0"/>
              <a:t> ВС=В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С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, АС=А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С</a:t>
            </a:r>
            <a:r>
              <a:rPr lang="uk-UA" sz="1800" b="1" baseline="-25000" dirty="0" smtClean="0"/>
              <a:t>1</a:t>
            </a:r>
            <a:br>
              <a:rPr lang="uk-UA" sz="1800" b="1" baseline="-25000" dirty="0" smtClean="0"/>
            </a:br>
            <a:r>
              <a:rPr lang="uk-UA" sz="1800" b="1" dirty="0" smtClean="0"/>
              <a:t/>
            </a:r>
            <a:br>
              <a:rPr lang="uk-UA" sz="1800" b="1" dirty="0" smtClean="0"/>
            </a:br>
            <a:r>
              <a:rPr lang="uk-UA" sz="1800" b="1" dirty="0" smtClean="0"/>
              <a:t>Довести:,</a:t>
            </a:r>
            <a:r>
              <a:rPr lang="uk-UA" sz="1800" b="1" dirty="0" smtClean="0">
                <a:sym typeface="Symbol"/>
              </a:rPr>
              <a:t> </a:t>
            </a:r>
            <a:r>
              <a:rPr lang="uk-UA" sz="1800" b="1" dirty="0" smtClean="0"/>
              <a:t>АВС = </a:t>
            </a:r>
            <a:r>
              <a:rPr lang="uk-UA" sz="1800" b="1" dirty="0" smtClean="0">
                <a:sym typeface="Symbol"/>
              </a:rPr>
              <a:t></a:t>
            </a:r>
            <a:r>
              <a:rPr lang="uk-UA" sz="1800" b="1" dirty="0" smtClean="0"/>
              <a:t>А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В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С</a:t>
            </a:r>
            <a:r>
              <a:rPr lang="uk-UA" sz="1800" b="1" baseline="-25000" dirty="0" smtClean="0"/>
              <a:t>1</a:t>
            </a:r>
            <a:endParaRPr lang="uk-UA" sz="18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2000" b="1" dirty="0" smtClean="0"/>
              <a:t>Доведення</a:t>
            </a:r>
          </a:p>
          <a:p>
            <a:pPr marL="457200" indent="-457200">
              <a:buAutoNum type="arabicPeriod"/>
            </a:pPr>
            <a:r>
              <a:rPr lang="uk-UA" sz="2000" b="1" dirty="0" smtClean="0"/>
              <a:t>             В                             2.    В                                3.   В                                             </a:t>
            </a:r>
          </a:p>
          <a:p>
            <a:pPr marL="457200" indent="-457200">
              <a:buAutoNum type="arabicPeriod"/>
            </a:pPr>
            <a:endParaRPr lang="uk-UA" sz="2000" b="1" dirty="0" smtClean="0"/>
          </a:p>
          <a:p>
            <a:pPr>
              <a:buNone/>
            </a:pPr>
            <a:r>
              <a:rPr lang="uk-UA" sz="2000" b="1" dirty="0" smtClean="0"/>
              <a:t>            А                   С                       А                  С                       А            С</a:t>
            </a:r>
          </a:p>
          <a:p>
            <a:pPr>
              <a:buNone/>
            </a:pPr>
            <a:r>
              <a:rPr lang="uk-UA" sz="2000" b="1" dirty="0" smtClean="0"/>
              <a:t>                                                                                                         А</a:t>
            </a:r>
            <a:r>
              <a:rPr lang="uk-UA" sz="2000" b="1" baseline="-25000" dirty="0" smtClean="0"/>
              <a:t>1</a:t>
            </a:r>
            <a:r>
              <a:rPr lang="uk-UA" sz="2000" b="1" dirty="0" smtClean="0"/>
              <a:t>           С</a:t>
            </a:r>
            <a:r>
              <a:rPr lang="uk-UA" sz="2000" b="1" baseline="-25000" dirty="0" smtClean="0"/>
              <a:t>1</a:t>
            </a:r>
            <a:r>
              <a:rPr lang="uk-UA" sz="2000" b="1" dirty="0" smtClean="0"/>
              <a:t>                                                                            </a:t>
            </a:r>
          </a:p>
          <a:p>
            <a:pPr>
              <a:buNone/>
            </a:pPr>
            <a:r>
              <a:rPr lang="uk-UA" sz="2000" b="1" dirty="0" smtClean="0"/>
              <a:t>            А</a:t>
            </a:r>
            <a:r>
              <a:rPr lang="uk-UA" sz="2000" b="1" baseline="-25000" dirty="0" smtClean="0"/>
              <a:t>1</a:t>
            </a:r>
            <a:r>
              <a:rPr lang="uk-UA" sz="2000" b="1" dirty="0" smtClean="0"/>
              <a:t>                С</a:t>
            </a:r>
            <a:r>
              <a:rPr lang="uk-UA" sz="2000" b="1" baseline="-25000" dirty="0" smtClean="0"/>
              <a:t>1                                 </a:t>
            </a:r>
            <a:r>
              <a:rPr lang="uk-UA" sz="2000" b="1" dirty="0" smtClean="0"/>
              <a:t>А</a:t>
            </a:r>
            <a:r>
              <a:rPr lang="uk-UA" sz="2000" b="1" baseline="-25000" dirty="0" smtClean="0"/>
              <a:t>1                          </a:t>
            </a:r>
            <a:r>
              <a:rPr lang="uk-UA" sz="2000" b="1" dirty="0" smtClean="0"/>
              <a:t>С</a:t>
            </a:r>
            <a:r>
              <a:rPr lang="uk-UA" sz="2000" b="1" baseline="-25000" dirty="0" smtClean="0"/>
              <a:t>1                                                                                                 </a:t>
            </a:r>
          </a:p>
          <a:p>
            <a:pPr>
              <a:buNone/>
            </a:pPr>
            <a:r>
              <a:rPr lang="uk-UA" sz="2000" b="1" baseline="-25000" dirty="0" smtClean="0"/>
              <a:t>                                                                                                                                                     </a:t>
            </a:r>
            <a:r>
              <a:rPr lang="uk-UA" sz="2000" b="1" dirty="0" smtClean="0"/>
              <a:t>В</a:t>
            </a:r>
            <a:r>
              <a:rPr lang="uk-UA" sz="2000" b="1" baseline="-25000" dirty="0" smtClean="0"/>
              <a:t>1                       </a:t>
            </a:r>
          </a:p>
          <a:p>
            <a:pPr>
              <a:buNone/>
            </a:pPr>
            <a:r>
              <a:rPr lang="uk-UA" sz="2000" b="1" baseline="-25000" dirty="0" smtClean="0"/>
              <a:t>                                </a:t>
            </a:r>
            <a:r>
              <a:rPr lang="uk-UA" sz="2000" b="1" dirty="0" smtClean="0"/>
              <a:t>В</a:t>
            </a:r>
            <a:r>
              <a:rPr lang="uk-UA" sz="2000" b="1" baseline="-25000" dirty="0" smtClean="0"/>
              <a:t>1                                                     </a:t>
            </a:r>
            <a:r>
              <a:rPr lang="uk-UA" sz="2000" b="1" dirty="0" err="1" smtClean="0"/>
              <a:t>В</a:t>
            </a:r>
            <a:r>
              <a:rPr lang="uk-UA" sz="2000" b="1" baseline="-25000" dirty="0" err="1" smtClean="0"/>
              <a:t>1</a:t>
            </a:r>
            <a:r>
              <a:rPr lang="uk-UA" sz="2000" b="1" baseline="-25000" dirty="0" smtClean="0"/>
              <a:t>                                                                    </a:t>
            </a:r>
          </a:p>
          <a:p>
            <a:r>
              <a:rPr lang="uk-UA" sz="1800" b="1" dirty="0" smtClean="0"/>
              <a:t>Оскільки АВ=А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В</a:t>
            </a:r>
            <a:r>
              <a:rPr lang="uk-UA" sz="1800" b="1" baseline="-25000" dirty="0" smtClean="0"/>
              <a:t>1,</a:t>
            </a:r>
            <a:r>
              <a:rPr lang="uk-UA" sz="1800" b="1" dirty="0" smtClean="0"/>
              <a:t> ВС=В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С</a:t>
            </a:r>
            <a:r>
              <a:rPr lang="uk-UA" sz="1800" b="1" baseline="-25000" dirty="0" smtClean="0"/>
              <a:t>1, </a:t>
            </a:r>
            <a:r>
              <a:rPr lang="uk-UA" sz="1800" b="1" dirty="0" smtClean="0"/>
              <a:t>то </a:t>
            </a:r>
            <a:r>
              <a:rPr lang="uk-UA" sz="1800" b="1" dirty="0" smtClean="0">
                <a:sym typeface="Symbol"/>
              </a:rPr>
              <a:t></a:t>
            </a:r>
            <a:r>
              <a:rPr lang="uk-UA" sz="1800" b="1" dirty="0" smtClean="0"/>
              <a:t>АВВ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 = </a:t>
            </a:r>
            <a:r>
              <a:rPr lang="uk-UA" sz="1800" b="1" dirty="0" smtClean="0">
                <a:sym typeface="Symbol"/>
              </a:rPr>
              <a:t></a:t>
            </a:r>
            <a:r>
              <a:rPr lang="uk-UA" sz="1800" b="1" dirty="0" smtClean="0"/>
              <a:t>СВ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В – рівнобедрений з основою ВВ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, тоді </a:t>
            </a:r>
            <a:endParaRPr lang="uk-UA" sz="1800" dirty="0" smtClean="0"/>
          </a:p>
          <a:p>
            <a:r>
              <a:rPr lang="uk-UA" sz="1800" b="1" dirty="0" smtClean="0">
                <a:sym typeface="Symbol"/>
              </a:rPr>
              <a:t></a:t>
            </a:r>
            <a:r>
              <a:rPr lang="uk-UA" sz="1800" b="1" dirty="0" smtClean="0"/>
              <a:t> АВВ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 = </a:t>
            </a:r>
            <a:r>
              <a:rPr lang="uk-UA" sz="1800" b="1" dirty="0" smtClean="0">
                <a:sym typeface="Symbol"/>
              </a:rPr>
              <a:t></a:t>
            </a:r>
            <a:r>
              <a:rPr lang="uk-UA" sz="1800" b="1" dirty="0" smtClean="0"/>
              <a:t>АВ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В, </a:t>
            </a:r>
            <a:r>
              <a:rPr lang="uk-UA" sz="1800" b="1" dirty="0" smtClean="0">
                <a:sym typeface="Symbol"/>
              </a:rPr>
              <a:t></a:t>
            </a:r>
            <a:r>
              <a:rPr lang="uk-UA" sz="1800" b="1" dirty="0" smtClean="0"/>
              <a:t> СВ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В. = </a:t>
            </a:r>
            <a:r>
              <a:rPr lang="uk-UA" sz="1800" b="1" dirty="0" smtClean="0">
                <a:sym typeface="Symbol"/>
              </a:rPr>
              <a:t></a:t>
            </a:r>
            <a:r>
              <a:rPr lang="uk-UA" sz="1800" b="1" dirty="0" smtClean="0"/>
              <a:t> СВВ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. Тому </a:t>
            </a:r>
            <a:r>
              <a:rPr lang="uk-UA" sz="1800" b="1" dirty="0" smtClean="0">
                <a:sym typeface="Symbol"/>
              </a:rPr>
              <a:t></a:t>
            </a:r>
            <a:r>
              <a:rPr lang="uk-UA" sz="1800" b="1" dirty="0" smtClean="0"/>
              <a:t>АВС= </a:t>
            </a:r>
            <a:r>
              <a:rPr lang="uk-UA" sz="1800" b="1" dirty="0" smtClean="0">
                <a:sym typeface="Symbol"/>
              </a:rPr>
              <a:t></a:t>
            </a:r>
            <a:r>
              <a:rPr lang="uk-UA" sz="1800" b="1" dirty="0" smtClean="0"/>
              <a:t>АВ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С. Отже, АВ=А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В</a:t>
            </a:r>
            <a:r>
              <a:rPr lang="uk-UA" sz="1800" b="1" baseline="-25000" dirty="0" smtClean="0"/>
              <a:t>1,</a:t>
            </a:r>
            <a:r>
              <a:rPr lang="uk-UA" sz="1800" b="1" dirty="0" smtClean="0"/>
              <a:t> ВС=В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С</a:t>
            </a:r>
            <a:r>
              <a:rPr lang="uk-UA" sz="1800" b="1" baseline="-25000" dirty="0" smtClean="0"/>
              <a:t>1, </a:t>
            </a:r>
            <a:r>
              <a:rPr lang="uk-UA" sz="1800" b="1" dirty="0" smtClean="0"/>
              <a:t> </a:t>
            </a:r>
            <a:r>
              <a:rPr lang="uk-UA" sz="1800" b="1" dirty="0" smtClean="0">
                <a:sym typeface="Symbol"/>
              </a:rPr>
              <a:t></a:t>
            </a:r>
            <a:r>
              <a:rPr lang="uk-UA" sz="1800" b="1" dirty="0" smtClean="0"/>
              <a:t>АВС=</a:t>
            </a:r>
            <a:r>
              <a:rPr lang="uk-UA" sz="1800" b="1" dirty="0" smtClean="0">
                <a:sym typeface="Symbol"/>
              </a:rPr>
              <a:t></a:t>
            </a:r>
            <a:r>
              <a:rPr lang="uk-UA" sz="1800" b="1" dirty="0" smtClean="0"/>
              <a:t> А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В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С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 і </a:t>
            </a:r>
            <a:r>
              <a:rPr lang="uk-UA" sz="1800" b="1" dirty="0" smtClean="0">
                <a:sym typeface="Symbol"/>
              </a:rPr>
              <a:t></a:t>
            </a:r>
            <a:r>
              <a:rPr lang="uk-UA" sz="1800" b="1" dirty="0" smtClean="0"/>
              <a:t>АВС = </a:t>
            </a:r>
            <a:r>
              <a:rPr lang="uk-UA" sz="1800" b="1" dirty="0" smtClean="0">
                <a:sym typeface="Symbol"/>
              </a:rPr>
              <a:t></a:t>
            </a:r>
            <a:r>
              <a:rPr lang="uk-UA" sz="1800" b="1" dirty="0" smtClean="0"/>
              <a:t>А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В</a:t>
            </a:r>
            <a:r>
              <a:rPr lang="uk-UA" sz="1800" b="1" baseline="-25000" dirty="0" smtClean="0"/>
              <a:t>1</a:t>
            </a:r>
            <a:r>
              <a:rPr lang="uk-UA" sz="1800" b="1" dirty="0" smtClean="0"/>
              <a:t>С</a:t>
            </a:r>
            <a:r>
              <a:rPr lang="uk-UA" sz="1800" b="1" baseline="-25000" dirty="0" smtClean="0"/>
              <a:t>1  </a:t>
            </a:r>
            <a:r>
              <a:rPr lang="uk-UA" sz="1800" b="1" dirty="0" smtClean="0"/>
              <a:t> (за першою ознакою трикутника). Теорему доведено.</a:t>
            </a:r>
            <a:endParaRPr lang="uk-UA" sz="1800" dirty="0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1214414" y="500042"/>
            <a:ext cx="214314" cy="142876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000232" y="500042"/>
            <a:ext cx="214314" cy="142876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Ромб 5"/>
          <p:cNvSpPr/>
          <p:nvPr/>
        </p:nvSpPr>
        <p:spPr>
          <a:xfrm>
            <a:off x="1357290" y="2214554"/>
            <a:ext cx="1214446" cy="2000264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8" name="Прямая соединительная линия 7"/>
          <p:cNvCxnSpPr>
            <a:stCxn id="6" idx="1"/>
            <a:endCxn id="6" idx="3"/>
          </p:cNvCxnSpPr>
          <p:nvPr/>
        </p:nvCxnSpPr>
        <p:spPr>
          <a:xfrm rot="10800000" flipH="1">
            <a:off x="1357290" y="3214686"/>
            <a:ext cx="121444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Прямоугольный треугольник 8"/>
          <p:cNvSpPr/>
          <p:nvPr/>
        </p:nvSpPr>
        <p:spPr>
          <a:xfrm>
            <a:off x="4143372" y="2214554"/>
            <a:ext cx="1000132" cy="928694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12" name="Прямая соединительная линия 11"/>
          <p:cNvCxnSpPr>
            <a:stCxn id="9" idx="2"/>
          </p:cNvCxnSpPr>
          <p:nvPr/>
        </p:nvCxnSpPr>
        <p:spPr>
          <a:xfrm rot="5400000">
            <a:off x="3679025" y="3607595"/>
            <a:ext cx="92869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endCxn id="9" idx="4"/>
          </p:cNvCxnSpPr>
          <p:nvPr/>
        </p:nvCxnSpPr>
        <p:spPr>
          <a:xfrm flipV="1">
            <a:off x="4143372" y="3143248"/>
            <a:ext cx="1000132" cy="92869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5643570" y="3143248"/>
            <a:ext cx="171451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6500826" y="3071810"/>
            <a:ext cx="928694" cy="92869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500826" y="2285992"/>
            <a:ext cx="928694" cy="78581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6200000" flipH="1">
            <a:off x="6286512" y="2500306"/>
            <a:ext cx="785818" cy="35719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 flipH="1" flipV="1">
            <a:off x="6215074" y="3357562"/>
            <a:ext cx="928694" cy="35719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858016" y="3071810"/>
            <a:ext cx="57150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6" idx="0"/>
            <a:endCxn id="6" idx="2"/>
          </p:cNvCxnSpPr>
          <p:nvPr/>
        </p:nvCxnSpPr>
        <p:spPr>
          <a:xfrm rot="16200000" flipH="1">
            <a:off x="964381" y="3214686"/>
            <a:ext cx="2000264" cy="1588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6200000" flipH="1">
            <a:off x="1643042" y="2643182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1500166" y="3643314"/>
            <a:ext cx="285752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2143108" y="2571744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10800000" flipV="1">
            <a:off x="2214546" y="2714620"/>
            <a:ext cx="142876" cy="7143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16200000" flipH="1">
            <a:off x="2214546" y="3643314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16200000" flipH="1">
            <a:off x="2143108" y="378619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b="1" dirty="0" smtClean="0"/>
              <a:t>Доведіть рівність трикутників за двома сторонами й медіаною, проведеною до однієї з них.</a:t>
            </a:r>
            <a:endParaRPr lang="uk-UA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Задача</a:t>
            </a:r>
          </a:p>
          <a:p>
            <a:pPr>
              <a:buNone/>
            </a:pPr>
            <a:r>
              <a:rPr lang="uk-UA" dirty="0" smtClean="0"/>
              <a:t>                  А                                       </a:t>
            </a:r>
            <a:r>
              <a:rPr lang="en-US" dirty="0" smtClean="0"/>
              <a:t>R</a:t>
            </a:r>
            <a:r>
              <a:rPr lang="uk-UA" dirty="0" smtClean="0"/>
              <a:t>         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                            К                                       Р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      С                          В            </a:t>
            </a:r>
            <a:r>
              <a:rPr lang="en-US" dirty="0" smtClean="0"/>
              <a:t>N                       M</a:t>
            </a:r>
            <a:endParaRPr lang="uk-UA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1428728" y="2428868"/>
            <a:ext cx="2286016" cy="2714644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5286380" y="2428868"/>
            <a:ext cx="2214578" cy="2714644"/>
          </a:xfrm>
          <a:prstGeom prst="triangl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11" name="Прямая соединительная линия 10"/>
          <p:cNvCxnSpPr>
            <a:stCxn id="4" idx="2"/>
            <a:endCxn id="4" idx="5"/>
          </p:cNvCxnSpPr>
          <p:nvPr/>
        </p:nvCxnSpPr>
        <p:spPr>
          <a:xfrm rot="5400000" flipH="1" flipV="1">
            <a:off x="1607323" y="3607595"/>
            <a:ext cx="1357322" cy="171451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5" idx="2"/>
            <a:endCxn id="5" idx="5"/>
          </p:cNvCxnSpPr>
          <p:nvPr/>
        </p:nvCxnSpPr>
        <p:spPr>
          <a:xfrm rot="5400000" flipH="1" flipV="1">
            <a:off x="5438186" y="3634384"/>
            <a:ext cx="1357322" cy="166093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928794" y="3571876"/>
            <a:ext cx="285752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2786050" y="307181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2857488" y="3286124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6200000" flipH="1">
            <a:off x="2214546" y="4357694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2357422" y="4214818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16200000" flipH="1">
            <a:off x="2500298" y="4071942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5715008" y="3786190"/>
            <a:ext cx="214314" cy="7143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0800000" flipV="1">
            <a:off x="6643702" y="3214686"/>
            <a:ext cx="214314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10800000" flipV="1">
            <a:off x="6500826" y="3000372"/>
            <a:ext cx="214314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6200000" flipH="1">
            <a:off x="6036479" y="4393413"/>
            <a:ext cx="285752" cy="7143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6143636" y="4286256"/>
            <a:ext cx="357190" cy="7143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16200000" flipH="1">
            <a:off x="6322231" y="4179099"/>
            <a:ext cx="285752" cy="7143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3214678" y="4071942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3286116" y="4286256"/>
            <a:ext cx="142876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0800000" flipV="1">
            <a:off x="7000892" y="4143380"/>
            <a:ext cx="214314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10800000" flipV="1">
            <a:off x="7143768" y="4357694"/>
            <a:ext cx="214314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Виконання усних вправ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hlink"/>
                </a:solidFill>
              </a:rPr>
              <a:t>1.</a:t>
            </a:r>
            <a:r>
              <a:rPr lang="ru-RU" dirty="0" smtClean="0"/>
              <a:t> У трикутниках     </a:t>
            </a:r>
            <a:r>
              <a:rPr lang="ru-RU" dirty="0" smtClean="0">
                <a:solidFill>
                  <a:schemeClr val="accent2"/>
                </a:solidFill>
              </a:rPr>
              <a:t>ABC  </a:t>
            </a:r>
            <a:r>
              <a:rPr lang="ru-RU" dirty="0" err="1" smtClean="0">
                <a:solidFill>
                  <a:schemeClr val="accent2"/>
                </a:solidFill>
              </a:rPr>
              <a:t>і</a:t>
            </a:r>
            <a:r>
              <a:rPr lang="ru-RU" dirty="0" smtClean="0">
                <a:solidFill>
                  <a:schemeClr val="accent2"/>
                </a:solidFill>
              </a:rPr>
              <a:t>  A</a:t>
            </a:r>
            <a:r>
              <a:rPr lang="ru-RU" baseline="-25000" dirty="0" smtClean="0">
                <a:solidFill>
                  <a:schemeClr val="accent2"/>
                </a:solidFill>
              </a:rPr>
              <a:t>1</a:t>
            </a:r>
            <a:r>
              <a:rPr lang="ru-RU" dirty="0" smtClean="0">
                <a:solidFill>
                  <a:schemeClr val="accent2"/>
                </a:solidFill>
              </a:rPr>
              <a:t>B</a:t>
            </a:r>
            <a:r>
              <a:rPr lang="ru-RU" baseline="-25000" dirty="0" smtClean="0">
                <a:solidFill>
                  <a:schemeClr val="accent2"/>
                </a:solidFill>
              </a:rPr>
              <a:t>1</a:t>
            </a:r>
            <a:r>
              <a:rPr lang="ru-RU" dirty="0" smtClean="0">
                <a:solidFill>
                  <a:schemeClr val="accent2"/>
                </a:solidFill>
              </a:rPr>
              <a:t>C</a:t>
            </a:r>
            <a:r>
              <a:rPr lang="ru-RU" baseline="-25000" dirty="0" smtClean="0">
                <a:solidFill>
                  <a:schemeClr val="accent2"/>
                </a:solidFill>
              </a:rPr>
              <a:t>1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</a:p>
          <a:p>
            <a:pPr>
              <a:buNone/>
            </a:pPr>
            <a:r>
              <a:rPr lang="ru-RU" dirty="0">
                <a:solidFill>
                  <a:schemeClr val="accent2"/>
                </a:solidFill>
              </a:rPr>
              <a:t> </a:t>
            </a:r>
            <a:r>
              <a:rPr lang="ru-RU" dirty="0" smtClean="0">
                <a:solidFill>
                  <a:schemeClr val="accent2"/>
                </a:solidFill>
              </a:rPr>
              <a:t>                       AC = A</a:t>
            </a:r>
            <a:r>
              <a:rPr lang="ru-RU" baseline="-25000" dirty="0" smtClean="0">
                <a:solidFill>
                  <a:schemeClr val="accent2"/>
                </a:solidFill>
              </a:rPr>
              <a:t>1</a:t>
            </a:r>
            <a:r>
              <a:rPr lang="ru-RU" dirty="0" smtClean="0">
                <a:solidFill>
                  <a:schemeClr val="accent2"/>
                </a:solidFill>
              </a:rPr>
              <a:t>C</a:t>
            </a:r>
            <a:r>
              <a:rPr lang="ru-RU" baseline="-25000" dirty="0" smtClean="0">
                <a:solidFill>
                  <a:schemeClr val="accent2"/>
                </a:solidFill>
              </a:rPr>
              <a:t>1</a:t>
            </a:r>
            <a:r>
              <a:rPr lang="ru-RU" dirty="0" smtClean="0"/>
              <a:t>  </a:t>
            </a:r>
            <a:r>
              <a:rPr lang="ru-RU" dirty="0" err="1" smtClean="0"/>
              <a:t>і</a:t>
            </a:r>
            <a:r>
              <a:rPr lang="ru-RU" dirty="0" smtClean="0"/>
              <a:t>   </a:t>
            </a:r>
            <a:r>
              <a:rPr lang="ru-RU" dirty="0" smtClean="0">
                <a:solidFill>
                  <a:schemeClr val="accent2"/>
                </a:solidFill>
              </a:rPr>
              <a:t>BC = B</a:t>
            </a:r>
            <a:r>
              <a:rPr lang="ru-RU" baseline="-25000" dirty="0" smtClean="0">
                <a:solidFill>
                  <a:schemeClr val="accent2"/>
                </a:solidFill>
              </a:rPr>
              <a:t>1</a:t>
            </a:r>
            <a:r>
              <a:rPr lang="ru-RU" dirty="0" smtClean="0">
                <a:solidFill>
                  <a:schemeClr val="accent2"/>
                </a:solidFill>
              </a:rPr>
              <a:t>C</a:t>
            </a:r>
            <a:r>
              <a:rPr lang="ru-RU" baseline="-25000" dirty="0" smtClean="0">
                <a:solidFill>
                  <a:schemeClr val="accent2"/>
                </a:solidFill>
              </a:rPr>
              <a:t>1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Яку рівність необхідно додати до умови, щоб рівність даних трикутників можна було довести за третьою ознакою?</a:t>
            </a:r>
            <a:br>
              <a:rPr lang="ru-RU" dirty="0" smtClean="0"/>
            </a:br>
            <a:r>
              <a:rPr lang="ru-RU" b="1" dirty="0" smtClean="0">
                <a:solidFill>
                  <a:schemeClr val="hlink"/>
                </a:solidFill>
              </a:rPr>
              <a:t/>
            </a:r>
            <a:br>
              <a:rPr lang="ru-RU" b="1" dirty="0" smtClean="0">
                <a:solidFill>
                  <a:schemeClr val="hlink"/>
                </a:solidFill>
              </a:rPr>
            </a:br>
            <a:r>
              <a:rPr lang="ru-RU" b="1" dirty="0" smtClean="0">
                <a:solidFill>
                  <a:schemeClr val="hlink"/>
                </a:solidFill>
              </a:rPr>
              <a:t>2.</a:t>
            </a:r>
            <a:r>
              <a:rPr lang="ru-RU" dirty="0" smtClean="0"/>
              <a:t> Три сторони одного трикутника відповідно дорівнюють трьом сторонам другого трикутника. </a:t>
            </a:r>
            <a:br>
              <a:rPr lang="ru-RU" dirty="0" smtClean="0"/>
            </a:br>
            <a:r>
              <a:rPr lang="ru-RU" dirty="0" smtClean="0"/>
              <a:t>Чи є рівними кути між відповідно рівними сторонами цих трикутників? Чому?</a:t>
            </a:r>
            <a:endParaRPr lang="uk-UA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Виконання усних вправ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hlink"/>
                </a:solidFill>
              </a:rPr>
              <a:t>   3.</a:t>
            </a:r>
            <a:r>
              <a:rPr lang="ru-RU" dirty="0" smtClean="0"/>
              <a:t> Чи правильно, що два рівносторонні трикутники рівні, якщо вони мають однакові периметри?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hlink"/>
                </a:solidFill>
              </a:rPr>
              <a:t>4.</a:t>
            </a:r>
            <a:r>
              <a:rPr lang="ru-RU" dirty="0" smtClean="0"/>
              <a:t> Чи правильно, що два довільні трикутники рівні, якщо вони мають однакові периметри? </a:t>
            </a:r>
            <a:br>
              <a:rPr lang="ru-RU" dirty="0" smtClean="0"/>
            </a:br>
            <a:r>
              <a:rPr lang="ru-RU" dirty="0" smtClean="0"/>
              <a:t>Чи справджується обернене твердження?</a:t>
            </a:r>
            <a:endParaRPr lang="uk-U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506</Words>
  <Application>Microsoft Office PowerPoint</Application>
  <PresentationFormat>Экран (4:3)</PresentationFormat>
  <Paragraphs>115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Третя ознака рівності трикутників</vt:lpstr>
      <vt:lpstr>Девіз уроку</vt:lpstr>
      <vt:lpstr>Самостійна робота</vt:lpstr>
      <vt:lpstr>Відповіді до самостійної роботи</vt:lpstr>
      <vt:lpstr>Виконання усних вправ</vt:lpstr>
      <vt:lpstr>Дано:       АВС,     АВС, АВ=А1В1, ВС=В1С1, АС=А1С1  Довести:, АВС = А1В1С1</vt:lpstr>
      <vt:lpstr>Доведіть рівність трикутників за двома сторонами й медіаною, проведеною до однієї з них.</vt:lpstr>
      <vt:lpstr>Виконання усних вправ</vt:lpstr>
      <vt:lpstr>Виконання усних вправ</vt:lpstr>
      <vt:lpstr>Виконання письмових вправ</vt:lpstr>
      <vt:lpstr>Слайд 11</vt:lpstr>
      <vt:lpstr> Рівень В На рисунку  AB = CD, AC = BD.  Доведіть рівність трикутників ABD і DCA. </vt:lpstr>
      <vt:lpstr>Підсумки</vt:lpstr>
      <vt:lpstr>Рефлексія</vt:lpstr>
      <vt:lpstr>Домашнє завдання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Третя ознака рівності трикутників</dc:title>
  <dc:creator>uzer</dc:creator>
  <cp:lastModifiedBy>uzer</cp:lastModifiedBy>
  <cp:revision>37</cp:revision>
  <dcterms:created xsi:type="dcterms:W3CDTF">2013-02-05T18:10:43Z</dcterms:created>
  <dcterms:modified xsi:type="dcterms:W3CDTF">2016-11-20T08:14:45Z</dcterms:modified>
</cp:coreProperties>
</file>