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84" r:id="rId17"/>
    <p:sldId id="272" r:id="rId18"/>
    <p:sldId id="273" r:id="rId19"/>
    <p:sldId id="274" r:id="rId20"/>
    <p:sldId id="275" r:id="rId21"/>
    <p:sldId id="277" r:id="rId22"/>
    <p:sldId id="278" r:id="rId23"/>
    <p:sldId id="276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F7C42E-B97B-442B-B077-79F105F98079}" type="datetimeFigureOut">
              <a:rPr lang="ru-RU" smtClean="0"/>
              <a:pPr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79CCC-46FB-4154-97E2-325461D2B6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image" Target="../media/image6.png"/><Relationship Id="rId3" Type="http://schemas.openxmlformats.org/officeDocument/2006/relationships/slide" Target="slide10.xml"/><Relationship Id="rId7" Type="http://schemas.openxmlformats.org/officeDocument/2006/relationships/image" Target="../media/image2.png"/><Relationship Id="rId12" Type="http://schemas.openxmlformats.org/officeDocument/2006/relationships/image" Target="../media/image5.png"/><Relationship Id="rId2" Type="http://schemas.openxmlformats.org/officeDocument/2006/relationships/slide" Target="slide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8.xml"/><Relationship Id="rId5" Type="http://schemas.openxmlformats.org/officeDocument/2006/relationships/slide" Target="slide6.xml"/><Relationship Id="rId1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slide" Target="slide5.xml"/><Relationship Id="rId9" Type="http://schemas.openxmlformats.org/officeDocument/2006/relationships/image" Target="../media/image3.png"/><Relationship Id="rId1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gif"/><Relationship Id="rId5" Type="http://schemas.openxmlformats.org/officeDocument/2006/relationships/slide" Target="slide18.xml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oleObject" Target="../embeddings/oleObject3.bin"/><Relationship Id="rId7" Type="http://schemas.openxmlformats.org/officeDocument/2006/relationships/slide" Target="slide1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gif"/><Relationship Id="rId5" Type="http://schemas.openxmlformats.org/officeDocument/2006/relationships/slide" Target="slide20.xml"/><Relationship Id="rId4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gif"/><Relationship Id="rId5" Type="http://schemas.openxmlformats.org/officeDocument/2006/relationships/slide" Target="slide23.xml"/><Relationship Id="rId4" Type="http://schemas.openxmlformats.org/officeDocument/2006/relationships/oleObject" Target="../embeddings/oleObject10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9.gif"/><Relationship Id="rId4" Type="http://schemas.openxmlformats.org/officeDocument/2006/relationships/oleObject" Target="../embeddings/oleObject12.bin"/><Relationship Id="rId9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143372" y="1714488"/>
            <a:ext cx="64294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3500430" y="2571744"/>
            <a:ext cx="1857388" cy="2428892"/>
          </a:xfrm>
          <a:prstGeom prst="ellipse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>
            <a:stCxn id="23" idx="2"/>
            <a:endCxn id="23" idx="6"/>
          </p:cNvCxnSpPr>
          <p:nvPr/>
        </p:nvCxnSpPr>
        <p:spPr>
          <a:xfrm rot="10800000" flipH="1">
            <a:off x="3500430" y="3786190"/>
            <a:ext cx="1857388" cy="158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23" idx="0"/>
            <a:endCxn id="23" idx="4"/>
          </p:cNvCxnSpPr>
          <p:nvPr/>
        </p:nvCxnSpPr>
        <p:spPr>
          <a:xfrm rot="16200000" flipH="1">
            <a:off x="3214678" y="3786190"/>
            <a:ext cx="2428892" cy="1588"/>
          </a:xfrm>
          <a:prstGeom prst="straightConnector1">
            <a:avLst/>
          </a:prstGeom>
          <a:ln w="38100">
            <a:headEnd type="arrow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23" idx="1"/>
            <a:endCxn id="23" idx="5"/>
          </p:cNvCxnSpPr>
          <p:nvPr/>
        </p:nvCxnSpPr>
        <p:spPr>
          <a:xfrm rot="16200000" flipH="1">
            <a:off x="3570381" y="3129504"/>
            <a:ext cx="1717486" cy="1313372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23" idx="3"/>
            <a:endCxn id="23" idx="7"/>
          </p:cNvCxnSpPr>
          <p:nvPr/>
        </p:nvCxnSpPr>
        <p:spPr>
          <a:xfrm rot="5400000" flipH="1" flipV="1">
            <a:off x="3570381" y="3129504"/>
            <a:ext cx="1717486" cy="1313372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Овал 43"/>
          <p:cNvSpPr/>
          <p:nvPr/>
        </p:nvSpPr>
        <p:spPr>
          <a:xfrm>
            <a:off x="4143372" y="3357562"/>
            <a:ext cx="64294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61" name="Овал 60"/>
          <p:cNvSpPr/>
          <p:nvPr/>
        </p:nvSpPr>
        <p:spPr>
          <a:xfrm>
            <a:off x="5000628" y="2214554"/>
            <a:ext cx="64294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  <a:hlinkClick r:id="rId2" action="ppaction://hlinksldjump"/>
              </a:rPr>
              <a:t>0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2" name="Овал 61">
            <a:hlinkClick r:id="rId3" action="ppaction://hlinksldjump"/>
          </p:cNvPr>
          <p:cNvSpPr/>
          <p:nvPr/>
        </p:nvSpPr>
        <p:spPr>
          <a:xfrm>
            <a:off x="3286116" y="2143116"/>
            <a:ext cx="64294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63" name="Овал 62"/>
          <p:cNvSpPr/>
          <p:nvPr/>
        </p:nvSpPr>
        <p:spPr>
          <a:xfrm>
            <a:off x="2857488" y="3357562"/>
            <a:ext cx="64294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64" name="Овал 63">
            <a:hlinkClick r:id="rId4" action="ppaction://hlinksldjump"/>
          </p:cNvPr>
          <p:cNvSpPr/>
          <p:nvPr/>
        </p:nvSpPr>
        <p:spPr>
          <a:xfrm>
            <a:off x="5357818" y="3357562"/>
            <a:ext cx="64294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65" name="Овал 64">
            <a:hlinkClick r:id="rId5" action="ppaction://hlinksldjump"/>
          </p:cNvPr>
          <p:cNvSpPr/>
          <p:nvPr/>
        </p:nvSpPr>
        <p:spPr>
          <a:xfrm>
            <a:off x="5000628" y="4500570"/>
            <a:ext cx="64294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tx1"/>
                </a:solidFill>
              </a:rPr>
              <a:t>1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3214678" y="4500570"/>
            <a:ext cx="64294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67" name="Овал 66">
            <a:hlinkClick r:id="rId6" action="ppaction://hlinksldjump"/>
          </p:cNvPr>
          <p:cNvSpPr/>
          <p:nvPr/>
        </p:nvSpPr>
        <p:spPr>
          <a:xfrm>
            <a:off x="4071934" y="5000636"/>
            <a:ext cx="64294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14348" y="857232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err="1" smtClean="0">
                <a:solidFill>
                  <a:srgbClr val="002060"/>
                </a:solidFill>
              </a:rPr>
              <a:t>Відбірковий</a:t>
            </a:r>
            <a:r>
              <a:rPr lang="uk-UA" sz="2800" dirty="0" smtClean="0">
                <a:solidFill>
                  <a:srgbClr val="002060"/>
                </a:solidFill>
              </a:rPr>
              <a:t> тур:      Усний рахунок </a:t>
            </a:r>
            <a:r>
              <a:rPr lang="uk-UA" sz="2800" dirty="0" err="1" smtClean="0">
                <a:solidFill>
                  <a:srgbClr val="002060"/>
                </a:solidFill>
              </a:rPr>
              <a:t>“Сонечко”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3500438"/>
            <a:ext cx="152400" cy="619125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4" name="Picture 6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1857364"/>
            <a:ext cx="304800" cy="619125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7" name="Picture 9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500438"/>
            <a:ext cx="304800" cy="619125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9" name="Picture 11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4643446"/>
            <a:ext cx="152400" cy="619125"/>
          </a:xfrm>
          <a:prstGeom prst="rect">
            <a:avLst/>
          </a:prstGeom>
          <a:noFill/>
        </p:spPr>
      </p:pic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3" name="Picture 1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5072074"/>
            <a:ext cx="342900" cy="619125"/>
          </a:xfrm>
          <a:prstGeom prst="rect">
            <a:avLst/>
          </a:prstGeom>
          <a:noFill/>
        </p:spPr>
      </p:pic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5" name="Picture 17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500438"/>
            <a:ext cx="342900" cy="619125"/>
          </a:xfrm>
          <a:prstGeom prst="rect">
            <a:avLst/>
          </a:prstGeom>
          <a:noFill/>
        </p:spPr>
      </p:pic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67" name="Picture 19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285992"/>
            <a:ext cx="152400" cy="619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2428860" y="1357298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2" action="ppaction://hlinksldjump"/>
              </a:rPr>
              <a:t>1</a:t>
            </a:r>
            <a:r>
              <a:rPr lang="uk-UA" sz="4000" dirty="0" smtClean="0"/>
              <a:t>)   </a:t>
            </a:r>
            <a:endParaRPr lang="ru-RU" sz="4000" dirty="0"/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2285984" y="2786058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3" action="ppaction://hlinksldjump"/>
              </a:rPr>
              <a:t>2</a:t>
            </a:r>
            <a:r>
              <a:rPr lang="uk-UA" sz="4000" dirty="0" smtClean="0"/>
              <a:t>)   </a:t>
            </a:r>
            <a:endParaRPr lang="ru-RU" sz="4000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1142984"/>
            <a:ext cx="504825" cy="1114425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71744"/>
            <a:ext cx="504825" cy="1114425"/>
          </a:xfrm>
          <a:prstGeom prst="rect">
            <a:avLst/>
          </a:prstGeom>
          <a:noFill/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2428860" y="1357298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2" action="ppaction://hlinksldjump"/>
              </a:rPr>
              <a:t>1</a:t>
            </a:r>
            <a:r>
              <a:rPr lang="uk-UA" sz="4000" dirty="0" smtClean="0"/>
              <a:t>)</a:t>
            </a:r>
            <a:endParaRPr lang="ru-RU" sz="4000" dirty="0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2428860" y="2857496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3" action="ppaction://hlinksldjump"/>
              </a:rPr>
              <a:t>2</a:t>
            </a:r>
            <a:r>
              <a:rPr lang="uk-UA" sz="4000" dirty="0" smtClean="0"/>
              <a:t>)</a:t>
            </a:r>
            <a:endParaRPr lang="ru-RU" sz="4000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714620"/>
            <a:ext cx="257175" cy="1114425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1214422"/>
            <a:ext cx="257175" cy="1104900"/>
          </a:xfrm>
          <a:prstGeom prst="rect">
            <a:avLst/>
          </a:prstGeom>
          <a:noFill/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1500174"/>
            <a:ext cx="6000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/>
              <a:t>Молодець! Правильно!</a:t>
            </a:r>
          </a:p>
          <a:p>
            <a:pPr algn="ctr"/>
            <a:r>
              <a:rPr lang="uk-UA" sz="4000" dirty="0" smtClean="0"/>
              <a:t>(натисни на книгу )</a:t>
            </a:r>
            <a:endParaRPr lang="ru-RU" sz="4000" dirty="0"/>
          </a:p>
        </p:txBody>
      </p:sp>
      <p:pic>
        <p:nvPicPr>
          <p:cNvPr id="27649" name="Picture 1" descr="D:\ормпорпмио\тирг\бьтршг\олор\проао\малюнки до уроку\kniga_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000372"/>
            <a:ext cx="1817202" cy="15859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071678"/>
            <a:ext cx="72152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/>
              <a:t>Промах! Не впадай у відчай!</a:t>
            </a:r>
          </a:p>
          <a:p>
            <a:pPr algn="ctr"/>
            <a:r>
              <a:rPr lang="uk-UA" sz="4000" dirty="0" smtClean="0"/>
              <a:t>(натисни на книгу )</a:t>
            </a:r>
            <a:endParaRPr lang="ru-RU" sz="4000" dirty="0"/>
          </a:p>
        </p:txBody>
      </p:sp>
      <p:pic>
        <p:nvPicPr>
          <p:cNvPr id="26625" name="Picture 1" descr="D:\ормпорпмио\тирг\бьтршг\олор\проао\малюнки до уроку\kniga_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3357562"/>
            <a:ext cx="1717489" cy="149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142976" y="1071546"/>
            <a:ext cx="69294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Завдання 1.     УВАЖНІСТЬ  (2 бали).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2071678"/>
            <a:ext cx="67866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i="1" dirty="0" smtClean="0"/>
              <a:t>На екрані 2 приклади з помилками. Знайти помилки.</a:t>
            </a:r>
          </a:p>
          <a:p>
            <a:pPr algn="ctr"/>
            <a:endParaRPr lang="uk-UA" dirty="0" smtClean="0"/>
          </a:p>
          <a:p>
            <a:pPr algn="ctr"/>
            <a:r>
              <a:rPr lang="uk-UA" dirty="0" smtClean="0"/>
              <a:t> </a:t>
            </a:r>
          </a:p>
          <a:p>
            <a:pPr algn="ctr"/>
            <a:r>
              <a:rPr lang="uk-UA" dirty="0" smtClean="0"/>
              <a:t>Виходити по одному учаснику не більше одного разу. Кожен учасник біля дошки  30 секунд.</a:t>
            </a:r>
            <a:endParaRPr lang="ru-RU" dirty="0" smtClean="0"/>
          </a:p>
          <a:p>
            <a:pPr algn="ctr"/>
            <a:endParaRPr lang="ru-RU" i="1" dirty="0"/>
          </a:p>
        </p:txBody>
      </p:sp>
      <p:pic>
        <p:nvPicPr>
          <p:cNvPr id="4" name="Picture 1" descr="D:\ормпорпмио\тирг\бьтршг\олор\проао\малюнки до уроку\kniga_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714752"/>
            <a:ext cx="1717489" cy="149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1785926"/>
            <a:ext cx="5214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1)</a:t>
            </a:r>
            <a:endParaRPr lang="ru-RU" sz="4000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1428736"/>
            <a:ext cx="3876675" cy="1114425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3571876"/>
            <a:ext cx="5214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2)</a:t>
            </a:r>
            <a:endParaRPr lang="ru-RU" sz="4000" dirty="0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3357562"/>
            <a:ext cx="5057775" cy="1114425"/>
          </a:xfrm>
          <a:prstGeom prst="rect">
            <a:avLst/>
          </a:prstGeom>
          <a:noFill/>
        </p:spPr>
      </p:pic>
      <p:pic>
        <p:nvPicPr>
          <p:cNvPr id="9" name="Picture 1" descr="D:\ормпорпмио\тирг\бьтршг\олор\проао\малюнки до уроку\kniga_1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4572008"/>
            <a:ext cx="1717489" cy="149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00364" y="1214422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Правильні відповіді:</a:t>
            </a:r>
            <a:endParaRPr lang="ru-RU" b="1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1714488"/>
            <a:ext cx="3876675" cy="1114425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3286124"/>
            <a:ext cx="5057775" cy="11144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185736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1)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3643314"/>
            <a:ext cx="5212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/>
              <a:t>2)</a:t>
            </a:r>
            <a:endParaRPr lang="ru-RU" sz="3200" b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5286380" y="1785926"/>
            <a:ext cx="357190" cy="2143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4643438" y="2428868"/>
            <a:ext cx="357190" cy="2143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4071934" y="3429000"/>
            <a:ext cx="357190" cy="2143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4929190" y="3429000"/>
            <a:ext cx="357190" cy="2143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4214810" y="4071942"/>
            <a:ext cx="357190" cy="2143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6143636" y="1857364"/>
            <a:ext cx="357190" cy="2143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00694" y="1357298"/>
            <a:ext cx="28575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500562" y="2786058"/>
            <a:ext cx="28575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3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500826" y="1643050"/>
            <a:ext cx="64294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11</a:t>
            </a:r>
            <a:endParaRPr lang="ru-RU" sz="3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214942" y="3143248"/>
            <a:ext cx="28575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4000496" y="4286256"/>
            <a:ext cx="28575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5857884" y="3286124"/>
            <a:ext cx="428628" cy="3571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929322" y="2928934"/>
            <a:ext cx="42862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/>
              <a:t>15</a:t>
            </a:r>
            <a:endParaRPr lang="ru-RU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V="1">
            <a:off x="7000892" y="3714752"/>
            <a:ext cx="428628" cy="3571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429520" y="3571876"/>
            <a:ext cx="64294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15</a:t>
            </a:r>
            <a:endParaRPr lang="ru-RU" sz="3200" b="1" dirty="0"/>
          </a:p>
        </p:txBody>
      </p:sp>
      <p:pic>
        <p:nvPicPr>
          <p:cNvPr id="29" name="Picture 1" descr="D:\ормпорпмио\тирг\бьтршг\олор\проао\малюнки до уроку\kniga_1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4857760"/>
            <a:ext cx="1571636" cy="1371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7584" y="1013148"/>
            <a:ext cx="71287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Завдання 2.  ДРІБ-ТОВСТУН (2 бали)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1428728" y="2857496"/>
          <a:ext cx="2160240" cy="1743808"/>
        </p:xfrm>
        <a:graphic>
          <a:graphicData uri="http://schemas.openxmlformats.org/presentationml/2006/ole">
            <p:oleObj spid="_x0000_s5123" name="Формула" r:id="rId3" imgW="482391" imgH="393529" progId="Equation.3">
              <p:embed/>
            </p:oleObj>
          </a:graphicData>
        </a:graphic>
      </p:graphicFrame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929190" y="2786058"/>
          <a:ext cx="2132186" cy="1728192"/>
        </p:xfrm>
        <a:graphic>
          <a:graphicData uri="http://schemas.openxmlformats.org/presentationml/2006/ole">
            <p:oleObj spid="_x0000_s5122" name="Формула" r:id="rId4" imgW="482391" imgH="393529" progId="Equation.3">
              <p:embed/>
            </p:oleObj>
          </a:graphicData>
        </a:graphic>
      </p:graphicFrame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043608" y="1628800"/>
            <a:ext cx="71287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Скоротити дріб (враховується швидкість і правильність) за 1 хвилину . Затримка при розв’язанні призводить до втрати 0,5 бала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1095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" descr="D:\ормпорпмио\тирг\бьтршг\олор\проао\малюнки до уроку\kniga_1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797152"/>
            <a:ext cx="1717489" cy="149889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00430" y="3429000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1/8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00892" y="3357562"/>
            <a:ext cx="851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600" b="1" dirty="0" smtClean="0">
                <a:solidFill>
                  <a:srgbClr val="FF0000"/>
                </a:solidFill>
              </a:rPr>
              <a:t>1/8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43608" y="958171"/>
            <a:ext cx="67687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Завдання 3.  КМІТЛИВІСТЬ (5 балів)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Конкурс капітанів.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6660232" y="1700808"/>
          <a:ext cx="216024" cy="648072"/>
        </p:xfrm>
        <a:graphic>
          <a:graphicData uri="http://schemas.openxmlformats.org/presentationml/2006/ole">
            <p:oleObj spid="_x0000_s4099" name="Формула" r:id="rId3" imgW="152334" imgH="393529" progId="Equation.3">
              <p:embed/>
            </p:oleObj>
          </a:graphicData>
        </a:graphic>
      </p:graphicFrame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907704" y="2420888"/>
          <a:ext cx="2355188" cy="648072"/>
        </p:xfrm>
        <a:graphic>
          <a:graphicData uri="http://schemas.openxmlformats.org/presentationml/2006/ole">
            <p:oleObj spid="_x0000_s4098" name="Формула" r:id="rId4" imgW="1422400" imgH="393700" progId="Equation.3">
              <p:embed/>
            </p:oleObj>
          </a:graphicData>
        </a:graphic>
      </p:graphicFrame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971600" y="1844824"/>
            <a:ext cx="66967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Із даних чисел утворити всі можливі добутки, які дорівнювали б  </a:t>
            </a: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6948264" y="3429001"/>
          <a:ext cx="360040" cy="648072"/>
        </p:xfrm>
        <a:graphic>
          <a:graphicData uri="http://schemas.openxmlformats.org/presentationml/2006/ole">
            <p:oleObj spid="_x0000_s4103" name="Формула" r:id="rId5" imgW="139639" imgH="393529" progId="Equation.3">
              <p:embed/>
            </p:oleObj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1907704" y="4149080"/>
          <a:ext cx="2664296" cy="758584"/>
        </p:xfrm>
        <a:graphic>
          <a:graphicData uri="http://schemas.openxmlformats.org/presentationml/2006/ole">
            <p:oleObj spid="_x0000_s4102" name="Формула" r:id="rId6" imgW="1371600" imgH="393700" progId="Equation.3">
              <p:embed/>
            </p:oleObj>
          </a:graphicData>
        </a:graphic>
      </p:graphicFrame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259632" y="3575719"/>
            <a:ext cx="57853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Із даних чисел утворити всі можливі добутки, які дорівнювали б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" descr="D:\ормпорпмио\тирг\бьтршг\олор\проао\малюнки до уроку\kniga_1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7864" y="4941168"/>
            <a:ext cx="1717489" cy="149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23728" y="1484784"/>
          <a:ext cx="3744416" cy="1296144"/>
        </p:xfrm>
        <a:graphic>
          <a:graphicData uri="http://schemas.openxmlformats.org/drawingml/2006/table">
            <a:tbl>
              <a:tblPr/>
              <a:tblGrid>
                <a:gridCol w="3744416"/>
              </a:tblGrid>
              <a:tr h="1296144"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Відповідь першого капітана: 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2267744" y="1844824"/>
          <a:ext cx="3612694" cy="792088"/>
        </p:xfrm>
        <a:graphic>
          <a:graphicData uri="http://schemas.openxmlformats.org/presentationml/2006/ole">
            <p:oleObj spid="_x0000_s3073" name="Формула" r:id="rId3" imgW="1777229" imgH="393529" progId="Equation.3">
              <p:embed/>
            </p:oleObj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67744" y="3284984"/>
          <a:ext cx="3600400" cy="1296144"/>
        </p:xfrm>
        <a:graphic>
          <a:graphicData uri="http://schemas.openxmlformats.org/drawingml/2006/table">
            <a:tbl>
              <a:tblPr/>
              <a:tblGrid>
                <a:gridCol w="3600400"/>
              </a:tblGrid>
              <a:tr h="1296144">
                <a:tc>
                  <a:txBody>
                    <a:bodyPr/>
                    <a:lstStyle/>
                    <a:p>
                      <a:pPr marL="59055">
                        <a:spcAft>
                          <a:spcPts val="0"/>
                        </a:spcAft>
                      </a:pPr>
                      <a:r>
                        <a:rPr lang="uk-UA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Відповідь другого капітана: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627784" y="3717032"/>
          <a:ext cx="3178890" cy="720080"/>
        </p:xfrm>
        <a:graphic>
          <a:graphicData uri="http://schemas.openxmlformats.org/presentationml/2006/ole">
            <p:oleObj spid="_x0000_s3074" name="Формула" r:id="rId4" imgW="1726451" imgH="393529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47664" y="980728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Правильні відповіді:</a:t>
            </a:r>
            <a:endParaRPr lang="ru-RU" sz="2000" b="1" dirty="0"/>
          </a:p>
        </p:txBody>
      </p:sp>
      <p:pic>
        <p:nvPicPr>
          <p:cNvPr id="7" name="Picture 1" descr="D:\ормпорпмио\тирг\бьтршг\олор\проао\малюнки до уроку\kniga_1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797152"/>
            <a:ext cx="1717489" cy="149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2285984" y="1643050"/>
            <a:ext cx="1428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/>
              <a:t>1) 0</a:t>
            </a:r>
            <a:endParaRPr lang="ru-RU" sz="5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3143248"/>
            <a:ext cx="285752" cy="1160868"/>
          </a:xfrm>
          <a:prstGeom prst="rect">
            <a:avLst/>
          </a:prstGeom>
          <a:noFill/>
        </p:spPr>
      </p:pic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2285984" y="3214686"/>
            <a:ext cx="1428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/>
              <a:t>2)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979712" y="980729"/>
            <a:ext cx="5616624" cy="31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Завдання 4. Математичне  лото.(4 бали)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 rot="10800000" flipV="1">
            <a:off x="1043608" y="1958063"/>
            <a:ext cx="22322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1команда -   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131840" y="1628800"/>
          <a:ext cx="3816424" cy="1310985"/>
        </p:xfrm>
        <a:graphic>
          <a:graphicData uri="http://schemas.openxmlformats.org/presentationml/2006/ole">
            <p:oleObj spid="_x0000_s2050" name="Формула" r:id="rId3" imgW="1244600" imgH="431800" progId="Equation.3">
              <p:embed/>
            </p:oleObj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3573016"/>
            <a:ext cx="1872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Arial" pitchFamily="34" charset="0"/>
                <a:cs typeface="Arial" pitchFamily="34" charset="0"/>
              </a:rPr>
              <a:t>2 команда -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3131840" y="3212976"/>
          <a:ext cx="4224469" cy="1152128"/>
        </p:xfrm>
        <a:graphic>
          <a:graphicData uri="http://schemas.openxmlformats.org/presentationml/2006/ole">
            <p:oleObj spid="_x0000_s2053" name="Формула" r:id="rId4" imgW="1574800" imgH="431800" progId="Equation.3">
              <p:embed/>
            </p:oleObj>
          </a:graphicData>
        </a:graphic>
      </p:graphicFrame>
      <p:pic>
        <p:nvPicPr>
          <p:cNvPr id="9" name="Picture 1" descr="D:\ормпорпмио\тирг\бьтршг\олор\проао\малюнки до уроку\kniga_1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797152"/>
            <a:ext cx="1717489" cy="149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475656" y="1142065"/>
            <a:ext cx="63367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Завдання 5. Казковий лабіринт (5 балів)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043608" y="1628800"/>
            <a:ext cx="712879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Два казкові герої – Зайчик і Песик – заблукали в лісі. Дуже втомившись вони побачили хатинку на курячих ніжках. Наші  герої зраділи і постукали у двері. Двері відчинила старенька бабуся. Вона пообіцяла допомогти їм, якщо вони знайдуть вихід із лабіринту.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Кожна команда отримує таблицю.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Учні мають скласти вирази, значення яких дорівнює    для першої команди -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для другої –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" descr="D:\ормпорпмио\тирг\бьтршг\олор\проао\малюнки до уроку\kniga_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797152"/>
            <a:ext cx="1717489" cy="1498899"/>
          </a:xfrm>
          <a:prstGeom prst="rect">
            <a:avLst/>
          </a:prstGeom>
          <a:noFill/>
        </p:spPr>
      </p:pic>
      <p:pic>
        <p:nvPicPr>
          <p:cNvPr id="5" name="Picture 1" descr="D:\ормпорпмио\тирг\бьтршг\олор\проао\малюнки до уроку\kniga_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869160"/>
            <a:ext cx="1717489" cy="149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15616" y="1340768"/>
          <a:ext cx="6726882" cy="1926952"/>
        </p:xfrm>
        <a:graphic>
          <a:graphicData uri="http://schemas.openxmlformats.org/drawingml/2006/table">
            <a:tbl>
              <a:tblPr/>
              <a:tblGrid>
                <a:gridCol w="6726882"/>
              </a:tblGrid>
              <a:tr h="1926952">
                <a:tc>
                  <a:txBody>
                    <a:bodyPr/>
                    <a:lstStyle/>
                    <a:p>
                      <a:pPr marL="97155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uk-UA" sz="1800" b="1" dirty="0">
                          <a:latin typeface="Times New Roman"/>
                          <a:ea typeface="Times New Roman"/>
                          <a:cs typeface="Times New Roman"/>
                        </a:rPr>
                        <a:t>Відповіді.</a:t>
                      </a: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7155">
                        <a:spcAft>
                          <a:spcPts val="0"/>
                        </a:spcAft>
                      </a:pP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Перша команда: 1)      </a:t>
                      </a:r>
                      <a:r>
                        <a:rPr lang="uk-UA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</a:t>
                      </a: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2) </a:t>
                      </a:r>
                      <a:r>
                        <a:rPr lang="uk-UA" sz="1800" b="1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7155">
                        <a:spcAft>
                          <a:spcPts val="0"/>
                        </a:spcAft>
                      </a:pPr>
                      <a:endParaRPr lang="uk-UA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7155">
                        <a:spcAft>
                          <a:spcPts val="0"/>
                        </a:spcAft>
                      </a:pPr>
                      <a:endParaRPr lang="uk-UA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7155"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Друга </a:t>
                      </a: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команда: </a:t>
                      </a:r>
                      <a:r>
                        <a:rPr lang="uk-UA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)          </a:t>
                      </a:r>
                      <a:r>
                        <a:rPr lang="uk-UA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</a:t>
                      </a: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2) 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3059832" y="1556792"/>
          <a:ext cx="2261051" cy="648072"/>
        </p:xfrm>
        <a:graphic>
          <a:graphicData uri="http://schemas.openxmlformats.org/presentationml/2006/ole">
            <p:oleObj spid="_x0000_s35845" name="Формула" r:id="rId3" imgW="1497950" imgH="431613" progId="Equation.3">
              <p:embed/>
            </p:oleObj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35844" name="Формула" r:id="rId4" imgW="114151" imgH="215619" progId="Equation.3">
              <p:embed/>
            </p:oleObj>
          </a:graphicData>
        </a:graphic>
      </p:graphicFrame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5652120" y="1484784"/>
          <a:ext cx="1944216" cy="591147"/>
        </p:xfrm>
        <a:graphic>
          <a:graphicData uri="http://schemas.openxmlformats.org/presentationml/2006/ole">
            <p:oleObj spid="_x0000_s35843" name="Формула" r:id="rId5" imgW="1435100" imgH="431800" progId="Equation.3">
              <p:embed/>
            </p:oleObj>
          </a:graphicData>
        </a:graphic>
      </p:graphicFrame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3131840" y="2348880"/>
          <a:ext cx="2073830" cy="648072"/>
        </p:xfrm>
        <a:graphic>
          <a:graphicData uri="http://schemas.openxmlformats.org/presentationml/2006/ole">
            <p:oleObj spid="_x0000_s35842" name="Формула" r:id="rId6" imgW="1371600" imgH="431800" progId="Equation.3">
              <p:embed/>
            </p:oleObj>
          </a:graphicData>
        </a:graphic>
      </p:graphicFrame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5724128" y="2420888"/>
          <a:ext cx="2048228" cy="576064"/>
        </p:xfrm>
        <a:graphic>
          <a:graphicData uri="http://schemas.openxmlformats.org/presentationml/2006/ole">
            <p:oleObj spid="_x0000_s35841" name="Формула" r:id="rId7" imgW="1524000" imgH="431800" progId="Equation.3">
              <p:embed/>
            </p:oleObj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/>
        </p:nvGraphicFramePr>
        <p:xfrm>
          <a:off x="0" y="885825"/>
          <a:ext cx="114300" cy="219075"/>
        </p:xfrm>
        <a:graphic>
          <a:graphicData uri="http://schemas.openxmlformats.org/presentationml/2006/ole">
            <p:oleObj spid="_x0000_s35847" name="Формула" r:id="rId8" imgW="114151" imgH="215619" progId="Equation.3">
              <p:embed/>
            </p:oleObj>
          </a:graphicData>
        </a:graphic>
      </p:graphicFrame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96838" y="1104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" descr="D:\ормпорпмио\тирг\бьтршг\олор\проао\малюнки до уроку\kniga_1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91880" y="4365104"/>
            <a:ext cx="1717489" cy="149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700808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b="1" dirty="0" smtClean="0">
                <a:solidFill>
                  <a:srgbClr val="FF0000"/>
                </a:solidFill>
              </a:rPr>
              <a:t>ЛАБІ-РИНТ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3" name="Picture 1" descr="D:\ормпорпмио\тирг\бьтршг\олор\проао\малюнки до уроку\kniga_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797152"/>
            <a:ext cx="1717489" cy="149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475656" y="980728"/>
            <a:ext cx="62636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Завдання 6. Відпочинок (4бали)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187624" y="1622072"/>
            <a:ext cx="69847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Що за подорож без відпочинку?! Послухайте математичну байку «Звичайні дроби»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547664" y="2446730"/>
            <a:ext cx="4176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огорожі круглих дужок…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828836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До дошки викликаються два учні, по одному з кожної команди. Слухаючи байку, кожен учень повинен скласти вираз і знайти його значення</a:t>
            </a:r>
            <a:endParaRPr lang="ru-RU" b="1" dirty="0"/>
          </a:p>
        </p:txBody>
      </p:sp>
      <p:pic>
        <p:nvPicPr>
          <p:cNvPr id="6" name="Picture 1" descr="D:\ормпорпмио\тирг\бьтршг\олор\проао\малюнки до уроку\kniga_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365104"/>
            <a:ext cx="1717489" cy="149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187624" y="1150586"/>
            <a:ext cx="36724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Правильна відповідь:     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1475656" y="2060848"/>
          <a:ext cx="6163885" cy="864096"/>
        </p:xfrm>
        <a:graphic>
          <a:graphicData uri="http://schemas.openxmlformats.org/presentationml/2006/ole">
            <p:oleObj spid="_x0000_s33793" name="Формула" r:id="rId3" imgW="3060700" imgH="431800" progId="Equation.3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63688" y="3573016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Молодці!!!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75656" y="1628800"/>
            <a:ext cx="568863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ПІДВЕДЕННЯ ПІДСУМКІВ ГРИ ТА УРОКУ.</a:t>
            </a:r>
            <a:endParaRPr kumimoji="0" lang="uk-UA" sz="4000" b="1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115616" y="1124744"/>
            <a:ext cx="6480720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ДОМАШНЄ ЗАВДАННЯ.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Задача. Потрібно розділити п’ять однакових яблук порівну між вісьмома хлопчиками. Як це зробити з найменшою кількістю розрізів? 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712" y="1772816"/>
            <a:ext cx="42484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</a:rPr>
              <a:t>Дякую за увагу!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3214686"/>
            <a:ext cx="5500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Молодець! Правильно!</a:t>
            </a:r>
          </a:p>
          <a:p>
            <a:pPr algn="ctr"/>
            <a:r>
              <a:rPr lang="uk-UA" sz="2000" dirty="0" smtClean="0"/>
              <a:t>(натисни на книгу )</a:t>
            </a:r>
            <a:endParaRPr lang="ru-RU" sz="2000" dirty="0"/>
          </a:p>
        </p:txBody>
      </p:sp>
      <p:pic>
        <p:nvPicPr>
          <p:cNvPr id="1025" name="Picture 1" descr="D:\ормпорпмио\тирг\бьтршг\олор\проао\малюнки до уроку\kniga_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357694"/>
            <a:ext cx="1928826" cy="1683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071678"/>
            <a:ext cx="67151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Промах! Не впадай у відчай!</a:t>
            </a:r>
          </a:p>
          <a:p>
            <a:pPr algn="ctr"/>
            <a:r>
              <a:rPr lang="uk-UA" sz="2000" dirty="0" smtClean="0"/>
              <a:t>(натисни на книгу )</a:t>
            </a:r>
            <a:endParaRPr lang="ru-RU" sz="2000" dirty="0"/>
          </a:p>
        </p:txBody>
      </p:sp>
      <p:pic>
        <p:nvPicPr>
          <p:cNvPr id="3" name="Picture 1" descr="D:\ормпорпмио\тирг\бьтршг\олор\проао\малюнки до уроку\kniga_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362753"/>
            <a:ext cx="1928826" cy="1683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2285984" y="2071678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2" action="ppaction://hlinksldjump"/>
              </a:rPr>
              <a:t>1</a:t>
            </a:r>
            <a:r>
              <a:rPr lang="uk-UA" sz="4000" dirty="0" smtClean="0"/>
              <a:t>)</a:t>
            </a:r>
            <a:endParaRPr lang="ru-RU" sz="4000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2071678"/>
            <a:ext cx="257175" cy="1104900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2411760" y="3933056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4" action="ppaction://hlinksldjump"/>
              </a:rPr>
              <a:t>2</a:t>
            </a:r>
            <a:r>
              <a:rPr lang="uk-UA" sz="4000" dirty="0" smtClean="0"/>
              <a:t>)</a:t>
            </a:r>
            <a:endParaRPr lang="ru-RU" sz="4000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3714752"/>
            <a:ext cx="257175" cy="1114425"/>
          </a:xfrm>
          <a:prstGeom prst="rect">
            <a:avLst/>
          </a:prstGeom>
          <a:noFill/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2500298" y="1785926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3" action="ppaction://hlinksldjump"/>
              </a:rPr>
              <a:t>1</a:t>
            </a:r>
            <a:r>
              <a:rPr lang="uk-UA" sz="4000" dirty="0" smtClean="0"/>
              <a:t>)   </a:t>
            </a:r>
            <a:r>
              <a:rPr lang="uk-UA" sz="4000" b="1" dirty="0" smtClean="0"/>
              <a:t>1</a:t>
            </a:r>
            <a:endParaRPr lang="ru-RU" sz="4000" b="1" dirty="0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2571736" y="3143248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2" action="ppaction://hlinksldjump"/>
              </a:rPr>
              <a:t>2</a:t>
            </a:r>
            <a:r>
              <a:rPr lang="uk-UA" sz="4000" dirty="0" smtClean="0"/>
              <a:t>)  </a:t>
            </a:r>
            <a:endParaRPr lang="ru-RU" sz="4000" dirty="0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2928934"/>
            <a:ext cx="257175" cy="1104900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2500298" y="2000240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2" action="ppaction://hlinksldjump"/>
              </a:rPr>
              <a:t>1</a:t>
            </a:r>
            <a:r>
              <a:rPr lang="uk-UA" sz="4000" dirty="0" smtClean="0"/>
              <a:t>)</a:t>
            </a:r>
            <a:endParaRPr lang="ru-RU" sz="4000" dirty="0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2411760" y="3356992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3" action="ppaction://hlinksldjump"/>
              </a:rPr>
              <a:t>2</a:t>
            </a:r>
            <a:r>
              <a:rPr lang="uk-UA" sz="4000" dirty="0" smtClean="0"/>
              <a:t>)</a:t>
            </a:r>
            <a:endParaRPr lang="ru-RU" sz="40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1785926"/>
            <a:ext cx="257175" cy="1104900"/>
          </a:xfrm>
          <a:prstGeom prst="rect">
            <a:avLst/>
          </a:prstGeom>
          <a:noFill/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143248"/>
            <a:ext cx="504825" cy="1104900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2483768" y="1412776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2" action="ppaction://hlinksldjump"/>
              </a:rPr>
              <a:t>1</a:t>
            </a:r>
            <a:r>
              <a:rPr lang="uk-UA" sz="4000" dirty="0" smtClean="0"/>
              <a:t>) </a:t>
            </a:r>
            <a:r>
              <a:rPr lang="uk-UA" sz="4000" b="1" dirty="0" smtClean="0"/>
              <a:t>1</a:t>
            </a:r>
            <a:endParaRPr lang="ru-RU" sz="4000" b="1" dirty="0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2428860" y="2857496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3" action="ppaction://hlinksldjump"/>
              </a:rPr>
              <a:t>2</a:t>
            </a:r>
            <a:r>
              <a:rPr lang="uk-UA" sz="4000" dirty="0" smtClean="0"/>
              <a:t>)  </a:t>
            </a:r>
            <a:r>
              <a:rPr lang="uk-UA" sz="4000" b="1" dirty="0" smtClean="0"/>
              <a:t>0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sldjump"/>
          </p:cNvPr>
          <p:cNvSpPr txBox="1"/>
          <p:nvPr/>
        </p:nvSpPr>
        <p:spPr>
          <a:xfrm>
            <a:off x="2428860" y="1357298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2" action="ppaction://hlinksldjump"/>
              </a:rPr>
              <a:t>1</a:t>
            </a:r>
            <a:r>
              <a:rPr lang="uk-UA" sz="4000" dirty="0" smtClean="0"/>
              <a:t>)</a:t>
            </a:r>
            <a:endParaRPr lang="ru-RU" sz="4000" dirty="0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2357422" y="3000372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hlinkClick r:id="rId3" action="ppaction://hlinksldjump"/>
              </a:rPr>
              <a:t>2</a:t>
            </a:r>
            <a:r>
              <a:rPr lang="uk-UA" sz="4000" dirty="0" smtClean="0"/>
              <a:t>) </a:t>
            </a:r>
            <a:endParaRPr lang="ru-RU" sz="4000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1142984"/>
            <a:ext cx="504825" cy="1114425"/>
          </a:xfrm>
          <a:prstGeom prst="rect">
            <a:avLst/>
          </a:prstGeom>
          <a:noFill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786058"/>
            <a:ext cx="257175" cy="1123950"/>
          </a:xfrm>
          <a:prstGeom prst="rect">
            <a:avLst/>
          </a:prstGeom>
          <a:noFill/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392</Words>
  <Application>Microsoft Office PowerPoint</Application>
  <PresentationFormat>Экран (4:3)</PresentationFormat>
  <Paragraphs>87</Paragraphs>
  <Slides>28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Лариса</cp:lastModifiedBy>
  <cp:revision>23</cp:revision>
  <dcterms:created xsi:type="dcterms:W3CDTF">2016-11-22T12:27:53Z</dcterms:created>
  <dcterms:modified xsi:type="dcterms:W3CDTF">2016-11-28T03:31:12Z</dcterms:modified>
</cp:coreProperties>
</file>