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6" r:id="rId2"/>
    <p:sldId id="260" r:id="rId3"/>
    <p:sldId id="261" r:id="rId4"/>
    <p:sldId id="262" r:id="rId5"/>
    <p:sldId id="263" r:id="rId6"/>
    <p:sldId id="257" r:id="rId7"/>
    <p:sldId id="258" r:id="rId8"/>
    <p:sldId id="259" r:id="rId9"/>
    <p:sldId id="265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50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3CDBB55-EC73-4841-B1DA-94861B46C20D}" type="datetimeFigureOut">
              <a:rPr lang="ru-RU"/>
              <a:pPr>
                <a:defRPr/>
              </a:pPr>
              <a:t>29.11.2016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71CD7DF-B887-4EB3-A8AE-F7731012CB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  <a:tabLst>
                <a:tab pos="661988" algn="l"/>
                <a:tab pos="1327150" algn="l"/>
                <a:tab pos="1990725" algn="l"/>
                <a:tab pos="2655888" algn="l"/>
              </a:tabLst>
            </a:pPr>
            <a:fld id="{AB2798A3-5D92-45F5-B555-2287494EE115}" type="slidenum">
              <a:rPr lang="ru-RU" smtClean="0">
                <a:latin typeface="Times New Roman" pitchFamily="18" charset="0"/>
                <a:ea typeface="Arial Unicode MS"/>
                <a:cs typeface="Arial Unicode MS"/>
              </a:rPr>
              <a:pPr defTabSz="912813" fontAlgn="base">
                <a:spcBef>
                  <a:spcPct val="0"/>
                </a:spcBef>
                <a:spcAft>
                  <a:spcPct val="0"/>
                </a:spcAft>
                <a:buFont typeface="Times New Roman" pitchFamily="18" charset="0"/>
                <a:buNone/>
                <a:tabLst>
                  <a:tab pos="661988" algn="l"/>
                  <a:tab pos="1327150" algn="l"/>
                  <a:tab pos="1990725" algn="l"/>
                  <a:tab pos="2655888" algn="l"/>
                </a:tabLst>
              </a:pPr>
              <a:t>9</a:t>
            </a:fld>
            <a:endParaRPr lang="ru-RU" smtClean="0">
              <a:latin typeface="Times New Roman" pitchFamily="18" charset="0"/>
              <a:ea typeface="Arial Unicode MS"/>
              <a:cs typeface="Arial Unicode MS"/>
            </a:endParaRPr>
          </a:p>
        </p:txBody>
      </p:sp>
      <p:sp>
        <p:nvSpPr>
          <p:cNvPr id="235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038600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C6A55-E46E-47BB-9E8F-AE315BD70057}" type="datetimeFigureOut">
              <a:rPr lang="ru-RU"/>
              <a:pPr>
                <a:defRPr/>
              </a:pPr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8070A-E10E-4CB5-9ED5-D6FB0F28DB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57D0B-04E6-49AE-A7FD-CE9148CF59DA}" type="datetimeFigureOut">
              <a:rPr lang="ru-RU"/>
              <a:pPr>
                <a:defRPr/>
              </a:pPr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EE277-33B0-43B0-BC66-7F95BA3D86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862AD-EA59-42E5-9568-74E65DCC7DF2}" type="datetimeFigureOut">
              <a:rPr lang="ru-RU"/>
              <a:pPr>
                <a:defRPr/>
              </a:pPr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9C65C-2F80-4F35-95B1-B3595435EC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3C6E4-DBE1-4C06-8C15-67E34304B0D3}" type="datetimeFigureOut">
              <a:rPr lang="ru-RU"/>
              <a:pPr>
                <a:defRPr/>
              </a:pPr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7FB9B-133D-4329-A9F6-7B53B56F2E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9AA3C-DA5D-4973-9487-5F9C777223B7}" type="datetimeFigureOut">
              <a:rPr lang="ru-RU"/>
              <a:pPr>
                <a:defRPr/>
              </a:pPr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18EB8-7758-45DE-94A7-A01B45634A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B373E-4216-4084-833F-38F41A6D885A}" type="datetimeFigureOut">
              <a:rPr lang="ru-RU"/>
              <a:pPr>
                <a:defRPr/>
              </a:pPr>
              <a:t>29.11.2016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47348-9BCD-4110-9578-77045689BE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271B8-41AF-4463-8756-48DC8D45FB8F}" type="datetimeFigureOut">
              <a:rPr lang="ru-RU"/>
              <a:pPr>
                <a:defRPr/>
              </a:pPr>
              <a:t>29.11.2016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816A0-C588-48A6-93AE-7CCDCEC042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98C14-FD22-4A73-8993-80ED510C6A8A}" type="datetimeFigureOut">
              <a:rPr lang="ru-RU"/>
              <a:pPr>
                <a:defRPr/>
              </a:pPr>
              <a:t>29.11.2016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5470E-D09D-4DE6-821E-D433293851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6CE8B-74B0-4626-A513-E6ECCBADB07C}" type="datetimeFigureOut">
              <a:rPr lang="ru-RU"/>
              <a:pPr>
                <a:defRPr/>
              </a:pPr>
              <a:t>29.11.2016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8DA37-6728-48E5-BC2F-348E666DDE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A6A53-4217-4367-B89F-C173F5FCC223}" type="datetimeFigureOut">
              <a:rPr lang="ru-RU"/>
              <a:pPr>
                <a:defRPr/>
              </a:pPr>
              <a:t>29.11.2016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F2895-20BD-4EBD-A178-CDF37C2615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67515-CFB5-4A8F-8D19-46D4503C7139}" type="datetimeFigureOut">
              <a:rPr lang="ru-RU"/>
              <a:pPr>
                <a:defRPr/>
              </a:pPr>
              <a:t>29.11.2016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A9B9D-96B4-4BF4-B15C-3FE11929AF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71D46E6-0ACF-41E7-B8F9-CFC9D4B0EB45}" type="datetimeFigureOut">
              <a:rPr lang="ru-RU"/>
              <a:pPr>
                <a:defRPr/>
              </a:pPr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B0619CA-6056-477D-B8B5-EDB94B6B7E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288" y="1557338"/>
            <a:ext cx="77724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590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Взаимное расположение прямой и окружности.</a:t>
            </a:r>
          </a:p>
        </p:txBody>
      </p:sp>
      <p:sp>
        <p:nvSpPr>
          <p:cNvPr id="14338" name="Подзаголовок 2" descr="Rectangle: Click to edit Master text styles&#10;Second level&#10;Third level&#10;Fourth level&#10;Fifth level"/>
          <p:cNvSpPr>
            <a:spLocks noGrp="1"/>
          </p:cNvSpPr>
          <p:nvPr>
            <p:ph type="subTitle" idx="1"/>
          </p:nvPr>
        </p:nvSpPr>
        <p:spPr>
          <a:xfrm>
            <a:off x="2268538" y="4508500"/>
            <a:ext cx="6259512" cy="776288"/>
          </a:xfrm>
        </p:spPr>
        <p:txBody>
          <a:bodyPr/>
          <a:lstStyle/>
          <a:p>
            <a:pPr algn="r" eaLnBrk="1" hangingPunct="1">
              <a:lnSpc>
                <a:spcPct val="80000"/>
              </a:lnSpc>
            </a:pPr>
            <a:r>
              <a:rPr lang="ru-RU" sz="2400" b="1" smtClean="0">
                <a:solidFill>
                  <a:schemeClr val="folHlink"/>
                </a:solidFill>
              </a:rPr>
              <a:t> </a:t>
            </a:r>
            <a:r>
              <a:rPr lang="ru-RU" sz="2400" b="1" smtClean="0">
                <a:solidFill>
                  <a:schemeClr val="folHlink"/>
                </a:solidFill>
                <a:latin typeface="Monotype Corsiva" pitchFamily="66" charset="0"/>
              </a:rPr>
              <a:t>Геометрия.  7 класс.</a:t>
            </a:r>
          </a:p>
          <a:p>
            <a:pPr algn="r" eaLnBrk="1" hangingPunct="1">
              <a:lnSpc>
                <a:spcPct val="80000"/>
              </a:lnSpc>
            </a:pPr>
            <a:r>
              <a:rPr lang="ru-RU" sz="2400" b="1" smtClean="0">
                <a:solidFill>
                  <a:schemeClr val="folHlink"/>
                </a:solidFill>
                <a:latin typeface="Monotype Corsiva" pitchFamily="66" charset="0"/>
              </a:rPr>
              <a:t>Учитель математики Ризнык Е.Д.</a:t>
            </a:r>
          </a:p>
          <a:p>
            <a:pPr eaLnBrk="1" hangingPunct="1">
              <a:lnSpc>
                <a:spcPct val="80000"/>
              </a:lnSpc>
            </a:pPr>
            <a:endParaRPr lang="ru-RU" sz="800" smtClean="0">
              <a:solidFill>
                <a:srgbClr val="898989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800" smtClean="0">
                <a:solidFill>
                  <a:srgbClr val="898989"/>
                </a:solidFill>
              </a:rPr>
              <a:t> </a:t>
            </a:r>
          </a:p>
        </p:txBody>
      </p:sp>
      <p:grpSp>
        <p:nvGrpSpPr>
          <p:cNvPr id="14339" name="Группа 3"/>
          <p:cNvGrpSpPr>
            <a:grpSpLocks/>
          </p:cNvGrpSpPr>
          <p:nvPr/>
        </p:nvGrpSpPr>
        <p:grpSpPr bwMode="auto">
          <a:xfrm>
            <a:off x="5508625" y="1125538"/>
            <a:ext cx="3500438" cy="3363912"/>
            <a:chOff x="5364163" y="1916113"/>
            <a:chExt cx="3786187" cy="3578225"/>
          </a:xfrm>
        </p:grpSpPr>
        <p:grpSp>
          <p:nvGrpSpPr>
            <p:cNvPr id="14341" name="Group 28"/>
            <p:cNvGrpSpPr>
              <a:grpSpLocks/>
            </p:cNvGrpSpPr>
            <p:nvPr/>
          </p:nvGrpSpPr>
          <p:grpSpPr bwMode="auto">
            <a:xfrm rot="2763387" flipH="1">
              <a:off x="6941344" y="3285332"/>
              <a:ext cx="1352550" cy="3065462"/>
              <a:chOff x="3797" y="754"/>
              <a:chExt cx="852" cy="1931"/>
            </a:xfrm>
          </p:grpSpPr>
          <p:sp>
            <p:nvSpPr>
              <p:cNvPr id="14356" name="Freeform 29"/>
              <p:cNvSpPr>
                <a:spLocks/>
              </p:cNvSpPr>
              <p:nvPr/>
            </p:nvSpPr>
            <p:spPr bwMode="auto">
              <a:xfrm rot="78698">
                <a:off x="3797" y="754"/>
                <a:ext cx="852" cy="1909"/>
              </a:xfrm>
              <a:custGeom>
                <a:avLst/>
                <a:gdLst>
                  <a:gd name="T0" fmla="*/ 0 w 1252"/>
                  <a:gd name="T1" fmla="*/ 1 h 3125"/>
                  <a:gd name="T2" fmla="*/ 7 w 1252"/>
                  <a:gd name="T3" fmla="*/ 0 h 3125"/>
                  <a:gd name="T4" fmla="*/ 37 w 1252"/>
                  <a:gd name="T5" fmla="*/ 30 h 3125"/>
                  <a:gd name="T6" fmla="*/ 39 w 1252"/>
                  <a:gd name="T7" fmla="*/ 37 h 3125"/>
                  <a:gd name="T8" fmla="*/ 30 w 1252"/>
                  <a:gd name="T9" fmla="*/ 31 h 3125"/>
                  <a:gd name="T10" fmla="*/ 0 w 1252"/>
                  <a:gd name="T11" fmla="*/ 1 h 3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52"/>
                  <a:gd name="T19" fmla="*/ 0 h 3125"/>
                  <a:gd name="T20" fmla="*/ 1252 w 1252"/>
                  <a:gd name="T21" fmla="*/ 3125 h 3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52" h="3125">
                    <a:moveTo>
                      <a:pt x="0" y="90"/>
                    </a:moveTo>
                    <a:lnTo>
                      <a:pt x="227" y="0"/>
                    </a:lnTo>
                    <a:lnTo>
                      <a:pt x="1179" y="2540"/>
                    </a:lnTo>
                    <a:lnTo>
                      <a:pt x="1252" y="3125"/>
                    </a:lnTo>
                    <a:lnTo>
                      <a:pt x="952" y="2630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30"/>
              <p:cNvSpPr>
                <a:spLocks/>
              </p:cNvSpPr>
              <p:nvPr/>
            </p:nvSpPr>
            <p:spPr bwMode="auto">
              <a:xfrm rot="78698">
                <a:off x="4435" y="2308"/>
                <a:ext cx="215" cy="370"/>
              </a:xfrm>
              <a:custGeom>
                <a:avLst/>
                <a:gdLst/>
                <a:ahLst/>
                <a:cxnLst>
                  <a:cxn ang="0">
                    <a:pos x="316" y="608"/>
                  </a:cxn>
                  <a:cxn ang="0">
                    <a:pos x="227" y="0"/>
                  </a:cxn>
                  <a:cxn ang="0">
                    <a:pos x="0" y="90"/>
                  </a:cxn>
                  <a:cxn ang="0">
                    <a:pos x="316" y="608"/>
                  </a:cxn>
                </a:cxnLst>
                <a:rect l="0" t="0" r="r" b="b"/>
                <a:pathLst>
                  <a:path w="316" h="608">
                    <a:moveTo>
                      <a:pt x="316" y="608"/>
                    </a:moveTo>
                    <a:lnTo>
                      <a:pt x="227" y="0"/>
                    </a:lnTo>
                    <a:lnTo>
                      <a:pt x="0" y="90"/>
                    </a:lnTo>
                    <a:lnTo>
                      <a:pt x="316" y="60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FF9900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1421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4358" name="Freeform 31"/>
              <p:cNvSpPr>
                <a:spLocks/>
              </p:cNvSpPr>
              <p:nvPr/>
            </p:nvSpPr>
            <p:spPr bwMode="auto">
              <a:xfrm rot="78698">
                <a:off x="4554" y="2536"/>
                <a:ext cx="82" cy="141"/>
              </a:xfrm>
              <a:custGeom>
                <a:avLst/>
                <a:gdLst>
                  <a:gd name="T0" fmla="*/ 2 w 121"/>
                  <a:gd name="T1" fmla="*/ 0 h 230"/>
                  <a:gd name="T2" fmla="*/ 0 w 121"/>
                  <a:gd name="T3" fmla="*/ 1 h 230"/>
                  <a:gd name="T4" fmla="*/ 3 w 121"/>
                  <a:gd name="T5" fmla="*/ 2 h 230"/>
                  <a:gd name="T6" fmla="*/ 2 w 121"/>
                  <a:gd name="T7" fmla="*/ 0 h 2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1"/>
                  <a:gd name="T13" fmla="*/ 0 h 230"/>
                  <a:gd name="T14" fmla="*/ 121 w 121"/>
                  <a:gd name="T15" fmla="*/ 230 h 2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1" h="230">
                    <a:moveTo>
                      <a:pt x="85" y="0"/>
                    </a:moveTo>
                    <a:lnTo>
                      <a:pt x="0" y="25"/>
                    </a:lnTo>
                    <a:lnTo>
                      <a:pt x="121" y="23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9" name="Freeform 32"/>
              <p:cNvSpPr>
                <a:spLocks/>
              </p:cNvSpPr>
              <p:nvPr/>
            </p:nvSpPr>
            <p:spPr bwMode="auto">
              <a:xfrm rot="78698">
                <a:off x="3866" y="765"/>
                <a:ext cx="744" cy="1595"/>
              </a:xfrm>
              <a:custGeom>
                <a:avLst/>
                <a:gdLst>
                  <a:gd name="T0" fmla="*/ 27 w 1094"/>
                  <a:gd name="T1" fmla="*/ 31 h 2612"/>
                  <a:gd name="T2" fmla="*/ 34 w 1094"/>
                  <a:gd name="T3" fmla="*/ 30 h 2612"/>
                  <a:gd name="T4" fmla="*/ 32 w 1094"/>
                  <a:gd name="T5" fmla="*/ 30 h 2612"/>
                  <a:gd name="T6" fmla="*/ 2 w 1094"/>
                  <a:gd name="T7" fmla="*/ 0 h 2612"/>
                  <a:gd name="T8" fmla="*/ 0 w 1094"/>
                  <a:gd name="T9" fmla="*/ 1 h 2612"/>
                  <a:gd name="T10" fmla="*/ 29 w 1094"/>
                  <a:gd name="T11" fmla="*/ 31 h 26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94"/>
                  <a:gd name="T19" fmla="*/ 0 h 2612"/>
                  <a:gd name="T20" fmla="*/ 1094 w 1094"/>
                  <a:gd name="T21" fmla="*/ 2612 h 26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94" h="2612">
                    <a:moveTo>
                      <a:pt x="867" y="2612"/>
                    </a:moveTo>
                    <a:lnTo>
                      <a:pt x="1094" y="2522"/>
                    </a:lnTo>
                    <a:lnTo>
                      <a:pt x="1016" y="2554"/>
                    </a:lnTo>
                    <a:lnTo>
                      <a:pt x="84" y="0"/>
                    </a:lnTo>
                    <a:lnTo>
                      <a:pt x="0" y="30"/>
                    </a:lnTo>
                    <a:lnTo>
                      <a:pt x="940" y="2584"/>
                    </a:lnTo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4342" name="Group 33"/>
            <p:cNvGrpSpPr>
              <a:grpSpLocks/>
            </p:cNvGrpSpPr>
            <p:nvPr/>
          </p:nvGrpSpPr>
          <p:grpSpPr bwMode="auto">
            <a:xfrm rot="3659299" flipH="1">
              <a:off x="6220619" y="3075782"/>
              <a:ext cx="1352550" cy="3065462"/>
              <a:chOff x="3797" y="754"/>
              <a:chExt cx="852" cy="1931"/>
            </a:xfrm>
          </p:grpSpPr>
          <p:sp>
            <p:nvSpPr>
              <p:cNvPr id="14352" name="Freeform 34"/>
              <p:cNvSpPr>
                <a:spLocks/>
              </p:cNvSpPr>
              <p:nvPr/>
            </p:nvSpPr>
            <p:spPr bwMode="auto">
              <a:xfrm rot="78698">
                <a:off x="3797" y="754"/>
                <a:ext cx="852" cy="1909"/>
              </a:xfrm>
              <a:custGeom>
                <a:avLst/>
                <a:gdLst>
                  <a:gd name="T0" fmla="*/ 0 w 1252"/>
                  <a:gd name="T1" fmla="*/ 1 h 3125"/>
                  <a:gd name="T2" fmla="*/ 7 w 1252"/>
                  <a:gd name="T3" fmla="*/ 0 h 3125"/>
                  <a:gd name="T4" fmla="*/ 37 w 1252"/>
                  <a:gd name="T5" fmla="*/ 30 h 3125"/>
                  <a:gd name="T6" fmla="*/ 39 w 1252"/>
                  <a:gd name="T7" fmla="*/ 37 h 3125"/>
                  <a:gd name="T8" fmla="*/ 30 w 1252"/>
                  <a:gd name="T9" fmla="*/ 31 h 3125"/>
                  <a:gd name="T10" fmla="*/ 0 w 1252"/>
                  <a:gd name="T11" fmla="*/ 1 h 3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52"/>
                  <a:gd name="T19" fmla="*/ 0 h 3125"/>
                  <a:gd name="T20" fmla="*/ 1252 w 1252"/>
                  <a:gd name="T21" fmla="*/ 3125 h 3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52" h="3125">
                    <a:moveTo>
                      <a:pt x="0" y="90"/>
                    </a:moveTo>
                    <a:lnTo>
                      <a:pt x="227" y="0"/>
                    </a:lnTo>
                    <a:lnTo>
                      <a:pt x="1179" y="2540"/>
                    </a:lnTo>
                    <a:lnTo>
                      <a:pt x="1252" y="3125"/>
                    </a:lnTo>
                    <a:lnTo>
                      <a:pt x="952" y="2630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Freeform 35"/>
              <p:cNvSpPr>
                <a:spLocks/>
              </p:cNvSpPr>
              <p:nvPr/>
            </p:nvSpPr>
            <p:spPr bwMode="auto">
              <a:xfrm rot="78698">
                <a:off x="4433" y="2321"/>
                <a:ext cx="215" cy="370"/>
              </a:xfrm>
              <a:custGeom>
                <a:avLst/>
                <a:gdLst/>
                <a:ahLst/>
                <a:cxnLst>
                  <a:cxn ang="0">
                    <a:pos x="316" y="608"/>
                  </a:cxn>
                  <a:cxn ang="0">
                    <a:pos x="227" y="0"/>
                  </a:cxn>
                  <a:cxn ang="0">
                    <a:pos x="0" y="90"/>
                  </a:cxn>
                  <a:cxn ang="0">
                    <a:pos x="316" y="608"/>
                  </a:cxn>
                </a:cxnLst>
                <a:rect l="0" t="0" r="r" b="b"/>
                <a:pathLst>
                  <a:path w="316" h="608">
                    <a:moveTo>
                      <a:pt x="316" y="608"/>
                    </a:moveTo>
                    <a:lnTo>
                      <a:pt x="227" y="0"/>
                    </a:lnTo>
                    <a:lnTo>
                      <a:pt x="0" y="90"/>
                    </a:lnTo>
                    <a:lnTo>
                      <a:pt x="316" y="60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FF9900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1421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4354" name="Freeform 36"/>
              <p:cNvSpPr>
                <a:spLocks/>
              </p:cNvSpPr>
              <p:nvPr/>
            </p:nvSpPr>
            <p:spPr bwMode="auto">
              <a:xfrm rot="78698">
                <a:off x="4554" y="2536"/>
                <a:ext cx="82" cy="141"/>
              </a:xfrm>
              <a:custGeom>
                <a:avLst/>
                <a:gdLst>
                  <a:gd name="T0" fmla="*/ 2 w 121"/>
                  <a:gd name="T1" fmla="*/ 0 h 230"/>
                  <a:gd name="T2" fmla="*/ 0 w 121"/>
                  <a:gd name="T3" fmla="*/ 1 h 230"/>
                  <a:gd name="T4" fmla="*/ 3 w 121"/>
                  <a:gd name="T5" fmla="*/ 2 h 230"/>
                  <a:gd name="T6" fmla="*/ 2 w 121"/>
                  <a:gd name="T7" fmla="*/ 0 h 2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1"/>
                  <a:gd name="T13" fmla="*/ 0 h 230"/>
                  <a:gd name="T14" fmla="*/ 121 w 121"/>
                  <a:gd name="T15" fmla="*/ 230 h 2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1" h="230">
                    <a:moveTo>
                      <a:pt x="85" y="0"/>
                    </a:moveTo>
                    <a:lnTo>
                      <a:pt x="0" y="25"/>
                    </a:lnTo>
                    <a:lnTo>
                      <a:pt x="121" y="23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5" name="Freeform 37"/>
              <p:cNvSpPr>
                <a:spLocks/>
              </p:cNvSpPr>
              <p:nvPr/>
            </p:nvSpPr>
            <p:spPr bwMode="auto">
              <a:xfrm rot="78698">
                <a:off x="3866" y="765"/>
                <a:ext cx="744" cy="1595"/>
              </a:xfrm>
              <a:custGeom>
                <a:avLst/>
                <a:gdLst>
                  <a:gd name="T0" fmla="*/ 27 w 1094"/>
                  <a:gd name="T1" fmla="*/ 31 h 2612"/>
                  <a:gd name="T2" fmla="*/ 34 w 1094"/>
                  <a:gd name="T3" fmla="*/ 30 h 2612"/>
                  <a:gd name="T4" fmla="*/ 32 w 1094"/>
                  <a:gd name="T5" fmla="*/ 30 h 2612"/>
                  <a:gd name="T6" fmla="*/ 2 w 1094"/>
                  <a:gd name="T7" fmla="*/ 0 h 2612"/>
                  <a:gd name="T8" fmla="*/ 0 w 1094"/>
                  <a:gd name="T9" fmla="*/ 1 h 2612"/>
                  <a:gd name="T10" fmla="*/ 29 w 1094"/>
                  <a:gd name="T11" fmla="*/ 31 h 26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94"/>
                  <a:gd name="T19" fmla="*/ 0 h 2612"/>
                  <a:gd name="T20" fmla="*/ 1094 w 1094"/>
                  <a:gd name="T21" fmla="*/ 2612 h 26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94" h="2612">
                    <a:moveTo>
                      <a:pt x="867" y="2612"/>
                    </a:moveTo>
                    <a:lnTo>
                      <a:pt x="1094" y="2522"/>
                    </a:lnTo>
                    <a:lnTo>
                      <a:pt x="1016" y="2554"/>
                    </a:lnTo>
                    <a:lnTo>
                      <a:pt x="84" y="0"/>
                    </a:lnTo>
                    <a:lnTo>
                      <a:pt x="0" y="30"/>
                    </a:lnTo>
                    <a:lnTo>
                      <a:pt x="940" y="2584"/>
                    </a:lnTo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4343" name="Group 5"/>
            <p:cNvGrpSpPr>
              <a:grpSpLocks/>
            </p:cNvGrpSpPr>
            <p:nvPr/>
          </p:nvGrpSpPr>
          <p:grpSpPr bwMode="auto">
            <a:xfrm rot="366378">
              <a:off x="7667625" y="1916115"/>
              <a:ext cx="1390650" cy="3206750"/>
              <a:chOff x="746" y="796"/>
              <a:chExt cx="903" cy="1999"/>
            </a:xfrm>
          </p:grpSpPr>
          <p:sp>
            <p:nvSpPr>
              <p:cNvPr id="14344" name="Freeform 6"/>
              <p:cNvSpPr>
                <a:spLocks/>
              </p:cNvSpPr>
              <p:nvPr/>
            </p:nvSpPr>
            <p:spPr bwMode="auto">
              <a:xfrm rot="78698">
                <a:off x="801" y="796"/>
                <a:ext cx="848" cy="1909"/>
              </a:xfrm>
              <a:custGeom>
                <a:avLst/>
                <a:gdLst>
                  <a:gd name="T0" fmla="*/ 0 w 1252"/>
                  <a:gd name="T1" fmla="*/ 1 h 3125"/>
                  <a:gd name="T2" fmla="*/ 7 w 1252"/>
                  <a:gd name="T3" fmla="*/ 0 h 3125"/>
                  <a:gd name="T4" fmla="*/ 35 w 1252"/>
                  <a:gd name="T5" fmla="*/ 30 h 3125"/>
                  <a:gd name="T6" fmla="*/ 38 w 1252"/>
                  <a:gd name="T7" fmla="*/ 37 h 3125"/>
                  <a:gd name="T8" fmla="*/ 28 w 1252"/>
                  <a:gd name="T9" fmla="*/ 31 h 3125"/>
                  <a:gd name="T10" fmla="*/ 0 w 1252"/>
                  <a:gd name="T11" fmla="*/ 1 h 3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52"/>
                  <a:gd name="T19" fmla="*/ 0 h 3125"/>
                  <a:gd name="T20" fmla="*/ 1252 w 1252"/>
                  <a:gd name="T21" fmla="*/ 3125 h 3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52" h="3125">
                    <a:moveTo>
                      <a:pt x="0" y="90"/>
                    </a:moveTo>
                    <a:lnTo>
                      <a:pt x="227" y="0"/>
                    </a:lnTo>
                    <a:lnTo>
                      <a:pt x="1179" y="2540"/>
                    </a:lnTo>
                    <a:lnTo>
                      <a:pt x="1252" y="3125"/>
                    </a:lnTo>
                    <a:lnTo>
                      <a:pt x="952" y="2630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rgbClr val="33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 rot="78698">
                <a:off x="1420" y="2350"/>
                <a:ext cx="214" cy="375"/>
              </a:xfrm>
              <a:custGeom>
                <a:avLst/>
                <a:gdLst/>
                <a:ahLst/>
                <a:cxnLst>
                  <a:cxn ang="0">
                    <a:pos x="316" y="608"/>
                  </a:cxn>
                  <a:cxn ang="0">
                    <a:pos x="227" y="0"/>
                  </a:cxn>
                  <a:cxn ang="0">
                    <a:pos x="0" y="90"/>
                  </a:cxn>
                  <a:cxn ang="0">
                    <a:pos x="316" y="608"/>
                  </a:cxn>
                </a:cxnLst>
                <a:rect l="0" t="0" r="r" b="b"/>
                <a:pathLst>
                  <a:path w="316" h="608">
                    <a:moveTo>
                      <a:pt x="316" y="608"/>
                    </a:moveTo>
                    <a:lnTo>
                      <a:pt x="227" y="0"/>
                    </a:lnTo>
                    <a:lnTo>
                      <a:pt x="0" y="90"/>
                    </a:lnTo>
                    <a:lnTo>
                      <a:pt x="316" y="60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FF9900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1421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4346" name="Freeform 8"/>
              <p:cNvSpPr>
                <a:spLocks/>
              </p:cNvSpPr>
              <p:nvPr/>
            </p:nvSpPr>
            <p:spPr bwMode="auto">
              <a:xfrm rot="78698">
                <a:off x="1554" y="2578"/>
                <a:ext cx="82" cy="141"/>
              </a:xfrm>
              <a:custGeom>
                <a:avLst/>
                <a:gdLst>
                  <a:gd name="T0" fmla="*/ 2 w 121"/>
                  <a:gd name="T1" fmla="*/ 0 h 230"/>
                  <a:gd name="T2" fmla="*/ 0 w 121"/>
                  <a:gd name="T3" fmla="*/ 1 h 230"/>
                  <a:gd name="T4" fmla="*/ 3 w 121"/>
                  <a:gd name="T5" fmla="*/ 2 h 230"/>
                  <a:gd name="T6" fmla="*/ 2 w 121"/>
                  <a:gd name="T7" fmla="*/ 0 h 2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1"/>
                  <a:gd name="T13" fmla="*/ 0 h 230"/>
                  <a:gd name="T14" fmla="*/ 121 w 121"/>
                  <a:gd name="T15" fmla="*/ 230 h 2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1" h="230">
                    <a:moveTo>
                      <a:pt x="85" y="0"/>
                    </a:moveTo>
                    <a:lnTo>
                      <a:pt x="0" y="25"/>
                    </a:lnTo>
                    <a:lnTo>
                      <a:pt x="121" y="23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4347" name="Group 9"/>
              <p:cNvGrpSpPr>
                <a:grpSpLocks/>
              </p:cNvGrpSpPr>
              <p:nvPr/>
            </p:nvGrpSpPr>
            <p:grpSpPr bwMode="auto">
              <a:xfrm>
                <a:off x="746" y="807"/>
                <a:ext cx="864" cy="1988"/>
                <a:chOff x="738" y="806"/>
                <a:chExt cx="864" cy="1988"/>
              </a:xfrm>
            </p:grpSpPr>
            <p:sp>
              <p:nvSpPr>
                <p:cNvPr id="14348" name="Freeform 10"/>
                <p:cNvSpPr>
                  <a:spLocks/>
                </p:cNvSpPr>
                <p:nvPr/>
              </p:nvSpPr>
              <p:spPr bwMode="auto">
                <a:xfrm rot="78698">
                  <a:off x="861" y="806"/>
                  <a:ext cx="741" cy="1595"/>
                </a:xfrm>
                <a:custGeom>
                  <a:avLst/>
                  <a:gdLst>
                    <a:gd name="T0" fmla="*/ 26 w 1094"/>
                    <a:gd name="T1" fmla="*/ 31 h 2612"/>
                    <a:gd name="T2" fmla="*/ 33 w 1094"/>
                    <a:gd name="T3" fmla="*/ 30 h 2612"/>
                    <a:gd name="T4" fmla="*/ 30 w 1094"/>
                    <a:gd name="T5" fmla="*/ 30 h 2612"/>
                    <a:gd name="T6" fmla="*/ 2 w 1094"/>
                    <a:gd name="T7" fmla="*/ 0 h 2612"/>
                    <a:gd name="T8" fmla="*/ 0 w 1094"/>
                    <a:gd name="T9" fmla="*/ 1 h 2612"/>
                    <a:gd name="T10" fmla="*/ 28 w 1094"/>
                    <a:gd name="T11" fmla="*/ 31 h 2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94"/>
                    <a:gd name="T19" fmla="*/ 0 h 2612"/>
                    <a:gd name="T20" fmla="*/ 1094 w 1094"/>
                    <a:gd name="T21" fmla="*/ 2612 h 2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94" h="2612">
                      <a:moveTo>
                        <a:pt x="867" y="2612"/>
                      </a:moveTo>
                      <a:lnTo>
                        <a:pt x="1094" y="2522"/>
                      </a:lnTo>
                      <a:lnTo>
                        <a:pt x="1016" y="2554"/>
                      </a:lnTo>
                      <a:lnTo>
                        <a:pt x="84" y="0"/>
                      </a:lnTo>
                      <a:lnTo>
                        <a:pt x="0" y="30"/>
                      </a:lnTo>
                      <a:lnTo>
                        <a:pt x="940" y="2584"/>
                      </a:lnTo>
                    </a:path>
                  </a:pathLst>
                </a:custGeom>
                <a:solidFill>
                  <a:srgbClr val="33CC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4349" name="Group 11"/>
                <p:cNvGrpSpPr>
                  <a:grpSpLocks/>
                </p:cNvGrpSpPr>
                <p:nvPr/>
              </p:nvGrpSpPr>
              <p:grpSpPr bwMode="auto">
                <a:xfrm rot="78698">
                  <a:off x="738" y="936"/>
                  <a:ext cx="382" cy="1858"/>
                  <a:chOff x="1292" y="1570"/>
                  <a:chExt cx="363" cy="1905"/>
                </a:xfrm>
              </p:grpSpPr>
              <p:sp>
                <p:nvSpPr>
                  <p:cNvPr id="14350" name="Freeform 12"/>
                  <p:cNvSpPr>
                    <a:spLocks/>
                  </p:cNvSpPr>
                  <p:nvPr/>
                </p:nvSpPr>
                <p:spPr bwMode="auto">
                  <a:xfrm>
                    <a:off x="1292" y="1616"/>
                    <a:ext cx="227" cy="1859"/>
                  </a:xfrm>
                  <a:custGeom>
                    <a:avLst/>
                    <a:gdLst>
                      <a:gd name="T0" fmla="*/ 227 w 227"/>
                      <a:gd name="T1" fmla="*/ 136 h 1859"/>
                      <a:gd name="T2" fmla="*/ 0 w 227"/>
                      <a:gd name="T3" fmla="*/ 1859 h 1859"/>
                      <a:gd name="T4" fmla="*/ 0 w 227"/>
                      <a:gd name="T5" fmla="*/ 1633 h 1859"/>
                      <a:gd name="T6" fmla="*/ 137 w 227"/>
                      <a:gd name="T7" fmla="*/ 0 h 185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27"/>
                      <a:gd name="T13" fmla="*/ 0 h 1859"/>
                      <a:gd name="T14" fmla="*/ 227 w 227"/>
                      <a:gd name="T15" fmla="*/ 1859 h 1859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27" h="1859">
                        <a:moveTo>
                          <a:pt x="227" y="136"/>
                        </a:moveTo>
                        <a:lnTo>
                          <a:pt x="0" y="1859"/>
                        </a:lnTo>
                        <a:lnTo>
                          <a:pt x="0" y="1633"/>
                        </a:lnTo>
                        <a:lnTo>
                          <a:pt x="137" y="0"/>
                        </a:lnTo>
                      </a:path>
                    </a:pathLst>
                  </a:custGeom>
                  <a:solidFill>
                    <a:srgbClr val="777777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351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1383" y="1570"/>
                    <a:ext cx="272" cy="272"/>
                  </a:xfrm>
                  <a:prstGeom prst="ellipse">
                    <a:avLst/>
                  </a:prstGeom>
                  <a:solidFill>
                    <a:srgbClr val="777777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uk-UA">
                      <a:latin typeface="Calibri" pitchFamily="34" charset="0"/>
                    </a:endParaRPr>
                  </a:p>
                </p:txBody>
              </p:sp>
            </p:grpSp>
          </p:grpSp>
        </p:grpSp>
      </p:grpSp>
      <p:sp>
        <p:nvSpPr>
          <p:cNvPr id="14340" name="TextBox 2"/>
          <p:cNvSpPr txBox="1">
            <a:spLocks noChangeArrowheads="1"/>
          </p:cNvSpPr>
          <p:nvPr/>
        </p:nvSpPr>
        <p:spPr bwMode="auto">
          <a:xfrm>
            <a:off x="1020763" y="122238"/>
            <a:ext cx="65706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chemeClr val="folHlink"/>
                </a:solidFill>
                <a:latin typeface="Monotype Corsiva" pitchFamily="66" charset="0"/>
              </a:rPr>
              <a:t>Запорожская гимназия №28</a:t>
            </a:r>
            <a:endParaRPr lang="uk-UA" sz="3200" b="1">
              <a:solidFill>
                <a:schemeClr val="folHlink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357438" y="1500188"/>
            <a:ext cx="4429125" cy="4071937"/>
          </a:xfrm>
          <a:prstGeom prst="ellipse">
            <a:avLst/>
          </a:prstGeom>
          <a:noFill/>
          <a:ln w="603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62" name="TextBox 4"/>
          <p:cNvSpPr txBox="1">
            <a:spLocks noChangeArrowheads="1"/>
          </p:cNvSpPr>
          <p:nvPr/>
        </p:nvSpPr>
        <p:spPr bwMode="auto">
          <a:xfrm>
            <a:off x="4357688" y="3214688"/>
            <a:ext cx="1000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●</a:t>
            </a:r>
            <a:endParaRPr lang="ru-RU" sz="3200">
              <a:cs typeface="Arial" charset="0"/>
            </a:endParaRPr>
          </a:p>
        </p:txBody>
      </p:sp>
      <p:sp>
        <p:nvSpPr>
          <p:cNvPr id="15363" name="TextBox 5"/>
          <p:cNvSpPr txBox="1">
            <a:spLocks noChangeArrowheads="1"/>
          </p:cNvSpPr>
          <p:nvPr/>
        </p:nvSpPr>
        <p:spPr bwMode="auto">
          <a:xfrm>
            <a:off x="4714875" y="3286125"/>
            <a:ext cx="19288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" pitchFamily="2" charset="0"/>
                <a:cs typeface="Arial" charset="0"/>
              </a:rPr>
              <a:t>О</a:t>
            </a:r>
          </a:p>
        </p:txBody>
      </p:sp>
      <p:sp>
        <p:nvSpPr>
          <p:cNvPr id="15364" name="TextBox 6"/>
          <p:cNvSpPr txBox="1">
            <a:spLocks noChangeArrowheads="1"/>
          </p:cNvSpPr>
          <p:nvPr/>
        </p:nvSpPr>
        <p:spPr bwMode="auto">
          <a:xfrm>
            <a:off x="6143625" y="2071688"/>
            <a:ext cx="1000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●</a:t>
            </a:r>
            <a:endParaRPr lang="ru-RU" sz="3200">
              <a:cs typeface="Arial" charset="0"/>
            </a:endParaRPr>
          </a:p>
        </p:txBody>
      </p:sp>
      <p:sp>
        <p:nvSpPr>
          <p:cNvPr id="15365" name="TextBox 7"/>
          <p:cNvSpPr txBox="1">
            <a:spLocks noChangeArrowheads="1"/>
          </p:cNvSpPr>
          <p:nvPr/>
        </p:nvSpPr>
        <p:spPr bwMode="auto">
          <a:xfrm>
            <a:off x="6357938" y="1714500"/>
            <a:ext cx="2786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" pitchFamily="2" charset="0"/>
                <a:cs typeface="Arial" charset="0"/>
              </a:rPr>
              <a:t>М</a:t>
            </a:r>
          </a:p>
          <a:p>
            <a:r>
              <a:rPr lang="ru-RU" sz="3600">
                <a:latin typeface="Times" pitchFamily="2" charset="0"/>
                <a:cs typeface="Arial" charset="0"/>
              </a:rPr>
              <a:t>  </a:t>
            </a:r>
          </a:p>
        </p:txBody>
      </p:sp>
      <p:sp>
        <p:nvSpPr>
          <p:cNvPr id="15366" name="TextBox 8"/>
          <p:cNvSpPr txBox="1">
            <a:spLocks noChangeArrowheads="1"/>
          </p:cNvSpPr>
          <p:nvPr/>
        </p:nvSpPr>
        <p:spPr bwMode="auto">
          <a:xfrm>
            <a:off x="2071688" y="4500563"/>
            <a:ext cx="2786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latin typeface="Times" pitchFamily="2" charset="0"/>
                <a:cs typeface="Arial" charset="0"/>
              </a:rPr>
              <a:t>K</a:t>
            </a:r>
            <a:endParaRPr lang="ru-RU" sz="3600">
              <a:latin typeface="Times" pitchFamily="2" charset="0"/>
              <a:cs typeface="Arial" charset="0"/>
            </a:endParaRPr>
          </a:p>
          <a:p>
            <a:r>
              <a:rPr lang="ru-RU" sz="3600">
                <a:latin typeface="Times" pitchFamily="2" charset="0"/>
                <a:cs typeface="Arial" charset="0"/>
              </a:rPr>
              <a:t>  </a:t>
            </a:r>
          </a:p>
        </p:txBody>
      </p:sp>
      <p:sp>
        <p:nvSpPr>
          <p:cNvPr id="15367" name="TextBox 9"/>
          <p:cNvSpPr txBox="1">
            <a:spLocks noChangeArrowheads="1"/>
          </p:cNvSpPr>
          <p:nvPr/>
        </p:nvSpPr>
        <p:spPr bwMode="auto">
          <a:xfrm>
            <a:off x="2571750" y="4429125"/>
            <a:ext cx="1000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●</a:t>
            </a:r>
            <a:endParaRPr lang="ru-RU" sz="3200">
              <a:cs typeface="Arial" charset="0"/>
            </a:endParaRPr>
          </a:p>
        </p:txBody>
      </p:sp>
      <p:sp>
        <p:nvSpPr>
          <p:cNvPr id="12" name="Полилиния 11"/>
          <p:cNvSpPr/>
          <p:nvPr/>
        </p:nvSpPr>
        <p:spPr>
          <a:xfrm flipH="1" flipV="1">
            <a:off x="2714625" y="2428875"/>
            <a:ext cx="3714750" cy="2357438"/>
          </a:xfrm>
          <a:custGeom>
            <a:avLst/>
            <a:gdLst>
              <a:gd name="connsiteX0" fmla="*/ 0 w 1815152"/>
              <a:gd name="connsiteY0" fmla="*/ 1132764 h 1132764"/>
              <a:gd name="connsiteX1" fmla="*/ 1815152 w 1815152"/>
              <a:gd name="connsiteY1" fmla="*/ 0 h 1132764"/>
              <a:gd name="connsiteX2" fmla="*/ 1815152 w 1815152"/>
              <a:gd name="connsiteY2" fmla="*/ 0 h 113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5152" h="1132764">
                <a:moveTo>
                  <a:pt x="0" y="1132764"/>
                </a:moveTo>
                <a:lnTo>
                  <a:pt x="1815152" y="0"/>
                </a:lnTo>
                <a:lnTo>
                  <a:pt x="1815152" y="0"/>
                </a:ln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74675" y="404813"/>
            <a:ext cx="8569325" cy="7016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i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Найти на чертеже равные углы</a:t>
            </a:r>
          </a:p>
        </p:txBody>
      </p:sp>
      <p:sp>
        <p:nvSpPr>
          <p:cNvPr id="15370" name="TextBox 21"/>
          <p:cNvSpPr txBox="1">
            <a:spLocks noChangeArrowheads="1"/>
          </p:cNvSpPr>
          <p:nvPr/>
        </p:nvSpPr>
        <p:spPr bwMode="auto">
          <a:xfrm>
            <a:off x="5357813" y="5072063"/>
            <a:ext cx="1000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●</a:t>
            </a:r>
            <a:endParaRPr lang="ru-RU" sz="3200">
              <a:cs typeface="Arial" charset="0"/>
            </a:endParaRPr>
          </a:p>
        </p:txBody>
      </p:sp>
      <p:sp>
        <p:nvSpPr>
          <p:cNvPr id="15371" name="TextBox 25"/>
          <p:cNvSpPr txBox="1">
            <a:spLocks noChangeArrowheads="1"/>
          </p:cNvSpPr>
          <p:nvPr/>
        </p:nvSpPr>
        <p:spPr bwMode="auto">
          <a:xfrm>
            <a:off x="5715000" y="5143500"/>
            <a:ext cx="27860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latin typeface="Times" pitchFamily="2" charset="0"/>
                <a:cs typeface="Arial" charset="0"/>
              </a:rPr>
              <a:t>D</a:t>
            </a:r>
            <a:endParaRPr lang="ru-RU" sz="3600">
              <a:latin typeface="Times" pitchFamily="2" charset="0"/>
              <a:cs typeface="Arial" charset="0"/>
            </a:endParaRPr>
          </a:p>
          <a:p>
            <a:r>
              <a:rPr lang="ru-RU" sz="3600">
                <a:latin typeface="Times" pitchFamily="2" charset="0"/>
                <a:cs typeface="Arial" charset="0"/>
              </a:rPr>
              <a:t>  </a:t>
            </a:r>
          </a:p>
        </p:txBody>
      </p:sp>
      <p:sp>
        <p:nvSpPr>
          <p:cNvPr id="28" name="Полилиния 27"/>
          <p:cNvSpPr/>
          <p:nvPr/>
        </p:nvSpPr>
        <p:spPr>
          <a:xfrm flipH="1" flipV="1">
            <a:off x="4543425" y="3529013"/>
            <a:ext cx="1028700" cy="1828800"/>
          </a:xfrm>
          <a:custGeom>
            <a:avLst/>
            <a:gdLst>
              <a:gd name="connsiteX0" fmla="*/ 0 w 2686050"/>
              <a:gd name="connsiteY0" fmla="*/ 0 h 1028700"/>
              <a:gd name="connsiteX1" fmla="*/ 2686050 w 2686050"/>
              <a:gd name="connsiteY1" fmla="*/ 1028700 h 1028700"/>
              <a:gd name="connsiteX2" fmla="*/ 2686050 w 2686050"/>
              <a:gd name="connsiteY2" fmla="*/ 10287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6050" h="1028700">
                <a:moveTo>
                  <a:pt x="0" y="0"/>
                </a:moveTo>
                <a:lnTo>
                  <a:pt x="2686050" y="1028700"/>
                </a:lnTo>
                <a:lnTo>
                  <a:pt x="2686050" y="1028700"/>
                </a:ln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 flipV="1">
            <a:off x="5600700" y="2357438"/>
            <a:ext cx="757238" cy="3043237"/>
          </a:xfrm>
          <a:custGeom>
            <a:avLst/>
            <a:gdLst>
              <a:gd name="connsiteX0" fmla="*/ 0 w 2686050"/>
              <a:gd name="connsiteY0" fmla="*/ 0 h 1028700"/>
              <a:gd name="connsiteX1" fmla="*/ 2686050 w 2686050"/>
              <a:gd name="connsiteY1" fmla="*/ 1028700 h 1028700"/>
              <a:gd name="connsiteX2" fmla="*/ 2686050 w 2686050"/>
              <a:gd name="connsiteY2" fmla="*/ 10287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6050" h="1028700">
                <a:moveTo>
                  <a:pt x="0" y="0"/>
                </a:moveTo>
                <a:lnTo>
                  <a:pt x="2686050" y="1028700"/>
                </a:lnTo>
                <a:lnTo>
                  <a:pt x="2686050" y="1028700"/>
                </a:ln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 flipH="1" flipV="1">
            <a:off x="2714625" y="4714875"/>
            <a:ext cx="2786063" cy="714375"/>
          </a:xfrm>
          <a:custGeom>
            <a:avLst/>
            <a:gdLst>
              <a:gd name="connsiteX0" fmla="*/ 0 w 2686050"/>
              <a:gd name="connsiteY0" fmla="*/ 0 h 1028700"/>
              <a:gd name="connsiteX1" fmla="*/ 2686050 w 2686050"/>
              <a:gd name="connsiteY1" fmla="*/ 1028700 h 1028700"/>
              <a:gd name="connsiteX2" fmla="*/ 2686050 w 2686050"/>
              <a:gd name="connsiteY2" fmla="*/ 10287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6050" h="1028700">
                <a:moveTo>
                  <a:pt x="0" y="0"/>
                </a:moveTo>
                <a:lnTo>
                  <a:pt x="2686050" y="1028700"/>
                </a:lnTo>
                <a:lnTo>
                  <a:pt x="2686050" y="1028700"/>
                </a:ln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673475" y="476250"/>
            <a:ext cx="4429125" cy="4071938"/>
          </a:xfrm>
          <a:prstGeom prst="ellipse">
            <a:avLst/>
          </a:prstGeom>
          <a:noFill/>
          <a:ln w="603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386" name="TextBox 4"/>
          <p:cNvSpPr txBox="1">
            <a:spLocks noChangeArrowheads="1"/>
          </p:cNvSpPr>
          <p:nvPr/>
        </p:nvSpPr>
        <p:spPr bwMode="auto">
          <a:xfrm>
            <a:off x="5673725" y="2190750"/>
            <a:ext cx="10001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●</a:t>
            </a:r>
            <a:endParaRPr lang="ru-RU" sz="3200">
              <a:cs typeface="Arial" charset="0"/>
            </a:endParaRPr>
          </a:p>
        </p:txBody>
      </p:sp>
      <p:sp>
        <p:nvSpPr>
          <p:cNvPr id="16387" name="TextBox 5"/>
          <p:cNvSpPr txBox="1">
            <a:spLocks noChangeArrowheads="1"/>
          </p:cNvSpPr>
          <p:nvPr/>
        </p:nvSpPr>
        <p:spPr bwMode="auto">
          <a:xfrm>
            <a:off x="6030913" y="2262188"/>
            <a:ext cx="19288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" pitchFamily="2" charset="0"/>
                <a:cs typeface="Arial" charset="0"/>
              </a:rPr>
              <a:t>О</a:t>
            </a:r>
          </a:p>
        </p:txBody>
      </p:sp>
      <p:sp>
        <p:nvSpPr>
          <p:cNvPr id="16388" name="TextBox 6"/>
          <p:cNvSpPr txBox="1">
            <a:spLocks noChangeArrowheads="1"/>
          </p:cNvSpPr>
          <p:nvPr/>
        </p:nvSpPr>
        <p:spPr bwMode="auto">
          <a:xfrm>
            <a:off x="7459663" y="1047750"/>
            <a:ext cx="10001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●</a:t>
            </a:r>
            <a:endParaRPr lang="ru-RU" sz="3200">
              <a:cs typeface="Arial" charset="0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7673975" y="690563"/>
            <a:ext cx="7858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" pitchFamily="2" charset="0"/>
                <a:cs typeface="Arial" charset="0"/>
              </a:rPr>
              <a:t>М</a:t>
            </a:r>
          </a:p>
          <a:p>
            <a:r>
              <a:rPr lang="ru-RU" sz="3600">
                <a:latin typeface="Times" pitchFamily="2" charset="0"/>
                <a:cs typeface="Arial" charset="0"/>
              </a:rPr>
              <a:t>  </a:t>
            </a:r>
          </a:p>
        </p:txBody>
      </p:sp>
      <p:sp>
        <p:nvSpPr>
          <p:cNvPr id="16390" name="TextBox 8"/>
          <p:cNvSpPr txBox="1">
            <a:spLocks noChangeArrowheads="1"/>
          </p:cNvSpPr>
          <p:nvPr/>
        </p:nvSpPr>
        <p:spPr bwMode="auto">
          <a:xfrm>
            <a:off x="3311525" y="3048000"/>
            <a:ext cx="27860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latin typeface="Times" pitchFamily="2" charset="0"/>
                <a:cs typeface="Arial" charset="0"/>
              </a:rPr>
              <a:t>K</a:t>
            </a:r>
            <a:endParaRPr lang="ru-RU" sz="3600">
              <a:latin typeface="Times" pitchFamily="2" charset="0"/>
              <a:cs typeface="Arial" charset="0"/>
            </a:endParaRPr>
          </a:p>
          <a:p>
            <a:r>
              <a:rPr lang="ru-RU" sz="3600">
                <a:latin typeface="Times" pitchFamily="2" charset="0"/>
                <a:cs typeface="Arial" charset="0"/>
              </a:rPr>
              <a:t>  </a:t>
            </a:r>
          </a:p>
        </p:txBody>
      </p:sp>
      <p:sp>
        <p:nvSpPr>
          <p:cNvPr id="16391" name="TextBox 9"/>
          <p:cNvSpPr txBox="1">
            <a:spLocks noChangeArrowheads="1"/>
          </p:cNvSpPr>
          <p:nvPr/>
        </p:nvSpPr>
        <p:spPr bwMode="auto">
          <a:xfrm>
            <a:off x="3887788" y="3405188"/>
            <a:ext cx="10001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●</a:t>
            </a:r>
            <a:endParaRPr lang="ru-RU" sz="3200">
              <a:cs typeface="Arial" charset="0"/>
            </a:endParaRPr>
          </a:p>
        </p:txBody>
      </p:sp>
      <p:sp>
        <p:nvSpPr>
          <p:cNvPr id="12" name="Полилиния 11"/>
          <p:cNvSpPr/>
          <p:nvPr/>
        </p:nvSpPr>
        <p:spPr>
          <a:xfrm flipH="1" flipV="1">
            <a:off x="4030663" y="1404938"/>
            <a:ext cx="3714750" cy="2357437"/>
          </a:xfrm>
          <a:custGeom>
            <a:avLst/>
            <a:gdLst>
              <a:gd name="connsiteX0" fmla="*/ 0 w 1815152"/>
              <a:gd name="connsiteY0" fmla="*/ 1132764 h 1132764"/>
              <a:gd name="connsiteX1" fmla="*/ 1815152 w 1815152"/>
              <a:gd name="connsiteY1" fmla="*/ 0 h 1132764"/>
              <a:gd name="connsiteX2" fmla="*/ 1815152 w 1815152"/>
              <a:gd name="connsiteY2" fmla="*/ 0 h 113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5152" h="1132764">
                <a:moveTo>
                  <a:pt x="0" y="1132764"/>
                </a:moveTo>
                <a:lnTo>
                  <a:pt x="1815152" y="0"/>
                </a:lnTo>
                <a:lnTo>
                  <a:pt x="1815152" y="0"/>
                </a:ln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647700" y="496888"/>
            <a:ext cx="3348038" cy="823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i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Arial" charset="0"/>
              </a:rPr>
              <a:t>Решение</a:t>
            </a:r>
          </a:p>
        </p:txBody>
      </p:sp>
      <p:sp>
        <p:nvSpPr>
          <p:cNvPr id="16394" name="TextBox 21"/>
          <p:cNvSpPr txBox="1">
            <a:spLocks noChangeArrowheads="1"/>
          </p:cNvSpPr>
          <p:nvPr/>
        </p:nvSpPr>
        <p:spPr bwMode="auto">
          <a:xfrm>
            <a:off x="6673850" y="4048125"/>
            <a:ext cx="10001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●</a:t>
            </a:r>
            <a:endParaRPr lang="ru-RU" sz="3200">
              <a:cs typeface="Arial" charset="0"/>
            </a:endParaRPr>
          </a:p>
        </p:txBody>
      </p:sp>
      <p:sp>
        <p:nvSpPr>
          <p:cNvPr id="16395" name="TextBox 25"/>
          <p:cNvSpPr txBox="1">
            <a:spLocks noChangeArrowheads="1"/>
          </p:cNvSpPr>
          <p:nvPr/>
        </p:nvSpPr>
        <p:spPr bwMode="auto">
          <a:xfrm>
            <a:off x="6896100" y="4543425"/>
            <a:ext cx="7334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latin typeface="Times" pitchFamily="2" charset="0"/>
                <a:cs typeface="Arial" charset="0"/>
              </a:rPr>
              <a:t>D</a:t>
            </a:r>
            <a:endParaRPr lang="ru-RU" sz="3600">
              <a:latin typeface="Times" pitchFamily="2" charset="0"/>
              <a:cs typeface="Arial" charset="0"/>
            </a:endParaRPr>
          </a:p>
          <a:p>
            <a:r>
              <a:rPr lang="ru-RU" sz="3600">
                <a:latin typeface="Times" pitchFamily="2" charset="0"/>
                <a:cs typeface="Arial" charset="0"/>
              </a:rPr>
              <a:t>  </a:t>
            </a:r>
          </a:p>
        </p:txBody>
      </p:sp>
      <p:sp>
        <p:nvSpPr>
          <p:cNvPr id="28" name="Полилиния 27"/>
          <p:cNvSpPr/>
          <p:nvPr/>
        </p:nvSpPr>
        <p:spPr>
          <a:xfrm flipH="1" flipV="1">
            <a:off x="5859463" y="2505075"/>
            <a:ext cx="1028700" cy="1828800"/>
          </a:xfrm>
          <a:custGeom>
            <a:avLst/>
            <a:gdLst>
              <a:gd name="connsiteX0" fmla="*/ 0 w 2686050"/>
              <a:gd name="connsiteY0" fmla="*/ 0 h 1028700"/>
              <a:gd name="connsiteX1" fmla="*/ 2686050 w 2686050"/>
              <a:gd name="connsiteY1" fmla="*/ 1028700 h 1028700"/>
              <a:gd name="connsiteX2" fmla="*/ 2686050 w 2686050"/>
              <a:gd name="connsiteY2" fmla="*/ 10287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6050" h="1028700">
                <a:moveTo>
                  <a:pt x="0" y="0"/>
                </a:moveTo>
                <a:lnTo>
                  <a:pt x="2686050" y="1028700"/>
                </a:lnTo>
                <a:lnTo>
                  <a:pt x="2686050" y="1028700"/>
                </a:ln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 flipV="1">
            <a:off x="6916738" y="1333500"/>
            <a:ext cx="757237" cy="3043238"/>
          </a:xfrm>
          <a:custGeom>
            <a:avLst/>
            <a:gdLst>
              <a:gd name="connsiteX0" fmla="*/ 0 w 2686050"/>
              <a:gd name="connsiteY0" fmla="*/ 0 h 1028700"/>
              <a:gd name="connsiteX1" fmla="*/ 2686050 w 2686050"/>
              <a:gd name="connsiteY1" fmla="*/ 1028700 h 1028700"/>
              <a:gd name="connsiteX2" fmla="*/ 2686050 w 2686050"/>
              <a:gd name="connsiteY2" fmla="*/ 10287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6050" h="1028700">
                <a:moveTo>
                  <a:pt x="0" y="0"/>
                </a:moveTo>
                <a:lnTo>
                  <a:pt x="2686050" y="1028700"/>
                </a:lnTo>
                <a:lnTo>
                  <a:pt x="2686050" y="1028700"/>
                </a:ln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rot="16200000" flipH="1">
            <a:off x="4995069" y="2940844"/>
            <a:ext cx="285750" cy="214312"/>
          </a:xfrm>
          <a:prstGeom prst="line">
            <a:avLst/>
          </a:prstGeom>
          <a:ln w="1079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6102350" y="3119438"/>
            <a:ext cx="357188" cy="214312"/>
          </a:xfrm>
          <a:prstGeom prst="line">
            <a:avLst/>
          </a:prstGeom>
          <a:ln w="1079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16200000" flipH="1">
            <a:off x="6352382" y="2083593"/>
            <a:ext cx="285750" cy="214313"/>
          </a:xfrm>
          <a:prstGeom prst="line">
            <a:avLst/>
          </a:prstGeom>
          <a:ln w="1079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олилиния 40"/>
          <p:cNvSpPr/>
          <p:nvPr/>
        </p:nvSpPr>
        <p:spPr>
          <a:xfrm flipH="1" flipV="1">
            <a:off x="4030663" y="3690938"/>
            <a:ext cx="2786062" cy="714375"/>
          </a:xfrm>
          <a:custGeom>
            <a:avLst/>
            <a:gdLst>
              <a:gd name="connsiteX0" fmla="*/ 0 w 2686050"/>
              <a:gd name="connsiteY0" fmla="*/ 0 h 1028700"/>
              <a:gd name="connsiteX1" fmla="*/ 2686050 w 2686050"/>
              <a:gd name="connsiteY1" fmla="*/ 1028700 h 1028700"/>
              <a:gd name="connsiteX2" fmla="*/ 2686050 w 2686050"/>
              <a:gd name="connsiteY2" fmla="*/ 10287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6050" h="1028700">
                <a:moveTo>
                  <a:pt x="0" y="0"/>
                </a:moveTo>
                <a:lnTo>
                  <a:pt x="2686050" y="1028700"/>
                </a:lnTo>
                <a:lnTo>
                  <a:pt x="2686050" y="1028700"/>
                </a:ln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" name="Дуга 41"/>
          <p:cNvSpPr/>
          <p:nvPr/>
        </p:nvSpPr>
        <p:spPr>
          <a:xfrm>
            <a:off x="4102100" y="3262313"/>
            <a:ext cx="914400" cy="914400"/>
          </a:xfrm>
          <a:prstGeom prst="arc">
            <a:avLst>
              <a:gd name="adj1" fmla="val 17356041"/>
              <a:gd name="adj2" fmla="val 1981080"/>
            </a:avLst>
          </a:prstGeom>
          <a:ln w="762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Дуга 42"/>
          <p:cNvSpPr/>
          <p:nvPr/>
        </p:nvSpPr>
        <p:spPr>
          <a:xfrm rot="13882917">
            <a:off x="5991225" y="3579813"/>
            <a:ext cx="914400" cy="914400"/>
          </a:xfrm>
          <a:prstGeom prst="arc">
            <a:avLst>
              <a:gd name="adj1" fmla="val 17356041"/>
              <a:gd name="adj2" fmla="val 1981080"/>
            </a:avLst>
          </a:prstGeom>
          <a:ln w="762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Дуга 43"/>
          <p:cNvSpPr/>
          <p:nvPr/>
        </p:nvSpPr>
        <p:spPr>
          <a:xfrm rot="17988255">
            <a:off x="6269038" y="3429000"/>
            <a:ext cx="914400" cy="914400"/>
          </a:xfrm>
          <a:prstGeom prst="arc">
            <a:avLst>
              <a:gd name="adj1" fmla="val 17356041"/>
              <a:gd name="adj2" fmla="val 1981080"/>
            </a:avLst>
          </a:prstGeom>
          <a:ln w="76200" cmpd="sng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" name="Дуга 44"/>
          <p:cNvSpPr/>
          <p:nvPr/>
        </p:nvSpPr>
        <p:spPr>
          <a:xfrm rot="8972525">
            <a:off x="6843713" y="1536700"/>
            <a:ext cx="914400" cy="914400"/>
          </a:xfrm>
          <a:prstGeom prst="arc">
            <a:avLst>
              <a:gd name="adj1" fmla="val 17356041"/>
              <a:gd name="adj2" fmla="val 1981080"/>
            </a:avLst>
          </a:prstGeom>
          <a:ln w="76200" cmpd="sng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4459288" y="3262313"/>
            <a:ext cx="857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" pitchFamily="2" charset="0"/>
                <a:cs typeface="Arial" charset="0"/>
              </a:rPr>
              <a:t>1</a:t>
            </a:r>
          </a:p>
          <a:p>
            <a:r>
              <a:rPr lang="ru-RU" sz="3600">
                <a:latin typeface="Times" pitchFamily="2" charset="0"/>
                <a:cs typeface="Arial" charset="0"/>
              </a:rPr>
              <a:t>  </a:t>
            </a: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 rot="-223389">
            <a:off x="6164263" y="3563938"/>
            <a:ext cx="900112" cy="12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" pitchFamily="2" charset="0"/>
                <a:cs typeface="Arial" charset="0"/>
              </a:rPr>
              <a:t>2</a:t>
            </a:r>
          </a:p>
          <a:p>
            <a:r>
              <a:rPr lang="ru-RU" sz="3600">
                <a:latin typeface="Times" pitchFamily="2" charset="0"/>
                <a:cs typeface="Arial" charset="0"/>
              </a:rPr>
              <a:t>  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6673850" y="3419475"/>
            <a:ext cx="857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" pitchFamily="2" charset="0"/>
                <a:cs typeface="Arial" charset="0"/>
              </a:rPr>
              <a:t>3</a:t>
            </a:r>
          </a:p>
          <a:p>
            <a:r>
              <a:rPr lang="ru-RU" sz="3600">
                <a:latin typeface="Times" pitchFamily="2" charset="0"/>
                <a:cs typeface="Arial" charset="0"/>
              </a:rPr>
              <a:t>  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7031038" y="1690688"/>
            <a:ext cx="857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" pitchFamily="2" charset="0"/>
                <a:cs typeface="Arial" charset="0"/>
              </a:rPr>
              <a:t>4</a:t>
            </a:r>
          </a:p>
          <a:p>
            <a:r>
              <a:rPr lang="ru-RU" sz="3600">
                <a:latin typeface="Times" pitchFamily="2" charset="0"/>
                <a:cs typeface="Arial" charset="0"/>
              </a:rPr>
              <a:t>  </a:t>
            </a:r>
          </a:p>
        </p:txBody>
      </p:sp>
      <p:grpSp>
        <p:nvGrpSpPr>
          <p:cNvPr id="2" name="Группа 33"/>
          <p:cNvGrpSpPr>
            <a:grpSpLocks/>
          </p:cNvGrpSpPr>
          <p:nvPr/>
        </p:nvGrpSpPr>
        <p:grpSpPr bwMode="auto">
          <a:xfrm>
            <a:off x="744538" y="3862388"/>
            <a:ext cx="3286125" cy="2714625"/>
            <a:chOff x="495374" y="811225"/>
            <a:chExt cx="7715304" cy="4357718"/>
          </a:xfrm>
        </p:grpSpPr>
        <p:sp>
          <p:nvSpPr>
            <p:cNvPr id="35" name="Скругленный прямоугольник 34"/>
            <p:cNvSpPr>
              <a:spLocks noChangeArrowheads="1"/>
            </p:cNvSpPr>
            <p:nvPr/>
          </p:nvSpPr>
          <p:spPr bwMode="auto">
            <a:xfrm>
              <a:off x="495374" y="811225"/>
              <a:ext cx="7715304" cy="435771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79375" cmpd="dbl" algn="ctr">
              <a:solidFill>
                <a:schemeClr val="folHlink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16412" name="TextBox 36"/>
            <p:cNvSpPr txBox="1">
              <a:spLocks noChangeArrowheads="1"/>
            </p:cNvSpPr>
            <p:nvPr/>
          </p:nvSpPr>
          <p:spPr bwMode="auto">
            <a:xfrm>
              <a:off x="802869" y="1109249"/>
              <a:ext cx="7072361" cy="3108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>
                  <a:latin typeface="Times New Roman" pitchFamily="18" charset="0"/>
                  <a:cs typeface="Times New Roman" pitchFamily="18" charset="0"/>
                </a:rPr>
                <a:t>OM=OD=OK=R</a:t>
              </a:r>
            </a:p>
            <a:p>
              <a:r>
                <a:rPr lang="en-US" sz="2800" b="1">
                  <a:latin typeface="Times New Roman" pitchFamily="18" charset="0"/>
                  <a:cs typeface="Times New Roman" pitchFamily="18" charset="0"/>
                </a:rPr>
                <a:t>▲KOL-</a:t>
              </a:r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равнобедренный</a:t>
              </a:r>
            </a:p>
            <a:p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▲</a:t>
              </a:r>
              <a:r>
                <a:rPr lang="en-US" sz="2800" b="1">
                  <a:latin typeface="Times New Roman" pitchFamily="18" charset="0"/>
                  <a:cs typeface="Times New Roman" pitchFamily="18" charset="0"/>
                </a:rPr>
                <a:t>DOM-</a:t>
              </a:r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равнобедренный</a:t>
              </a:r>
            </a:p>
            <a:p>
              <a:endParaRPr lang="ru-RU" sz="2800" b="1">
                <a:latin typeface="Times New Roman" pitchFamily="18" charset="0"/>
                <a:cs typeface="Times New Roman" pitchFamily="18" charset="0"/>
              </a:endParaRPr>
            </a:p>
            <a:p>
              <a:endParaRPr lang="ru-RU" sz="2800" b="1">
                <a:cs typeface="Arial" charset="0"/>
              </a:endParaRPr>
            </a:p>
          </p:txBody>
        </p:sp>
      </p:grp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357438" y="1500188"/>
            <a:ext cx="4429125" cy="4071937"/>
          </a:xfrm>
          <a:prstGeom prst="ellipse">
            <a:avLst/>
          </a:prstGeom>
          <a:noFill/>
          <a:ln w="603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0" name="TextBox 4"/>
          <p:cNvSpPr txBox="1">
            <a:spLocks noChangeArrowheads="1"/>
          </p:cNvSpPr>
          <p:nvPr/>
        </p:nvSpPr>
        <p:spPr bwMode="auto">
          <a:xfrm>
            <a:off x="4357688" y="3214688"/>
            <a:ext cx="1000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●</a:t>
            </a:r>
            <a:endParaRPr lang="ru-RU" sz="3200">
              <a:cs typeface="Arial" charset="0"/>
            </a:endParaRPr>
          </a:p>
        </p:txBody>
      </p:sp>
      <p:sp>
        <p:nvSpPr>
          <p:cNvPr id="17411" name="TextBox 5"/>
          <p:cNvSpPr txBox="1">
            <a:spLocks noChangeArrowheads="1"/>
          </p:cNvSpPr>
          <p:nvPr/>
        </p:nvSpPr>
        <p:spPr bwMode="auto">
          <a:xfrm>
            <a:off x="4714875" y="3357563"/>
            <a:ext cx="19288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" pitchFamily="2" charset="0"/>
                <a:cs typeface="Arial" charset="0"/>
              </a:rPr>
              <a:t>О</a:t>
            </a:r>
          </a:p>
        </p:txBody>
      </p:sp>
      <p:sp>
        <p:nvSpPr>
          <p:cNvPr id="17412" name="TextBox 6"/>
          <p:cNvSpPr txBox="1">
            <a:spLocks noChangeArrowheads="1"/>
          </p:cNvSpPr>
          <p:nvPr/>
        </p:nvSpPr>
        <p:spPr bwMode="auto">
          <a:xfrm>
            <a:off x="6143625" y="2071688"/>
            <a:ext cx="1000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●</a:t>
            </a:r>
            <a:endParaRPr lang="ru-RU" sz="3200">
              <a:cs typeface="Arial" charset="0"/>
            </a:endParaRPr>
          </a:p>
        </p:txBody>
      </p:sp>
      <p:sp>
        <p:nvSpPr>
          <p:cNvPr id="17413" name="TextBox 7"/>
          <p:cNvSpPr txBox="1">
            <a:spLocks noChangeArrowheads="1"/>
          </p:cNvSpPr>
          <p:nvPr/>
        </p:nvSpPr>
        <p:spPr bwMode="auto">
          <a:xfrm>
            <a:off x="6357938" y="1714500"/>
            <a:ext cx="2786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" pitchFamily="2" charset="0"/>
                <a:cs typeface="Arial" charset="0"/>
              </a:rPr>
              <a:t>М</a:t>
            </a:r>
          </a:p>
          <a:p>
            <a:r>
              <a:rPr lang="ru-RU" sz="3600">
                <a:latin typeface="Times" pitchFamily="2" charset="0"/>
                <a:cs typeface="Arial" charset="0"/>
              </a:rPr>
              <a:t>  </a:t>
            </a:r>
          </a:p>
        </p:txBody>
      </p:sp>
      <p:sp>
        <p:nvSpPr>
          <p:cNvPr id="17414" name="TextBox 8"/>
          <p:cNvSpPr txBox="1">
            <a:spLocks noChangeArrowheads="1"/>
          </p:cNvSpPr>
          <p:nvPr/>
        </p:nvSpPr>
        <p:spPr bwMode="auto">
          <a:xfrm>
            <a:off x="2000250" y="4214813"/>
            <a:ext cx="27860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" pitchFamily="2" charset="0"/>
                <a:cs typeface="Arial" charset="0"/>
              </a:rPr>
              <a:t>К</a:t>
            </a:r>
          </a:p>
          <a:p>
            <a:r>
              <a:rPr lang="ru-RU" sz="3600">
                <a:latin typeface="Times" pitchFamily="2" charset="0"/>
                <a:cs typeface="Arial" charset="0"/>
              </a:rPr>
              <a:t>  </a:t>
            </a:r>
          </a:p>
        </p:txBody>
      </p:sp>
      <p:sp>
        <p:nvSpPr>
          <p:cNvPr id="17415" name="TextBox 9"/>
          <p:cNvSpPr txBox="1">
            <a:spLocks noChangeArrowheads="1"/>
          </p:cNvSpPr>
          <p:nvPr/>
        </p:nvSpPr>
        <p:spPr bwMode="auto">
          <a:xfrm>
            <a:off x="2500313" y="4357688"/>
            <a:ext cx="1000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●</a:t>
            </a:r>
            <a:endParaRPr lang="ru-RU" sz="3200">
              <a:cs typeface="Arial" charset="0"/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5929313" y="2357438"/>
            <a:ext cx="444500" cy="2786062"/>
          </a:xfrm>
          <a:custGeom>
            <a:avLst/>
            <a:gdLst>
              <a:gd name="connsiteX0" fmla="*/ 0 w 1815152"/>
              <a:gd name="connsiteY0" fmla="*/ 1132764 h 1132764"/>
              <a:gd name="connsiteX1" fmla="*/ 1815152 w 1815152"/>
              <a:gd name="connsiteY1" fmla="*/ 0 h 1132764"/>
              <a:gd name="connsiteX2" fmla="*/ 1815152 w 1815152"/>
              <a:gd name="connsiteY2" fmla="*/ 0 h 113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5152" h="1132764">
                <a:moveTo>
                  <a:pt x="0" y="1132764"/>
                </a:moveTo>
                <a:lnTo>
                  <a:pt x="1815152" y="0"/>
                </a:lnTo>
                <a:lnTo>
                  <a:pt x="1815152" y="0"/>
                </a:ln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2643188" y="2357438"/>
            <a:ext cx="3786187" cy="2286000"/>
          </a:xfrm>
          <a:custGeom>
            <a:avLst/>
            <a:gdLst>
              <a:gd name="connsiteX0" fmla="*/ 0 w 1815152"/>
              <a:gd name="connsiteY0" fmla="*/ 1132764 h 1132764"/>
              <a:gd name="connsiteX1" fmla="*/ 1815152 w 1815152"/>
              <a:gd name="connsiteY1" fmla="*/ 0 h 1132764"/>
              <a:gd name="connsiteX2" fmla="*/ 1815152 w 1815152"/>
              <a:gd name="connsiteY2" fmla="*/ 0 h 113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5152" h="1132764">
                <a:moveTo>
                  <a:pt x="0" y="1132764"/>
                </a:moveTo>
                <a:lnTo>
                  <a:pt x="1815152" y="0"/>
                </a:lnTo>
                <a:lnTo>
                  <a:pt x="1815152" y="0"/>
                </a:ln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8" name="TextBox 16"/>
          <p:cNvSpPr txBox="1">
            <a:spLocks noChangeArrowheads="1"/>
          </p:cNvSpPr>
          <p:nvPr/>
        </p:nvSpPr>
        <p:spPr bwMode="auto">
          <a:xfrm>
            <a:off x="5715000" y="4857750"/>
            <a:ext cx="1000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●</a:t>
            </a:r>
            <a:endParaRPr lang="ru-RU" sz="3200">
              <a:cs typeface="Arial" charset="0"/>
            </a:endParaRPr>
          </a:p>
        </p:txBody>
      </p:sp>
      <p:sp>
        <p:nvSpPr>
          <p:cNvPr id="17419" name="TextBox 18"/>
          <p:cNvSpPr txBox="1">
            <a:spLocks noChangeArrowheads="1"/>
          </p:cNvSpPr>
          <p:nvPr/>
        </p:nvSpPr>
        <p:spPr bwMode="auto">
          <a:xfrm>
            <a:off x="5500688" y="5286375"/>
            <a:ext cx="2786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latin typeface="Times" pitchFamily="2" charset="0"/>
                <a:cs typeface="Arial" charset="0"/>
              </a:rPr>
              <a:t>L</a:t>
            </a:r>
            <a:endParaRPr lang="ru-RU" sz="3600">
              <a:latin typeface="Times" pitchFamily="2" charset="0"/>
              <a:cs typeface="Arial" charset="0"/>
            </a:endParaRPr>
          </a:p>
          <a:p>
            <a:r>
              <a:rPr lang="ru-RU" sz="3600">
                <a:latin typeface="Times" pitchFamily="2" charset="0"/>
                <a:cs typeface="Arial" charset="0"/>
              </a:rPr>
              <a:t>  </a:t>
            </a:r>
          </a:p>
        </p:txBody>
      </p:sp>
      <p:sp>
        <p:nvSpPr>
          <p:cNvPr id="21" name="Полилиния 20"/>
          <p:cNvSpPr/>
          <p:nvPr/>
        </p:nvSpPr>
        <p:spPr>
          <a:xfrm flipH="1">
            <a:off x="2714625" y="4643438"/>
            <a:ext cx="3214688" cy="500062"/>
          </a:xfrm>
          <a:custGeom>
            <a:avLst/>
            <a:gdLst>
              <a:gd name="connsiteX0" fmla="*/ 0 w 1815152"/>
              <a:gd name="connsiteY0" fmla="*/ 1132764 h 1132764"/>
              <a:gd name="connsiteX1" fmla="*/ 1815152 w 1815152"/>
              <a:gd name="connsiteY1" fmla="*/ 0 h 1132764"/>
              <a:gd name="connsiteX2" fmla="*/ 1815152 w 1815152"/>
              <a:gd name="connsiteY2" fmla="*/ 0 h 113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5152" h="1132764">
                <a:moveTo>
                  <a:pt x="0" y="1132764"/>
                </a:moveTo>
                <a:lnTo>
                  <a:pt x="1815152" y="0"/>
                </a:lnTo>
                <a:lnTo>
                  <a:pt x="1815152" y="0"/>
                </a:ln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rot="5400000">
            <a:off x="3964782" y="4822031"/>
            <a:ext cx="357188" cy="142875"/>
          </a:xfrm>
          <a:prstGeom prst="line">
            <a:avLst/>
          </a:prstGeom>
          <a:ln w="8572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0800000">
            <a:off x="6000750" y="3857625"/>
            <a:ext cx="357188" cy="71438"/>
          </a:xfrm>
          <a:prstGeom prst="line">
            <a:avLst/>
          </a:prstGeom>
          <a:ln w="8572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0" y="404813"/>
            <a:ext cx="8675688" cy="7620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>
                <a:latin typeface="Times" pitchFamily="18" charset="0"/>
              </a:rPr>
              <a:t> </a:t>
            </a:r>
            <a:r>
              <a:rPr lang="ru-RU" sz="4400" i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Вычислить углы треугольника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олилиния 29"/>
          <p:cNvSpPr/>
          <p:nvPr/>
        </p:nvSpPr>
        <p:spPr>
          <a:xfrm flipH="1">
            <a:off x="6372225" y="2530475"/>
            <a:ext cx="1357313" cy="1643063"/>
          </a:xfrm>
          <a:custGeom>
            <a:avLst/>
            <a:gdLst>
              <a:gd name="connsiteX0" fmla="*/ 0 w 1815152"/>
              <a:gd name="connsiteY0" fmla="*/ 1132764 h 1132764"/>
              <a:gd name="connsiteX1" fmla="*/ 1815152 w 1815152"/>
              <a:gd name="connsiteY1" fmla="*/ 0 h 1132764"/>
              <a:gd name="connsiteX2" fmla="*/ 1815152 w 1815152"/>
              <a:gd name="connsiteY2" fmla="*/ 0 h 113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5152" h="1132764">
                <a:moveTo>
                  <a:pt x="0" y="1132764"/>
                </a:moveTo>
                <a:lnTo>
                  <a:pt x="1815152" y="0"/>
                </a:lnTo>
                <a:lnTo>
                  <a:pt x="1815152" y="0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4157663" y="530225"/>
            <a:ext cx="4429125" cy="4071938"/>
          </a:xfrm>
          <a:prstGeom prst="ellipse">
            <a:avLst/>
          </a:prstGeom>
          <a:noFill/>
          <a:ln w="603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6157913" y="2244725"/>
            <a:ext cx="10001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●</a:t>
            </a:r>
            <a:endParaRPr lang="ru-RU" sz="3200">
              <a:cs typeface="Arial" charset="0"/>
            </a:endParaRPr>
          </a:p>
        </p:txBody>
      </p:sp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6515100" y="2387600"/>
            <a:ext cx="19288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" pitchFamily="2" charset="0"/>
                <a:cs typeface="Arial" charset="0"/>
              </a:rPr>
              <a:t>О</a:t>
            </a:r>
          </a:p>
        </p:txBody>
      </p:sp>
      <p:sp>
        <p:nvSpPr>
          <p:cNvPr id="18437" name="TextBox 6"/>
          <p:cNvSpPr txBox="1">
            <a:spLocks noChangeArrowheads="1"/>
          </p:cNvSpPr>
          <p:nvPr/>
        </p:nvSpPr>
        <p:spPr bwMode="auto">
          <a:xfrm>
            <a:off x="7943850" y="1101725"/>
            <a:ext cx="10001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●</a:t>
            </a:r>
            <a:endParaRPr lang="ru-RU" sz="3200">
              <a:cs typeface="Arial" charset="0"/>
            </a:endParaRPr>
          </a:p>
        </p:txBody>
      </p:sp>
      <p:sp>
        <p:nvSpPr>
          <p:cNvPr id="18438" name="TextBox 7"/>
          <p:cNvSpPr txBox="1">
            <a:spLocks noChangeArrowheads="1"/>
          </p:cNvSpPr>
          <p:nvPr/>
        </p:nvSpPr>
        <p:spPr bwMode="auto">
          <a:xfrm>
            <a:off x="8158163" y="744538"/>
            <a:ext cx="8778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" pitchFamily="2" charset="0"/>
                <a:cs typeface="Arial" charset="0"/>
              </a:rPr>
              <a:t>М</a:t>
            </a:r>
          </a:p>
          <a:p>
            <a:r>
              <a:rPr lang="ru-RU" sz="3600">
                <a:latin typeface="Times" pitchFamily="2" charset="0"/>
                <a:cs typeface="Arial" charset="0"/>
              </a:rPr>
              <a:t>  </a:t>
            </a:r>
          </a:p>
        </p:txBody>
      </p:sp>
      <p:sp>
        <p:nvSpPr>
          <p:cNvPr id="18439" name="TextBox 8"/>
          <p:cNvSpPr txBox="1">
            <a:spLocks noChangeArrowheads="1"/>
          </p:cNvSpPr>
          <p:nvPr/>
        </p:nvSpPr>
        <p:spPr bwMode="auto">
          <a:xfrm>
            <a:off x="4300538" y="3890963"/>
            <a:ext cx="8286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" pitchFamily="2" charset="0"/>
                <a:cs typeface="Arial" charset="0"/>
              </a:rPr>
              <a:t>К</a:t>
            </a:r>
          </a:p>
          <a:p>
            <a:r>
              <a:rPr lang="ru-RU" sz="3600">
                <a:latin typeface="Times" pitchFamily="2" charset="0"/>
                <a:cs typeface="Arial" charset="0"/>
              </a:rPr>
              <a:t>  </a:t>
            </a:r>
          </a:p>
        </p:txBody>
      </p:sp>
      <p:sp>
        <p:nvSpPr>
          <p:cNvPr id="18440" name="TextBox 9"/>
          <p:cNvSpPr txBox="1">
            <a:spLocks noChangeArrowheads="1"/>
          </p:cNvSpPr>
          <p:nvPr/>
        </p:nvSpPr>
        <p:spPr bwMode="auto">
          <a:xfrm>
            <a:off x="4300538" y="3387725"/>
            <a:ext cx="10001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●</a:t>
            </a:r>
            <a:endParaRPr lang="ru-RU" sz="3200">
              <a:cs typeface="Arial" charset="0"/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7729538" y="1387475"/>
            <a:ext cx="444500" cy="2786063"/>
          </a:xfrm>
          <a:custGeom>
            <a:avLst/>
            <a:gdLst>
              <a:gd name="connsiteX0" fmla="*/ 0 w 1815152"/>
              <a:gd name="connsiteY0" fmla="*/ 1132764 h 1132764"/>
              <a:gd name="connsiteX1" fmla="*/ 1815152 w 1815152"/>
              <a:gd name="connsiteY1" fmla="*/ 0 h 1132764"/>
              <a:gd name="connsiteX2" fmla="*/ 1815152 w 1815152"/>
              <a:gd name="connsiteY2" fmla="*/ 0 h 113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5152" h="1132764">
                <a:moveTo>
                  <a:pt x="0" y="1132764"/>
                </a:moveTo>
                <a:lnTo>
                  <a:pt x="1815152" y="0"/>
                </a:lnTo>
                <a:lnTo>
                  <a:pt x="1815152" y="0"/>
                </a:ln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4443413" y="1387475"/>
            <a:ext cx="3786187" cy="2286000"/>
          </a:xfrm>
          <a:custGeom>
            <a:avLst/>
            <a:gdLst>
              <a:gd name="connsiteX0" fmla="*/ 0 w 1815152"/>
              <a:gd name="connsiteY0" fmla="*/ 1132764 h 1132764"/>
              <a:gd name="connsiteX1" fmla="*/ 1815152 w 1815152"/>
              <a:gd name="connsiteY1" fmla="*/ 0 h 1132764"/>
              <a:gd name="connsiteX2" fmla="*/ 1815152 w 1815152"/>
              <a:gd name="connsiteY2" fmla="*/ 0 h 113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5152" h="1132764">
                <a:moveTo>
                  <a:pt x="0" y="1132764"/>
                </a:moveTo>
                <a:lnTo>
                  <a:pt x="1815152" y="0"/>
                </a:lnTo>
                <a:lnTo>
                  <a:pt x="1815152" y="0"/>
                </a:ln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43" name="TextBox 16"/>
          <p:cNvSpPr txBox="1">
            <a:spLocks noChangeArrowheads="1"/>
          </p:cNvSpPr>
          <p:nvPr/>
        </p:nvSpPr>
        <p:spPr bwMode="auto">
          <a:xfrm>
            <a:off x="7515225" y="3887788"/>
            <a:ext cx="10001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●</a:t>
            </a:r>
            <a:endParaRPr lang="ru-RU" sz="3200">
              <a:cs typeface="Arial" charset="0"/>
            </a:endParaRPr>
          </a:p>
        </p:txBody>
      </p:sp>
      <p:sp>
        <p:nvSpPr>
          <p:cNvPr id="18444" name="TextBox 18"/>
          <p:cNvSpPr txBox="1">
            <a:spLocks noChangeArrowheads="1"/>
          </p:cNvSpPr>
          <p:nvPr/>
        </p:nvSpPr>
        <p:spPr bwMode="auto">
          <a:xfrm>
            <a:off x="7300913" y="4316413"/>
            <a:ext cx="6429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latin typeface="Times" pitchFamily="2" charset="0"/>
                <a:cs typeface="Arial" charset="0"/>
              </a:rPr>
              <a:t>L</a:t>
            </a:r>
            <a:endParaRPr lang="ru-RU" sz="3600">
              <a:latin typeface="Times" pitchFamily="2" charset="0"/>
              <a:cs typeface="Arial" charset="0"/>
            </a:endParaRPr>
          </a:p>
          <a:p>
            <a:r>
              <a:rPr lang="ru-RU" sz="3600">
                <a:latin typeface="Times" pitchFamily="2" charset="0"/>
                <a:cs typeface="Arial" charset="0"/>
              </a:rPr>
              <a:t>  </a:t>
            </a:r>
          </a:p>
        </p:txBody>
      </p:sp>
      <p:sp>
        <p:nvSpPr>
          <p:cNvPr id="21" name="Полилиния 20"/>
          <p:cNvSpPr/>
          <p:nvPr/>
        </p:nvSpPr>
        <p:spPr>
          <a:xfrm flipH="1">
            <a:off x="4514850" y="3673475"/>
            <a:ext cx="3214688" cy="500063"/>
          </a:xfrm>
          <a:custGeom>
            <a:avLst/>
            <a:gdLst>
              <a:gd name="connsiteX0" fmla="*/ 0 w 1815152"/>
              <a:gd name="connsiteY0" fmla="*/ 1132764 h 1132764"/>
              <a:gd name="connsiteX1" fmla="*/ 1815152 w 1815152"/>
              <a:gd name="connsiteY1" fmla="*/ 0 h 1132764"/>
              <a:gd name="connsiteX2" fmla="*/ 1815152 w 1815152"/>
              <a:gd name="connsiteY2" fmla="*/ 0 h 113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5152" h="1132764">
                <a:moveTo>
                  <a:pt x="0" y="1132764"/>
                </a:moveTo>
                <a:lnTo>
                  <a:pt x="1815152" y="0"/>
                </a:lnTo>
                <a:lnTo>
                  <a:pt x="1815152" y="0"/>
                </a:ln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16200000" flipH="1">
            <a:off x="5443538" y="2816225"/>
            <a:ext cx="357187" cy="214313"/>
          </a:xfrm>
          <a:prstGeom prst="line">
            <a:avLst/>
          </a:prstGeom>
          <a:ln w="1079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6200000" flipH="1">
            <a:off x="7015163" y="1958975"/>
            <a:ext cx="357187" cy="214313"/>
          </a:xfrm>
          <a:prstGeom prst="line">
            <a:avLst/>
          </a:prstGeom>
          <a:ln w="1079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5765007" y="3852069"/>
            <a:ext cx="357187" cy="142875"/>
          </a:xfrm>
          <a:prstGeom prst="line">
            <a:avLst/>
          </a:prstGeom>
          <a:ln w="635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0800000">
            <a:off x="7800975" y="2887663"/>
            <a:ext cx="357188" cy="71437"/>
          </a:xfrm>
          <a:prstGeom prst="line">
            <a:avLst/>
          </a:prstGeom>
          <a:ln w="635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олилиния 31"/>
          <p:cNvSpPr/>
          <p:nvPr/>
        </p:nvSpPr>
        <p:spPr>
          <a:xfrm>
            <a:off x="6015038" y="2249488"/>
            <a:ext cx="1062037" cy="923925"/>
          </a:xfrm>
          <a:custGeom>
            <a:avLst/>
            <a:gdLst>
              <a:gd name="connsiteX0" fmla="*/ 0 w 1028700"/>
              <a:gd name="connsiteY0" fmla="*/ 476250 h 819150"/>
              <a:gd name="connsiteX1" fmla="*/ 266700 w 1028700"/>
              <a:gd name="connsiteY1" fmla="*/ 819150 h 819150"/>
              <a:gd name="connsiteX2" fmla="*/ 1028700 w 1028700"/>
              <a:gd name="connsiteY2" fmla="*/ 381000 h 819150"/>
              <a:gd name="connsiteX3" fmla="*/ 762000 w 1028700"/>
              <a:gd name="connsiteY3" fmla="*/ 0 h 81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" h="819150">
                <a:moveTo>
                  <a:pt x="0" y="476250"/>
                </a:moveTo>
                <a:lnTo>
                  <a:pt x="266700" y="819150"/>
                </a:lnTo>
                <a:lnTo>
                  <a:pt x="1028700" y="381000"/>
                </a:lnTo>
                <a:lnTo>
                  <a:pt x="762000" y="0"/>
                </a:lnTo>
              </a:path>
            </a:pathLst>
          </a:cu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flipV="1">
            <a:off x="6729413" y="3173413"/>
            <a:ext cx="357187" cy="214312"/>
          </a:xfrm>
          <a:prstGeom prst="line">
            <a:avLst/>
          </a:prstGeom>
          <a:ln w="1079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Дуга 37"/>
          <p:cNvSpPr/>
          <p:nvPr/>
        </p:nvSpPr>
        <p:spPr>
          <a:xfrm>
            <a:off x="4672013" y="3101975"/>
            <a:ext cx="914400" cy="914400"/>
          </a:xfrm>
          <a:prstGeom prst="arc">
            <a:avLst>
              <a:gd name="adj1" fmla="val 17356041"/>
              <a:gd name="adj2" fmla="val 1981080"/>
            </a:avLst>
          </a:prstGeom>
          <a:ln w="762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Дуга 38"/>
          <p:cNvSpPr/>
          <p:nvPr/>
        </p:nvSpPr>
        <p:spPr>
          <a:xfrm rot="8224446">
            <a:off x="7412038" y="1427163"/>
            <a:ext cx="914400" cy="914400"/>
          </a:xfrm>
          <a:prstGeom prst="arc">
            <a:avLst>
              <a:gd name="adj1" fmla="val 17356041"/>
              <a:gd name="adj2" fmla="val 1981080"/>
            </a:avLst>
          </a:prstGeom>
          <a:ln w="762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Дуга 39"/>
          <p:cNvSpPr/>
          <p:nvPr/>
        </p:nvSpPr>
        <p:spPr>
          <a:xfrm rot="14661926">
            <a:off x="6524625" y="3463925"/>
            <a:ext cx="914400" cy="914400"/>
          </a:xfrm>
          <a:prstGeom prst="arc">
            <a:avLst>
              <a:gd name="adj1" fmla="val 17356041"/>
              <a:gd name="adj2" fmla="val 1981080"/>
            </a:avLst>
          </a:prstGeom>
          <a:ln w="762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Дуга 40"/>
          <p:cNvSpPr/>
          <p:nvPr/>
        </p:nvSpPr>
        <p:spPr>
          <a:xfrm rot="16904090">
            <a:off x="7088188" y="3186113"/>
            <a:ext cx="914400" cy="914400"/>
          </a:xfrm>
          <a:prstGeom prst="arc">
            <a:avLst>
              <a:gd name="adj1" fmla="val 17356041"/>
              <a:gd name="adj2" fmla="val 1981080"/>
            </a:avLst>
          </a:prstGeom>
          <a:ln w="762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7443788" y="1687513"/>
            <a:ext cx="857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" pitchFamily="2" charset="0"/>
                <a:cs typeface="Arial" charset="0"/>
              </a:rPr>
              <a:t>45</a:t>
            </a:r>
            <a:r>
              <a:rPr lang="ru-RU" sz="3600">
                <a:latin typeface="Times New Roman" pitchFamily="18" charset="0"/>
                <a:cs typeface="Times New Roman" pitchFamily="18" charset="0"/>
              </a:rPr>
              <a:t>◦</a:t>
            </a:r>
            <a:endParaRPr lang="ru-RU" sz="3600">
              <a:latin typeface="Times" pitchFamily="2" charset="0"/>
              <a:cs typeface="Arial" charset="0"/>
            </a:endParaRPr>
          </a:p>
          <a:p>
            <a:r>
              <a:rPr lang="ru-RU" sz="3600">
                <a:latin typeface="Times" pitchFamily="2" charset="0"/>
                <a:cs typeface="Arial" charset="0"/>
              </a:rPr>
              <a:t>  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7158038" y="3244850"/>
            <a:ext cx="857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" pitchFamily="2" charset="0"/>
                <a:cs typeface="Arial" charset="0"/>
              </a:rPr>
              <a:t>45</a:t>
            </a:r>
            <a:r>
              <a:rPr lang="ru-RU" sz="3600">
                <a:latin typeface="Times New Roman" pitchFamily="18" charset="0"/>
                <a:cs typeface="Times New Roman" pitchFamily="18" charset="0"/>
              </a:rPr>
              <a:t>◦</a:t>
            </a:r>
            <a:endParaRPr lang="ru-RU" sz="3600">
              <a:latin typeface="Times" pitchFamily="2" charset="0"/>
              <a:cs typeface="Arial" charset="0"/>
            </a:endParaRPr>
          </a:p>
          <a:p>
            <a:r>
              <a:rPr lang="ru-RU" sz="3600">
                <a:latin typeface="Times" pitchFamily="2" charset="0"/>
                <a:cs typeface="Arial" charset="0"/>
              </a:rPr>
              <a:t>  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6657975" y="3544888"/>
            <a:ext cx="857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" pitchFamily="2" charset="0"/>
                <a:cs typeface="Arial" charset="0"/>
              </a:rPr>
              <a:t>45</a:t>
            </a:r>
            <a:r>
              <a:rPr lang="ru-RU" sz="3600">
                <a:latin typeface="Times New Roman" pitchFamily="18" charset="0"/>
                <a:cs typeface="Times New Roman" pitchFamily="18" charset="0"/>
              </a:rPr>
              <a:t>◦</a:t>
            </a:r>
            <a:endParaRPr lang="ru-RU" sz="3600">
              <a:latin typeface="Times" pitchFamily="2" charset="0"/>
              <a:cs typeface="Arial" charset="0"/>
            </a:endParaRPr>
          </a:p>
          <a:p>
            <a:r>
              <a:rPr lang="ru-RU" sz="3600">
                <a:latin typeface="Times" pitchFamily="2" charset="0"/>
                <a:cs typeface="Arial" charset="0"/>
              </a:rPr>
              <a:t>  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4800600" y="3244850"/>
            <a:ext cx="857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" pitchFamily="2" charset="0"/>
                <a:cs typeface="Arial" charset="0"/>
              </a:rPr>
              <a:t>45</a:t>
            </a:r>
            <a:r>
              <a:rPr lang="ru-RU" sz="3600">
                <a:latin typeface="Times New Roman" pitchFamily="18" charset="0"/>
                <a:cs typeface="Times New Roman" pitchFamily="18" charset="0"/>
              </a:rPr>
              <a:t>◦</a:t>
            </a:r>
            <a:endParaRPr lang="ru-RU" sz="3600">
              <a:latin typeface="Times" pitchFamily="2" charset="0"/>
              <a:cs typeface="Arial" charset="0"/>
            </a:endParaRPr>
          </a:p>
          <a:p>
            <a:r>
              <a:rPr lang="ru-RU" sz="3600">
                <a:latin typeface="Times" pitchFamily="2" charset="0"/>
                <a:cs typeface="Arial" charset="0"/>
              </a:rPr>
              <a:t>  </a:t>
            </a:r>
          </a:p>
        </p:txBody>
      </p:sp>
      <p:grpSp>
        <p:nvGrpSpPr>
          <p:cNvPr id="2" name="Группа 30"/>
          <p:cNvGrpSpPr>
            <a:grpSpLocks/>
          </p:cNvGrpSpPr>
          <p:nvPr/>
        </p:nvGrpSpPr>
        <p:grpSpPr bwMode="auto">
          <a:xfrm>
            <a:off x="749300" y="1651000"/>
            <a:ext cx="3286125" cy="5765800"/>
            <a:chOff x="-928726" y="857232"/>
            <a:chExt cx="7715304" cy="9256575"/>
          </a:xfrm>
        </p:grpSpPr>
        <p:sp>
          <p:nvSpPr>
            <p:cNvPr id="33" name="Скругленный прямоугольник 32"/>
            <p:cNvSpPr>
              <a:spLocks noChangeArrowheads="1"/>
            </p:cNvSpPr>
            <p:nvPr/>
          </p:nvSpPr>
          <p:spPr bwMode="auto">
            <a:xfrm>
              <a:off x="-928726" y="857232"/>
              <a:ext cx="7715304" cy="814283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79375" cmpd="dbl" algn="ctr">
              <a:solidFill>
                <a:schemeClr val="folHlink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18463" name="TextBox 35"/>
            <p:cNvSpPr txBox="1">
              <a:spLocks noChangeArrowheads="1"/>
            </p:cNvSpPr>
            <p:nvPr/>
          </p:nvSpPr>
          <p:spPr bwMode="auto">
            <a:xfrm>
              <a:off x="-377100" y="1053475"/>
              <a:ext cx="7070498" cy="9060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>
                  <a:latin typeface="Times New Roman" pitchFamily="18" charset="0"/>
                  <a:cs typeface="Times New Roman" pitchFamily="18" charset="0"/>
                </a:rPr>
                <a:t>OM=OK=OL=R</a:t>
              </a:r>
            </a:p>
            <a:p>
              <a:r>
                <a:rPr lang="en-US" sz="2800" b="1">
                  <a:latin typeface="Times New Roman" pitchFamily="18" charset="0"/>
                  <a:cs typeface="Times New Roman" pitchFamily="18" charset="0"/>
                </a:rPr>
                <a:t>▲KLM-</a:t>
              </a:r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равнобедренный,</a:t>
              </a:r>
            </a:p>
            <a:p>
              <a:r>
                <a:rPr lang="en-US" sz="2800" b="1">
                  <a:latin typeface="Times New Roman" pitchFamily="18" charset="0"/>
                  <a:cs typeface="Times New Roman" pitchFamily="18" charset="0"/>
                </a:rPr>
                <a:t>LO</a:t>
              </a:r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 медиана и высота.</a:t>
              </a:r>
            </a:p>
            <a:p>
              <a:r>
                <a:rPr lang="en-US" sz="2800" b="1">
                  <a:latin typeface="Times New Roman" pitchFamily="18" charset="0"/>
                  <a:cs typeface="Times New Roman" pitchFamily="18" charset="0"/>
                </a:rPr>
                <a:t>▲KOL-</a:t>
              </a:r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равнобедренный</a:t>
              </a:r>
            </a:p>
            <a:p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прямоугольный</a:t>
              </a:r>
            </a:p>
            <a:p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▲</a:t>
              </a:r>
              <a:r>
                <a:rPr lang="en-US" sz="2800" b="1">
                  <a:latin typeface="Times New Roman" pitchFamily="18" charset="0"/>
                  <a:cs typeface="Times New Roman" pitchFamily="18" charset="0"/>
                </a:rPr>
                <a:t>DOM-</a:t>
              </a:r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равнобедренный</a:t>
              </a:r>
            </a:p>
            <a:p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прямоугольный</a:t>
              </a:r>
            </a:p>
            <a:p>
              <a:endParaRPr lang="ru-RU" sz="2800" b="1">
                <a:latin typeface="Times New Roman" pitchFamily="18" charset="0"/>
                <a:cs typeface="Times New Roman" pitchFamily="18" charset="0"/>
              </a:endParaRPr>
            </a:p>
            <a:p>
              <a:endParaRPr lang="ru-RU" sz="2800" b="1">
                <a:cs typeface="Arial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684213" y="404813"/>
            <a:ext cx="3348037" cy="823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i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  <a:t>Решение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Овал 83"/>
          <p:cNvSpPr>
            <a:spLocks noChangeArrowheads="1"/>
          </p:cNvSpPr>
          <p:nvPr/>
        </p:nvSpPr>
        <p:spPr bwMode="auto">
          <a:xfrm>
            <a:off x="1416050" y="1963738"/>
            <a:ext cx="3694113" cy="3584575"/>
          </a:xfrm>
          <a:prstGeom prst="ellipse">
            <a:avLst/>
          </a:prstGeom>
          <a:noFill/>
          <a:ln w="22225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uk-UA"/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571500" y="22225"/>
            <a:ext cx="7772400" cy="1143000"/>
          </a:xfrm>
          <a:prstGeom prst="rect">
            <a:avLst/>
          </a:prstGeom>
        </p:spPr>
        <p:txBody>
          <a:bodyPr lIns="91430" tIns="45715" rIns="91430" bIns="45715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i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Взаимное расположение</a:t>
            </a:r>
            <a:br>
              <a:rPr lang="ru-RU" sz="4000" i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r>
              <a:rPr lang="ru-RU" sz="4000" i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прямой и окружности</a:t>
            </a:r>
          </a:p>
        </p:txBody>
      </p:sp>
      <p:sp>
        <p:nvSpPr>
          <p:cNvPr id="53251" name="Freeform 26"/>
          <p:cNvSpPr>
            <a:spLocks/>
          </p:cNvSpPr>
          <p:nvPr/>
        </p:nvSpPr>
        <p:spPr bwMode="auto">
          <a:xfrm rot="16587521" flipV="1">
            <a:off x="2105819" y="2467769"/>
            <a:ext cx="1838325" cy="735013"/>
          </a:xfrm>
          <a:custGeom>
            <a:avLst/>
            <a:gdLst>
              <a:gd name="T0" fmla="*/ 0 w 1720"/>
              <a:gd name="T1" fmla="*/ 0 h 1"/>
              <a:gd name="T2" fmla="*/ 2147483647 w 1720"/>
              <a:gd name="T3" fmla="*/ 0 h 1"/>
              <a:gd name="T4" fmla="*/ 0 60000 65536"/>
              <a:gd name="T5" fmla="*/ 0 60000 65536"/>
              <a:gd name="T6" fmla="*/ 0 w 1720"/>
              <a:gd name="T7" fmla="*/ 0 h 1"/>
              <a:gd name="T8" fmla="*/ 1720 w 1720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20" h="1">
                <a:moveTo>
                  <a:pt x="0" y="0"/>
                </a:moveTo>
                <a:lnTo>
                  <a:pt x="1720" y="0"/>
                </a:lnTo>
              </a:path>
            </a:pathLst>
          </a:custGeom>
          <a:noFill/>
          <a:ln w="12700" cmpd="sng">
            <a:solidFill>
              <a:schemeClr val="tx1"/>
            </a:solidFill>
            <a:round/>
            <a:headEnd type="oval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3252" name="Text Box 28"/>
          <p:cNvSpPr txBox="1">
            <a:spLocks noChangeArrowheads="1"/>
          </p:cNvSpPr>
          <p:nvPr/>
        </p:nvSpPr>
        <p:spPr bwMode="auto">
          <a:xfrm>
            <a:off x="3267075" y="3500438"/>
            <a:ext cx="500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ru-RU" sz="3200" b="1">
                <a:latin typeface="Times New Roman" pitchFamily="18" charset="0"/>
                <a:cs typeface="Arial" charset="0"/>
              </a:rPr>
              <a:t>О</a:t>
            </a:r>
          </a:p>
        </p:txBody>
      </p:sp>
      <p:grpSp>
        <p:nvGrpSpPr>
          <p:cNvPr id="3" name="Group 30"/>
          <p:cNvGrpSpPr>
            <a:grpSpLocks/>
          </p:cNvGrpSpPr>
          <p:nvPr/>
        </p:nvGrpSpPr>
        <p:grpSpPr bwMode="auto">
          <a:xfrm rot="11831077" flipH="1">
            <a:off x="1169988" y="2133600"/>
            <a:ext cx="4230687" cy="3387725"/>
            <a:chOff x="840" y="436"/>
            <a:chExt cx="3900" cy="3310"/>
          </a:xfrm>
        </p:grpSpPr>
        <p:sp>
          <p:nvSpPr>
            <p:cNvPr id="19472" name="Freeform 31"/>
            <p:cNvSpPr>
              <a:spLocks/>
            </p:cNvSpPr>
            <p:nvPr/>
          </p:nvSpPr>
          <p:spPr bwMode="auto">
            <a:xfrm rot="17393687" flipV="1">
              <a:off x="3429" y="110"/>
              <a:ext cx="800" cy="1823"/>
            </a:xfrm>
            <a:custGeom>
              <a:avLst/>
              <a:gdLst>
                <a:gd name="T0" fmla="*/ 0 w 1252"/>
                <a:gd name="T1" fmla="*/ 1 h 3125"/>
                <a:gd name="T2" fmla="*/ 4 w 1252"/>
                <a:gd name="T3" fmla="*/ 0 h 3125"/>
                <a:gd name="T4" fmla="*/ 21 w 1252"/>
                <a:gd name="T5" fmla="*/ 20 h 3125"/>
                <a:gd name="T6" fmla="*/ 22 w 1252"/>
                <a:gd name="T7" fmla="*/ 25 h 3125"/>
                <a:gd name="T8" fmla="*/ 17 w 1252"/>
                <a:gd name="T9" fmla="*/ 2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9473" name="Group 32"/>
            <p:cNvGrpSpPr>
              <a:grpSpLocks/>
            </p:cNvGrpSpPr>
            <p:nvPr/>
          </p:nvGrpSpPr>
          <p:grpSpPr bwMode="auto">
            <a:xfrm rot="16795005" flipV="1">
              <a:off x="3043" y="227"/>
              <a:ext cx="1451" cy="1870"/>
              <a:chOff x="703" y="1616"/>
              <a:chExt cx="1390" cy="1870"/>
            </a:xfrm>
          </p:grpSpPr>
          <p:grpSp>
            <p:nvGrpSpPr>
              <p:cNvPr id="19485" name="Group 33"/>
              <p:cNvGrpSpPr>
                <a:grpSpLocks/>
              </p:cNvGrpSpPr>
              <p:nvPr/>
            </p:nvGrpSpPr>
            <p:grpSpPr bwMode="auto">
              <a:xfrm>
                <a:off x="1848" y="3017"/>
                <a:ext cx="245" cy="343"/>
                <a:chOff x="1848" y="3017"/>
                <a:chExt cx="245" cy="343"/>
              </a:xfrm>
            </p:grpSpPr>
            <p:sp>
              <p:nvSpPr>
                <p:cNvPr id="19491" name="Freeform 34"/>
                <p:cNvSpPr>
                  <a:spLocks/>
                </p:cNvSpPr>
                <p:nvPr/>
              </p:nvSpPr>
              <p:spPr bwMode="auto">
                <a:xfrm>
                  <a:off x="1848" y="3017"/>
                  <a:ext cx="245" cy="339"/>
                </a:xfrm>
                <a:custGeom>
                  <a:avLst/>
                  <a:gdLst>
                    <a:gd name="T0" fmla="*/ 245 w 245"/>
                    <a:gd name="T1" fmla="*/ 339 h 339"/>
                    <a:gd name="T2" fmla="*/ 129 w 245"/>
                    <a:gd name="T3" fmla="*/ 0 h 339"/>
                    <a:gd name="T4" fmla="*/ 0 w 245"/>
                    <a:gd name="T5" fmla="*/ 83 h 339"/>
                    <a:gd name="T6" fmla="*/ 245 w 245"/>
                    <a:gd name="T7" fmla="*/ 339 h 33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45"/>
                    <a:gd name="T13" fmla="*/ 0 h 339"/>
                    <a:gd name="T14" fmla="*/ 245 w 245"/>
                    <a:gd name="T15" fmla="*/ 339 h 33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45" h="339">
                      <a:moveTo>
                        <a:pt x="245" y="339"/>
                      </a:moveTo>
                      <a:lnTo>
                        <a:pt x="129" y="0"/>
                      </a:lnTo>
                      <a:lnTo>
                        <a:pt x="0" y="83"/>
                      </a:lnTo>
                      <a:lnTo>
                        <a:pt x="245" y="339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92" name="Freeform 35"/>
                <p:cNvSpPr>
                  <a:spLocks/>
                </p:cNvSpPr>
                <p:nvPr/>
              </p:nvSpPr>
              <p:spPr bwMode="auto">
                <a:xfrm>
                  <a:off x="1980" y="3204"/>
                  <a:ext cx="112" cy="156"/>
                </a:xfrm>
                <a:custGeom>
                  <a:avLst/>
                  <a:gdLst>
                    <a:gd name="T0" fmla="*/ 56 w 112"/>
                    <a:gd name="T1" fmla="*/ 0 h 156"/>
                    <a:gd name="T2" fmla="*/ 0 w 112"/>
                    <a:gd name="T3" fmla="*/ 36 h 156"/>
                    <a:gd name="T4" fmla="*/ 112 w 112"/>
                    <a:gd name="T5" fmla="*/ 156 h 156"/>
                    <a:gd name="T6" fmla="*/ 56 w 112"/>
                    <a:gd name="T7" fmla="*/ 0 h 15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2"/>
                    <a:gd name="T13" fmla="*/ 0 h 156"/>
                    <a:gd name="T14" fmla="*/ 112 w 112"/>
                    <a:gd name="T15" fmla="*/ 156 h 15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2" h="156">
                      <a:moveTo>
                        <a:pt x="56" y="0"/>
                      </a:moveTo>
                      <a:lnTo>
                        <a:pt x="0" y="36"/>
                      </a:lnTo>
                      <a:lnTo>
                        <a:pt x="112" y="156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9486" name="Group 36"/>
              <p:cNvGrpSpPr>
                <a:grpSpLocks/>
              </p:cNvGrpSpPr>
              <p:nvPr/>
            </p:nvGrpSpPr>
            <p:grpSpPr bwMode="auto">
              <a:xfrm>
                <a:off x="703" y="1616"/>
                <a:ext cx="1158" cy="1870"/>
                <a:chOff x="2332" y="357"/>
                <a:chExt cx="1158" cy="1870"/>
              </a:xfrm>
            </p:grpSpPr>
            <p:sp>
              <p:nvSpPr>
                <p:cNvPr id="19487" name="Freeform 37"/>
                <p:cNvSpPr>
                  <a:spLocks/>
                </p:cNvSpPr>
                <p:nvPr/>
              </p:nvSpPr>
              <p:spPr bwMode="auto">
                <a:xfrm rot="-598683">
                  <a:off x="2820" y="357"/>
                  <a:ext cx="670" cy="1523"/>
                </a:xfrm>
                <a:custGeom>
                  <a:avLst/>
                  <a:gdLst>
                    <a:gd name="T0" fmla="*/ 10 w 1094"/>
                    <a:gd name="T1" fmla="*/ 20 h 2612"/>
                    <a:gd name="T2" fmla="*/ 13 w 1094"/>
                    <a:gd name="T3" fmla="*/ 20 h 2612"/>
                    <a:gd name="T4" fmla="*/ 12 w 1094"/>
                    <a:gd name="T5" fmla="*/ 20 h 2612"/>
                    <a:gd name="T6" fmla="*/ 1 w 1094"/>
                    <a:gd name="T7" fmla="*/ 0 h 2612"/>
                    <a:gd name="T8" fmla="*/ 0 w 1094"/>
                    <a:gd name="T9" fmla="*/ 1 h 2612"/>
                    <a:gd name="T10" fmla="*/ 12 w 1094"/>
                    <a:gd name="T11" fmla="*/ 20 h 2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94"/>
                    <a:gd name="T19" fmla="*/ 0 h 2612"/>
                    <a:gd name="T20" fmla="*/ 1094 w 1094"/>
                    <a:gd name="T21" fmla="*/ 2612 h 2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94" h="2612">
                      <a:moveTo>
                        <a:pt x="867" y="2612"/>
                      </a:moveTo>
                      <a:lnTo>
                        <a:pt x="1094" y="2522"/>
                      </a:lnTo>
                      <a:lnTo>
                        <a:pt x="1016" y="2554"/>
                      </a:lnTo>
                      <a:lnTo>
                        <a:pt x="84" y="0"/>
                      </a:lnTo>
                      <a:lnTo>
                        <a:pt x="0" y="30"/>
                      </a:lnTo>
                      <a:lnTo>
                        <a:pt x="940" y="2584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9488" name="Group 38"/>
                <p:cNvGrpSpPr>
                  <a:grpSpLocks/>
                </p:cNvGrpSpPr>
                <p:nvPr/>
              </p:nvGrpSpPr>
              <p:grpSpPr bwMode="auto">
                <a:xfrm>
                  <a:off x="2332" y="496"/>
                  <a:ext cx="657" cy="1731"/>
                  <a:chOff x="2332" y="496"/>
                  <a:chExt cx="657" cy="1731"/>
                </a:xfrm>
              </p:grpSpPr>
              <p:sp>
                <p:nvSpPr>
                  <p:cNvPr id="19489" name="Freeform 39"/>
                  <p:cNvSpPr>
                    <a:spLocks/>
                  </p:cNvSpPr>
                  <p:nvPr/>
                </p:nvSpPr>
                <p:spPr bwMode="auto">
                  <a:xfrm rot="1453774">
                    <a:off x="2332" y="496"/>
                    <a:ext cx="216" cy="1731"/>
                  </a:xfrm>
                  <a:custGeom>
                    <a:avLst/>
                    <a:gdLst>
                      <a:gd name="T0" fmla="*/ 146 w 227"/>
                      <a:gd name="T1" fmla="*/ 71 h 1859"/>
                      <a:gd name="T2" fmla="*/ 0 w 227"/>
                      <a:gd name="T3" fmla="*/ 979 h 1859"/>
                      <a:gd name="T4" fmla="*/ 0 w 227"/>
                      <a:gd name="T5" fmla="*/ 859 h 1859"/>
                      <a:gd name="T6" fmla="*/ 88 w 227"/>
                      <a:gd name="T7" fmla="*/ 0 h 185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27"/>
                      <a:gd name="T13" fmla="*/ 0 h 1859"/>
                      <a:gd name="T14" fmla="*/ 227 w 227"/>
                      <a:gd name="T15" fmla="*/ 1859 h 1859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27" h="1859">
                        <a:moveTo>
                          <a:pt x="227" y="136"/>
                        </a:moveTo>
                        <a:lnTo>
                          <a:pt x="0" y="1859"/>
                        </a:lnTo>
                        <a:lnTo>
                          <a:pt x="0" y="1633"/>
                        </a:lnTo>
                        <a:lnTo>
                          <a:pt x="137" y="0"/>
                        </a:lnTo>
                      </a:path>
                    </a:pathLst>
                  </a:cu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9490" name="Oval 40"/>
                  <p:cNvSpPr>
                    <a:spLocks noChangeArrowheads="1"/>
                  </p:cNvSpPr>
                  <p:nvPr/>
                </p:nvSpPr>
                <p:spPr bwMode="auto">
                  <a:xfrm rot="1453774">
                    <a:off x="2730" y="566"/>
                    <a:ext cx="259" cy="253"/>
                  </a:xfrm>
                  <a:prstGeom prst="ellips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defTabSz="912813"/>
                    <a:endParaRPr lang="uk-UA" sz="2400">
                      <a:solidFill>
                        <a:srgbClr val="40458C"/>
                      </a:solidFill>
                      <a:latin typeface="Calibri" pitchFamily="34" charset="0"/>
                    </a:endParaRPr>
                  </a:p>
                </p:txBody>
              </p:sp>
            </p:grpSp>
          </p:grpSp>
        </p:grpSp>
        <p:grpSp>
          <p:nvGrpSpPr>
            <p:cNvPr id="19474" name="Group 41"/>
            <p:cNvGrpSpPr>
              <a:grpSpLocks/>
            </p:cNvGrpSpPr>
            <p:nvPr/>
          </p:nvGrpSpPr>
          <p:grpSpPr bwMode="auto">
            <a:xfrm rot="16795005" flipH="1">
              <a:off x="1054" y="2081"/>
              <a:ext cx="1451" cy="1880"/>
              <a:chOff x="702" y="1605"/>
              <a:chExt cx="1390" cy="1880"/>
            </a:xfrm>
          </p:grpSpPr>
          <p:sp>
            <p:nvSpPr>
              <p:cNvPr id="19475" name="Freeform 42"/>
              <p:cNvSpPr>
                <a:spLocks/>
              </p:cNvSpPr>
              <p:nvPr/>
            </p:nvSpPr>
            <p:spPr bwMode="auto">
              <a:xfrm rot="-598683">
                <a:off x="1158" y="1605"/>
                <a:ext cx="766" cy="1823"/>
              </a:xfrm>
              <a:custGeom>
                <a:avLst/>
                <a:gdLst>
                  <a:gd name="T0" fmla="*/ 0 w 1252"/>
                  <a:gd name="T1" fmla="*/ 1 h 3125"/>
                  <a:gd name="T2" fmla="*/ 2 w 1252"/>
                  <a:gd name="T3" fmla="*/ 0 h 3125"/>
                  <a:gd name="T4" fmla="*/ 14 w 1252"/>
                  <a:gd name="T5" fmla="*/ 20 h 3125"/>
                  <a:gd name="T6" fmla="*/ 15 w 1252"/>
                  <a:gd name="T7" fmla="*/ 25 h 3125"/>
                  <a:gd name="T8" fmla="*/ 12 w 1252"/>
                  <a:gd name="T9" fmla="*/ 21 h 3125"/>
                  <a:gd name="T10" fmla="*/ 0 w 1252"/>
                  <a:gd name="T11" fmla="*/ 1 h 3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52"/>
                  <a:gd name="T19" fmla="*/ 0 h 3125"/>
                  <a:gd name="T20" fmla="*/ 1252 w 1252"/>
                  <a:gd name="T21" fmla="*/ 3125 h 3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52" h="3125">
                    <a:moveTo>
                      <a:pt x="0" y="90"/>
                    </a:moveTo>
                    <a:lnTo>
                      <a:pt x="227" y="0"/>
                    </a:lnTo>
                    <a:lnTo>
                      <a:pt x="1179" y="2540"/>
                    </a:lnTo>
                    <a:lnTo>
                      <a:pt x="1252" y="3125"/>
                    </a:lnTo>
                    <a:lnTo>
                      <a:pt x="952" y="2630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9476" name="Group 43"/>
              <p:cNvGrpSpPr>
                <a:grpSpLocks/>
              </p:cNvGrpSpPr>
              <p:nvPr/>
            </p:nvGrpSpPr>
            <p:grpSpPr bwMode="auto">
              <a:xfrm>
                <a:off x="702" y="1616"/>
                <a:ext cx="1390" cy="1869"/>
                <a:chOff x="702" y="1616"/>
                <a:chExt cx="1390" cy="1869"/>
              </a:xfrm>
            </p:grpSpPr>
            <p:grpSp>
              <p:nvGrpSpPr>
                <p:cNvPr id="19477" name="Group 44"/>
                <p:cNvGrpSpPr>
                  <a:grpSpLocks/>
                </p:cNvGrpSpPr>
                <p:nvPr/>
              </p:nvGrpSpPr>
              <p:grpSpPr bwMode="auto">
                <a:xfrm>
                  <a:off x="1842" y="3018"/>
                  <a:ext cx="250" cy="342"/>
                  <a:chOff x="1842" y="3018"/>
                  <a:chExt cx="250" cy="342"/>
                </a:xfrm>
              </p:grpSpPr>
              <p:sp>
                <p:nvSpPr>
                  <p:cNvPr id="74" name="Freeform 45"/>
                  <p:cNvSpPr>
                    <a:spLocks/>
                  </p:cNvSpPr>
                  <p:nvPr/>
                </p:nvSpPr>
                <p:spPr bwMode="auto">
                  <a:xfrm>
                    <a:off x="1867" y="2994"/>
                    <a:ext cx="244" cy="342"/>
                  </a:xfrm>
                  <a:custGeom>
                    <a:avLst/>
                    <a:gdLst/>
                    <a:ahLst/>
                    <a:cxnLst>
                      <a:cxn ang="0">
                        <a:pos x="245" y="339"/>
                      </a:cxn>
                      <a:cxn ang="0">
                        <a:pos x="129" y="0"/>
                      </a:cxn>
                      <a:cxn ang="0">
                        <a:pos x="0" y="83"/>
                      </a:cxn>
                      <a:cxn ang="0">
                        <a:pos x="245" y="339"/>
                      </a:cxn>
                    </a:cxnLst>
                    <a:rect l="0" t="0" r="r" b="b"/>
                    <a:pathLst>
                      <a:path w="245" h="339">
                        <a:moveTo>
                          <a:pt x="245" y="339"/>
                        </a:moveTo>
                        <a:lnTo>
                          <a:pt x="129" y="0"/>
                        </a:lnTo>
                        <a:lnTo>
                          <a:pt x="0" y="83"/>
                        </a:lnTo>
                        <a:lnTo>
                          <a:pt x="245" y="339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/>
                      </a:gs>
                      <a:gs pos="50000">
                        <a:srgbClr val="FF9900"/>
                      </a:gs>
                      <a:gs pos="100000">
                        <a:schemeClr val="bg1"/>
                      </a:gs>
                    </a:gsLst>
                    <a:lin ang="2700000" scaled="1"/>
                  </a:gradFill>
                  <a:ln w="9525">
                    <a:solidFill>
                      <a:srgbClr val="00B05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defTabSz="914305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 sz="2400">
                      <a:solidFill>
                        <a:srgbClr val="40458C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9484" name="Freeform 46"/>
                  <p:cNvSpPr>
                    <a:spLocks/>
                  </p:cNvSpPr>
                  <p:nvPr/>
                </p:nvSpPr>
                <p:spPr bwMode="auto">
                  <a:xfrm>
                    <a:off x="1980" y="3204"/>
                    <a:ext cx="112" cy="156"/>
                  </a:xfrm>
                  <a:custGeom>
                    <a:avLst/>
                    <a:gdLst>
                      <a:gd name="T0" fmla="*/ 56 w 112"/>
                      <a:gd name="T1" fmla="*/ 0 h 156"/>
                      <a:gd name="T2" fmla="*/ 0 w 112"/>
                      <a:gd name="T3" fmla="*/ 36 h 156"/>
                      <a:gd name="T4" fmla="*/ 112 w 112"/>
                      <a:gd name="T5" fmla="*/ 156 h 156"/>
                      <a:gd name="T6" fmla="*/ 56 w 112"/>
                      <a:gd name="T7" fmla="*/ 0 h 15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12"/>
                      <a:gd name="T13" fmla="*/ 0 h 156"/>
                      <a:gd name="T14" fmla="*/ 112 w 112"/>
                      <a:gd name="T15" fmla="*/ 156 h 15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12" h="156">
                        <a:moveTo>
                          <a:pt x="56" y="0"/>
                        </a:moveTo>
                        <a:lnTo>
                          <a:pt x="0" y="36"/>
                        </a:lnTo>
                        <a:lnTo>
                          <a:pt x="112" y="156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00B05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9478" name="Group 47"/>
                <p:cNvGrpSpPr>
                  <a:grpSpLocks/>
                </p:cNvGrpSpPr>
                <p:nvPr/>
              </p:nvGrpSpPr>
              <p:grpSpPr bwMode="auto">
                <a:xfrm>
                  <a:off x="702" y="1616"/>
                  <a:ext cx="1159" cy="1869"/>
                  <a:chOff x="2331" y="357"/>
                  <a:chExt cx="1159" cy="1869"/>
                </a:xfrm>
              </p:grpSpPr>
              <p:sp>
                <p:nvSpPr>
                  <p:cNvPr id="19479" name="Freeform 48"/>
                  <p:cNvSpPr>
                    <a:spLocks/>
                  </p:cNvSpPr>
                  <p:nvPr/>
                </p:nvSpPr>
                <p:spPr bwMode="auto">
                  <a:xfrm rot="-598683">
                    <a:off x="2820" y="357"/>
                    <a:ext cx="670" cy="1523"/>
                  </a:xfrm>
                  <a:custGeom>
                    <a:avLst/>
                    <a:gdLst>
                      <a:gd name="T0" fmla="*/ 10 w 1094"/>
                      <a:gd name="T1" fmla="*/ 20 h 2612"/>
                      <a:gd name="T2" fmla="*/ 13 w 1094"/>
                      <a:gd name="T3" fmla="*/ 20 h 2612"/>
                      <a:gd name="T4" fmla="*/ 12 w 1094"/>
                      <a:gd name="T5" fmla="*/ 20 h 2612"/>
                      <a:gd name="T6" fmla="*/ 1 w 1094"/>
                      <a:gd name="T7" fmla="*/ 0 h 2612"/>
                      <a:gd name="T8" fmla="*/ 0 w 1094"/>
                      <a:gd name="T9" fmla="*/ 1 h 2612"/>
                      <a:gd name="T10" fmla="*/ 12 w 1094"/>
                      <a:gd name="T11" fmla="*/ 20 h 261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094"/>
                      <a:gd name="T19" fmla="*/ 0 h 2612"/>
                      <a:gd name="T20" fmla="*/ 1094 w 1094"/>
                      <a:gd name="T21" fmla="*/ 2612 h 261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094" h="2612">
                        <a:moveTo>
                          <a:pt x="867" y="2612"/>
                        </a:moveTo>
                        <a:lnTo>
                          <a:pt x="1094" y="2522"/>
                        </a:lnTo>
                        <a:lnTo>
                          <a:pt x="1016" y="2554"/>
                        </a:lnTo>
                        <a:lnTo>
                          <a:pt x="84" y="0"/>
                        </a:lnTo>
                        <a:lnTo>
                          <a:pt x="0" y="30"/>
                        </a:lnTo>
                        <a:lnTo>
                          <a:pt x="940" y="2584"/>
                        </a:lnTo>
                      </a:path>
                    </a:pathLst>
                  </a:custGeom>
                  <a:noFill/>
                  <a:ln w="9525">
                    <a:solidFill>
                      <a:srgbClr val="00B05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9480" name="Group 49"/>
                  <p:cNvGrpSpPr>
                    <a:grpSpLocks/>
                  </p:cNvGrpSpPr>
                  <p:nvPr/>
                </p:nvGrpSpPr>
                <p:grpSpPr bwMode="auto">
                  <a:xfrm>
                    <a:off x="2331" y="495"/>
                    <a:ext cx="658" cy="1731"/>
                    <a:chOff x="2331" y="495"/>
                    <a:chExt cx="658" cy="1731"/>
                  </a:xfrm>
                </p:grpSpPr>
                <p:sp>
                  <p:nvSpPr>
                    <p:cNvPr id="19481" name="Freeform 50"/>
                    <p:cNvSpPr>
                      <a:spLocks/>
                    </p:cNvSpPr>
                    <p:nvPr/>
                  </p:nvSpPr>
                  <p:spPr bwMode="auto">
                    <a:xfrm rot="1453774">
                      <a:off x="2331" y="495"/>
                      <a:ext cx="216" cy="1731"/>
                    </a:xfrm>
                    <a:custGeom>
                      <a:avLst/>
                      <a:gdLst>
                        <a:gd name="T0" fmla="*/ 146 w 227"/>
                        <a:gd name="T1" fmla="*/ 71 h 1859"/>
                        <a:gd name="T2" fmla="*/ 0 w 227"/>
                        <a:gd name="T3" fmla="*/ 979 h 1859"/>
                        <a:gd name="T4" fmla="*/ 0 w 227"/>
                        <a:gd name="T5" fmla="*/ 859 h 1859"/>
                        <a:gd name="T6" fmla="*/ 88 w 227"/>
                        <a:gd name="T7" fmla="*/ 0 h 1859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227"/>
                        <a:gd name="T13" fmla="*/ 0 h 1859"/>
                        <a:gd name="T14" fmla="*/ 227 w 227"/>
                        <a:gd name="T15" fmla="*/ 1859 h 1859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227" h="1859">
                          <a:moveTo>
                            <a:pt x="227" y="136"/>
                          </a:moveTo>
                          <a:lnTo>
                            <a:pt x="0" y="1859"/>
                          </a:lnTo>
                          <a:lnTo>
                            <a:pt x="0" y="1633"/>
                          </a:lnTo>
                          <a:lnTo>
                            <a:pt x="137" y="0"/>
                          </a:lnTo>
                        </a:path>
                      </a:pathLst>
                    </a:custGeom>
                    <a:solidFill>
                      <a:schemeClr val="bg2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482" name="Oval 51"/>
                    <p:cNvSpPr>
                      <a:spLocks noChangeArrowheads="1"/>
                    </p:cNvSpPr>
                    <p:nvPr/>
                  </p:nvSpPr>
                  <p:spPr bwMode="auto">
                    <a:xfrm rot="1453774">
                      <a:off x="2730" y="566"/>
                      <a:ext cx="259" cy="25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defTabSz="912813"/>
                      <a:endParaRPr lang="uk-UA" sz="2400">
                        <a:solidFill>
                          <a:srgbClr val="40458C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85" name="Line 127"/>
          <p:cNvSpPr>
            <a:spLocks noChangeShapeType="1"/>
          </p:cNvSpPr>
          <p:nvPr/>
        </p:nvSpPr>
        <p:spPr bwMode="auto">
          <a:xfrm>
            <a:off x="263525" y="4953000"/>
            <a:ext cx="5603875" cy="1587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lIns="91430" tIns="45715" rIns="91430" bIns="45715"/>
          <a:lstStyle/>
          <a:p>
            <a:endParaRPr lang="ru-RU"/>
          </a:p>
        </p:txBody>
      </p:sp>
      <p:sp>
        <p:nvSpPr>
          <p:cNvPr id="86" name="Line 131"/>
          <p:cNvSpPr>
            <a:spLocks noChangeShapeType="1"/>
          </p:cNvSpPr>
          <p:nvPr/>
        </p:nvSpPr>
        <p:spPr bwMode="auto">
          <a:xfrm flipV="1">
            <a:off x="3276600" y="3789363"/>
            <a:ext cx="0" cy="1163637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 lIns="91430" tIns="45715" rIns="91430" bIns="45715"/>
          <a:lstStyle/>
          <a:p>
            <a:endParaRPr lang="ru-RU"/>
          </a:p>
        </p:txBody>
      </p:sp>
      <p:sp>
        <p:nvSpPr>
          <p:cNvPr id="87" name="Text Box 148"/>
          <p:cNvSpPr txBox="1">
            <a:spLocks noChangeArrowheads="1"/>
          </p:cNvSpPr>
          <p:nvPr/>
        </p:nvSpPr>
        <p:spPr bwMode="auto">
          <a:xfrm>
            <a:off x="3322638" y="4090988"/>
            <a:ext cx="901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>
                <a:latin typeface="Bookman Old Style" pitchFamily="18" charset="0"/>
                <a:cs typeface="Arial" charset="0"/>
              </a:rPr>
              <a:t>d &lt; r</a:t>
            </a:r>
            <a:endParaRPr lang="ru-RU" sz="2400" i="1">
              <a:latin typeface="Bookman Old Style" pitchFamily="18" charset="0"/>
              <a:cs typeface="Arial" charset="0"/>
            </a:endParaRPr>
          </a:p>
        </p:txBody>
      </p:sp>
      <p:sp>
        <p:nvSpPr>
          <p:cNvPr id="88" name="Text Box 133"/>
          <p:cNvSpPr txBox="1">
            <a:spLocks noChangeArrowheads="1"/>
          </p:cNvSpPr>
          <p:nvPr/>
        </p:nvSpPr>
        <p:spPr bwMode="auto">
          <a:xfrm>
            <a:off x="492125" y="4530725"/>
            <a:ext cx="503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Bookman Old Style" pitchFamily="18" charset="0"/>
                <a:cs typeface="Arial" charset="0"/>
              </a:rPr>
              <a:t>p</a:t>
            </a:r>
            <a:endParaRPr lang="ru-RU" i="1">
              <a:latin typeface="Bookman Old Style" pitchFamily="18" charset="0"/>
              <a:cs typeface="Arial" charset="0"/>
            </a:endParaRPr>
          </a:p>
        </p:txBody>
      </p:sp>
      <p:sp>
        <p:nvSpPr>
          <p:cNvPr id="89" name="Text Box 143"/>
          <p:cNvSpPr txBox="1">
            <a:spLocks noChangeArrowheads="1"/>
          </p:cNvSpPr>
          <p:nvPr/>
        </p:nvSpPr>
        <p:spPr bwMode="auto">
          <a:xfrm>
            <a:off x="3492500" y="2820988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>
                <a:latin typeface="Bookman Old Style" pitchFamily="18" charset="0"/>
                <a:cs typeface="Arial" charset="0"/>
              </a:rPr>
              <a:t>r</a:t>
            </a:r>
            <a:endParaRPr lang="ru-RU" sz="2400" i="1">
              <a:latin typeface="Bookman Old Style" pitchFamily="18" charset="0"/>
              <a:cs typeface="Arial" charset="0"/>
            </a:endParaRPr>
          </a:p>
        </p:txBody>
      </p:sp>
      <p:sp>
        <p:nvSpPr>
          <p:cNvPr id="90" name="Text Box 56"/>
          <p:cNvSpPr txBox="1">
            <a:spLocks noChangeArrowheads="1"/>
          </p:cNvSpPr>
          <p:nvPr/>
        </p:nvSpPr>
        <p:spPr bwMode="auto">
          <a:xfrm>
            <a:off x="5580063" y="1692275"/>
            <a:ext cx="3240087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i="1">
                <a:solidFill>
                  <a:srgbClr val="0000FF"/>
                </a:solidFill>
                <a:latin typeface="Tahoma" pitchFamily="34" charset="0"/>
                <a:cs typeface="Arial" charset="0"/>
              </a:rPr>
              <a:t> </a:t>
            </a:r>
            <a:r>
              <a:rPr lang="ru-RU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Если расстояние от центра окружности до прямой </a:t>
            </a:r>
            <a:br>
              <a:rPr lang="ru-RU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меньше радиуса окружности (</a:t>
            </a:r>
            <a:r>
              <a:rPr lang="en-US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 &lt; r</a:t>
            </a:r>
            <a:r>
              <a:rPr lang="ru-RU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br>
              <a:rPr lang="ru-RU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то прямая и окружность имеют две общие точки</a:t>
            </a:r>
          </a:p>
        </p:txBody>
      </p:sp>
      <p:sp>
        <p:nvSpPr>
          <p:cNvPr id="91" name="Text Box 57"/>
          <p:cNvSpPr txBox="1">
            <a:spLocks noChangeArrowheads="1"/>
          </p:cNvSpPr>
          <p:nvPr/>
        </p:nvSpPr>
        <p:spPr bwMode="auto">
          <a:xfrm>
            <a:off x="-1198563" y="5667375"/>
            <a:ext cx="914400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прямая </a:t>
            </a:r>
            <a:r>
              <a:rPr lang="en-US" sz="2400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 - </a:t>
            </a:r>
            <a:r>
              <a:rPr lang="en-US" sz="2400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секущая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 rot="10800000">
            <a:off x="3273425" y="4495800"/>
            <a:ext cx="504825" cy="6413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∟</a:t>
            </a:r>
          </a:p>
        </p:txBody>
      </p:sp>
      <p:sp>
        <p:nvSpPr>
          <p:cNvPr id="51214" name="Text Box 28"/>
          <p:cNvSpPr txBox="1">
            <a:spLocks noChangeArrowheads="1"/>
          </p:cNvSpPr>
          <p:nvPr/>
        </p:nvSpPr>
        <p:spPr bwMode="auto">
          <a:xfrm>
            <a:off x="1403350" y="4941888"/>
            <a:ext cx="500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ru-RU" sz="3200" b="1">
                <a:latin typeface="Times New Roman" pitchFamily="18" charset="0"/>
                <a:cs typeface="Arial" charset="0"/>
              </a:rPr>
              <a:t>А</a:t>
            </a:r>
          </a:p>
        </p:txBody>
      </p:sp>
      <p:sp>
        <p:nvSpPr>
          <p:cNvPr id="4" name="Text Box 28"/>
          <p:cNvSpPr txBox="1">
            <a:spLocks noChangeArrowheads="1"/>
          </p:cNvSpPr>
          <p:nvPr/>
        </p:nvSpPr>
        <p:spPr bwMode="auto">
          <a:xfrm>
            <a:off x="4572000" y="4941888"/>
            <a:ext cx="500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ru-RU" sz="3200" b="1">
                <a:latin typeface="Times New Roman" pitchFamily="18" charset="0"/>
                <a:cs typeface="Arial" charset="0"/>
              </a:rPr>
              <a:t>В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28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78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78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53251" grpId="0" animBg="1"/>
      <p:bldP spid="53252" grpId="0"/>
      <p:bldP spid="85" grpId="0" animBg="1"/>
      <p:bldP spid="86" grpId="0" animBg="1"/>
      <p:bldP spid="87" grpId="0"/>
      <p:bldP spid="88" grpId="0"/>
      <p:bldP spid="89" grpId="0"/>
      <p:bldP spid="90" grpId="0"/>
      <p:bldP spid="91" grpId="0"/>
      <p:bldP spid="35" grpId="0"/>
      <p:bldP spid="51214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Freeform 26"/>
          <p:cNvSpPr>
            <a:spLocks/>
          </p:cNvSpPr>
          <p:nvPr/>
        </p:nvSpPr>
        <p:spPr bwMode="auto">
          <a:xfrm rot="16587521" flipV="1">
            <a:off x="1960563" y="2066925"/>
            <a:ext cx="1838325" cy="733425"/>
          </a:xfrm>
          <a:custGeom>
            <a:avLst/>
            <a:gdLst>
              <a:gd name="T0" fmla="*/ 0 w 1720"/>
              <a:gd name="T1" fmla="*/ 0 h 1"/>
              <a:gd name="T2" fmla="*/ 2147483647 w 1720"/>
              <a:gd name="T3" fmla="*/ 0 h 1"/>
              <a:gd name="T4" fmla="*/ 0 60000 65536"/>
              <a:gd name="T5" fmla="*/ 0 60000 65536"/>
              <a:gd name="T6" fmla="*/ 0 w 1720"/>
              <a:gd name="T7" fmla="*/ 0 h 1"/>
              <a:gd name="T8" fmla="*/ 1720 w 1720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20" h="1">
                <a:moveTo>
                  <a:pt x="0" y="0"/>
                </a:moveTo>
                <a:lnTo>
                  <a:pt x="1720" y="0"/>
                </a:lnTo>
              </a:path>
            </a:pathLst>
          </a:custGeom>
          <a:noFill/>
          <a:ln w="12700" cmpd="sng">
            <a:solidFill>
              <a:schemeClr val="tx1"/>
            </a:solidFill>
            <a:round/>
            <a:headEnd type="oval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5300" name="Text Box 28"/>
          <p:cNvSpPr txBox="1">
            <a:spLocks noChangeArrowheads="1"/>
          </p:cNvSpPr>
          <p:nvPr/>
        </p:nvSpPr>
        <p:spPr bwMode="auto">
          <a:xfrm>
            <a:off x="3160713" y="2997200"/>
            <a:ext cx="500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ru-RU" sz="3200" b="1">
                <a:latin typeface="Times New Roman" pitchFamily="18" charset="0"/>
                <a:cs typeface="Arial" charset="0"/>
              </a:rPr>
              <a:t>О</a:t>
            </a:r>
          </a:p>
        </p:txBody>
      </p:sp>
      <p:sp>
        <p:nvSpPr>
          <p:cNvPr id="84" name="Овал 83"/>
          <p:cNvSpPr>
            <a:spLocks noChangeArrowheads="1"/>
          </p:cNvSpPr>
          <p:nvPr/>
        </p:nvSpPr>
        <p:spPr bwMode="auto">
          <a:xfrm>
            <a:off x="1270000" y="1562100"/>
            <a:ext cx="3695700" cy="3584575"/>
          </a:xfrm>
          <a:prstGeom prst="ellipse">
            <a:avLst/>
          </a:prstGeom>
          <a:noFill/>
          <a:ln w="22225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uk-UA"/>
          </a:p>
        </p:txBody>
      </p:sp>
      <p:grpSp>
        <p:nvGrpSpPr>
          <p:cNvPr id="4" name="Group 30"/>
          <p:cNvGrpSpPr>
            <a:grpSpLocks/>
          </p:cNvGrpSpPr>
          <p:nvPr/>
        </p:nvGrpSpPr>
        <p:grpSpPr bwMode="auto">
          <a:xfrm rot="11831077" flipH="1">
            <a:off x="1047750" y="1731963"/>
            <a:ext cx="4229100" cy="3389312"/>
            <a:chOff x="840" y="436"/>
            <a:chExt cx="3900" cy="3310"/>
          </a:xfrm>
        </p:grpSpPr>
        <p:sp>
          <p:nvSpPr>
            <p:cNvPr id="20495" name="Freeform 31"/>
            <p:cNvSpPr>
              <a:spLocks/>
            </p:cNvSpPr>
            <p:nvPr/>
          </p:nvSpPr>
          <p:spPr bwMode="auto">
            <a:xfrm rot="17393687" flipV="1">
              <a:off x="3429" y="110"/>
              <a:ext cx="800" cy="1823"/>
            </a:xfrm>
            <a:custGeom>
              <a:avLst/>
              <a:gdLst>
                <a:gd name="T0" fmla="*/ 0 w 1252"/>
                <a:gd name="T1" fmla="*/ 1 h 3125"/>
                <a:gd name="T2" fmla="*/ 4 w 1252"/>
                <a:gd name="T3" fmla="*/ 0 h 3125"/>
                <a:gd name="T4" fmla="*/ 21 w 1252"/>
                <a:gd name="T5" fmla="*/ 20 h 3125"/>
                <a:gd name="T6" fmla="*/ 22 w 1252"/>
                <a:gd name="T7" fmla="*/ 25 h 3125"/>
                <a:gd name="T8" fmla="*/ 17 w 1252"/>
                <a:gd name="T9" fmla="*/ 2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496" name="Group 32"/>
            <p:cNvGrpSpPr>
              <a:grpSpLocks/>
            </p:cNvGrpSpPr>
            <p:nvPr/>
          </p:nvGrpSpPr>
          <p:grpSpPr bwMode="auto">
            <a:xfrm rot="16795005" flipV="1">
              <a:off x="3043" y="227"/>
              <a:ext cx="1451" cy="1870"/>
              <a:chOff x="703" y="1616"/>
              <a:chExt cx="1390" cy="1870"/>
            </a:xfrm>
          </p:grpSpPr>
          <p:grpSp>
            <p:nvGrpSpPr>
              <p:cNvPr id="20508" name="Group 33"/>
              <p:cNvGrpSpPr>
                <a:grpSpLocks/>
              </p:cNvGrpSpPr>
              <p:nvPr/>
            </p:nvGrpSpPr>
            <p:grpSpPr bwMode="auto">
              <a:xfrm>
                <a:off x="1848" y="3017"/>
                <a:ext cx="245" cy="343"/>
                <a:chOff x="1848" y="3017"/>
                <a:chExt cx="245" cy="343"/>
              </a:xfrm>
            </p:grpSpPr>
            <p:sp>
              <p:nvSpPr>
                <p:cNvPr id="20514" name="Freeform 34"/>
                <p:cNvSpPr>
                  <a:spLocks/>
                </p:cNvSpPr>
                <p:nvPr/>
              </p:nvSpPr>
              <p:spPr bwMode="auto">
                <a:xfrm>
                  <a:off x="1848" y="3017"/>
                  <a:ext cx="245" cy="339"/>
                </a:xfrm>
                <a:custGeom>
                  <a:avLst/>
                  <a:gdLst>
                    <a:gd name="T0" fmla="*/ 245 w 245"/>
                    <a:gd name="T1" fmla="*/ 339 h 339"/>
                    <a:gd name="T2" fmla="*/ 129 w 245"/>
                    <a:gd name="T3" fmla="*/ 0 h 339"/>
                    <a:gd name="T4" fmla="*/ 0 w 245"/>
                    <a:gd name="T5" fmla="*/ 83 h 339"/>
                    <a:gd name="T6" fmla="*/ 245 w 245"/>
                    <a:gd name="T7" fmla="*/ 339 h 33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45"/>
                    <a:gd name="T13" fmla="*/ 0 h 339"/>
                    <a:gd name="T14" fmla="*/ 245 w 245"/>
                    <a:gd name="T15" fmla="*/ 339 h 33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45" h="339">
                      <a:moveTo>
                        <a:pt x="245" y="339"/>
                      </a:moveTo>
                      <a:lnTo>
                        <a:pt x="129" y="0"/>
                      </a:lnTo>
                      <a:lnTo>
                        <a:pt x="0" y="83"/>
                      </a:lnTo>
                      <a:lnTo>
                        <a:pt x="245" y="339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515" name="Freeform 35"/>
                <p:cNvSpPr>
                  <a:spLocks/>
                </p:cNvSpPr>
                <p:nvPr/>
              </p:nvSpPr>
              <p:spPr bwMode="auto">
                <a:xfrm>
                  <a:off x="1980" y="3204"/>
                  <a:ext cx="112" cy="156"/>
                </a:xfrm>
                <a:custGeom>
                  <a:avLst/>
                  <a:gdLst>
                    <a:gd name="T0" fmla="*/ 56 w 112"/>
                    <a:gd name="T1" fmla="*/ 0 h 156"/>
                    <a:gd name="T2" fmla="*/ 0 w 112"/>
                    <a:gd name="T3" fmla="*/ 36 h 156"/>
                    <a:gd name="T4" fmla="*/ 112 w 112"/>
                    <a:gd name="T5" fmla="*/ 156 h 156"/>
                    <a:gd name="T6" fmla="*/ 56 w 112"/>
                    <a:gd name="T7" fmla="*/ 0 h 15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2"/>
                    <a:gd name="T13" fmla="*/ 0 h 156"/>
                    <a:gd name="T14" fmla="*/ 112 w 112"/>
                    <a:gd name="T15" fmla="*/ 156 h 15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2" h="156">
                      <a:moveTo>
                        <a:pt x="56" y="0"/>
                      </a:moveTo>
                      <a:lnTo>
                        <a:pt x="0" y="36"/>
                      </a:lnTo>
                      <a:lnTo>
                        <a:pt x="112" y="156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0509" name="Group 36"/>
              <p:cNvGrpSpPr>
                <a:grpSpLocks/>
              </p:cNvGrpSpPr>
              <p:nvPr/>
            </p:nvGrpSpPr>
            <p:grpSpPr bwMode="auto">
              <a:xfrm>
                <a:off x="703" y="1616"/>
                <a:ext cx="1158" cy="1870"/>
                <a:chOff x="2332" y="357"/>
                <a:chExt cx="1158" cy="1870"/>
              </a:xfrm>
            </p:grpSpPr>
            <p:sp>
              <p:nvSpPr>
                <p:cNvPr id="20510" name="Freeform 37"/>
                <p:cNvSpPr>
                  <a:spLocks/>
                </p:cNvSpPr>
                <p:nvPr/>
              </p:nvSpPr>
              <p:spPr bwMode="auto">
                <a:xfrm rot="-598683">
                  <a:off x="2820" y="357"/>
                  <a:ext cx="670" cy="1523"/>
                </a:xfrm>
                <a:custGeom>
                  <a:avLst/>
                  <a:gdLst>
                    <a:gd name="T0" fmla="*/ 10 w 1094"/>
                    <a:gd name="T1" fmla="*/ 20 h 2612"/>
                    <a:gd name="T2" fmla="*/ 13 w 1094"/>
                    <a:gd name="T3" fmla="*/ 20 h 2612"/>
                    <a:gd name="T4" fmla="*/ 12 w 1094"/>
                    <a:gd name="T5" fmla="*/ 20 h 2612"/>
                    <a:gd name="T6" fmla="*/ 1 w 1094"/>
                    <a:gd name="T7" fmla="*/ 0 h 2612"/>
                    <a:gd name="T8" fmla="*/ 0 w 1094"/>
                    <a:gd name="T9" fmla="*/ 1 h 2612"/>
                    <a:gd name="T10" fmla="*/ 12 w 1094"/>
                    <a:gd name="T11" fmla="*/ 20 h 2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94"/>
                    <a:gd name="T19" fmla="*/ 0 h 2612"/>
                    <a:gd name="T20" fmla="*/ 1094 w 1094"/>
                    <a:gd name="T21" fmla="*/ 2612 h 2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94" h="2612">
                      <a:moveTo>
                        <a:pt x="867" y="2612"/>
                      </a:moveTo>
                      <a:lnTo>
                        <a:pt x="1094" y="2522"/>
                      </a:lnTo>
                      <a:lnTo>
                        <a:pt x="1016" y="2554"/>
                      </a:lnTo>
                      <a:lnTo>
                        <a:pt x="84" y="0"/>
                      </a:lnTo>
                      <a:lnTo>
                        <a:pt x="0" y="30"/>
                      </a:lnTo>
                      <a:lnTo>
                        <a:pt x="940" y="2584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0511" name="Group 38"/>
                <p:cNvGrpSpPr>
                  <a:grpSpLocks/>
                </p:cNvGrpSpPr>
                <p:nvPr/>
              </p:nvGrpSpPr>
              <p:grpSpPr bwMode="auto">
                <a:xfrm>
                  <a:off x="2332" y="496"/>
                  <a:ext cx="657" cy="1731"/>
                  <a:chOff x="2332" y="496"/>
                  <a:chExt cx="657" cy="1731"/>
                </a:xfrm>
              </p:grpSpPr>
              <p:sp>
                <p:nvSpPr>
                  <p:cNvPr id="20512" name="Freeform 39"/>
                  <p:cNvSpPr>
                    <a:spLocks/>
                  </p:cNvSpPr>
                  <p:nvPr/>
                </p:nvSpPr>
                <p:spPr bwMode="auto">
                  <a:xfrm rot="1453774">
                    <a:off x="2332" y="496"/>
                    <a:ext cx="216" cy="1731"/>
                  </a:xfrm>
                  <a:custGeom>
                    <a:avLst/>
                    <a:gdLst>
                      <a:gd name="T0" fmla="*/ 146 w 227"/>
                      <a:gd name="T1" fmla="*/ 71 h 1859"/>
                      <a:gd name="T2" fmla="*/ 0 w 227"/>
                      <a:gd name="T3" fmla="*/ 979 h 1859"/>
                      <a:gd name="T4" fmla="*/ 0 w 227"/>
                      <a:gd name="T5" fmla="*/ 859 h 1859"/>
                      <a:gd name="T6" fmla="*/ 88 w 227"/>
                      <a:gd name="T7" fmla="*/ 0 h 185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27"/>
                      <a:gd name="T13" fmla="*/ 0 h 1859"/>
                      <a:gd name="T14" fmla="*/ 227 w 227"/>
                      <a:gd name="T15" fmla="*/ 1859 h 1859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27" h="1859">
                        <a:moveTo>
                          <a:pt x="227" y="136"/>
                        </a:moveTo>
                        <a:lnTo>
                          <a:pt x="0" y="1859"/>
                        </a:lnTo>
                        <a:lnTo>
                          <a:pt x="0" y="1633"/>
                        </a:lnTo>
                        <a:lnTo>
                          <a:pt x="137" y="0"/>
                        </a:lnTo>
                      </a:path>
                    </a:pathLst>
                  </a:cu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0513" name="Oval 40"/>
                  <p:cNvSpPr>
                    <a:spLocks noChangeArrowheads="1"/>
                  </p:cNvSpPr>
                  <p:nvPr/>
                </p:nvSpPr>
                <p:spPr bwMode="auto">
                  <a:xfrm rot="1453774">
                    <a:off x="2730" y="566"/>
                    <a:ext cx="259" cy="253"/>
                  </a:xfrm>
                  <a:prstGeom prst="ellips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defTabSz="912813"/>
                    <a:endParaRPr lang="uk-UA" sz="2400">
                      <a:solidFill>
                        <a:srgbClr val="40458C"/>
                      </a:solidFill>
                      <a:latin typeface="Calibri" pitchFamily="34" charset="0"/>
                    </a:endParaRPr>
                  </a:p>
                </p:txBody>
              </p:sp>
            </p:grpSp>
          </p:grpSp>
        </p:grpSp>
        <p:grpSp>
          <p:nvGrpSpPr>
            <p:cNvPr id="20497" name="Group 41"/>
            <p:cNvGrpSpPr>
              <a:grpSpLocks/>
            </p:cNvGrpSpPr>
            <p:nvPr/>
          </p:nvGrpSpPr>
          <p:grpSpPr bwMode="auto">
            <a:xfrm rot="16795005" flipH="1">
              <a:off x="1054" y="2081"/>
              <a:ext cx="1451" cy="1880"/>
              <a:chOff x="702" y="1605"/>
              <a:chExt cx="1390" cy="1880"/>
            </a:xfrm>
          </p:grpSpPr>
          <p:sp>
            <p:nvSpPr>
              <p:cNvPr id="20498" name="Freeform 42"/>
              <p:cNvSpPr>
                <a:spLocks/>
              </p:cNvSpPr>
              <p:nvPr/>
            </p:nvSpPr>
            <p:spPr bwMode="auto">
              <a:xfrm rot="-598683">
                <a:off x="1158" y="1605"/>
                <a:ext cx="766" cy="1823"/>
              </a:xfrm>
              <a:custGeom>
                <a:avLst/>
                <a:gdLst>
                  <a:gd name="T0" fmla="*/ 0 w 1252"/>
                  <a:gd name="T1" fmla="*/ 1 h 3125"/>
                  <a:gd name="T2" fmla="*/ 2 w 1252"/>
                  <a:gd name="T3" fmla="*/ 0 h 3125"/>
                  <a:gd name="T4" fmla="*/ 14 w 1252"/>
                  <a:gd name="T5" fmla="*/ 20 h 3125"/>
                  <a:gd name="T6" fmla="*/ 15 w 1252"/>
                  <a:gd name="T7" fmla="*/ 25 h 3125"/>
                  <a:gd name="T8" fmla="*/ 12 w 1252"/>
                  <a:gd name="T9" fmla="*/ 21 h 3125"/>
                  <a:gd name="T10" fmla="*/ 0 w 1252"/>
                  <a:gd name="T11" fmla="*/ 1 h 3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52"/>
                  <a:gd name="T19" fmla="*/ 0 h 3125"/>
                  <a:gd name="T20" fmla="*/ 1252 w 1252"/>
                  <a:gd name="T21" fmla="*/ 3125 h 3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52" h="3125">
                    <a:moveTo>
                      <a:pt x="0" y="90"/>
                    </a:moveTo>
                    <a:lnTo>
                      <a:pt x="227" y="0"/>
                    </a:lnTo>
                    <a:lnTo>
                      <a:pt x="1179" y="2540"/>
                    </a:lnTo>
                    <a:lnTo>
                      <a:pt x="1252" y="3125"/>
                    </a:lnTo>
                    <a:lnTo>
                      <a:pt x="952" y="2630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0499" name="Group 43"/>
              <p:cNvGrpSpPr>
                <a:grpSpLocks/>
              </p:cNvGrpSpPr>
              <p:nvPr/>
            </p:nvGrpSpPr>
            <p:grpSpPr bwMode="auto">
              <a:xfrm>
                <a:off x="702" y="1616"/>
                <a:ext cx="1390" cy="1869"/>
                <a:chOff x="702" y="1616"/>
                <a:chExt cx="1390" cy="1869"/>
              </a:xfrm>
            </p:grpSpPr>
            <p:grpSp>
              <p:nvGrpSpPr>
                <p:cNvPr id="20500" name="Group 44"/>
                <p:cNvGrpSpPr>
                  <a:grpSpLocks/>
                </p:cNvGrpSpPr>
                <p:nvPr/>
              </p:nvGrpSpPr>
              <p:grpSpPr bwMode="auto">
                <a:xfrm>
                  <a:off x="1842" y="3018"/>
                  <a:ext cx="250" cy="342"/>
                  <a:chOff x="1842" y="3018"/>
                  <a:chExt cx="250" cy="342"/>
                </a:xfrm>
              </p:grpSpPr>
              <p:sp>
                <p:nvSpPr>
                  <p:cNvPr id="74" name="Freeform 45"/>
                  <p:cNvSpPr>
                    <a:spLocks/>
                  </p:cNvSpPr>
                  <p:nvPr/>
                </p:nvSpPr>
                <p:spPr bwMode="auto">
                  <a:xfrm>
                    <a:off x="1860" y="2988"/>
                    <a:ext cx="244" cy="345"/>
                  </a:xfrm>
                  <a:custGeom>
                    <a:avLst/>
                    <a:gdLst/>
                    <a:ahLst/>
                    <a:cxnLst>
                      <a:cxn ang="0">
                        <a:pos x="245" y="339"/>
                      </a:cxn>
                      <a:cxn ang="0">
                        <a:pos x="129" y="0"/>
                      </a:cxn>
                      <a:cxn ang="0">
                        <a:pos x="0" y="83"/>
                      </a:cxn>
                      <a:cxn ang="0">
                        <a:pos x="245" y="339"/>
                      </a:cxn>
                    </a:cxnLst>
                    <a:rect l="0" t="0" r="r" b="b"/>
                    <a:pathLst>
                      <a:path w="245" h="339">
                        <a:moveTo>
                          <a:pt x="245" y="339"/>
                        </a:moveTo>
                        <a:lnTo>
                          <a:pt x="129" y="0"/>
                        </a:lnTo>
                        <a:lnTo>
                          <a:pt x="0" y="83"/>
                        </a:lnTo>
                        <a:lnTo>
                          <a:pt x="245" y="339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/>
                      </a:gs>
                      <a:gs pos="50000">
                        <a:srgbClr val="FF9900"/>
                      </a:gs>
                      <a:gs pos="100000">
                        <a:schemeClr val="bg1"/>
                      </a:gs>
                    </a:gsLst>
                    <a:lin ang="2700000" scaled="1"/>
                  </a:gradFill>
                  <a:ln w="9525">
                    <a:solidFill>
                      <a:srgbClr val="00B05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defTabSz="914305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 sz="2400">
                      <a:solidFill>
                        <a:srgbClr val="40458C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20507" name="Freeform 46"/>
                  <p:cNvSpPr>
                    <a:spLocks/>
                  </p:cNvSpPr>
                  <p:nvPr/>
                </p:nvSpPr>
                <p:spPr bwMode="auto">
                  <a:xfrm>
                    <a:off x="1980" y="3204"/>
                    <a:ext cx="112" cy="156"/>
                  </a:xfrm>
                  <a:custGeom>
                    <a:avLst/>
                    <a:gdLst>
                      <a:gd name="T0" fmla="*/ 56 w 112"/>
                      <a:gd name="T1" fmla="*/ 0 h 156"/>
                      <a:gd name="T2" fmla="*/ 0 w 112"/>
                      <a:gd name="T3" fmla="*/ 36 h 156"/>
                      <a:gd name="T4" fmla="*/ 112 w 112"/>
                      <a:gd name="T5" fmla="*/ 156 h 156"/>
                      <a:gd name="T6" fmla="*/ 56 w 112"/>
                      <a:gd name="T7" fmla="*/ 0 h 15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12"/>
                      <a:gd name="T13" fmla="*/ 0 h 156"/>
                      <a:gd name="T14" fmla="*/ 112 w 112"/>
                      <a:gd name="T15" fmla="*/ 156 h 15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12" h="156">
                        <a:moveTo>
                          <a:pt x="56" y="0"/>
                        </a:moveTo>
                        <a:lnTo>
                          <a:pt x="0" y="36"/>
                        </a:lnTo>
                        <a:lnTo>
                          <a:pt x="112" y="156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00B05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501" name="Group 47"/>
                <p:cNvGrpSpPr>
                  <a:grpSpLocks/>
                </p:cNvGrpSpPr>
                <p:nvPr/>
              </p:nvGrpSpPr>
              <p:grpSpPr bwMode="auto">
                <a:xfrm>
                  <a:off x="702" y="1616"/>
                  <a:ext cx="1159" cy="1869"/>
                  <a:chOff x="2331" y="357"/>
                  <a:chExt cx="1159" cy="1869"/>
                </a:xfrm>
              </p:grpSpPr>
              <p:sp>
                <p:nvSpPr>
                  <p:cNvPr id="20502" name="Freeform 48"/>
                  <p:cNvSpPr>
                    <a:spLocks/>
                  </p:cNvSpPr>
                  <p:nvPr/>
                </p:nvSpPr>
                <p:spPr bwMode="auto">
                  <a:xfrm rot="-598683">
                    <a:off x="2820" y="357"/>
                    <a:ext cx="670" cy="1523"/>
                  </a:xfrm>
                  <a:custGeom>
                    <a:avLst/>
                    <a:gdLst>
                      <a:gd name="T0" fmla="*/ 10 w 1094"/>
                      <a:gd name="T1" fmla="*/ 20 h 2612"/>
                      <a:gd name="T2" fmla="*/ 13 w 1094"/>
                      <a:gd name="T3" fmla="*/ 20 h 2612"/>
                      <a:gd name="T4" fmla="*/ 12 w 1094"/>
                      <a:gd name="T5" fmla="*/ 20 h 2612"/>
                      <a:gd name="T6" fmla="*/ 1 w 1094"/>
                      <a:gd name="T7" fmla="*/ 0 h 2612"/>
                      <a:gd name="T8" fmla="*/ 0 w 1094"/>
                      <a:gd name="T9" fmla="*/ 1 h 2612"/>
                      <a:gd name="T10" fmla="*/ 12 w 1094"/>
                      <a:gd name="T11" fmla="*/ 20 h 261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094"/>
                      <a:gd name="T19" fmla="*/ 0 h 2612"/>
                      <a:gd name="T20" fmla="*/ 1094 w 1094"/>
                      <a:gd name="T21" fmla="*/ 2612 h 261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094" h="2612">
                        <a:moveTo>
                          <a:pt x="867" y="2612"/>
                        </a:moveTo>
                        <a:lnTo>
                          <a:pt x="1094" y="2522"/>
                        </a:lnTo>
                        <a:lnTo>
                          <a:pt x="1016" y="2554"/>
                        </a:lnTo>
                        <a:lnTo>
                          <a:pt x="84" y="0"/>
                        </a:lnTo>
                        <a:lnTo>
                          <a:pt x="0" y="30"/>
                        </a:lnTo>
                        <a:lnTo>
                          <a:pt x="940" y="2584"/>
                        </a:lnTo>
                      </a:path>
                    </a:pathLst>
                  </a:custGeom>
                  <a:noFill/>
                  <a:ln w="9525">
                    <a:solidFill>
                      <a:srgbClr val="00B05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0503" name="Group 49"/>
                  <p:cNvGrpSpPr>
                    <a:grpSpLocks/>
                  </p:cNvGrpSpPr>
                  <p:nvPr/>
                </p:nvGrpSpPr>
                <p:grpSpPr bwMode="auto">
                  <a:xfrm>
                    <a:off x="2331" y="495"/>
                    <a:ext cx="658" cy="1731"/>
                    <a:chOff x="2331" y="495"/>
                    <a:chExt cx="658" cy="1731"/>
                  </a:xfrm>
                </p:grpSpPr>
                <p:sp>
                  <p:nvSpPr>
                    <p:cNvPr id="20504" name="Freeform 50"/>
                    <p:cNvSpPr>
                      <a:spLocks/>
                    </p:cNvSpPr>
                    <p:nvPr/>
                  </p:nvSpPr>
                  <p:spPr bwMode="auto">
                    <a:xfrm rot="1453774">
                      <a:off x="2331" y="495"/>
                      <a:ext cx="216" cy="1731"/>
                    </a:xfrm>
                    <a:custGeom>
                      <a:avLst/>
                      <a:gdLst>
                        <a:gd name="T0" fmla="*/ 146 w 227"/>
                        <a:gd name="T1" fmla="*/ 71 h 1859"/>
                        <a:gd name="T2" fmla="*/ 0 w 227"/>
                        <a:gd name="T3" fmla="*/ 979 h 1859"/>
                        <a:gd name="T4" fmla="*/ 0 w 227"/>
                        <a:gd name="T5" fmla="*/ 859 h 1859"/>
                        <a:gd name="T6" fmla="*/ 88 w 227"/>
                        <a:gd name="T7" fmla="*/ 0 h 1859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227"/>
                        <a:gd name="T13" fmla="*/ 0 h 1859"/>
                        <a:gd name="T14" fmla="*/ 227 w 227"/>
                        <a:gd name="T15" fmla="*/ 1859 h 1859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227" h="1859">
                          <a:moveTo>
                            <a:pt x="227" y="136"/>
                          </a:moveTo>
                          <a:lnTo>
                            <a:pt x="0" y="1859"/>
                          </a:lnTo>
                          <a:lnTo>
                            <a:pt x="0" y="1633"/>
                          </a:lnTo>
                          <a:lnTo>
                            <a:pt x="137" y="0"/>
                          </a:lnTo>
                        </a:path>
                      </a:pathLst>
                    </a:custGeom>
                    <a:solidFill>
                      <a:schemeClr val="bg2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0505" name="Oval 51"/>
                    <p:cNvSpPr>
                      <a:spLocks noChangeArrowheads="1"/>
                    </p:cNvSpPr>
                    <p:nvPr/>
                  </p:nvSpPr>
                  <p:spPr bwMode="auto">
                    <a:xfrm rot="1453774">
                      <a:off x="2730" y="566"/>
                      <a:ext cx="259" cy="25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defTabSz="912813"/>
                      <a:endParaRPr lang="uk-UA" sz="2400">
                        <a:solidFill>
                          <a:srgbClr val="40458C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85" name="Line 127"/>
          <p:cNvSpPr>
            <a:spLocks noChangeShapeType="1"/>
          </p:cNvSpPr>
          <p:nvPr/>
        </p:nvSpPr>
        <p:spPr bwMode="auto">
          <a:xfrm>
            <a:off x="236538" y="5167313"/>
            <a:ext cx="6064250" cy="1587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lIns="91430" tIns="45715" rIns="91430" bIns="45715"/>
          <a:lstStyle/>
          <a:p>
            <a:endParaRPr lang="ru-RU"/>
          </a:p>
        </p:txBody>
      </p:sp>
      <p:sp>
        <p:nvSpPr>
          <p:cNvPr id="86" name="Line 131"/>
          <p:cNvSpPr>
            <a:spLocks noChangeShapeType="1"/>
          </p:cNvSpPr>
          <p:nvPr/>
        </p:nvSpPr>
        <p:spPr bwMode="auto">
          <a:xfrm flipH="1" flipV="1">
            <a:off x="3133725" y="3387725"/>
            <a:ext cx="9525" cy="1758950"/>
          </a:xfrm>
          <a:prstGeom prst="line">
            <a:avLst/>
          </a:prstGeom>
          <a:noFill/>
          <a:ln w="19050">
            <a:solidFill>
              <a:srgbClr val="8E0000"/>
            </a:solidFill>
            <a:round/>
            <a:headEnd type="oval" w="med" len="med"/>
            <a:tailEnd/>
          </a:ln>
        </p:spPr>
        <p:txBody>
          <a:bodyPr lIns="91430" tIns="45715" rIns="91430" bIns="45715"/>
          <a:lstStyle/>
          <a:p>
            <a:endParaRPr lang="ru-RU"/>
          </a:p>
        </p:txBody>
      </p:sp>
      <p:sp>
        <p:nvSpPr>
          <p:cNvPr id="87" name="Text Box 148"/>
          <p:cNvSpPr txBox="1">
            <a:spLocks noChangeArrowheads="1"/>
          </p:cNvSpPr>
          <p:nvPr/>
        </p:nvSpPr>
        <p:spPr bwMode="auto">
          <a:xfrm>
            <a:off x="3178175" y="3829050"/>
            <a:ext cx="9017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>
                <a:latin typeface="Bookman Old Style" pitchFamily="18" charset="0"/>
                <a:cs typeface="Arial" charset="0"/>
              </a:rPr>
              <a:t>d = r</a:t>
            </a:r>
            <a:endParaRPr lang="ru-RU" sz="2400" i="1">
              <a:latin typeface="Bookman Old Style" pitchFamily="18" charset="0"/>
              <a:cs typeface="Arial" charset="0"/>
            </a:endParaRPr>
          </a:p>
        </p:txBody>
      </p:sp>
      <p:sp>
        <p:nvSpPr>
          <p:cNvPr id="88" name="Text Box 133"/>
          <p:cNvSpPr txBox="1">
            <a:spLocks noChangeArrowheads="1"/>
          </p:cNvSpPr>
          <p:nvPr/>
        </p:nvSpPr>
        <p:spPr bwMode="auto">
          <a:xfrm>
            <a:off x="371475" y="4743450"/>
            <a:ext cx="5032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Bookman Old Style" pitchFamily="18" charset="0"/>
                <a:cs typeface="Arial" charset="0"/>
              </a:rPr>
              <a:t>p</a:t>
            </a:r>
            <a:endParaRPr lang="ru-RU" i="1">
              <a:latin typeface="Bookman Old Style" pitchFamily="18" charset="0"/>
              <a:cs typeface="Arial" charset="0"/>
            </a:endParaRPr>
          </a:p>
        </p:txBody>
      </p:sp>
      <p:sp>
        <p:nvSpPr>
          <p:cNvPr id="89" name="Text Box 143"/>
          <p:cNvSpPr txBox="1">
            <a:spLocks noChangeArrowheads="1"/>
          </p:cNvSpPr>
          <p:nvPr/>
        </p:nvSpPr>
        <p:spPr bwMode="auto">
          <a:xfrm>
            <a:off x="3348038" y="2419350"/>
            <a:ext cx="5032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>
                <a:latin typeface="Bookman Old Style" pitchFamily="18" charset="0"/>
                <a:cs typeface="Arial" charset="0"/>
              </a:rPr>
              <a:t>r</a:t>
            </a:r>
            <a:endParaRPr lang="ru-RU" sz="2400" i="1">
              <a:latin typeface="Bookman Old Style" pitchFamily="18" charset="0"/>
              <a:cs typeface="Arial" charset="0"/>
            </a:endParaRPr>
          </a:p>
        </p:txBody>
      </p:sp>
      <p:sp>
        <p:nvSpPr>
          <p:cNvPr id="90" name="Text Box 56"/>
          <p:cNvSpPr txBox="1">
            <a:spLocks noChangeArrowheads="1"/>
          </p:cNvSpPr>
          <p:nvPr/>
        </p:nvSpPr>
        <p:spPr bwMode="auto">
          <a:xfrm>
            <a:off x="5435600" y="1692275"/>
            <a:ext cx="360045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i="1">
                <a:solidFill>
                  <a:srgbClr val="0000FF"/>
                </a:solidFill>
                <a:latin typeface="Tahoma" pitchFamily="34" charset="0"/>
                <a:cs typeface="Arial" charset="0"/>
              </a:rPr>
              <a:t> </a:t>
            </a:r>
            <a:r>
              <a:rPr lang="ru-RU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Если расстояние от центра окружности до прямой </a:t>
            </a:r>
            <a:br>
              <a:rPr lang="ru-RU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равно радиусу окружности (</a:t>
            </a:r>
            <a:r>
              <a:rPr lang="en-US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ru-RU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br>
              <a:rPr lang="ru-RU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то прямая и окружность имеют только одну общую точку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82563" y="5521325"/>
            <a:ext cx="72691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Прямая, имеющая с окружностью только одну  общую точку, называется  </a:t>
            </a:r>
            <a:r>
              <a:rPr lang="ru-RU" sz="24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касательной</a:t>
            </a:r>
            <a:r>
              <a:rPr lang="ru-RU" sz="2400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к окружности. Точка А – точка касания.</a:t>
            </a:r>
          </a:p>
        </p:txBody>
      </p:sp>
      <p:sp>
        <p:nvSpPr>
          <p:cNvPr id="51214" name="Text Box 28"/>
          <p:cNvSpPr txBox="1">
            <a:spLocks noChangeArrowheads="1"/>
          </p:cNvSpPr>
          <p:nvPr/>
        </p:nvSpPr>
        <p:spPr bwMode="auto">
          <a:xfrm>
            <a:off x="3097213" y="5154613"/>
            <a:ext cx="50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ru-RU" sz="3200" b="1">
                <a:latin typeface="Times New Roman" pitchFamily="18" charset="0"/>
                <a:cs typeface="Arial" charset="0"/>
              </a:rPr>
              <a:t>А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 rot="10800000">
            <a:off x="3130550" y="4724400"/>
            <a:ext cx="504825" cy="6477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∟</a:t>
            </a:r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571500" y="22225"/>
            <a:ext cx="7772400" cy="1143000"/>
          </a:xfrm>
          <a:prstGeom prst="rect">
            <a:avLst/>
          </a:prstGeom>
        </p:spPr>
        <p:txBody>
          <a:bodyPr lIns="91430" tIns="45715" rIns="91430" bIns="45715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i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Взаимное расположение</a:t>
            </a:r>
            <a:br>
              <a:rPr lang="ru-RU" sz="4000" i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r>
              <a:rPr lang="ru-RU" sz="4000" i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прямой и окружности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52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52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animBg="1"/>
      <p:bldP spid="55300" grpId="0"/>
      <p:bldP spid="84" grpId="0" animBg="1"/>
      <p:bldP spid="85" grpId="0" animBg="1"/>
      <p:bldP spid="86" grpId="0" animBg="1"/>
      <p:bldP spid="87" grpId="0"/>
      <p:bldP spid="88" grpId="0"/>
      <p:bldP spid="89" grpId="0"/>
      <p:bldP spid="90" grpId="0"/>
      <p:bldP spid="3" grpId="0"/>
      <p:bldP spid="51214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Овал 83"/>
          <p:cNvSpPr>
            <a:spLocks noChangeArrowheads="1"/>
          </p:cNvSpPr>
          <p:nvPr/>
        </p:nvSpPr>
        <p:spPr bwMode="auto">
          <a:xfrm>
            <a:off x="1416050" y="1733550"/>
            <a:ext cx="3694113" cy="3584575"/>
          </a:xfrm>
          <a:prstGeom prst="ellipse">
            <a:avLst/>
          </a:prstGeom>
          <a:noFill/>
          <a:ln w="22225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uk-UA"/>
          </a:p>
        </p:txBody>
      </p:sp>
      <p:sp>
        <p:nvSpPr>
          <p:cNvPr id="54275" name="Freeform 26"/>
          <p:cNvSpPr>
            <a:spLocks/>
          </p:cNvSpPr>
          <p:nvPr/>
        </p:nvSpPr>
        <p:spPr bwMode="auto">
          <a:xfrm rot="16587521" flipV="1">
            <a:off x="2105819" y="2237581"/>
            <a:ext cx="1838325" cy="735013"/>
          </a:xfrm>
          <a:custGeom>
            <a:avLst/>
            <a:gdLst>
              <a:gd name="T0" fmla="*/ 0 w 1720"/>
              <a:gd name="T1" fmla="*/ 0 h 1"/>
              <a:gd name="T2" fmla="*/ 2147483647 w 1720"/>
              <a:gd name="T3" fmla="*/ 0 h 1"/>
              <a:gd name="T4" fmla="*/ 0 60000 65536"/>
              <a:gd name="T5" fmla="*/ 0 60000 65536"/>
              <a:gd name="T6" fmla="*/ 0 w 1720"/>
              <a:gd name="T7" fmla="*/ 0 h 1"/>
              <a:gd name="T8" fmla="*/ 1720 w 1720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20" h="1">
                <a:moveTo>
                  <a:pt x="0" y="0"/>
                </a:moveTo>
                <a:lnTo>
                  <a:pt x="1720" y="0"/>
                </a:lnTo>
              </a:path>
            </a:pathLst>
          </a:custGeom>
          <a:noFill/>
          <a:ln w="12700" cmpd="sng">
            <a:solidFill>
              <a:schemeClr val="tx1"/>
            </a:solidFill>
            <a:round/>
            <a:headEnd type="oval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4276" name="Text Box 28"/>
          <p:cNvSpPr txBox="1">
            <a:spLocks noChangeArrowheads="1"/>
          </p:cNvSpPr>
          <p:nvPr/>
        </p:nvSpPr>
        <p:spPr bwMode="auto">
          <a:xfrm>
            <a:off x="3321050" y="3235325"/>
            <a:ext cx="5000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ru-RU" sz="3200" b="1">
                <a:latin typeface="Times New Roman" pitchFamily="18" charset="0"/>
                <a:cs typeface="Arial" charset="0"/>
              </a:rPr>
              <a:t>О</a:t>
            </a:r>
          </a:p>
        </p:txBody>
      </p:sp>
      <p:grpSp>
        <p:nvGrpSpPr>
          <p:cNvPr id="3" name="Group 30"/>
          <p:cNvGrpSpPr>
            <a:grpSpLocks/>
          </p:cNvGrpSpPr>
          <p:nvPr/>
        </p:nvGrpSpPr>
        <p:grpSpPr bwMode="auto">
          <a:xfrm rot="11831077" flipH="1">
            <a:off x="1169988" y="1903413"/>
            <a:ext cx="4230687" cy="3387725"/>
            <a:chOff x="840" y="436"/>
            <a:chExt cx="3900" cy="3310"/>
          </a:xfrm>
        </p:grpSpPr>
        <p:sp>
          <p:nvSpPr>
            <p:cNvPr id="21517" name="Freeform 31"/>
            <p:cNvSpPr>
              <a:spLocks/>
            </p:cNvSpPr>
            <p:nvPr/>
          </p:nvSpPr>
          <p:spPr bwMode="auto">
            <a:xfrm rot="17393687" flipV="1">
              <a:off x="3429" y="110"/>
              <a:ext cx="800" cy="1823"/>
            </a:xfrm>
            <a:custGeom>
              <a:avLst/>
              <a:gdLst>
                <a:gd name="T0" fmla="*/ 0 w 1252"/>
                <a:gd name="T1" fmla="*/ 1 h 3125"/>
                <a:gd name="T2" fmla="*/ 4 w 1252"/>
                <a:gd name="T3" fmla="*/ 0 h 3125"/>
                <a:gd name="T4" fmla="*/ 21 w 1252"/>
                <a:gd name="T5" fmla="*/ 20 h 3125"/>
                <a:gd name="T6" fmla="*/ 22 w 1252"/>
                <a:gd name="T7" fmla="*/ 25 h 3125"/>
                <a:gd name="T8" fmla="*/ 17 w 1252"/>
                <a:gd name="T9" fmla="*/ 2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1518" name="Group 32"/>
            <p:cNvGrpSpPr>
              <a:grpSpLocks/>
            </p:cNvGrpSpPr>
            <p:nvPr/>
          </p:nvGrpSpPr>
          <p:grpSpPr bwMode="auto">
            <a:xfrm rot="16795005" flipV="1">
              <a:off x="3043" y="227"/>
              <a:ext cx="1451" cy="1870"/>
              <a:chOff x="703" y="1616"/>
              <a:chExt cx="1390" cy="1870"/>
            </a:xfrm>
          </p:grpSpPr>
          <p:grpSp>
            <p:nvGrpSpPr>
              <p:cNvPr id="21530" name="Group 33"/>
              <p:cNvGrpSpPr>
                <a:grpSpLocks/>
              </p:cNvGrpSpPr>
              <p:nvPr/>
            </p:nvGrpSpPr>
            <p:grpSpPr bwMode="auto">
              <a:xfrm>
                <a:off x="1848" y="3017"/>
                <a:ext cx="245" cy="343"/>
                <a:chOff x="1848" y="3017"/>
                <a:chExt cx="245" cy="343"/>
              </a:xfrm>
            </p:grpSpPr>
            <p:sp>
              <p:nvSpPr>
                <p:cNvPr id="21536" name="Freeform 34"/>
                <p:cNvSpPr>
                  <a:spLocks/>
                </p:cNvSpPr>
                <p:nvPr/>
              </p:nvSpPr>
              <p:spPr bwMode="auto">
                <a:xfrm>
                  <a:off x="1848" y="3017"/>
                  <a:ext cx="245" cy="339"/>
                </a:xfrm>
                <a:custGeom>
                  <a:avLst/>
                  <a:gdLst>
                    <a:gd name="T0" fmla="*/ 245 w 245"/>
                    <a:gd name="T1" fmla="*/ 339 h 339"/>
                    <a:gd name="T2" fmla="*/ 129 w 245"/>
                    <a:gd name="T3" fmla="*/ 0 h 339"/>
                    <a:gd name="T4" fmla="*/ 0 w 245"/>
                    <a:gd name="T5" fmla="*/ 83 h 339"/>
                    <a:gd name="T6" fmla="*/ 245 w 245"/>
                    <a:gd name="T7" fmla="*/ 339 h 33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45"/>
                    <a:gd name="T13" fmla="*/ 0 h 339"/>
                    <a:gd name="T14" fmla="*/ 245 w 245"/>
                    <a:gd name="T15" fmla="*/ 339 h 33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45" h="339">
                      <a:moveTo>
                        <a:pt x="245" y="339"/>
                      </a:moveTo>
                      <a:lnTo>
                        <a:pt x="129" y="0"/>
                      </a:lnTo>
                      <a:lnTo>
                        <a:pt x="0" y="83"/>
                      </a:lnTo>
                      <a:lnTo>
                        <a:pt x="245" y="339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37" name="Freeform 35"/>
                <p:cNvSpPr>
                  <a:spLocks/>
                </p:cNvSpPr>
                <p:nvPr/>
              </p:nvSpPr>
              <p:spPr bwMode="auto">
                <a:xfrm>
                  <a:off x="1980" y="3204"/>
                  <a:ext cx="112" cy="156"/>
                </a:xfrm>
                <a:custGeom>
                  <a:avLst/>
                  <a:gdLst>
                    <a:gd name="T0" fmla="*/ 56 w 112"/>
                    <a:gd name="T1" fmla="*/ 0 h 156"/>
                    <a:gd name="T2" fmla="*/ 0 w 112"/>
                    <a:gd name="T3" fmla="*/ 36 h 156"/>
                    <a:gd name="T4" fmla="*/ 112 w 112"/>
                    <a:gd name="T5" fmla="*/ 156 h 156"/>
                    <a:gd name="T6" fmla="*/ 56 w 112"/>
                    <a:gd name="T7" fmla="*/ 0 h 15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2"/>
                    <a:gd name="T13" fmla="*/ 0 h 156"/>
                    <a:gd name="T14" fmla="*/ 112 w 112"/>
                    <a:gd name="T15" fmla="*/ 156 h 15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2" h="156">
                      <a:moveTo>
                        <a:pt x="56" y="0"/>
                      </a:moveTo>
                      <a:lnTo>
                        <a:pt x="0" y="36"/>
                      </a:lnTo>
                      <a:lnTo>
                        <a:pt x="112" y="156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1531" name="Group 36"/>
              <p:cNvGrpSpPr>
                <a:grpSpLocks/>
              </p:cNvGrpSpPr>
              <p:nvPr/>
            </p:nvGrpSpPr>
            <p:grpSpPr bwMode="auto">
              <a:xfrm>
                <a:off x="703" y="1616"/>
                <a:ext cx="1158" cy="1870"/>
                <a:chOff x="2332" y="357"/>
                <a:chExt cx="1158" cy="1870"/>
              </a:xfrm>
            </p:grpSpPr>
            <p:sp>
              <p:nvSpPr>
                <p:cNvPr id="21532" name="Freeform 37"/>
                <p:cNvSpPr>
                  <a:spLocks/>
                </p:cNvSpPr>
                <p:nvPr/>
              </p:nvSpPr>
              <p:spPr bwMode="auto">
                <a:xfrm rot="-598683">
                  <a:off x="2820" y="357"/>
                  <a:ext cx="670" cy="1523"/>
                </a:xfrm>
                <a:custGeom>
                  <a:avLst/>
                  <a:gdLst>
                    <a:gd name="T0" fmla="*/ 10 w 1094"/>
                    <a:gd name="T1" fmla="*/ 20 h 2612"/>
                    <a:gd name="T2" fmla="*/ 13 w 1094"/>
                    <a:gd name="T3" fmla="*/ 20 h 2612"/>
                    <a:gd name="T4" fmla="*/ 12 w 1094"/>
                    <a:gd name="T5" fmla="*/ 20 h 2612"/>
                    <a:gd name="T6" fmla="*/ 1 w 1094"/>
                    <a:gd name="T7" fmla="*/ 0 h 2612"/>
                    <a:gd name="T8" fmla="*/ 0 w 1094"/>
                    <a:gd name="T9" fmla="*/ 1 h 2612"/>
                    <a:gd name="T10" fmla="*/ 12 w 1094"/>
                    <a:gd name="T11" fmla="*/ 20 h 2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94"/>
                    <a:gd name="T19" fmla="*/ 0 h 2612"/>
                    <a:gd name="T20" fmla="*/ 1094 w 1094"/>
                    <a:gd name="T21" fmla="*/ 2612 h 2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94" h="2612">
                      <a:moveTo>
                        <a:pt x="867" y="2612"/>
                      </a:moveTo>
                      <a:lnTo>
                        <a:pt x="1094" y="2522"/>
                      </a:lnTo>
                      <a:lnTo>
                        <a:pt x="1016" y="2554"/>
                      </a:lnTo>
                      <a:lnTo>
                        <a:pt x="84" y="0"/>
                      </a:lnTo>
                      <a:lnTo>
                        <a:pt x="0" y="30"/>
                      </a:lnTo>
                      <a:lnTo>
                        <a:pt x="940" y="2584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1533" name="Group 38"/>
                <p:cNvGrpSpPr>
                  <a:grpSpLocks/>
                </p:cNvGrpSpPr>
                <p:nvPr/>
              </p:nvGrpSpPr>
              <p:grpSpPr bwMode="auto">
                <a:xfrm>
                  <a:off x="2332" y="496"/>
                  <a:ext cx="657" cy="1731"/>
                  <a:chOff x="2332" y="496"/>
                  <a:chExt cx="657" cy="1731"/>
                </a:xfrm>
              </p:grpSpPr>
              <p:sp>
                <p:nvSpPr>
                  <p:cNvPr id="21534" name="Freeform 39"/>
                  <p:cNvSpPr>
                    <a:spLocks/>
                  </p:cNvSpPr>
                  <p:nvPr/>
                </p:nvSpPr>
                <p:spPr bwMode="auto">
                  <a:xfrm rot="1453774">
                    <a:off x="2332" y="496"/>
                    <a:ext cx="216" cy="1731"/>
                  </a:xfrm>
                  <a:custGeom>
                    <a:avLst/>
                    <a:gdLst>
                      <a:gd name="T0" fmla="*/ 146 w 227"/>
                      <a:gd name="T1" fmla="*/ 71 h 1859"/>
                      <a:gd name="T2" fmla="*/ 0 w 227"/>
                      <a:gd name="T3" fmla="*/ 979 h 1859"/>
                      <a:gd name="T4" fmla="*/ 0 w 227"/>
                      <a:gd name="T5" fmla="*/ 859 h 1859"/>
                      <a:gd name="T6" fmla="*/ 88 w 227"/>
                      <a:gd name="T7" fmla="*/ 0 h 185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27"/>
                      <a:gd name="T13" fmla="*/ 0 h 1859"/>
                      <a:gd name="T14" fmla="*/ 227 w 227"/>
                      <a:gd name="T15" fmla="*/ 1859 h 1859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27" h="1859">
                        <a:moveTo>
                          <a:pt x="227" y="136"/>
                        </a:moveTo>
                        <a:lnTo>
                          <a:pt x="0" y="1859"/>
                        </a:lnTo>
                        <a:lnTo>
                          <a:pt x="0" y="1633"/>
                        </a:lnTo>
                        <a:lnTo>
                          <a:pt x="137" y="0"/>
                        </a:lnTo>
                      </a:path>
                    </a:pathLst>
                  </a:cu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1535" name="Oval 40"/>
                  <p:cNvSpPr>
                    <a:spLocks noChangeArrowheads="1"/>
                  </p:cNvSpPr>
                  <p:nvPr/>
                </p:nvSpPr>
                <p:spPr bwMode="auto">
                  <a:xfrm rot="1453774">
                    <a:off x="2730" y="566"/>
                    <a:ext cx="259" cy="253"/>
                  </a:xfrm>
                  <a:prstGeom prst="ellips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defTabSz="912813"/>
                    <a:endParaRPr lang="uk-UA" sz="2400">
                      <a:solidFill>
                        <a:srgbClr val="40458C"/>
                      </a:solidFill>
                      <a:latin typeface="Calibri" pitchFamily="34" charset="0"/>
                    </a:endParaRPr>
                  </a:p>
                </p:txBody>
              </p:sp>
            </p:grpSp>
          </p:grpSp>
        </p:grpSp>
        <p:grpSp>
          <p:nvGrpSpPr>
            <p:cNvPr id="21519" name="Group 41"/>
            <p:cNvGrpSpPr>
              <a:grpSpLocks/>
            </p:cNvGrpSpPr>
            <p:nvPr/>
          </p:nvGrpSpPr>
          <p:grpSpPr bwMode="auto">
            <a:xfrm rot="16795005" flipH="1">
              <a:off x="1054" y="2081"/>
              <a:ext cx="1451" cy="1880"/>
              <a:chOff x="702" y="1605"/>
              <a:chExt cx="1390" cy="1880"/>
            </a:xfrm>
          </p:grpSpPr>
          <p:sp>
            <p:nvSpPr>
              <p:cNvPr id="21520" name="Freeform 42"/>
              <p:cNvSpPr>
                <a:spLocks/>
              </p:cNvSpPr>
              <p:nvPr/>
            </p:nvSpPr>
            <p:spPr bwMode="auto">
              <a:xfrm rot="-598683">
                <a:off x="1158" y="1605"/>
                <a:ext cx="766" cy="1823"/>
              </a:xfrm>
              <a:custGeom>
                <a:avLst/>
                <a:gdLst>
                  <a:gd name="T0" fmla="*/ 0 w 1252"/>
                  <a:gd name="T1" fmla="*/ 1 h 3125"/>
                  <a:gd name="T2" fmla="*/ 2 w 1252"/>
                  <a:gd name="T3" fmla="*/ 0 h 3125"/>
                  <a:gd name="T4" fmla="*/ 14 w 1252"/>
                  <a:gd name="T5" fmla="*/ 20 h 3125"/>
                  <a:gd name="T6" fmla="*/ 15 w 1252"/>
                  <a:gd name="T7" fmla="*/ 25 h 3125"/>
                  <a:gd name="T8" fmla="*/ 12 w 1252"/>
                  <a:gd name="T9" fmla="*/ 21 h 3125"/>
                  <a:gd name="T10" fmla="*/ 0 w 1252"/>
                  <a:gd name="T11" fmla="*/ 1 h 3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52"/>
                  <a:gd name="T19" fmla="*/ 0 h 3125"/>
                  <a:gd name="T20" fmla="*/ 1252 w 1252"/>
                  <a:gd name="T21" fmla="*/ 3125 h 3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52" h="3125">
                    <a:moveTo>
                      <a:pt x="0" y="90"/>
                    </a:moveTo>
                    <a:lnTo>
                      <a:pt x="227" y="0"/>
                    </a:lnTo>
                    <a:lnTo>
                      <a:pt x="1179" y="2540"/>
                    </a:lnTo>
                    <a:lnTo>
                      <a:pt x="1252" y="3125"/>
                    </a:lnTo>
                    <a:lnTo>
                      <a:pt x="952" y="2630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1521" name="Group 43"/>
              <p:cNvGrpSpPr>
                <a:grpSpLocks/>
              </p:cNvGrpSpPr>
              <p:nvPr/>
            </p:nvGrpSpPr>
            <p:grpSpPr bwMode="auto">
              <a:xfrm>
                <a:off x="702" y="1616"/>
                <a:ext cx="1390" cy="1869"/>
                <a:chOff x="702" y="1616"/>
                <a:chExt cx="1390" cy="1869"/>
              </a:xfrm>
            </p:grpSpPr>
            <p:grpSp>
              <p:nvGrpSpPr>
                <p:cNvPr id="21522" name="Group 44"/>
                <p:cNvGrpSpPr>
                  <a:grpSpLocks/>
                </p:cNvGrpSpPr>
                <p:nvPr/>
              </p:nvGrpSpPr>
              <p:grpSpPr bwMode="auto">
                <a:xfrm>
                  <a:off x="1842" y="3018"/>
                  <a:ext cx="250" cy="342"/>
                  <a:chOff x="1842" y="3018"/>
                  <a:chExt cx="250" cy="342"/>
                </a:xfrm>
              </p:grpSpPr>
              <p:sp>
                <p:nvSpPr>
                  <p:cNvPr id="74" name="Freeform 45"/>
                  <p:cNvSpPr>
                    <a:spLocks/>
                  </p:cNvSpPr>
                  <p:nvPr/>
                </p:nvSpPr>
                <p:spPr bwMode="auto">
                  <a:xfrm>
                    <a:off x="1867" y="2994"/>
                    <a:ext cx="244" cy="342"/>
                  </a:xfrm>
                  <a:custGeom>
                    <a:avLst/>
                    <a:gdLst/>
                    <a:ahLst/>
                    <a:cxnLst>
                      <a:cxn ang="0">
                        <a:pos x="245" y="339"/>
                      </a:cxn>
                      <a:cxn ang="0">
                        <a:pos x="129" y="0"/>
                      </a:cxn>
                      <a:cxn ang="0">
                        <a:pos x="0" y="83"/>
                      </a:cxn>
                      <a:cxn ang="0">
                        <a:pos x="245" y="339"/>
                      </a:cxn>
                    </a:cxnLst>
                    <a:rect l="0" t="0" r="r" b="b"/>
                    <a:pathLst>
                      <a:path w="245" h="339">
                        <a:moveTo>
                          <a:pt x="245" y="339"/>
                        </a:moveTo>
                        <a:lnTo>
                          <a:pt x="129" y="0"/>
                        </a:lnTo>
                        <a:lnTo>
                          <a:pt x="0" y="83"/>
                        </a:lnTo>
                        <a:lnTo>
                          <a:pt x="245" y="339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/>
                      </a:gs>
                      <a:gs pos="50000">
                        <a:srgbClr val="FF9900"/>
                      </a:gs>
                      <a:gs pos="100000">
                        <a:schemeClr val="bg1"/>
                      </a:gs>
                    </a:gsLst>
                    <a:lin ang="2700000" scaled="1"/>
                  </a:gradFill>
                  <a:ln w="9525">
                    <a:solidFill>
                      <a:srgbClr val="00B05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defTabSz="914305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 sz="2400">
                      <a:solidFill>
                        <a:srgbClr val="40458C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21529" name="Freeform 46"/>
                  <p:cNvSpPr>
                    <a:spLocks/>
                  </p:cNvSpPr>
                  <p:nvPr/>
                </p:nvSpPr>
                <p:spPr bwMode="auto">
                  <a:xfrm>
                    <a:off x="1980" y="3204"/>
                    <a:ext cx="112" cy="156"/>
                  </a:xfrm>
                  <a:custGeom>
                    <a:avLst/>
                    <a:gdLst>
                      <a:gd name="T0" fmla="*/ 56 w 112"/>
                      <a:gd name="T1" fmla="*/ 0 h 156"/>
                      <a:gd name="T2" fmla="*/ 0 w 112"/>
                      <a:gd name="T3" fmla="*/ 36 h 156"/>
                      <a:gd name="T4" fmla="*/ 112 w 112"/>
                      <a:gd name="T5" fmla="*/ 156 h 156"/>
                      <a:gd name="T6" fmla="*/ 56 w 112"/>
                      <a:gd name="T7" fmla="*/ 0 h 15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12"/>
                      <a:gd name="T13" fmla="*/ 0 h 156"/>
                      <a:gd name="T14" fmla="*/ 112 w 112"/>
                      <a:gd name="T15" fmla="*/ 156 h 15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12" h="156">
                        <a:moveTo>
                          <a:pt x="56" y="0"/>
                        </a:moveTo>
                        <a:lnTo>
                          <a:pt x="0" y="36"/>
                        </a:lnTo>
                        <a:lnTo>
                          <a:pt x="112" y="156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00B05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523" name="Group 47"/>
                <p:cNvGrpSpPr>
                  <a:grpSpLocks/>
                </p:cNvGrpSpPr>
                <p:nvPr/>
              </p:nvGrpSpPr>
              <p:grpSpPr bwMode="auto">
                <a:xfrm>
                  <a:off x="702" y="1616"/>
                  <a:ext cx="1159" cy="1869"/>
                  <a:chOff x="2331" y="357"/>
                  <a:chExt cx="1159" cy="1869"/>
                </a:xfrm>
              </p:grpSpPr>
              <p:sp>
                <p:nvSpPr>
                  <p:cNvPr id="21524" name="Freeform 48"/>
                  <p:cNvSpPr>
                    <a:spLocks/>
                  </p:cNvSpPr>
                  <p:nvPr/>
                </p:nvSpPr>
                <p:spPr bwMode="auto">
                  <a:xfrm rot="-598683">
                    <a:off x="2820" y="357"/>
                    <a:ext cx="670" cy="1523"/>
                  </a:xfrm>
                  <a:custGeom>
                    <a:avLst/>
                    <a:gdLst>
                      <a:gd name="T0" fmla="*/ 10 w 1094"/>
                      <a:gd name="T1" fmla="*/ 20 h 2612"/>
                      <a:gd name="T2" fmla="*/ 13 w 1094"/>
                      <a:gd name="T3" fmla="*/ 20 h 2612"/>
                      <a:gd name="T4" fmla="*/ 12 w 1094"/>
                      <a:gd name="T5" fmla="*/ 20 h 2612"/>
                      <a:gd name="T6" fmla="*/ 1 w 1094"/>
                      <a:gd name="T7" fmla="*/ 0 h 2612"/>
                      <a:gd name="T8" fmla="*/ 0 w 1094"/>
                      <a:gd name="T9" fmla="*/ 1 h 2612"/>
                      <a:gd name="T10" fmla="*/ 12 w 1094"/>
                      <a:gd name="T11" fmla="*/ 20 h 261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094"/>
                      <a:gd name="T19" fmla="*/ 0 h 2612"/>
                      <a:gd name="T20" fmla="*/ 1094 w 1094"/>
                      <a:gd name="T21" fmla="*/ 2612 h 261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094" h="2612">
                        <a:moveTo>
                          <a:pt x="867" y="2612"/>
                        </a:moveTo>
                        <a:lnTo>
                          <a:pt x="1094" y="2522"/>
                        </a:lnTo>
                        <a:lnTo>
                          <a:pt x="1016" y="2554"/>
                        </a:lnTo>
                        <a:lnTo>
                          <a:pt x="84" y="0"/>
                        </a:lnTo>
                        <a:lnTo>
                          <a:pt x="0" y="30"/>
                        </a:lnTo>
                        <a:lnTo>
                          <a:pt x="940" y="2584"/>
                        </a:lnTo>
                      </a:path>
                    </a:pathLst>
                  </a:custGeom>
                  <a:noFill/>
                  <a:ln w="9525">
                    <a:solidFill>
                      <a:srgbClr val="00B05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1525" name="Group 49"/>
                  <p:cNvGrpSpPr>
                    <a:grpSpLocks/>
                  </p:cNvGrpSpPr>
                  <p:nvPr/>
                </p:nvGrpSpPr>
                <p:grpSpPr bwMode="auto">
                  <a:xfrm>
                    <a:off x="2331" y="495"/>
                    <a:ext cx="658" cy="1731"/>
                    <a:chOff x="2331" y="495"/>
                    <a:chExt cx="658" cy="1731"/>
                  </a:xfrm>
                </p:grpSpPr>
                <p:sp>
                  <p:nvSpPr>
                    <p:cNvPr id="21526" name="Freeform 50"/>
                    <p:cNvSpPr>
                      <a:spLocks/>
                    </p:cNvSpPr>
                    <p:nvPr/>
                  </p:nvSpPr>
                  <p:spPr bwMode="auto">
                    <a:xfrm rot="1453774">
                      <a:off x="2331" y="495"/>
                      <a:ext cx="216" cy="1731"/>
                    </a:xfrm>
                    <a:custGeom>
                      <a:avLst/>
                      <a:gdLst>
                        <a:gd name="T0" fmla="*/ 146 w 227"/>
                        <a:gd name="T1" fmla="*/ 71 h 1859"/>
                        <a:gd name="T2" fmla="*/ 0 w 227"/>
                        <a:gd name="T3" fmla="*/ 979 h 1859"/>
                        <a:gd name="T4" fmla="*/ 0 w 227"/>
                        <a:gd name="T5" fmla="*/ 859 h 1859"/>
                        <a:gd name="T6" fmla="*/ 88 w 227"/>
                        <a:gd name="T7" fmla="*/ 0 h 1859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227"/>
                        <a:gd name="T13" fmla="*/ 0 h 1859"/>
                        <a:gd name="T14" fmla="*/ 227 w 227"/>
                        <a:gd name="T15" fmla="*/ 1859 h 1859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227" h="1859">
                          <a:moveTo>
                            <a:pt x="227" y="136"/>
                          </a:moveTo>
                          <a:lnTo>
                            <a:pt x="0" y="1859"/>
                          </a:lnTo>
                          <a:lnTo>
                            <a:pt x="0" y="1633"/>
                          </a:lnTo>
                          <a:lnTo>
                            <a:pt x="137" y="0"/>
                          </a:lnTo>
                        </a:path>
                      </a:pathLst>
                    </a:custGeom>
                    <a:solidFill>
                      <a:schemeClr val="bg2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1527" name="Oval 51"/>
                    <p:cNvSpPr>
                      <a:spLocks noChangeArrowheads="1"/>
                    </p:cNvSpPr>
                    <p:nvPr/>
                  </p:nvSpPr>
                  <p:spPr bwMode="auto">
                    <a:xfrm rot="1453774">
                      <a:off x="2730" y="566"/>
                      <a:ext cx="259" cy="25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defTabSz="912813"/>
                      <a:endParaRPr lang="uk-UA" sz="2400">
                        <a:solidFill>
                          <a:srgbClr val="40458C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85" name="Line 127"/>
          <p:cNvSpPr>
            <a:spLocks noChangeShapeType="1"/>
          </p:cNvSpPr>
          <p:nvPr/>
        </p:nvSpPr>
        <p:spPr bwMode="auto">
          <a:xfrm>
            <a:off x="409575" y="6165850"/>
            <a:ext cx="574675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lIns="91430" tIns="45715" rIns="91430" bIns="45715"/>
          <a:lstStyle/>
          <a:p>
            <a:endParaRPr lang="ru-RU"/>
          </a:p>
        </p:txBody>
      </p:sp>
      <p:sp>
        <p:nvSpPr>
          <p:cNvPr id="86" name="Line 131"/>
          <p:cNvSpPr>
            <a:spLocks noChangeShapeType="1"/>
          </p:cNvSpPr>
          <p:nvPr/>
        </p:nvSpPr>
        <p:spPr bwMode="auto">
          <a:xfrm flipV="1">
            <a:off x="3276600" y="3559175"/>
            <a:ext cx="0" cy="2606675"/>
          </a:xfrm>
          <a:prstGeom prst="line">
            <a:avLst/>
          </a:prstGeom>
          <a:noFill/>
          <a:ln w="22225">
            <a:solidFill>
              <a:srgbClr val="C00000"/>
            </a:solidFill>
            <a:round/>
            <a:headEnd/>
            <a:tailEnd/>
          </a:ln>
        </p:spPr>
        <p:txBody>
          <a:bodyPr lIns="91430" tIns="45715" rIns="91430" bIns="45715"/>
          <a:lstStyle/>
          <a:p>
            <a:endParaRPr lang="ru-RU"/>
          </a:p>
        </p:txBody>
      </p:sp>
      <p:sp>
        <p:nvSpPr>
          <p:cNvPr id="87" name="Text Box 148"/>
          <p:cNvSpPr txBox="1">
            <a:spLocks noChangeArrowheads="1"/>
          </p:cNvSpPr>
          <p:nvPr/>
        </p:nvSpPr>
        <p:spPr bwMode="auto">
          <a:xfrm>
            <a:off x="3346450" y="4510088"/>
            <a:ext cx="9017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>
                <a:latin typeface="Bookman Old Style" pitchFamily="18" charset="0"/>
                <a:cs typeface="Arial" charset="0"/>
              </a:rPr>
              <a:t>d &gt; r</a:t>
            </a:r>
            <a:endParaRPr lang="ru-RU" sz="2400" i="1">
              <a:latin typeface="Bookman Old Style" pitchFamily="18" charset="0"/>
              <a:cs typeface="Arial" charset="0"/>
            </a:endParaRPr>
          </a:p>
        </p:txBody>
      </p:sp>
      <p:sp>
        <p:nvSpPr>
          <p:cNvPr id="88" name="Text Box 133"/>
          <p:cNvSpPr txBox="1">
            <a:spLocks noChangeArrowheads="1"/>
          </p:cNvSpPr>
          <p:nvPr/>
        </p:nvSpPr>
        <p:spPr bwMode="auto">
          <a:xfrm>
            <a:off x="768350" y="5661025"/>
            <a:ext cx="5032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Bookman Old Style" pitchFamily="18" charset="0"/>
                <a:cs typeface="Arial" charset="0"/>
              </a:rPr>
              <a:t>p</a:t>
            </a:r>
            <a:endParaRPr lang="ru-RU" i="1">
              <a:latin typeface="Bookman Old Style" pitchFamily="18" charset="0"/>
              <a:cs typeface="Arial" charset="0"/>
            </a:endParaRPr>
          </a:p>
        </p:txBody>
      </p:sp>
      <p:sp>
        <p:nvSpPr>
          <p:cNvPr id="89" name="Text Box 143"/>
          <p:cNvSpPr txBox="1">
            <a:spLocks noChangeArrowheads="1"/>
          </p:cNvSpPr>
          <p:nvPr/>
        </p:nvSpPr>
        <p:spPr bwMode="auto">
          <a:xfrm>
            <a:off x="3492500" y="2590800"/>
            <a:ext cx="5032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>
                <a:latin typeface="Bookman Old Style" pitchFamily="18" charset="0"/>
                <a:cs typeface="Arial" charset="0"/>
              </a:rPr>
              <a:t>r</a:t>
            </a:r>
            <a:endParaRPr lang="ru-RU" sz="2400" i="1">
              <a:latin typeface="Bookman Old Style" pitchFamily="18" charset="0"/>
              <a:cs typeface="Arial" charset="0"/>
            </a:endParaRPr>
          </a:p>
        </p:txBody>
      </p:sp>
      <p:sp>
        <p:nvSpPr>
          <p:cNvPr id="90" name="Text Box 56"/>
          <p:cNvSpPr txBox="1">
            <a:spLocks noChangeArrowheads="1"/>
          </p:cNvSpPr>
          <p:nvPr/>
        </p:nvSpPr>
        <p:spPr bwMode="auto">
          <a:xfrm>
            <a:off x="5580063" y="1870075"/>
            <a:ext cx="3240087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i="1">
                <a:solidFill>
                  <a:srgbClr val="0000FF"/>
                </a:solidFill>
                <a:latin typeface="Tahoma" pitchFamily="34" charset="0"/>
                <a:cs typeface="Arial" charset="0"/>
              </a:rPr>
              <a:t> </a:t>
            </a:r>
            <a:r>
              <a:rPr lang="ru-RU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Если расстояние от центра окружности до прямой </a:t>
            </a:r>
            <a:br>
              <a:rPr lang="ru-RU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больше радиуса окружности (</a:t>
            </a:r>
            <a:r>
              <a:rPr lang="en-US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 &gt; r</a:t>
            </a:r>
            <a:r>
              <a:rPr lang="ru-RU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br>
              <a:rPr lang="ru-RU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то прямая и окружность не имеют общих точек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 rot="10800000">
            <a:off x="3275013" y="5681663"/>
            <a:ext cx="504825" cy="7080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∟</a:t>
            </a:r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571500" y="22225"/>
            <a:ext cx="7772400" cy="1143000"/>
          </a:xfrm>
          <a:prstGeom prst="rect">
            <a:avLst/>
          </a:prstGeom>
        </p:spPr>
        <p:txBody>
          <a:bodyPr lIns="91430" tIns="45715" rIns="91430" bIns="45715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i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Взаимное расположение</a:t>
            </a:r>
            <a:br>
              <a:rPr lang="ru-RU" sz="4000" i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r>
              <a:rPr lang="ru-RU" sz="4000" i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прямой и окружности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54275" grpId="0" animBg="1"/>
      <p:bldP spid="54276" grpId="0"/>
      <p:bldP spid="85" grpId="0" animBg="1"/>
      <p:bldP spid="86" grpId="0" animBg="1"/>
      <p:bldP spid="87" grpId="0"/>
      <p:bldP spid="88" grpId="0"/>
      <p:bldP spid="89" grpId="0"/>
      <p:bldP spid="90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3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76875" y="115888"/>
            <a:ext cx="3667125" cy="658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8820" y="716498"/>
            <a:ext cx="6340197" cy="501675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urier New" pitchFamily="49" charset="0"/>
                <a:cs typeface="Courier New" pitchFamily="49" charset="0"/>
              </a:rPr>
              <a:t>Удачи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urier New" pitchFamily="49" charset="0"/>
              <a:cs typeface="Courier New" pitchFamily="49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urier New" pitchFamily="49" charset="0"/>
                <a:cs typeface="Courier New" pitchFamily="49" charset="0"/>
              </a:rPr>
              <a:t>в изучении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urier New" pitchFamily="49" charset="0"/>
              <a:cs typeface="Courier New" pitchFamily="49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urier New" pitchFamily="49" charset="0"/>
                <a:cs typeface="Courier New" pitchFamily="49" charset="0"/>
              </a:rPr>
              <a:t>ГЕОМЕТРИИ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181</Words>
  <Application>Microsoft Office PowerPoint</Application>
  <PresentationFormat>Экран (4:3)</PresentationFormat>
  <Paragraphs>107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Arial</vt:lpstr>
      <vt:lpstr>Calibri</vt:lpstr>
      <vt:lpstr>Monotype Corsiva</vt:lpstr>
      <vt:lpstr>Times New Roman</vt:lpstr>
      <vt:lpstr>Times</vt:lpstr>
      <vt:lpstr>Tahoma</vt:lpstr>
      <vt:lpstr>Bookman Old Style</vt:lpstr>
      <vt:lpstr>Arial Unicode MS</vt:lpstr>
      <vt:lpstr>Тема Office</vt:lpstr>
      <vt:lpstr>Взаимное расположение прямой и окружности.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Воропай Юрий Иванович</dc:creator>
  <cp:lastModifiedBy>User</cp:lastModifiedBy>
  <cp:revision>4</cp:revision>
  <dcterms:created xsi:type="dcterms:W3CDTF">2016-11-28T15:02:42Z</dcterms:created>
  <dcterms:modified xsi:type="dcterms:W3CDTF">2016-11-29T11:20:57Z</dcterms:modified>
</cp:coreProperties>
</file>