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500042"/>
            <a:ext cx="8339166" cy="5367358"/>
          </a:xfrm>
        </p:spPr>
        <p:txBody>
          <a:bodyPr>
            <a:normAutofit/>
          </a:bodyPr>
          <a:lstStyle/>
          <a:p>
            <a:r>
              <a:rPr lang="uk-UA" sz="8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Збірник задач: математика і екологія</a:t>
            </a:r>
            <a:endParaRPr lang="ru-RU" sz="8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uk-UA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Автор ідеї і укладач </a:t>
            </a:r>
            <a:r>
              <a:rPr lang="uk-UA" sz="16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Кривенок</a:t>
            </a:r>
            <a:r>
              <a:rPr lang="uk-UA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Олена Миколаївна, учитель математики </a:t>
            </a:r>
            <a:r>
              <a:rPr lang="uk-UA" sz="16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КЗ</a:t>
            </a:r>
            <a:r>
              <a:rPr lang="uk-UA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“СЗШ№7”, м. </a:t>
            </a:r>
            <a:r>
              <a:rPr lang="uk-UA" sz="16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Кам</a:t>
            </a:r>
            <a:r>
              <a:rPr lang="en-US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’</a:t>
            </a:r>
            <a:r>
              <a:rPr lang="uk-UA" sz="16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янського</a:t>
            </a:r>
            <a:r>
              <a:rPr lang="uk-UA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, Дніпропетровської області.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 слід пам'ятати!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47500" lnSpcReduction="20000"/>
          </a:bodyPr>
          <a:lstStyle/>
          <a:p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1000 людей помирають від отруєння водою;</a:t>
            </a:r>
          </a:p>
          <a:p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1700 акрів продуктивної землі стають пустелею; 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 дітей помирають з голоду;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55 людей отруюються й гинуть від пестицидів, та інших хімічних речовин;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2000 т кислотних дощів випадає у Північній півкулі; 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5-6 видів тварин або рослин зникають.</a:t>
            </a:r>
            <a:endParaRPr lang="ru-RU" sz="3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205178"/>
          </a:xfrm>
        </p:spPr>
        <p:txBody>
          <a:bodyPr>
            <a:normAutofit fontScale="92500" lnSpcReduction="10000"/>
          </a:bodyPr>
          <a:lstStyle/>
          <a:p>
            <a:r>
              <a:rPr lang="uk-UA" sz="2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знищується більше 51 акра тропічних лісів; </a:t>
            </a:r>
            <a:endParaRPr lang="ru-RU" sz="2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2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використовується близько 35000 барелів нафти; </a:t>
            </a:r>
            <a:endParaRPr lang="ru-RU" sz="2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2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знищується 50 т родючого ґрунту через  неправильне  цього використання;</a:t>
            </a:r>
            <a:endParaRPr lang="ru-RU" sz="2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2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виділяється більше ніж 12000 тонн вуглекислого газу в атмосферу.</a:t>
            </a:r>
            <a:endParaRPr lang="ru-RU" sz="2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/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Кожної години на нашій планеті: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dk1"/>
          </a:lnRef>
          <a:fillRef idx="1001">
            <a:schemeClr val="dk2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Кожної хвилини на нашій планеті: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3050"/>
            <a:ext cx="8929718" cy="869950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Корисні практичні екологічні поради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2428860" y="1752600"/>
            <a:ext cx="6334140" cy="4419600"/>
          </a:xfrm>
        </p:spPr>
        <p:txBody>
          <a:bodyPr>
            <a:normAutofit fontScale="77500" lnSpcReduction="20000"/>
          </a:bodyPr>
          <a:lstStyle/>
          <a:p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Використовуйте кімнатні рослини. Вони здатні протягом 24 годин поглинути 875 шкідливих речовин з повітря, в тому числі - бензол, </a:t>
            </a:r>
            <a:r>
              <a:rPr lang="uk-UA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трихлоретан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формальдегід...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забувайте мити віконне скло, особливо восени. Забруднене пилом скло затримує від 10 до 30% сонячного світла, і ви через забруднені шибки змушені будете взимку більше користуватися штучним освітленням.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сидіть перед працюючим телевізором ближче за 2 метри і більше ніж 4 години на день, бо це безумовно зашкодить вашому здоров'ю. Екран телевізора, особливо кольорового, є слабким джерелом рентгенівського випромінювання.</a:t>
            </a:r>
            <a:endParaRPr lang="ru-RU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6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1003">
            <a:schemeClr val="dk2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Люди, бережіть себе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1.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Незважаючи на зростання виробництва, за останні 5 років вдалося знизити викиди в атмосферу з 3470 до 2710 тис. т. на рік.</a:t>
            </a:r>
            <a:b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скільки відсотків знизилися викиди в атмосферу?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 vert="wordArtVert">
            <a:normAutofit/>
          </a:bodyPr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ПОВІТРЯ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6904666355_781d0b3bb6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rcRect l="2150"/>
          <a:stretch>
            <a:fillRect/>
          </a:stretch>
        </p:blipFill>
        <p:spPr>
          <a:xfrm>
            <a:off x="2428860" y="1723060"/>
            <a:ext cx="6500858" cy="42962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Один гектар соснового лісу (20-річного віку) поглинає за рік 9,35 т вуглекислого газу і виділяє 7,2 т кисню, який забезпечує дихання 200 людей.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Скільки кілограмів кисню потрібно на рік для дихання учням вашого класу, школи?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 vert="wordArtVert">
            <a:normAutofit/>
          </a:bodyPr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ПОВІТРЯ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Фото03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 t="31693"/>
          <a:stretch>
            <a:fillRect/>
          </a:stretch>
        </p:blipFill>
        <p:spPr>
          <a:xfrm>
            <a:off x="2857488" y="1785926"/>
            <a:ext cx="5429288" cy="42953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3.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 м. </a:t>
            </a:r>
            <a:r>
              <a:rPr lang="uk-UA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Кам’янському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повітря містить 125 </a:t>
            </a:r>
            <a:r>
              <a:rPr lang="uk-UA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мт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/м</a:t>
            </a:r>
            <a:r>
              <a:rPr lang="uk-UA" sz="1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uk-UA" sz="1800" baseline="-25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при нормі 3 </a:t>
            </a:r>
            <a:r>
              <a:rPr lang="uk-UA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мт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/м</a:t>
            </a:r>
            <a:r>
              <a:rPr lang="uk-UA" sz="1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 скільки разів  це перевищує норм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Чому вміст </a:t>
            </a:r>
            <a:r>
              <a:rPr lang="uk-UA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uk-UA" sz="1800" baseline="-25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зростає взимку?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 vert="wordArtVert">
            <a:normAutofit/>
          </a:bodyPr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ПОВІТРЯ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x_0c18ba7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500298" y="1765666"/>
            <a:ext cx="6439760" cy="42860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4.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Вміст основних забруднюючих речовин у повітрі становить відповідно: легкозаймистих органічних речовин - 22 ГДК </a:t>
            </a:r>
            <a:r>
              <a:rPr lang="uk-UA" sz="1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(Гранично допустима концентрація)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азоту амонійного - 35, азоту нітратного - 7, нафтопродуктів - 13, сполук міді — 9, цинку - 4, марганцю - 9 ГДК. У деякі роки концентрації цих речовин були ще вищими.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Побудувати кругову діаграму.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 vert="wordArtVert">
            <a:normAutofit/>
          </a:bodyPr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ПОВІТРЯ</a:t>
            </a:r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Фото047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86050" y="1785926"/>
            <a:ext cx="5715040" cy="42172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5.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Повітря в лісі багате на кисень та фітонциди. Гектар лісу за рік очищає 18 млн. м</a:t>
            </a:r>
            <a:r>
              <a:rPr lang="en-US" sz="16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повітря, за 1 рік очищає і поглинає стільки вуглекислого газу, скільки їх видихають 200 чоловік. У нашому місті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0 000 населення. Скільки га зелених насаджень необхідно у м. </a:t>
            </a:r>
            <a:r>
              <a:rPr lang="uk-UA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Кам’янському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 vert="wordArtVert">
            <a:normAutofit/>
          </a:bodyPr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ПОВІТРЯ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cokk-oven-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905113" y="1857364"/>
            <a:ext cx="5524539" cy="41434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6.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Підрахувати, яку кількість води потрібно місту з населенням 240 000 жителів для розведення стічних вод протягом </a:t>
            </a:r>
            <a:r>
              <a:rPr lang="uk-UA" sz="1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року,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якщо відомо, що добові потреби міста у чистій воді 0,5 млн. м</a:t>
            </a:r>
            <a:r>
              <a:rPr lang="uk-UA" sz="16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а перед скиданням у водойму стоки розводять у 20 разів.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solidFill>
            <a:schemeClr val="accent2">
              <a:lumMod val="50000"/>
            </a:schemeClr>
          </a:solidFill>
        </p:spPr>
        <p:txBody>
          <a:bodyPr vert="wordArtVert"/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ВОДА</a:t>
            </a:r>
          </a:p>
        </p:txBody>
      </p:sp>
      <p:pic>
        <p:nvPicPr>
          <p:cNvPr id="5" name="Содержимое 4" descr="maxresdefault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rcRect l="10451" t="1639" r="6249"/>
          <a:stretch>
            <a:fillRect/>
          </a:stretch>
        </p:blipFill>
        <p:spPr>
          <a:xfrm>
            <a:off x="2476440" y="1785926"/>
            <a:ext cx="6453278" cy="4286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7.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Встановлено, що 1 т нафти утворює на поверхні води пляму площиною близько 6 км</a:t>
            </a:r>
            <a:r>
              <a:rPr lang="uk-UA" sz="16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Яку площу вкриє нафтова пляма у випадку аварії танкера водотоннажністю 5000 т?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Порівняйте з площею Дніпродзержинського водосховища? (Каховського водосховища).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solidFill>
            <a:schemeClr val="accent2">
              <a:lumMod val="50000"/>
            </a:schemeClr>
          </a:solidFill>
        </p:spPr>
        <p:txBody>
          <a:bodyPr vert="wordArtVert">
            <a:normAutofit/>
          </a:bodyPr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ВОДА</a:t>
            </a:r>
          </a:p>
        </p:txBody>
      </p:sp>
      <p:pic>
        <p:nvPicPr>
          <p:cNvPr id="5" name="Содержимое 4" descr="v02_0326148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rcRect l="730" t="20151" b="13577"/>
          <a:stretch>
            <a:fillRect/>
          </a:stretch>
        </p:blipFill>
        <p:spPr>
          <a:xfrm>
            <a:off x="2786050" y="1785926"/>
            <a:ext cx="5764633" cy="4209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8. 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Сільські райони щорічно споживають 840 м</a:t>
            </a:r>
            <a:r>
              <a:rPr lang="uk-UA" sz="1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води на 1 людину.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Яка кількість води щорічно потрібно місту, населення якого 240 тис., якщо місто споживає у 10 раз більше води з розрахунку на 1 людину, ніж сільські райони.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solidFill>
            <a:schemeClr val="accent2">
              <a:lumMod val="50000"/>
            </a:schemeClr>
          </a:solidFill>
        </p:spPr>
        <p:txBody>
          <a:bodyPr vert="wordArtVert">
            <a:normAutofit/>
          </a:bodyPr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ВОДА</a:t>
            </a:r>
          </a:p>
        </p:txBody>
      </p:sp>
      <p:pic>
        <p:nvPicPr>
          <p:cNvPr id="5" name="Содержимое 4" descr="WP_20140715_00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18365"/>
          <a:stretch>
            <a:fillRect/>
          </a:stretch>
        </p:blipFill>
        <p:spPr>
          <a:xfrm>
            <a:off x="2562540" y="1785926"/>
            <a:ext cx="6195682" cy="4286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9.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Порахуйте усно. За 1 хвилину із крану витікає 10 г води. Скільки води витече через 1 годину, через 10 годин, через добу?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Врахуйте, що потреби людства в прісній воді постійно зростають.</a:t>
            </a:r>
            <a:endParaRPr lang="ru-RU" sz="1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solidFill>
            <a:schemeClr val="accent2">
              <a:lumMod val="50000"/>
            </a:schemeClr>
          </a:solidFill>
        </p:spPr>
        <p:txBody>
          <a:bodyPr vert="wordArtVert">
            <a:normAutofit/>
          </a:bodyPr>
          <a:lstStyle/>
          <a:p>
            <a:pPr algn="ct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ВОДА</a:t>
            </a:r>
          </a:p>
        </p:txBody>
      </p:sp>
      <p:pic>
        <p:nvPicPr>
          <p:cNvPr id="5" name="Содержимое 4" descr="3e193eb4d5c5f2f0b54f4aad64f8d94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29156" y="1714487"/>
            <a:ext cx="5806741" cy="43577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4290"/>
            <a:ext cx="8077200" cy="869950"/>
          </a:xfrm>
        </p:spPr>
        <p:txBody>
          <a:bodyPr>
            <a:no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10.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Відомо, що ліси дають нам екологічне чисте повітря. Нині загальна площа лісового фонду України становить близько 10 млн. гектарів, у тому числі вкрито лісом - 8,6 млн. га. Але темпи відтворення лісів сповільнилися. Так з 1991 року площа лісових масивів в Україні зросла всього на 1,4%.</a:t>
            </a:r>
            <a:b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Скільки це становить у га?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 ЗЕЛЕНІ НАСАДЖЕННЯ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6" name="Содержимое 5" descr="Фото057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14612" y="1785926"/>
            <a:ext cx="5857916" cy="43934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11. 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Виміряйте площу однієї сторінки підручника математики. Яка площа паперу, з якого виготовлений 1 підручник?</a:t>
            </a:r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Подивіться тираж підручника і обчисліть, скільки км</a:t>
            </a:r>
            <a:r>
              <a:rPr lang="uk-UA" sz="1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паперу витрачено на виготовлення всіх примірників підручника. </a:t>
            </a:r>
            <a:r>
              <a:rPr lang="uk-UA" sz="1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виробництва 1000 м паперу потрібно вирубати ліс з 1/4 га.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 якої площі потрібно вирубати ліс, щоб виготовити тираж підручника?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 ЗЕЛЕНІ НАСАДЖЕННЯ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WP_20140715_00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457480" y="1785926"/>
            <a:ext cx="6400800" cy="43293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12.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 переробленої макулатури виходить папір, маса якого становить 0,6 маси макулатури. Маса одного зошита становить 30 г. Кожному учневі на рік в середньому необхідно 20 зошитів. Скільки макулатури повинен зібрати учень, щоб забезпечити себе зошитами на рік?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 ЗЕЛЕНІ НАСАДЖЕННЯ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IMG_116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51166" y="1724044"/>
            <a:ext cx="5892800" cy="4419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13.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Ділянку у вигляді прямокутного трикутника треба по периметру обсадити кущами жасмину з умовою, що в кожній вершині ділянки повинен бути кущ.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Скільки треба мати кущів, якщо гіпотенуза ділянки ділиться проведеною до неї висотою на частини 2 м і 32 м, а відстань між кущами не менша 2,7 м і не більша від 3 м?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 ЗЕЛЕНІ НАСАДЖЕННЯ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Spiraea-cinerea-Grefsheim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638420" y="1785926"/>
            <a:ext cx="5934108" cy="43574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14.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Підрахувати, яку площу земельних угідь доведеться відвести під будівництво дороги з твердим покриттям (1 км, 10 </a:t>
            </a:r>
            <a:r>
              <a:rPr lang="uk-UA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км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100 </a:t>
            </a:r>
            <a:r>
              <a:rPr lang="uk-UA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км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), якщо відомо, що ширина смуги відчуження складає 50 м?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 ЗЕЛЕНІ НАСАДЖЕННЯ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7" name="Содержимое 6" descr="Фото05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14612" y="1758531"/>
            <a:ext cx="5786478" cy="43398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15.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Рівень радіації становить 0,020 </a:t>
            </a:r>
            <a:r>
              <a:rPr lang="uk-UA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мР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/год.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Яку дозу від цього фону дістають жителі за добу, за місяць?</a:t>
            </a:r>
            <a:endParaRPr lang="ru-RU" sz="1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Chernobylreacto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>
            <a:off x="2457480" y="1819632"/>
            <a:ext cx="6400800" cy="4285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Текст 5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ЕКОЛОГІЧНА НЕБЕЗПЕКА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43174" y="1928802"/>
            <a:ext cx="14221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☢</a:t>
            </a:r>
            <a:endParaRPr lang="ru-RU" sz="96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16.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Вчені встановили, що на відстані 300 м від автомобільної траси вміст свинцю у зернових у 10 разів вище ніж на віддалених ділянках полю.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 попередити попадання свинцю в організм людини?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Визначити площу смуги відчуження, шириною 50м на 1км, 10км, </a:t>
            </a:r>
            <a:r>
              <a:rPr lang="uk-UA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100км дороги.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ЕКОЛОГІЧНА НЕБЕЗПЕКА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7" name="Содержимое 6" descr="P629001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616200" y="1752600"/>
            <a:ext cx="5892800" cy="4419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4290"/>
            <a:ext cx="8077200" cy="869950"/>
          </a:xfrm>
        </p:spPr>
        <p:txBody>
          <a:bodyPr>
            <a:normAutofit fontScale="90000"/>
          </a:bodyPr>
          <a:lstStyle/>
          <a:p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17.</a:t>
            </a:r>
            <a:r>
              <a:rPr lang="uk-UA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Кількість еритроцитів (у розрахунку на 1 мм) у крові людини становить: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            на рівні моря — 5млн.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            на висоті 700 м над рівнем моря — 5,3 млн.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            на висоті 1800 м над рівнем моря — 7 млн.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            на висоті 4400 м над рівнем моря — 8 млн.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Побудуйте графік і дайте пояснення, чому із збільшенням висоти іде збільшення еритроцитів.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ЕКОЛОГІЧНА НЕБЕЗПЕКА</a:t>
            </a:r>
            <a:endParaRPr lang="ru-RU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Células-Sangr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00298" y="1752600"/>
            <a:ext cx="6222071" cy="43514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18.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кожну людину в нашому місті в середньому на добу припадає 2,5 кг побутових відходів або сміття. Якщо в місті мешкає 240 000 осіб, скільки рейсів має зробити машина вантажністю 3,5 т щоб вивезти сміття?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ЕКОЛОГІЧНА НЕБЕЗПЕКА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9" name="Содержимое 8" descr="autowp.ru_kraz_az_n12.0_musorovoz_vl_v_opytnyj_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616200" y="1752600"/>
            <a:ext cx="5892800" cy="4419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19.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Потреба у кисні в робітника, що спокійно стоїть - 300 см</a:t>
            </a:r>
            <a:r>
              <a:rPr lang="uk-UA" sz="16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</a:t>
            </a:r>
            <a:r>
              <a:rPr lang="uk-UA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хв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коли готує робоче місце - 400 см</a:t>
            </a:r>
            <a:r>
              <a:rPr lang="uk-UA" sz="16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/хв., а під час інтенсивної праці – 500 см</a:t>
            </a:r>
            <a:r>
              <a:rPr lang="uk-UA" sz="16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/хв.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Чим можна пояснити цю різницю?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Розрахувати </a:t>
            </a:r>
            <a:r>
              <a:rPr lang="uk-UA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неохідний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об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єм</a:t>
            </a: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кисню впродовж  5 годин інтенсивної праці. Відповідь подати у літрах.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wordArtVert">
            <a:normAutofit/>
          </a:bodyPr>
          <a:lstStyle/>
          <a:p>
            <a:pPr algn="ctr"/>
            <a:r>
              <a:rPr lang="uk-UA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" pitchFamily="18" charset="0"/>
              </a:rPr>
              <a:t>ЕКОЛОГІЧНА НЕБЕЗПЕКА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" pitchFamily="18" charset="0"/>
            </a:endParaRPr>
          </a:p>
        </p:txBody>
      </p:sp>
      <p:pic>
        <p:nvPicPr>
          <p:cNvPr id="5" name="Содержимое 4" descr="fdcba55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rcRect b="3906"/>
          <a:stretch>
            <a:fillRect/>
          </a:stretch>
        </p:blipFill>
        <p:spPr>
          <a:xfrm>
            <a:off x="2433638" y="1757362"/>
            <a:ext cx="6567518" cy="43148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629556" cy="3829072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	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Кожного жителя Землі хвилює питання – стан навколишнього середовища. Порушення</a:t>
            </a:r>
            <a:r>
              <a:rPr lang="en-U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гармонії у стосунках людини і природи – предмет обговорення на уроках природничого циклу. Елементи екологічної освіти актуальні сьогодні і на уроках математики під час вивчення тем : 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“Відсотки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,” 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“Елементи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статистики”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,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“Розв</a:t>
            </a:r>
            <a:r>
              <a:rPr lang="en-U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’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язування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прикладних 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задач”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., а також під час проведення усного рахунку.</a:t>
            </a:r>
          </a:p>
          <a:p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Школа працює на розширення екологічного кругозору учнів та все  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відчутіша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необхідність   давати відповіді на питання “ Що залежить від мене?”,  “ Чим я можу допомогти ? ”, “ Яка моя роль у вирішенні  проблем?”.</a:t>
            </a:r>
          </a:p>
          <a:p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	Завдання 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школи-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готувати громадян-господарів , які добре розуміють екологічні проблеми  і зможуть передбачати наслідки своїх вчинків і прийнятих рішень.</a:t>
            </a:r>
          </a:p>
          <a:p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	Картки з математичними задачами екологічного змісту систематизовано за напрямками </a:t>
            </a:r>
            <a:r>
              <a:rPr lang="uk-UA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екопроблем</a:t>
            </a:r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: промислове забруднення, зміни у складі повітря, радіаційна загроза, забруднення водоймищ, охорона природи рідного краю .</a:t>
            </a:r>
          </a:p>
          <a:p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	Матеріали подаються для використання як у друкованому так і в електронному вигляді.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accent2">
                    <a:lumMod val="75000"/>
                  </a:schemeClr>
                </a:solidFill>
                <a:latin typeface="Arno Pro Smbd Caption" pitchFamily="18" charset="0"/>
              </a:rPr>
              <a:t>Формуємо </a:t>
            </a:r>
            <a:r>
              <a:rPr lang="uk-UA" smtClean="0">
                <a:solidFill>
                  <a:schemeClr val="accent2">
                    <a:lumMod val="75000"/>
                  </a:schemeClr>
                </a:solidFill>
                <a:latin typeface="Arno Pro Smbd Caption" pitchFamily="18" charset="0"/>
              </a:rPr>
              <a:t>екологію душі.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no Pro Smbd Captio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7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ЛІТЕРАТУРА</a:t>
            </a:r>
            <a:endParaRPr lang="ru-RU" sz="7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 Captio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785786" y="1571612"/>
            <a:ext cx="8153400" cy="450059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342900" lvl="0" indent="-342900">
              <a:spcBef>
                <a:spcPct val="0"/>
              </a:spcBef>
              <a:buFontTx/>
              <a:buAutoNum type="arabicPeriod"/>
              <a:defRPr/>
            </a:pPr>
            <a:r>
              <a:rPr lang="uk-UA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Математика як професія. Про виховний ефект математичної освіти. Зб. статей/Укладач Б.В. </a:t>
            </a:r>
            <a:r>
              <a:rPr lang="uk-UA" sz="1400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Гнеденко</a:t>
            </a:r>
            <a:r>
              <a:rPr lang="uk-UA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, М. Знання, 1989, </a:t>
            </a:r>
            <a:r>
              <a:rPr lang="uk-UA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– 64 с.</a:t>
            </a:r>
            <a:endParaRPr lang="uk-UA" sz="14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 Caption" pitchFamily="18" charset="0"/>
              <a:ea typeface="+mj-ea"/>
              <a:cs typeface="+mj-cs"/>
            </a:endParaRPr>
          </a:p>
          <a:p>
            <a:pPr marL="342900" lvl="0" indent="-342900">
              <a:spcBef>
                <a:spcPct val="0"/>
              </a:spcBef>
              <a:buFontTx/>
              <a:buAutoNum type="arabicPeriod"/>
              <a:defRPr/>
            </a:pPr>
            <a:r>
              <a:rPr lang="uk-UA" sz="1400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Букарева</a:t>
            </a:r>
            <a:r>
              <a:rPr lang="uk-UA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 Т., </a:t>
            </a:r>
            <a:r>
              <a:rPr lang="uk-UA" sz="1400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Келесіді</a:t>
            </a:r>
            <a:r>
              <a:rPr lang="uk-UA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 В. Проведення практичних занять з математики: Практичний посібник, </a:t>
            </a:r>
            <a:r>
              <a:rPr lang="uk-UA" sz="1400" dirty="0" smtClean="0">
                <a:solidFill>
                  <a:srgbClr val="0070C0"/>
                </a:solidFill>
                <a:latin typeface="Arno Pro Smbd Caption" pitchFamily="18" charset="0"/>
              </a:rPr>
              <a:t>–</a:t>
            </a:r>
            <a:r>
              <a:rPr lang="uk-UA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  Дніпропетровськ: ДОІППО, 2004, </a:t>
            </a:r>
            <a:r>
              <a:rPr lang="uk-UA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– 124 с.</a:t>
            </a:r>
            <a:endParaRPr lang="uk-UA" sz="14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 Caption" pitchFamily="18" charset="0"/>
              <a:ea typeface="+mj-ea"/>
              <a:cs typeface="+mj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Древо познания: Универсальный иллюстрированный справочник для всей семьи/Издатель и учредитель ДП «Маршалл </a:t>
            </a:r>
            <a:r>
              <a:rPr lang="ru-RU" sz="1400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Кавердыш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 Украина», Киев, 2001.</a:t>
            </a:r>
            <a:endParaRPr lang="uk-UA" sz="14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 Caption" pitchFamily="18" charset="0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14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Smbd Caption" pitchFamily="18" charset="0"/>
              <a:ea typeface="+mj-ea"/>
              <a:cs typeface="+mj-cs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57224" y="2214554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no Pro Smbd Caption" pitchFamily="18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450</TotalTime>
  <Words>917</Words>
  <Application>Microsoft Office PowerPoint</Application>
  <PresentationFormat>Экран (4:3)</PresentationFormat>
  <Paragraphs>69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Обычная</vt:lpstr>
      <vt:lpstr>Збірник задач: математика і екологія</vt:lpstr>
      <vt:lpstr>Це слід пам'ятати!</vt:lpstr>
      <vt:lpstr>Корисні практичні екологічні поради</vt:lpstr>
      <vt:lpstr>Завдання 1. Незважаючи на зростання виробництва, за останні 5 років вдалося знизити викиди в атмосферу з 3470 до 2710 тис. т. на рік. На скільки відсотків знизилися викиди в атмосферу? </vt:lpstr>
      <vt:lpstr>Завдання 2. Один гектар соснового лісу (20-річного віку) поглинає за рік 9,35 т вуглекислого газу і виділяє 7,2 т кисню, який забезпечує дихання 200 людей. Скільки кілограмів кисню потрібно на рік для дихання учням вашого класу, школи? </vt:lpstr>
      <vt:lpstr>Завдання 3. У м. Кам’янському повітря містить 125 мт/м3 СО2 при нормі 3 мт/м3. У скільки разів  це перевищує норму? Чому вміст СО2 зростає взимку? </vt:lpstr>
      <vt:lpstr>Завдання 4. Вміст основних забруднюючих речовин у повітрі становить відповідно: легкозаймистих органічних речовин - 22 ГДК (Гранично допустима концентрація), азоту амонійного - 35, азоту нітратного - 7, нафтопродуктів - 13, сполук міді — 9, цинку - 4, марганцю - 9 ГДК. У деякі роки концентрації цих речовин були ще вищими.  Побудувати кругову діаграму. </vt:lpstr>
      <vt:lpstr>Завдання 5. Повітря в лісі багате на кисень та фітонциди. Гектар лісу за рік очищає 18 млн. м3 повітря, за 1 рік очищає і поглинає стільки вуглекислого газу, скільки їх видихають 200 чоловік. У нашому місті 240 000 населення. Скільки га зелених насаджень необхідно у м. Кам’янському?</vt:lpstr>
      <vt:lpstr>Завдання 6. Підрахувати, яку кількість води потрібно місту з населенням 240 000 жителів для розведення стічних вод протягом року, якщо відомо, що добові потреби міста у чистій воді 0,5 млн. м3, а перед скиданням у водойму стоки розводять у 20 разів.</vt:lpstr>
      <vt:lpstr>Завдання 7. Встановлено, що 1 т нафти утворює на поверхні води пляму площиною близько 6 км2. Яку площу вкриє нафтова пляма у випадку аварії танкера водотоннажністю 5000 т? Порівняйте з площею Дніпродзержинського водосховища? (Каховського водосховища).</vt:lpstr>
      <vt:lpstr>Завдання 8. Сільські райони щорічно споживають 840 м3 води на 1 людину. Яка кількість води щорічно потрібно місту, населення якого 240 тис., якщо місто споживає у 10 раз більше води з розрахунку на 1 людину, ніж сільські райони. </vt:lpstr>
      <vt:lpstr>Завдання 9. Порахуйте усно. За 1 хвилину із крану витікає 10 г води. Скільки води витече через 1 годину, через 10 годин, через добу?   Врахуйте, що потреби людства в прісній воді постійно зростають.</vt:lpstr>
      <vt:lpstr>Завдання 10. Відомо, що ліси дають нам екологічне чисте повітря. Нині загальна площа лісового фонду України становить близько 10 млн. гектарів, у тому числі вкрито лісом - 8,6 млн. га. Але темпи відтворення лісів сповільнилися. Так з 1991 року площа лісових масивів в Україні зросла всього на 1,4%. Скільки це становить у га?</vt:lpstr>
      <vt:lpstr>Завдання 11. Виміряйте площу однієї сторінки підручника математики. Яка площа паперу, з якого виготовлений 1 підручник? Подивіться тираж підручника і обчисліть, скільки км2 паперу витрачено на виготовлення всіх примірників підручника. Для виробництва 1000 м паперу потрібно вирубати ліс з 1/4 га. З якої площі потрібно вирубати ліс, щоб виготовити тираж підручника? </vt:lpstr>
      <vt:lpstr>Завдання 12. З переробленої макулатури виходить папір, маса якого становить 0,6 маси макулатури. Маса одного зошита становить 30 г. Кожному учневі на рік в середньому необхідно 20 зошитів. Скільки макулатури повинен зібрати учень, щоб забезпечити себе зошитами на рік?</vt:lpstr>
      <vt:lpstr>Завдання 13. Ділянку у вигляді прямокутного трикутника треба по периметру обсадити кущами жасмину з умовою, що в кожній вершині ділянки повинен бути кущ. Скільки треба мати кущів, якщо гіпотенуза ділянки ділиться проведеною до неї висотою на частини 2 м і 32 м, а відстань між кущами не менша 2,7 м і не більша від 3 м?</vt:lpstr>
      <vt:lpstr>Завдання 14. Підрахувати, яку площу земельних угідь доведеться відвести під будівництво дороги з твердим покриттям (1 км, 10 км, 100 км), якщо відомо, що ширина смуги відчуження складає 50 м?</vt:lpstr>
      <vt:lpstr>Завдання 15. Рівень радіації становить 0,020 мР/год.  Яку дозу від цього фону дістають жителі за добу, за місяць?</vt:lpstr>
      <vt:lpstr>Завдання 16. Вчені встановили, що на відстані 300 м від автомобільної траси вміст свинцю у зернових у 10 разів вище ніж на віддалених ділянках полю. Як попередити попадання свинцю в організм людини? Визначити площу смуги відчуження, шириною 50м на 1км, 10км, 100км дороги.</vt:lpstr>
      <vt:lpstr>Завдання 17. Кількість еритроцитів (у розрахунку на 1 мм) у крові людини становить: -             на рівні моря — 5млн. -             на висоті 700 м над рівнем моря — 5,3 млн. -             на висоті 1800 м над рівнем моря — 7 млн. -             на висоті 4400 м над рівнем моря — 8 млн. Побудуйте графік і дайте пояснення, чому із збільшенням висоти іде збільшення еритроцитів.</vt:lpstr>
      <vt:lpstr>Завдання 18. На кожну людину в нашому місті в середньому на добу припадає 2,5 кг побутових відходів або сміття. Якщо в місті мешкає 240 000 осіб, скільки рейсів має зробити машина вантажністю 3,5 т щоб вивезти сміття?</vt:lpstr>
      <vt:lpstr>Завдання 19. Потреба у кисні в робітника, що спокійно стоїть - 300 см3/хв, коли готує робоче місце - 400 см3/хв., а під час інтенсивної праці – 500 см3/хв. Чим можна пояснити цю різницю? Розрахувати неохідний об’єм кисню впродовж  5 годин інтенсивної праці. Відповідь подати у літрах.</vt:lpstr>
      <vt:lpstr>Формуємо екологію душі.</vt:lpstr>
      <vt:lpstr>ЛІТЕРАТУРА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Збірник задач: математика і екологія</dc:title>
  <cp:lastModifiedBy>Admin</cp:lastModifiedBy>
  <cp:revision>57</cp:revision>
  <dcterms:modified xsi:type="dcterms:W3CDTF">2016-12-11T19:19:05Z</dcterms:modified>
</cp:coreProperties>
</file>