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331" r:id="rId3"/>
    <p:sldId id="332" r:id="rId4"/>
    <p:sldId id="263" r:id="rId5"/>
    <p:sldId id="333" r:id="rId6"/>
    <p:sldId id="269" r:id="rId7"/>
    <p:sldId id="271" r:id="rId8"/>
    <p:sldId id="272" r:id="rId9"/>
    <p:sldId id="275" r:id="rId10"/>
    <p:sldId id="277" r:id="rId11"/>
    <p:sldId id="298" r:id="rId12"/>
    <p:sldId id="320" r:id="rId13"/>
    <p:sldId id="324" r:id="rId14"/>
    <p:sldId id="323" r:id="rId15"/>
    <p:sldId id="310" r:id="rId16"/>
    <p:sldId id="312" r:id="rId17"/>
    <p:sldId id="268" r:id="rId18"/>
    <p:sldId id="325" r:id="rId19"/>
    <p:sldId id="256" r:id="rId20"/>
    <p:sldId id="257" r:id="rId21"/>
    <p:sldId id="258" r:id="rId22"/>
    <p:sldId id="282" r:id="rId23"/>
    <p:sldId id="285" r:id="rId24"/>
    <p:sldId id="315" r:id="rId25"/>
    <p:sldId id="327" r:id="rId26"/>
    <p:sldId id="328" r:id="rId27"/>
    <p:sldId id="284" r:id="rId28"/>
    <p:sldId id="33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CCFF"/>
    <a:srgbClr val="009900"/>
    <a:srgbClr val="00CC00"/>
    <a:srgbClr val="99FF33"/>
    <a:srgbClr val="9900FF"/>
    <a:srgbClr val="660066"/>
    <a:srgbClr val="6600FF"/>
    <a:srgbClr val="CCECFF"/>
    <a:srgbClr val="CC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73" autoAdjust="0"/>
    <p:restoredTop sz="90863" autoAdjust="0"/>
  </p:normalViewPr>
  <p:slideViewPr>
    <p:cSldViewPr>
      <p:cViewPr>
        <p:scale>
          <a:sx n="39" d="100"/>
          <a:sy n="39" d="100"/>
        </p:scale>
        <p:origin x="-96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C0B51-4E06-4241-9FED-75DE576B654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A9554-A4F7-4AB5-865B-5BA79845E2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937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A9554-A4F7-4AB5-865B-5BA79845E2C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A9554-A4F7-4AB5-865B-5BA79845E2C5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648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0503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05653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00687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4055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2888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1554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6315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37131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28483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2926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48222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9679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43363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0795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46613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13265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37223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9031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69739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41113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3426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48809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540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206F9-326C-423D-804E-35C366F97DD8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62FF6-F8A2-487E-BCF5-6BB6563EEB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875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1BA34-DE5E-4F97-892A-AE5CA4F471ED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CBAFB-ABA1-40A2-91F0-AE009B055E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250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10" Type="http://schemas.microsoft.com/office/2007/relationships/hdphoto" Target="../../word/media/hdphoto3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10" Type="http://schemas.microsoft.com/office/2007/relationships/hdphoto" Target="../../word/media/hdphoto3.wdp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ma"/><Relationship Id="rId6" Type="http://schemas.openxmlformats.org/officeDocument/2006/relationships/image" Target="../media/image38.png"/><Relationship Id="rId5" Type="http://schemas.microsoft.com/office/2007/relationships/media" Target="../media/media1.wma"/><Relationship Id="rId4" Type="http://schemas.openxmlformats.org/officeDocument/2006/relationships/image" Target="../media/image37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39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wma"/><Relationship Id="rId6" Type="http://schemas.microsoft.com/office/2007/relationships/media" Target="../media/media2.wma"/><Relationship Id="rId5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0.png"/><Relationship Id="rId7" Type="http://schemas.microsoft.com/office/2007/relationships/media" Target="../media/media3.wma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3.wma"/><Relationship Id="rId6" Type="http://schemas.openxmlformats.org/officeDocument/2006/relationships/image" Target="../media/image37.gif"/><Relationship Id="rId5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1.png"/><Relationship Id="rId12" Type="http://schemas.openxmlformats.org/officeDocument/2006/relationships/image" Target="../media/image43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2.png"/><Relationship Id="rId5" Type="http://schemas.openxmlformats.org/officeDocument/2006/relationships/image" Target="../media/image37.gif"/><Relationship Id="rId10" Type="http://schemas.microsoft.com/office/2007/relationships/hdphoto" Target="../media/hdphoto4.wdp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gdz-ukr.ucoz.ua/_nw/1/43799114.png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43.gif"/><Relationship Id="rId12" Type="http://schemas.openxmlformats.org/officeDocument/2006/relationships/image" Target="../media/image37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11" Type="http://schemas.microsoft.com/office/2007/relationships/hdphoto" Target="../media/hdphoto4.wdp"/><Relationship Id="rId5" Type="http://schemas.microsoft.com/office/2007/relationships/hdphoto" Target="../media/hdphoto5.wdp"/><Relationship Id="rId10" Type="http://schemas.openxmlformats.org/officeDocument/2006/relationships/image" Target="../media/image40.png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19\Desktop\Волкова\ФОНИ\matematika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7"/>
            <a:ext cx="9144000" cy="68597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Завдання уроку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Навчитися розрізняти види трикутників: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за величиною кутів;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за довжинами сторін.</a:t>
            </a:r>
          </a:p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Навчитися знаходити: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периметр трикутника;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суму кутів трикутника.</a:t>
            </a:r>
          </a:p>
          <a:p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Девіз уроку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1"/>
            <a:ext cx="6192688" cy="4525963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учень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мусить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знати,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 мене нарисувати,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 кути мої змінити,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Щоб мене перетворити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 гострокутного в прямокутний,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прямокутного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тупокутний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00200"/>
            <a:ext cx="2664296" cy="26928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064896" cy="576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76672"/>
            <a:ext cx="6804248" cy="5472608"/>
          </a:xfrm>
        </p:spPr>
        <p:txBody>
          <a:bodyPr>
            <a:normAutofit fontScale="90000"/>
          </a:bodyPr>
          <a:lstStyle/>
          <a:p>
            <a:r>
              <a:rPr lang="uk-UA" sz="53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РІЗНОСТОРОННІЙ</a:t>
            </a:r>
            <a:r>
              <a:rPr lang="uk-UA" sz="5300" b="1" dirty="0" smtClean="0">
                <a:latin typeface="Times New Roman" pitchFamily="18" charset="0"/>
                <a:cs typeface="Times New Roman" pitchFamily="18" charset="0"/>
              </a:rPr>
              <a:t> ТРИКУТНИК МАЄ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300" b="1" dirty="0" smtClean="0">
                <a:latin typeface="Times New Roman" pitchFamily="18" charset="0"/>
                <a:cs typeface="Times New Roman" pitchFamily="18" charset="0"/>
              </a:rPr>
              <a:t>ВСІ РІЗНІ СТОРОНИ</a:t>
            </a:r>
            <a:br>
              <a:rPr lang="uk-UA" sz="5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/>
              <a:t>Р = а + </a:t>
            </a:r>
            <a:r>
              <a:rPr lang="en-US" sz="6000" b="1" i="1" dirty="0" smtClean="0"/>
              <a:t>b </a:t>
            </a:r>
            <a:r>
              <a:rPr lang="ru-RU" sz="6000" b="1" i="1" dirty="0" smtClean="0"/>
              <a:t>+ с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53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>
                  <a14:imgLayer r:embed="rId10">
                    <a14:imgEffect>
                      <a14:backgroundRemoval t="7321" b="93393" l="10000" r="90000"/>
                    </a14:imgEffect>
                  </a14:imgLayer>
                </a14:imgProps>
              </a:ex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0796" r="18539"/>
          <a:stretch/>
        </p:blipFill>
        <p:spPr bwMode="auto">
          <a:xfrm rot="20748012">
            <a:off x="0" y="836712"/>
            <a:ext cx="3491880" cy="6408712"/>
          </a:xfrm>
          <a:prstGeom prst="rect">
            <a:avLst/>
          </a:prstGeom>
          <a:noFill/>
          <a:ln>
            <a:noFill/>
          </a:ln>
          <a:effectLst>
            <a:glow rad="228600">
              <a:srgbClr val="9BBB59">
                <a:satMod val="175000"/>
                <a:alpha val="40000"/>
              </a:srgbClr>
            </a:glow>
            <a:outerShdw dist="35921" dir="2700000" algn="ctr" rotWithShape="0">
              <a:srgbClr val="EEECE1"/>
            </a:outerShdw>
          </a:effectLst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0"/>
            <a:ext cx="6059016" cy="5949280"/>
          </a:xfrm>
        </p:spPr>
        <p:txBody>
          <a:bodyPr/>
          <a:lstStyle/>
          <a:p>
            <a:r>
              <a:rPr lang="uk-UA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РІВНОСТОРОННІЙ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ТРИКУТНИК МАЄ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  ВСІ РІВНІ СТОРОНИ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Р =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4800" b="1" dirty="0" smtClean="0"/>
              <a:t/>
            </a:r>
            <a:br>
              <a:rPr lang="uk-UA" sz="48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52" name="Равнобедренный треугольник 2"/>
          <p:cNvSpPr>
            <a:spLocks noChangeArrowheads="1"/>
          </p:cNvSpPr>
          <p:nvPr/>
        </p:nvSpPr>
        <p:spPr bwMode="auto">
          <a:xfrm>
            <a:off x="458788" y="1466850"/>
            <a:ext cx="4185220" cy="4482430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5098578"/>
          </a:xfrm>
        </p:spPr>
        <p:txBody>
          <a:bodyPr>
            <a:normAutofit/>
          </a:bodyPr>
          <a:lstStyle/>
          <a:p>
            <a:r>
              <a:rPr lang="uk-UA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РІВНОБЕДРЕНИЙ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ТРИКУТНИК МАЄ ДВІ СТОРОНИ РІВНІ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Р =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а + </a:t>
            </a:r>
            <a:r>
              <a:rPr lang="en-US" sz="4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Равнобедренный треугольник 3"/>
          <p:cNvSpPr>
            <a:spLocks noChangeArrowheads="1"/>
          </p:cNvSpPr>
          <p:nvPr/>
        </p:nvSpPr>
        <p:spPr bwMode="auto">
          <a:xfrm>
            <a:off x="755576" y="1381418"/>
            <a:ext cx="3744416" cy="5071918"/>
          </a:xfrm>
          <a:prstGeom prst="triangle">
            <a:avLst>
              <a:gd name="adj" fmla="val 49439"/>
            </a:avLst>
          </a:prstGeom>
          <a:solidFill>
            <a:srgbClr val="00FF00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120" cy="693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Равнобедренный треугольник 3"/>
          <p:cNvSpPr>
            <a:spLocks noChangeArrowheads="1"/>
          </p:cNvSpPr>
          <p:nvPr/>
        </p:nvSpPr>
        <p:spPr bwMode="auto">
          <a:xfrm>
            <a:off x="755576" y="332656"/>
            <a:ext cx="2160240" cy="5616624"/>
          </a:xfrm>
          <a:prstGeom prst="triangle">
            <a:avLst>
              <a:gd name="adj" fmla="val 45210"/>
            </a:avLst>
          </a:prstGeom>
          <a:solidFill>
            <a:srgbClr val="00FF00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Равнобедренный треугольник 2"/>
          <p:cNvSpPr>
            <a:spLocks noChangeArrowheads="1"/>
          </p:cNvSpPr>
          <p:nvPr/>
        </p:nvSpPr>
        <p:spPr bwMode="auto">
          <a:xfrm>
            <a:off x="5004048" y="332656"/>
            <a:ext cx="3744416" cy="3096344"/>
          </a:xfrm>
          <a:prstGeom prst="triangle">
            <a:avLst>
              <a:gd name="adj" fmla="val 49160"/>
            </a:avLst>
          </a:prstGeom>
          <a:solidFill>
            <a:srgbClr val="0000FF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2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>
                  <a14:imgLayer r:embed="rId10">
                    <a14:imgEffect>
                      <a14:backgroundRemoval t="7321" b="93393" l="10000" r="90000"/>
                    </a14:imgEffect>
                  </a14:imgLayer>
                </a14:imgProps>
              </a:ex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0796" r="18539"/>
          <a:stretch/>
        </p:blipFill>
        <p:spPr bwMode="auto">
          <a:xfrm>
            <a:off x="2411761" y="0"/>
            <a:ext cx="2664295" cy="5661248"/>
          </a:xfrm>
          <a:prstGeom prst="rect">
            <a:avLst/>
          </a:prstGeom>
          <a:noFill/>
          <a:ln>
            <a:noFill/>
          </a:ln>
          <a:effectLst>
            <a:glow rad="228600">
              <a:srgbClr val="9BBB59">
                <a:satMod val="175000"/>
                <a:alpha val="40000"/>
              </a:srgbClr>
            </a:glow>
            <a:outerShdw dist="35921" dir="2700000" algn="ctr" rotWithShape="0">
              <a:srgbClr val="EEECE1"/>
            </a:outerShdw>
          </a:effectLst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</p:spTree>
    <p:extLst>
      <p:ext uri="{BB962C8B-B14F-4D97-AF65-F5344CB8AC3E}">
        <p14:creationId xmlns="" xmlns:p14="http://schemas.microsoft.com/office/powerpoint/2010/main" val="10509032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848872" cy="5688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683568" y="1340769"/>
            <a:ext cx="6408712" cy="5220580"/>
          </a:xfrm>
          <a:prstGeom prst="rt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57150"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260648"/>
            <a:ext cx="604867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ТРИКУТНИК </a:t>
            </a:r>
            <a:r>
              <a:rPr lang="uk-UA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ПРЯМОКУТНИЙ</a:t>
            </a:r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 В МЕНЕ Є ПРЯМИЙ КУТ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83568" y="5481228"/>
            <a:ext cx="100811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691680" y="5481228"/>
            <a:ext cx="0" cy="10801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80" y="1730703"/>
            <a:ext cx="1343040" cy="761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Без імені1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28384" y="675928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1343040" cy="761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4930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1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96" t="7965" r="7947" b="27227"/>
          <a:stretch/>
        </p:blipFill>
        <p:spPr bwMode="auto">
          <a:xfrm rot="15008017">
            <a:off x="-1621627" y="2152266"/>
            <a:ext cx="6726129" cy="3061792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59832" y="260648"/>
            <a:ext cx="5688632" cy="388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ТРИКУТНИК </a:t>
            </a:r>
            <a:r>
              <a:rPr lang="uk-UA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ГОСТРОКУТНИЙ</a:t>
            </a:r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 В МЕНЕ </a:t>
            </a:r>
          </a:p>
          <a:p>
            <a:pPr algn="ctr"/>
            <a:r>
              <a:rPr lang="uk-UA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ВСІ КУТИ ГОСТРІ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Дуга 1"/>
          <p:cNvSpPr/>
          <p:nvPr/>
        </p:nvSpPr>
        <p:spPr>
          <a:xfrm rot="8573535">
            <a:off x="1537333" y="994255"/>
            <a:ext cx="1070323" cy="664674"/>
          </a:xfrm>
          <a:prstGeom prst="arc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5957813">
            <a:off x="3470381" y="5934719"/>
            <a:ext cx="907835" cy="720080"/>
          </a:xfrm>
          <a:prstGeom prst="arc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509343">
            <a:off x="705671" y="5724310"/>
            <a:ext cx="907835" cy="720080"/>
          </a:xfrm>
          <a:prstGeom prst="arc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12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38864" y="738681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5" y="1792643"/>
            <a:ext cx="1316663" cy="7461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1316663" cy="7461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8773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уроку:</a:t>
            </a:r>
            <a:r>
              <a:rPr lang="ru-RU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Трикутник</a:t>
            </a: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трикутників</a:t>
            </a: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owa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2500" y="2815431"/>
            <a:ext cx="3048000" cy="20955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00192" y="5013176"/>
            <a:ext cx="2386608" cy="1112988"/>
          </a:xfrm>
        </p:spPr>
        <p:txBody>
          <a:bodyPr>
            <a:noAutofit/>
          </a:bodyPr>
          <a:lstStyle/>
          <a:p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Збруєва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Любов Віталіївна,</a:t>
            </a:r>
          </a:p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вчитель математики</a:t>
            </a:r>
          </a:p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Самарської ЗОШ</a:t>
            </a:r>
          </a:p>
          <a:p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Петропавлівської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р.р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Дніпропетровської обл.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28800"/>
            <a:ext cx="3491880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Равнобедренный треугольник 13"/>
          <p:cNvSpPr/>
          <p:nvPr/>
        </p:nvSpPr>
        <p:spPr>
          <a:xfrm>
            <a:off x="5148064" y="2780928"/>
            <a:ext cx="1728192" cy="1584176"/>
          </a:xfrm>
          <a:prstGeom prst="triangle">
            <a:avLst/>
          </a:prstGeom>
          <a:solidFill>
            <a:srgbClr val="660066"/>
          </a:solidFill>
          <a:ln w="57150">
            <a:solidFill>
              <a:srgbClr val="7030A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2362274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Я ТРИКУТНИК 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ТУПОКУТНИЙ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БО В МЕНЕ Є </a:t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ТУПИЙ КУТ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4897" r="875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9" t="15700" r="14881" b="29430"/>
          <a:stretch/>
        </p:blipFill>
        <p:spPr bwMode="auto">
          <a:xfrm>
            <a:off x="1" y="1772816"/>
            <a:ext cx="8644843" cy="460851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Дуга 4"/>
          <p:cNvSpPr/>
          <p:nvPr/>
        </p:nvSpPr>
        <p:spPr>
          <a:xfrm rot="509343">
            <a:off x="3120928" y="5333152"/>
            <a:ext cx="909928" cy="895275"/>
          </a:xfrm>
          <a:prstGeom prst="arc">
            <a:avLst>
              <a:gd name="adj1" fmla="val 12569488"/>
              <a:gd name="adj2" fmla="val 21303838"/>
            </a:avLst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2420889"/>
            <a:ext cx="1305859" cy="7399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Без імені3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452320" y="476672"/>
            <a:ext cx="609600" cy="6096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="" xmlns:p14="http://schemas.microsoft.com/office/powerpoint/2010/main" val="1929590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488"/>
            <a:ext cx="9146120" cy="693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3526" b="95833" l="0" r="8908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1572"/>
            <a:ext cx="3303265" cy="5923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980728"/>
            <a:ext cx="1270729" cy="72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000" b="90000" l="4897" r="875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9" t="15700" r="14881" b="29430"/>
          <a:stretch/>
        </p:blipFill>
        <p:spPr bwMode="auto">
          <a:xfrm>
            <a:off x="1954282" y="2060848"/>
            <a:ext cx="5652119" cy="3060189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ый треугольник 9"/>
          <p:cNvSpPr/>
          <p:nvPr/>
        </p:nvSpPr>
        <p:spPr>
          <a:xfrm>
            <a:off x="1043608" y="2780928"/>
            <a:ext cx="3285747" cy="3546317"/>
          </a:xfrm>
          <a:prstGeom prst="rtTriangle">
            <a:avLst/>
          </a:prstGeom>
          <a:gradFill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 scaled="0"/>
          </a:gradFill>
          <a:ln w="57150"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89796" l="9884" r="89826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0"/>
            <a:ext cx="4896544" cy="283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7" descr="F:\смайлики\0330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0"/>
            <a:ext cx="2304256" cy="258935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91664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2232248"/>
          </a:xfrm>
        </p:spPr>
        <p:txBody>
          <a:bodyPr>
            <a:normAutofit fontScale="90000"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Сума кутів трикутника дорівнює   180</a:t>
            </a:r>
            <a:r>
              <a:rPr lang="en-US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gdz-ukr.ucoz.ua/_nw/1/s43799114.jpg">
            <a:hlinkClick r:id="rId2" tgtFrame="&quot;_blank&quot;" tooltip="&quot;Нажмите, для просмотра в полном размере...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2896"/>
            <a:ext cx="7776863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543103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484784"/>
            <a:ext cx="403244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вид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трикутника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периметр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0808"/>
            <a:ext cx="417646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Розв'яжіть задачу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8219256" cy="4281340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Дріт завдовжки15 см зігнули так,що отримали рівносторонній трикутник. Який периметр цього трикутника? Яка довжина сторони?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Розв'яжіть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задачу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291264" cy="4525963"/>
          </a:xfrm>
        </p:spPr>
        <p:txBody>
          <a:bodyPr/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Взяли дріт завдовжки19 см і з нього зробили трикутник, дві сторони якого дорівнюють 5 см і 7 см. Що ви можете сказати про цей трикутник?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734481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7564" y="1772816"/>
            <a:ext cx="8136904" cy="3168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Вивчити Розділ І. § 21.</a:t>
            </a:r>
          </a:p>
          <a:p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2. Вправи: 718, 723, 733.</a:t>
            </a:r>
          </a:p>
          <a:p>
            <a:r>
              <a:rPr lang="uk-UA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Додаткове завдання 749.                                 </a:t>
            </a:r>
            <a:endParaRPr lang="uk-UA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63663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476673"/>
            <a:ext cx="7632848" cy="56494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Бажаю </a:t>
            </a:r>
            <a:r>
              <a:rPr lang="uk-UA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</a:t>
            </a:r>
            <a:r>
              <a:rPr lang="uk-UA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піхів </a:t>
            </a:r>
            <a:endParaRPr lang="uk-UA" sz="6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у навчанні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89796" l="9884" r="89826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296" y="3789040"/>
            <a:ext cx="6638342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96" t="7965" r="7947" b="27227"/>
          <a:stretch/>
        </p:blipFill>
        <p:spPr bwMode="auto">
          <a:xfrm rot="15008017">
            <a:off x="5478491" y="1600200"/>
            <a:ext cx="2378018" cy="4525963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10000" b="90000" l="4897" r="875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9" t="15700" r="14881" b="29430"/>
          <a:stretch/>
        </p:blipFill>
        <p:spPr bwMode="auto">
          <a:xfrm>
            <a:off x="1954282" y="2852936"/>
            <a:ext cx="5652119" cy="3600400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4"/>
            <a:ext cx="1008112" cy="936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67234">
            <a:off x="770180" y="3717061"/>
            <a:ext cx="834762" cy="7198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Таня\Рабочий стол\смайлики\450275298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77" y="2060848"/>
            <a:ext cx="1152130" cy="1100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7" descr="F:\смайлики\0330.gif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2664296" cy="258935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26876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Доповни речення</a:t>
            </a:r>
            <a:endParaRPr lang="uk-UA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96" y="1628800"/>
            <a:ext cx="8928992" cy="4752528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7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Прямий кут – це кут…</a:t>
            </a:r>
            <a:r>
              <a:rPr lang="ru-RU" sz="7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ru-RU" sz="7300" b="1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ru-RU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7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Гострий кут – це… (</a:t>
            </a:r>
            <a:r>
              <a:rPr lang="ru-RU" sz="73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90</a:t>
            </a:r>
            <a:r>
              <a:rPr lang="ru-RU" sz="7300" b="1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ru-RU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7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Тупий кут – це кут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73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більша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90</a:t>
            </a:r>
            <a:r>
              <a:rPr lang="ru-RU" sz="7300" b="1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3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180</a:t>
            </a:r>
            <a:r>
              <a:rPr lang="ru-RU" sz="7300" b="1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7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Розгорнутий кут – це кут…</a:t>
            </a:r>
            <a:r>
              <a:rPr lang="ru-RU" sz="7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(180</a:t>
            </a:r>
            <a:r>
              <a:rPr lang="ru-RU" sz="7300" b="1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7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7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7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7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5915" y="4365105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365105"/>
            <a:ext cx="82089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4365105"/>
            <a:ext cx="64087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2" y="5237584"/>
            <a:ext cx="454958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257648" y="4366027"/>
            <a:ext cx="756085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uk-UA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509120"/>
            <a:ext cx="8424936" cy="1474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1508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26852 C 0 -0.38866 0.04097 -0.53542 0.07465 -0.53542 L 0.14965 -0.53542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7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animMotion origin="layout" path="M -3.33333E-6 1.11111E-6 L -3.33333E-6 -0.2213 C -3.33333E-6 -0.32014 0.12848 -0.44097 0.23316 -0.44097 L 0.4665 -0.44097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6" y="-2206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animMotion origin="layout" path="M -0.00035 1.11111E-6 L -0.26996 1.11111E-6 C -0.39097 1.11111E-6 -0.53941 -0.06736 -0.53941 -0.12083 L -0.53941 -0.24144 " pathEditMode="relative" rAng="0" ptsTypes="FfFF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62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animMotion origin="layout" path="M 4.72222E-6 -3.7037E-6 L 0.16753 -3.7037E-6 C 0.2427 -3.7037E-6 0.33541 -0.07291 0.33541 -0.13194 L 0.33541 -0.26365 " pathEditMode="relative" rAng="0" ptsTypes="FfFF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-1319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770787" y="836712"/>
            <a:ext cx="7200800" cy="4995829"/>
          </a:xfrm>
          <a:prstGeom prst="triangle">
            <a:avLst/>
          </a:prstGeom>
          <a:solidFill>
            <a:srgbClr val="660066"/>
          </a:solidFill>
          <a:ln w="57150">
            <a:solidFill>
              <a:srgbClr val="7030A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332656"/>
            <a:ext cx="309634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вершини</a:t>
            </a:r>
            <a:endParaRPr lang="uk-UA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88963" y="1206150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кути</a:t>
            </a:r>
            <a:endParaRPr lang="uk-UA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2317624"/>
            <a:ext cx="25202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сторони</a:t>
            </a:r>
            <a:endParaRPr lang="uk-UA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88937" y="753046"/>
            <a:ext cx="209364" cy="199256"/>
          </a:xfrm>
          <a:prstGeom prst="ellipse">
            <a:avLst/>
          </a:prstGeom>
          <a:solidFill>
            <a:srgbClr val="FF0000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Овал 12"/>
          <p:cNvSpPr/>
          <p:nvPr/>
        </p:nvSpPr>
        <p:spPr>
          <a:xfrm>
            <a:off x="7851695" y="5713842"/>
            <a:ext cx="209364" cy="199256"/>
          </a:xfrm>
          <a:prstGeom prst="ellipse">
            <a:avLst/>
          </a:prstGeom>
          <a:solidFill>
            <a:srgbClr val="FF0000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Овал 13"/>
          <p:cNvSpPr/>
          <p:nvPr/>
        </p:nvSpPr>
        <p:spPr>
          <a:xfrm>
            <a:off x="713034" y="5727649"/>
            <a:ext cx="209364" cy="199256"/>
          </a:xfrm>
          <a:prstGeom prst="ellipse">
            <a:avLst/>
          </a:prstGeom>
          <a:solidFill>
            <a:srgbClr val="FF0000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Дуга 14"/>
          <p:cNvSpPr/>
          <p:nvPr/>
        </p:nvSpPr>
        <p:spPr>
          <a:xfrm rot="7790166">
            <a:off x="3856655" y="499843"/>
            <a:ext cx="1017237" cy="1105785"/>
          </a:xfrm>
          <a:prstGeom prst="arc">
            <a:avLst>
              <a:gd name="adj1" fmla="val 16200000"/>
              <a:gd name="adj2" fmla="val 419267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Дуга 15"/>
          <p:cNvSpPr/>
          <p:nvPr/>
        </p:nvSpPr>
        <p:spPr>
          <a:xfrm rot="15717395">
            <a:off x="6980546" y="5138121"/>
            <a:ext cx="1017237" cy="1105785"/>
          </a:xfrm>
          <a:prstGeom prst="arc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Дуга 16"/>
          <p:cNvSpPr/>
          <p:nvPr/>
        </p:nvSpPr>
        <p:spPr>
          <a:xfrm rot="474488">
            <a:off x="682792" y="5174756"/>
            <a:ext cx="1017237" cy="1105785"/>
          </a:xfrm>
          <a:prstGeom prst="arc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9" name="Прямая соединительная линия 18"/>
          <p:cNvCxnSpPr>
            <a:endCxn id="4" idx="0"/>
          </p:cNvCxnSpPr>
          <p:nvPr/>
        </p:nvCxnSpPr>
        <p:spPr>
          <a:xfrm flipV="1">
            <a:off x="758962" y="836711"/>
            <a:ext cx="3612225" cy="499056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4" idx="4"/>
          </p:cNvCxnSpPr>
          <p:nvPr/>
        </p:nvCxnSpPr>
        <p:spPr>
          <a:xfrm flipH="1" flipV="1">
            <a:off x="4381701" y="807532"/>
            <a:ext cx="3589887" cy="5025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4" idx="4"/>
          </p:cNvCxnSpPr>
          <p:nvPr/>
        </p:nvCxnSpPr>
        <p:spPr>
          <a:xfrm flipV="1">
            <a:off x="758962" y="5832540"/>
            <a:ext cx="7212625" cy="1459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711829" y="3286667"/>
            <a:ext cx="346481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ТРИКУТНИК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5054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19\Desktop\трикутники в житті\1112314784963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299" y="476672"/>
            <a:ext cx="3625585" cy="27191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19\Desktop\трикутники в житті\extension-vB4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3" y="3717032"/>
            <a:ext cx="3894934" cy="25862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19\Desktop\трикутники в житті\ps_1494-jpg-600-450-90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718" y="4487788"/>
            <a:ext cx="3160282" cy="2370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94609" y="218968"/>
            <a:ext cx="4833575" cy="446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6000" b="1" dirty="0" smtClean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рхітектура</a:t>
            </a:r>
            <a:endParaRPr lang="uk-UA" sz="6000" b="1" dirty="0">
              <a:solidFill>
                <a:srgbClr val="660066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Users\user19\Desktop\трикутники в житті\1354128451_iskusstvennye-stroeniya-v-rabote-zheleznodorozhnogo-transport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46" y="3469587"/>
            <a:ext cx="3432782" cy="2551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19\Desktop\трикутники в житті\delh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5844"/>
            <a:ext cx="3432540" cy="1880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19\Desktop\трикутники в житті\ps_1362-jpg-600-450-90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611" y="1235951"/>
            <a:ext cx="3308107" cy="2481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25900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19\Desktop\трикутники в житті\00efe105df2efc40797816bfe291f90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91" y="268040"/>
            <a:ext cx="2625799" cy="2568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19\Desktop\трикутники в житті\24662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423" y="260648"/>
            <a:ext cx="2784475" cy="41798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19\Desktop\трикутники в житті\aacc92e5247997879e0fed2e28b0302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29" b="18843"/>
          <a:stretch/>
        </p:blipFill>
        <p:spPr bwMode="auto">
          <a:xfrm>
            <a:off x="92046" y="3932548"/>
            <a:ext cx="4744881" cy="25597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19\Desktop\трикутники в житті\220ed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80728"/>
            <a:ext cx="2795559" cy="37143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19\Desktop\трикутники в житті\01-5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98275"/>
            <a:ext cx="2609581" cy="26095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038967" y="209706"/>
            <a:ext cx="4104456" cy="624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6000" b="1" dirty="0" smtClean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еблі</a:t>
            </a:r>
            <a:endParaRPr lang="uk-UA" sz="6000" b="1" dirty="0">
              <a:solidFill>
                <a:srgbClr val="660066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C:\Users\user19\Desktop\трикутники в житті\mimi-tan-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991" y="2211378"/>
            <a:ext cx="2388029" cy="2631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97613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19\Desktop\трикутники в житті\1_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55310"/>
            <a:ext cx="3791358" cy="32245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19\Desktop\трикутники в житті\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12735"/>
            <a:ext cx="3570933" cy="31662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19\Desktop\трикутники в житті\1364865999_rabo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62" y="2924944"/>
            <a:ext cx="3748483" cy="32924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19\Desktop\трикутники в житті\494067-45f913d979f8525c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800" y="1173020"/>
            <a:ext cx="2931134" cy="26380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7254" y="517772"/>
            <a:ext cx="5703831" cy="624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Дорожні знаки</a:t>
            </a:r>
            <a:endParaRPr lang="uk-UA" sz="6000" b="1" dirty="0">
              <a:solidFill>
                <a:srgbClr val="660066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40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19\Desktop\трикутники в житті\2170606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0" y="764704"/>
            <a:ext cx="3305944" cy="3305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19\Desktop\трикутники в житті\13793308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57948"/>
            <a:ext cx="2809875" cy="2809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19\Desktop\трикутники в житті\balalaika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15391"/>
            <a:ext cx="2370646" cy="3743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19\Desktop\трикутники в житті\Cort_VX-4V_BC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84" y="4541361"/>
            <a:ext cx="3919537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19\Desktop\трикутники в житті\jpg_thum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74665"/>
            <a:ext cx="2791363" cy="22833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25054" y="29011"/>
            <a:ext cx="5843558" cy="1441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Музичні інструменти</a:t>
            </a:r>
            <a:endParaRPr lang="uk-UA" sz="6000" b="1" dirty="0">
              <a:solidFill>
                <a:srgbClr val="660066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4883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19\Desktop\трикутники в житті\1316519090_1316415726_8bda798769_resiz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831" r="17448"/>
          <a:stretch/>
        </p:blipFill>
        <p:spPr bwMode="auto">
          <a:xfrm>
            <a:off x="107504" y="205536"/>
            <a:ext cx="1955801" cy="2498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19\Desktop\трикутники в житті\pechene-treugolniki-v-forme-na-gaz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79612"/>
            <a:ext cx="3137925" cy="23534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19\Desktop\трикутники в житті\phyllo-triangle-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564903"/>
            <a:ext cx="2538822" cy="22341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19\Desktop\трикутники в житті\r89018_larg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222"/>
          <a:stretch/>
        </p:blipFill>
        <p:spPr bwMode="auto">
          <a:xfrm>
            <a:off x="4499991" y="4437112"/>
            <a:ext cx="3635321" cy="2284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19\Desktop\трикутники в житті\recept-pechenya-v-treugolnoj-form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929" y="205536"/>
            <a:ext cx="3145822" cy="23593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user19\Desktop\трикутники в житті\treugolnoe-pechene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57" y="3933056"/>
            <a:ext cx="3557761" cy="2417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19\Desktop\трикутники в житті\b-43705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35" t="7813" r="6944" b="8854"/>
          <a:stretch/>
        </p:blipFill>
        <p:spPr bwMode="auto">
          <a:xfrm>
            <a:off x="4549390" y="3211583"/>
            <a:ext cx="1531493" cy="10794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925054" y="29011"/>
            <a:ext cx="5843558" cy="1441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660066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Продукти, випічка </a:t>
            </a:r>
            <a:endParaRPr lang="uk-UA" sz="6000" b="1" dirty="0">
              <a:solidFill>
                <a:srgbClr val="660066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67673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6134</TotalTime>
  <Words>274</Words>
  <Application>Microsoft Office PowerPoint</Application>
  <PresentationFormat>Экран (4:3)</PresentationFormat>
  <Paragraphs>65</Paragraphs>
  <Slides>27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Специальное оформление</vt:lpstr>
      <vt:lpstr>Слайд 1</vt:lpstr>
      <vt:lpstr>Тема уроку:Трикутник. Види трикутників.</vt:lpstr>
      <vt:lpstr>Доповни речення</vt:lpstr>
      <vt:lpstr>Слайд 4</vt:lpstr>
      <vt:lpstr>Слайд 5</vt:lpstr>
      <vt:lpstr>Слайд 6</vt:lpstr>
      <vt:lpstr>Слайд 7</vt:lpstr>
      <vt:lpstr>Слайд 8</vt:lpstr>
      <vt:lpstr>Слайд 9</vt:lpstr>
      <vt:lpstr>Завдання уроку</vt:lpstr>
      <vt:lpstr>Девіз уроку</vt:lpstr>
      <vt:lpstr>Слайд 12</vt:lpstr>
      <vt:lpstr>РІЗНОСТОРОННІЙ ТРИКУТНИК МАЄ ВСІ РІЗНІ СТОРОНИ Р = а + b + с   </vt:lpstr>
      <vt:lpstr>РІВНОСТОРОННІЙ ТРИКУТНИК МАЄ     ВСІ РІВНІ СТОРОНИ Р = 3а  </vt:lpstr>
      <vt:lpstr>РІВНОБЕДРЕНИЙ ТРИКУТНИК МАЄ ДВІ СТОРОНИ РІВНІ Р = 2а + b </vt:lpstr>
      <vt:lpstr>Слайд 16</vt:lpstr>
      <vt:lpstr>Слайд 17</vt:lpstr>
      <vt:lpstr>Слайд 18</vt:lpstr>
      <vt:lpstr>Слайд 19</vt:lpstr>
      <vt:lpstr>Я ТРИКУТНИК  ТУПОКУТНИЙ,  БО В МЕНЕ Є  ТУПИЙ КУТ</vt:lpstr>
      <vt:lpstr>Слайд 21</vt:lpstr>
      <vt:lpstr>Сума кутів трикутника дорівнює   180º     </vt:lpstr>
      <vt:lpstr>Завдання</vt:lpstr>
      <vt:lpstr>Розв'яжіть задачу</vt:lpstr>
      <vt:lpstr>Розв'яжіть задачу</vt:lpstr>
      <vt:lpstr>Слайд 26</vt:lpstr>
      <vt:lpstr>Слайд 27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PK</cp:lastModifiedBy>
  <cp:revision>252</cp:revision>
  <dcterms:created xsi:type="dcterms:W3CDTF">2014-01-21T18:53:39Z</dcterms:created>
  <dcterms:modified xsi:type="dcterms:W3CDTF">2017-01-09T13:02:05Z</dcterms:modified>
</cp:coreProperties>
</file>