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7" r:id="rId5"/>
    <p:sldId id="258" r:id="rId6"/>
    <p:sldId id="259" r:id="rId7"/>
    <p:sldId id="260" r:id="rId8"/>
    <p:sldId id="288" r:id="rId9"/>
    <p:sldId id="289" r:id="rId10"/>
    <p:sldId id="262" r:id="rId11"/>
    <p:sldId id="263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7E6A4"/>
    <a:srgbClr val="339933"/>
    <a:srgbClr val="FFFFCC"/>
    <a:srgbClr val="FFF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39999">
              <a:schemeClr val="bg1"/>
            </a:gs>
            <a:gs pos="70000">
              <a:schemeClr val="bg1"/>
            </a:gs>
            <a:gs pos="100000">
              <a:srgbClr val="C7E6A4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Картинки по запросу аукці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86" y="312738"/>
            <a:ext cx="381000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процен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52936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02840" y="35795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МАТЕМАТИЧНИЙ АУКЦІОН по темі відсоткові розрахунки</a:t>
            </a:r>
            <a:r>
              <a:rPr lang="uk-UA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 </a:t>
            </a:r>
            <a:r>
              <a:rPr lang="uk-UA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класі</a:t>
            </a:r>
            <a:endParaRPr lang="uk-UA" sz="3600" b="1" dirty="0"/>
          </a:p>
        </p:txBody>
      </p:sp>
      <p:sp>
        <p:nvSpPr>
          <p:cNvPr id="3" name="AutoShape 2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AutoShape 4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6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612775" y="5781228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</a:rPr>
              <a:t>Вчитель математики Ніжинської гімназії № 16</a:t>
            </a:r>
          </a:p>
          <a:p>
            <a:r>
              <a:rPr lang="uk-UA" sz="2400" b="1" dirty="0" smtClean="0">
                <a:solidFill>
                  <a:srgbClr val="006600"/>
                </a:solidFill>
              </a:rPr>
              <a:t>Войтенко П.В.</a:t>
            </a:r>
            <a:endParaRPr lang="uk-UA" sz="2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ranskarpatia.net/uploads/posts/2016-04/1460561738_yuvelirni-prikra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24035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1371677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uk-UA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2492896"/>
            <a:ext cx="54726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</a:t>
            </a:r>
            <a:r>
              <a:rPr lang="uk-UA" dirty="0" smtClean="0"/>
              <a:t> При </a:t>
            </a:r>
            <a:r>
              <a:rPr lang="uk-UA" dirty="0"/>
              <a:t>створення ювелірних прикрас майстер виготовляє сплав золота з сріблом, що містить 45% срібла. </a:t>
            </a:r>
            <a:endParaRPr lang="uk-UA" dirty="0" smtClean="0"/>
          </a:p>
          <a:p>
            <a:r>
              <a:rPr lang="uk-UA" dirty="0" smtClean="0"/>
              <a:t>  Для </a:t>
            </a:r>
            <a:r>
              <a:rPr lang="uk-UA" dirty="0"/>
              <a:t>виробництва прикрас у нього є 20 г такого сплаву. </a:t>
            </a:r>
            <a:endParaRPr lang="uk-UA" dirty="0" smtClean="0"/>
          </a:p>
          <a:p>
            <a:r>
              <a:rPr lang="uk-UA" dirty="0"/>
              <a:t> </a:t>
            </a:r>
            <a:r>
              <a:rPr lang="uk-UA" dirty="0" smtClean="0"/>
              <a:t> Замовник </a:t>
            </a:r>
            <a:r>
              <a:rPr lang="uk-UA" dirty="0"/>
              <a:t>хоче, щоб </a:t>
            </a:r>
            <a:r>
              <a:rPr lang="uk-UA" dirty="0" smtClean="0"/>
              <a:t>вміст </a:t>
            </a:r>
            <a:r>
              <a:rPr lang="uk-UA" dirty="0"/>
              <a:t>срібла був 30</a:t>
            </a:r>
            <a:r>
              <a:rPr lang="uk-UA" dirty="0" smtClean="0"/>
              <a:t>%.  </a:t>
            </a:r>
          </a:p>
          <a:p>
            <a:r>
              <a:rPr lang="uk-UA" dirty="0" smtClean="0"/>
              <a:t>  Скільки </a:t>
            </a:r>
            <a:r>
              <a:rPr lang="uk-UA" dirty="0"/>
              <a:t>золота потрібно для цього додати до сплаву ювеліру?</a:t>
            </a:r>
          </a:p>
          <a:p>
            <a:endParaRPr lang="uk-UA" dirty="0"/>
          </a:p>
        </p:txBody>
      </p:sp>
      <p:pic>
        <p:nvPicPr>
          <p:cNvPr id="6" name="Picture 32" descr="ff962c65118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747053"/>
            <a:ext cx="1336675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033602"/>
              </p:ext>
            </p:extLst>
          </p:nvPr>
        </p:nvGraphicFramePr>
        <p:xfrm>
          <a:off x="755576" y="5229200"/>
          <a:ext cx="7560840" cy="10081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89694"/>
                <a:gridCol w="1889694"/>
                <a:gridCol w="1890726"/>
                <a:gridCol w="1890726"/>
              </a:tblGrid>
              <a:tr h="3360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Маса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% вміст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Маса срібла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І сплав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r>
                        <a:rPr lang="uk-UA" sz="1200">
                          <a:effectLst/>
                        </a:rPr>
                        <a:t>ІІ сплав</a:t>
                      </a: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170305" algn="l"/>
                        </a:tabLs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Картинки по запросу аукці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86" y="312738"/>
            <a:ext cx="381000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02840" y="6048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АУКЦІОН</a:t>
            </a:r>
            <a:endParaRPr lang="uk-UA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4006" y="3588654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ЛОТ 1</a:t>
            </a:r>
            <a:endParaRPr lang="uk-UA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2942323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ЛОТ 2</a:t>
            </a:r>
            <a:endParaRPr lang="uk-UA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3752165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ЛОТ 3</a:t>
            </a:r>
            <a:endParaRPr lang="uk-UA" sz="3600" b="1" dirty="0"/>
          </a:p>
        </p:txBody>
      </p:sp>
      <p:pic>
        <p:nvPicPr>
          <p:cNvPr id="11266" name="Picture 2" descr="http://www.telegraf-spb.ru/published/publicdata/B622311/attachments/SC/products_pictures/mikro-fleshka-serdce_en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10" y="4581128"/>
            <a:ext cx="2360644" cy="164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gallery.ykt.ru/galleries/reklamachat/2014/11/24/1676032_0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12602"/>
            <a:ext cx="2254399" cy="203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vsigdz.com/_ld/13/163331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863135"/>
            <a:ext cx="1502234" cy="55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Картинки по запросу оцінка у щоденнику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3" r="2892"/>
          <a:stretch/>
        </p:blipFill>
        <p:spPr bwMode="auto">
          <a:xfrm>
            <a:off x="6157264" y="4775199"/>
            <a:ext cx="2395609" cy="165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00192" y="5759798"/>
            <a:ext cx="2174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Математика  - 12 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332656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0070C0"/>
                </a:solidFill>
              </a:rPr>
              <a:t>Х</a:t>
            </a:r>
            <a:r>
              <a:rPr lang="uk-UA" sz="4000" b="1" dirty="0" smtClean="0">
                <a:solidFill>
                  <a:srgbClr val="0070C0"/>
                </a:solidFill>
              </a:rPr>
              <a:t>АЙ ЗАВЖДИ ЩАСТИТЬ НА 100% !!!</a:t>
            </a:r>
            <a:endParaRPr lang="uk-UA" sz="4000" b="1" dirty="0">
              <a:solidFill>
                <a:srgbClr val="0070C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642405"/>
              </p:ext>
            </p:extLst>
          </p:nvPr>
        </p:nvGraphicFramePr>
        <p:xfrm>
          <a:off x="3203848" y="1574983"/>
          <a:ext cx="2592288" cy="40684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80120"/>
                <a:gridCol w="1512168"/>
              </a:tblGrid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10 %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20 %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30 %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40 %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50 %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60 %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70 %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80 %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90 %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70C0"/>
                          </a:solidFill>
                        </a:rPr>
                        <a:t>100 %</a:t>
                      </a:r>
                      <a:endParaRPr lang="uk-UA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02" y="1942538"/>
            <a:ext cx="4953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02975"/>
            <a:ext cx="4953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633" y="2727111"/>
            <a:ext cx="41910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69" y="2409263"/>
            <a:ext cx="4476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977" y="3159159"/>
            <a:ext cx="46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20" y="3597142"/>
            <a:ext cx="457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26" y="3951247"/>
            <a:ext cx="4286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01" y="4427497"/>
            <a:ext cx="4572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277" y="5199048"/>
            <a:ext cx="4667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69" y="4812249"/>
            <a:ext cx="457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39364" y="332656"/>
            <a:ext cx="4535519" cy="92333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FrankRuehl" pitchFamily="34" charset="-79"/>
              </a:rPr>
              <a:t>Наша мета: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FrankRuehl" pitchFamily="34" charset="-79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91" y="3212976"/>
            <a:ext cx="4543425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919" y="1340768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6600"/>
                </a:solidFill>
              </a:rPr>
              <a:t>Вміти розв'язувати задачі всіх видів на відсотки, </a:t>
            </a:r>
          </a:p>
          <a:p>
            <a:pPr algn="ctr"/>
            <a:r>
              <a:rPr lang="uk-UA" sz="3200" b="1" dirty="0" smtClean="0">
                <a:solidFill>
                  <a:srgbClr val="006600"/>
                </a:solidFill>
              </a:rPr>
              <a:t>подолати труднощі, які будуть виникати </a:t>
            </a:r>
          </a:p>
          <a:p>
            <a:pPr algn="ctr"/>
            <a:r>
              <a:rPr lang="uk-UA" sz="3200" b="1" dirty="0" smtClean="0">
                <a:solidFill>
                  <a:srgbClr val="006600"/>
                </a:solidFill>
              </a:rPr>
              <a:t>в процесі роботи</a:t>
            </a:r>
            <a:endParaRPr lang="uk-UA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http://pedsovet.su/_ld/296/35939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2" name="Rectangle 48"/>
          <p:cNvSpPr>
            <a:spLocks noChangeArrowheads="1"/>
          </p:cNvSpPr>
          <p:nvPr/>
        </p:nvSpPr>
        <p:spPr bwMode="auto">
          <a:xfrm>
            <a:off x="0" y="1639372"/>
            <a:ext cx="431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dirty="0" smtClean="0">
                <a:solidFill>
                  <a:schemeClr val="hlink"/>
                </a:solidFill>
              </a:rPr>
              <a:t> </a:t>
            </a:r>
            <a:endParaRPr lang="ru-RU" dirty="0">
              <a:solidFill>
                <a:schemeClr val="hlink"/>
              </a:solidFill>
            </a:endParaRPr>
          </a:p>
        </p:txBody>
      </p:sp>
      <p:sp>
        <p:nvSpPr>
          <p:cNvPr id="19467" name="AutoShape 33"/>
          <p:cNvSpPr>
            <a:spLocks noChangeArrowheads="1"/>
          </p:cNvSpPr>
          <p:nvPr/>
        </p:nvSpPr>
        <p:spPr bwMode="auto">
          <a:xfrm>
            <a:off x="3729397" y="4005064"/>
            <a:ext cx="2484506" cy="2455556"/>
          </a:xfrm>
          <a:prstGeom prst="foldedCorner">
            <a:avLst>
              <a:gd name="adj" fmla="val 125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19481" name="AutoShape 33"/>
          <p:cNvSpPr>
            <a:spLocks noChangeArrowheads="1"/>
          </p:cNvSpPr>
          <p:nvPr/>
        </p:nvSpPr>
        <p:spPr bwMode="auto">
          <a:xfrm>
            <a:off x="1562055" y="1210828"/>
            <a:ext cx="2343315" cy="2611414"/>
          </a:xfrm>
          <a:prstGeom prst="foldedCorner">
            <a:avLst>
              <a:gd name="adj" fmla="val 125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0065B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i="1" dirty="0">
              <a:latin typeface="Monotype Corsiva" pitchFamily="66" charset="0"/>
            </a:endParaRPr>
          </a:p>
        </p:txBody>
      </p:sp>
      <p:sp>
        <p:nvSpPr>
          <p:cNvPr id="19482" name="Rectangle 48"/>
          <p:cNvSpPr>
            <a:spLocks noChangeArrowheads="1"/>
          </p:cNvSpPr>
          <p:nvPr/>
        </p:nvSpPr>
        <p:spPr bwMode="auto">
          <a:xfrm>
            <a:off x="1345361" y="1015832"/>
            <a:ext cx="43338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Webdings" pitchFamily="18" charset="2"/>
              </a:rPr>
              <a:t>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488" name="Rectangle 48"/>
          <p:cNvSpPr>
            <a:spLocks noChangeArrowheads="1"/>
          </p:cNvSpPr>
          <p:nvPr/>
        </p:nvSpPr>
        <p:spPr bwMode="auto">
          <a:xfrm>
            <a:off x="3779912" y="3836580"/>
            <a:ext cx="48895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2800" b="1" dirty="0">
                <a:ln/>
                <a:solidFill>
                  <a:srgbClr val="81A042"/>
                </a:solidFill>
                <a:sym typeface="Webdings" pitchFamily="18" charset="2"/>
              </a:rPr>
              <a:t></a:t>
            </a:r>
            <a:r>
              <a:rPr lang="ru-RU" b="1" dirty="0">
                <a:ln/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73122" y="20282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Давайте згадаємо</a:t>
            </a:r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ru-RU" sz="36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>
            <a:off x="6260976" y="880721"/>
            <a:ext cx="2343472" cy="2855548"/>
          </a:xfrm>
          <a:prstGeom prst="foldedCorner">
            <a:avLst>
              <a:gd name="adj" fmla="val 125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5166287" y="2008704"/>
            <a:ext cx="574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bg1"/>
                </a:solidFill>
              </a:rPr>
              <a:t>!</a:t>
            </a:r>
            <a:endParaRPr lang="uk-UA" sz="6000" dirty="0">
              <a:solidFill>
                <a:schemeClr val="bg1"/>
              </a:solidFill>
            </a:endParaRPr>
          </a:p>
        </p:txBody>
      </p: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6096189" y="724634"/>
            <a:ext cx="43338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Webdings" pitchFamily="18" charset="2"/>
              </a:rPr>
              <a:t>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4" descr="Возможно ли снижение процентов по ипотеке в Сбербанке в ближайшее время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58" y="4487813"/>
            <a:ext cx="1905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2996" y="1187141"/>
            <a:ext cx="41014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solidFill>
                  <a:srgbClr val="C00000"/>
                </a:solidFill>
                <a:latin typeface="Monotype Corsiva" pitchFamily="66" charset="0"/>
              </a:rPr>
              <a:t>Як </a:t>
            </a:r>
            <a:r>
              <a:rPr lang="ru-RU" sz="2000" i="1" dirty="0" err="1">
                <a:solidFill>
                  <a:srgbClr val="C00000"/>
                </a:solidFill>
                <a:latin typeface="Monotype Corsiva" pitchFamily="66" charset="0"/>
              </a:rPr>
              <a:t>знайти</a:t>
            </a:r>
            <a:r>
              <a:rPr lang="ru-RU" sz="2000" i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000" i="1" dirty="0" err="1" smtClean="0">
                <a:solidFill>
                  <a:srgbClr val="C00000"/>
                </a:solidFill>
                <a:latin typeface="Monotype Corsiva" pitchFamily="66" charset="0"/>
              </a:rPr>
              <a:t>відсоток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endParaRPr lang="ru-RU" sz="2000" i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2000" i="1" dirty="0" err="1">
                <a:solidFill>
                  <a:srgbClr val="C00000"/>
                </a:solidFill>
                <a:latin typeface="Monotype Corsiva" pitchFamily="66" charset="0"/>
              </a:rPr>
              <a:t>від</a:t>
            </a:r>
            <a:r>
              <a:rPr lang="ru-RU" sz="2000" i="1" dirty="0">
                <a:solidFill>
                  <a:srgbClr val="C00000"/>
                </a:solidFill>
                <a:latin typeface="Monotype Corsiva" pitchFamily="66" charset="0"/>
              </a:rPr>
              <a:t> числа</a:t>
            </a:r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6213903" y="923500"/>
            <a:ext cx="21452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Як </a:t>
            </a:r>
            <a:r>
              <a:rPr lang="ru-RU" sz="2000" i="1" dirty="0" err="1" smtClean="0">
                <a:solidFill>
                  <a:srgbClr val="C00000"/>
                </a:solidFill>
                <a:latin typeface="Monotype Corsiva" pitchFamily="66" charset="0"/>
              </a:rPr>
              <a:t>знайти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000" i="1" dirty="0">
                <a:solidFill>
                  <a:srgbClr val="C00000"/>
                </a:solidFill>
                <a:latin typeface="Monotype Corsiva" pitchFamily="66" charset="0"/>
              </a:rPr>
              <a:t>число за </a:t>
            </a:r>
            <a:r>
              <a:rPr lang="ru-RU" sz="2000" i="1" dirty="0" err="1">
                <a:solidFill>
                  <a:srgbClr val="C00000"/>
                </a:solidFill>
                <a:latin typeface="Monotype Corsiva" pitchFamily="66" charset="0"/>
              </a:rPr>
              <a:t>його</a:t>
            </a:r>
            <a:r>
              <a:rPr lang="ru-RU" sz="2000" i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000" i="1" dirty="0" err="1">
                <a:solidFill>
                  <a:srgbClr val="C00000"/>
                </a:solidFill>
                <a:latin typeface="Monotype Corsiva" pitchFamily="66" charset="0"/>
              </a:rPr>
              <a:t>відсотком</a:t>
            </a:r>
            <a:r>
              <a:rPr lang="ru-RU" i="1" dirty="0">
                <a:latin typeface="Monotype Corsiva" pitchFamily="66" charset="0"/>
              </a:rPr>
              <a:t>?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4039151" y="4036634"/>
            <a:ext cx="2153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Monotype Corsiva" pitchFamily="66" charset="0"/>
              </a:rPr>
              <a:t>Як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встановити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,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який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відсоток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складає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одне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 число </a:t>
            </a:r>
            <a:r>
              <a:rPr lang="ru-RU" i="1" dirty="0" err="1">
                <a:solidFill>
                  <a:srgbClr val="FF0000"/>
                </a:solidFill>
                <a:latin typeface="Monotype Corsiva" pitchFamily="66" charset="0"/>
              </a:rPr>
              <a:t>від</a:t>
            </a:r>
            <a:r>
              <a:rPr lang="ru-RU" i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i="1" dirty="0" smtClean="0">
                <a:solidFill>
                  <a:srgbClr val="FF0000"/>
                </a:solidFill>
                <a:latin typeface="Monotype Corsiva" pitchFamily="66" charset="0"/>
              </a:rPr>
              <a:t>другого?</a:t>
            </a:r>
            <a:endParaRPr lang="ru-RU" i="1" dirty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6312882" y="1639372"/>
            <a:ext cx="24484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>
                <a:solidFill>
                  <a:schemeClr val="bg1"/>
                </a:solidFill>
              </a:rPr>
              <a:t>Представити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відсотки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err="1" smtClean="0">
                <a:solidFill>
                  <a:schemeClr val="bg1"/>
                </a:solidFill>
              </a:rPr>
              <a:t>звичайним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або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десятковим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дробом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і </a:t>
            </a:r>
            <a:r>
              <a:rPr lang="ru-RU" b="1" i="1" dirty="0" err="1">
                <a:solidFill>
                  <a:schemeClr val="bg1"/>
                </a:solidFill>
              </a:rPr>
              <a:t>поділити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дане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число </a:t>
            </a:r>
            <a:r>
              <a:rPr lang="ru-RU" b="1" i="1" dirty="0">
                <a:solidFill>
                  <a:schemeClr val="bg1"/>
                </a:solidFill>
              </a:rPr>
              <a:t>на </a:t>
            </a:r>
            <a:r>
              <a:rPr lang="ru-RU" b="1" i="1" dirty="0" err="1">
                <a:solidFill>
                  <a:schemeClr val="bg1"/>
                </a:solidFill>
              </a:rPr>
              <a:t>цей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дріб</a:t>
            </a:r>
            <a:endParaRPr lang="ru-RU" b="1" i="1" dirty="0">
              <a:solidFill>
                <a:schemeClr val="bg1"/>
              </a:solidFill>
            </a:endParaRPr>
          </a:p>
          <a:p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6863" y="1811289"/>
            <a:ext cx="259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 err="1">
                <a:solidFill>
                  <a:schemeClr val="bg1"/>
                </a:solidFill>
              </a:rPr>
              <a:t>Представити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endParaRPr lang="ru-RU" b="1" i="1" dirty="0" smtClean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 i="1" dirty="0" err="1" smtClean="0">
                <a:solidFill>
                  <a:schemeClr val="bg1"/>
                </a:solidFill>
              </a:rPr>
              <a:t>відсотки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звичайним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або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десятковим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дробом</a:t>
            </a:r>
            <a:r>
              <a:rPr lang="ru-RU" b="1" i="1" dirty="0">
                <a:solidFill>
                  <a:schemeClr val="bg1"/>
                </a:solidFill>
              </a:rPr>
              <a:t> і </a:t>
            </a:r>
            <a:r>
              <a:rPr lang="ru-RU" b="1" i="1" dirty="0" err="1" smtClean="0">
                <a:solidFill>
                  <a:schemeClr val="bg1"/>
                </a:solidFill>
              </a:rPr>
              <a:t>помножити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>
                <a:solidFill>
                  <a:schemeClr val="bg1"/>
                </a:solidFill>
              </a:rPr>
              <a:t>дане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число </a:t>
            </a:r>
            <a:r>
              <a:rPr lang="ru-RU" b="1" i="1" dirty="0">
                <a:solidFill>
                  <a:schemeClr val="bg1"/>
                </a:solidFill>
              </a:rPr>
              <a:t>на </a:t>
            </a:r>
            <a:r>
              <a:rPr lang="ru-RU" b="1" i="1" dirty="0" err="1">
                <a:solidFill>
                  <a:schemeClr val="bg1"/>
                </a:solidFill>
              </a:rPr>
              <a:t>цей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endParaRPr lang="ru-RU" b="1" i="1" dirty="0" smtClean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 i="1" dirty="0" err="1" smtClean="0">
                <a:solidFill>
                  <a:schemeClr val="bg1"/>
                </a:solidFill>
              </a:rPr>
              <a:t>дріб</a:t>
            </a:r>
            <a:endParaRPr lang="ru-RU" b="1" i="1" dirty="0">
              <a:solidFill>
                <a:schemeClr val="bg1"/>
              </a:solidFill>
            </a:endParaRPr>
          </a:p>
          <a:p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3810490" y="4941168"/>
            <a:ext cx="24504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Поділити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перше число на друге і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отриманий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результат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записати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відсотків</a:t>
            </a:r>
            <a:endParaRPr lang="uk-UA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28" name="Picture 2" descr="Картинки по запросу процент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386" y="1469696"/>
            <a:ext cx="201622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593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Картинки по запросу аукці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18" y="764281"/>
            <a:ext cx="381000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3733" y="1196752"/>
            <a:ext cx="6224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МАТЕМАТИЧНИЙ АУКЦІОН </a:t>
            </a:r>
          </a:p>
        </p:txBody>
      </p:sp>
      <p:sp>
        <p:nvSpPr>
          <p:cNvPr id="3" name="AutoShape 2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AutoShape 4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6" descr="Картинки по запросу аукціон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122" name="Picture 2" descr="Картинки по запросу аукці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01008"/>
            <a:ext cx="446449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15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045035"/>
              </p:ext>
            </p:extLst>
          </p:nvPr>
        </p:nvGraphicFramePr>
        <p:xfrm>
          <a:off x="611560" y="404664"/>
          <a:ext cx="8280920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5832648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7501935"/>
                  </p:ext>
                </p:extLst>
              </p:nvPr>
            </p:nvGraphicFramePr>
            <p:xfrm>
              <a:off x="827584" y="620688"/>
              <a:ext cx="3744416" cy="5256584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744416"/>
                  </a:tblGrid>
                  <a:tr h="5256584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uk-UA" sz="18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                І варіант</a:t>
                          </a:r>
                        </a:p>
                        <a:p>
                          <a:pPr marL="342900" lvl="0" indent="-342900" algn="just">
                            <a:spcAft>
                              <a:spcPts val="0"/>
                            </a:spcAft>
                            <a:buFont typeface="+mj-lt"/>
                            <a:buAutoNum type="arabicPeriod"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Виразити десятковим дробом   </a:t>
                          </a:r>
                        </a:p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1,5%.</a:t>
                          </a: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2. </a:t>
                          </a:r>
                          <a:r>
                            <a:rPr lang="en-US" sz="1400" dirty="0" err="1" smtClean="0">
                              <a:solidFill>
                                <a:schemeClr val="bg1"/>
                              </a:solidFill>
                            </a:rPr>
                            <a:t>Знайти</a:t>
                          </a: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</a:rPr>
                            <a:t> в:</a:t>
                          </a:r>
                          <a:endParaRPr lang="uk-UA" sz="1400" dirty="0" smtClean="0">
                            <a:solidFill>
                              <a:schemeClr val="bg1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1,8:в=0,9:0,2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</a:p>
                        <a:p>
                          <a:pPr marL="342900" lvl="0" indent="-342900" algn="just">
                            <a:spcAft>
                              <a:spcPts val="0"/>
                            </a:spcAft>
                            <a:buFont typeface="+mj-lt"/>
                            <a:buAutoNum type="arabicPeriod"/>
                            <a:tabLst>
                              <a:tab pos="1905" algn="l"/>
                              <a:tab pos="180340" algn="l"/>
                            </a:tabLst>
                          </a:pPr>
                          <a:endParaRPr lang="uk-UA" sz="1400" dirty="0" smtClean="0">
                            <a:solidFill>
                              <a:schemeClr val="bg1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3 Знайти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х:</a:t>
                          </a:r>
                        </a:p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х−3,2</m:t>
                                  </m:r>
                                </m:num>
                                <m:den>
                                  <m: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18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2,9</m:t>
                                  </m:r>
                                </m:num>
                                <m:den>
                                  <m:r>
                                    <a:rPr lang="uk-UA" sz="1800" i="1"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0,08</m:t>
                                  </m:r>
                                </m:den>
                              </m:f>
                            </m:oMath>
                          </a14:m>
                          <a:endParaRPr lang="uk-UA" sz="1800" dirty="0">
                            <a:solidFill>
                              <a:schemeClr val="bg1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4. З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52 ц пшениці виходить 41,6 ц борошна. Скільки треба взяти пшениці, щоб одержати 64,8 ц борошна?</a:t>
                          </a: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5. 4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оператори комп’ютерного набору набирають рукопис книги за 5 дні, за скільки днів виконають цю ж роботу 5 операторів?</a:t>
                          </a: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6. У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36 кг сої міститься 7,2 кг жиру. Знайдіть відсотковий вміст жиру в сої.</a:t>
                          </a: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7. У  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лікарському засобі проти грипу міститься 20% екстракту калини. Скільки грам калинового екстракту міститься в 40 г цього розчину?</a:t>
                          </a:r>
                        </a:p>
                        <a:p>
                          <a:pPr marL="0" lvl="0" indent="0" algn="just"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1905" algn="l"/>
                              <a:tab pos="180340" algn="l"/>
                            </a:tabLst>
                          </a:pP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8. Банк </a:t>
                          </a:r>
                          <a:r>
                            <a:rPr lang="uk-UA" sz="1400" dirty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виплачує 8% річних. Яку суму одержить в кінці року вкладник, маючи на рахунку 2 000 грн</a:t>
                          </a:r>
                          <a:r>
                            <a:rPr lang="uk-UA" sz="1400" dirty="0" smtClean="0">
                              <a:solidFill>
                                <a:schemeClr val="bg1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.?</a:t>
                          </a:r>
                          <a:endParaRPr lang="uk-UA" sz="1400" dirty="0">
                            <a:solidFill>
                              <a:schemeClr val="bg1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6600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7501935"/>
                  </p:ext>
                </p:extLst>
              </p:nvPr>
            </p:nvGraphicFramePr>
            <p:xfrm>
              <a:off x="827584" y="620688"/>
              <a:ext cx="3744416" cy="5256584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744416"/>
                  </a:tblGrid>
                  <a:tr h="525658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63" t="-1508" b="-23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788024" y="620688"/>
                <a:ext cx="3960440" cy="5406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dirty="0"/>
                  <a:t> </a:t>
                </a:r>
                <a:r>
                  <a:rPr lang="uk-UA" dirty="0" smtClean="0">
                    <a:solidFill>
                      <a:schemeClr val="bg1"/>
                    </a:solidFill>
                  </a:rPr>
                  <a:t>ІІ варіант</a:t>
                </a:r>
              </a:p>
              <a:p>
                <a:pPr lvl="0"/>
                <a:r>
                  <a:rPr lang="uk-UA" sz="1400" dirty="0" smtClean="0">
                    <a:solidFill>
                      <a:schemeClr val="bg1"/>
                    </a:solidFill>
                  </a:rPr>
                  <a:t>1. </a:t>
                </a:r>
                <a:r>
                  <a:rPr lang="en-US" sz="1400" dirty="0" err="1" smtClean="0">
                    <a:solidFill>
                      <a:schemeClr val="bg1"/>
                    </a:solidFill>
                  </a:rPr>
                  <a:t>Виразити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десятковим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дробом</a:t>
                </a:r>
                <a:r>
                  <a:rPr lang="en-US" sz="1400" dirty="0">
                    <a:solidFill>
                      <a:schemeClr val="bg1"/>
                    </a:solidFill>
                  </a:rPr>
                  <a:t>   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0, 2 %.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pPr lvl="0"/>
                <a:r>
                  <a:rPr lang="uk-UA" sz="1400" dirty="0" smtClean="0">
                    <a:solidFill>
                      <a:schemeClr val="bg1"/>
                    </a:solidFill>
                  </a:rPr>
                  <a:t>2. </a:t>
                </a:r>
                <a:r>
                  <a:rPr lang="en-US" sz="1400" dirty="0" err="1" smtClean="0">
                    <a:solidFill>
                      <a:schemeClr val="bg1"/>
                    </a:solidFill>
                  </a:rPr>
                  <a:t>Знайти</a:t>
                </a:r>
                <a:r>
                  <a:rPr lang="uk-UA" sz="1400" dirty="0" smtClean="0">
                    <a:solidFill>
                      <a:schemeClr val="bg1"/>
                    </a:solidFill>
                  </a:rPr>
                  <a:t> а:</a:t>
                </a:r>
              </a:p>
              <a:p>
                <a:pPr lvl="0"/>
                <a:r>
                  <a:rPr lang="uk-UA" sz="14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а</a:t>
                </a:r>
                <a:r>
                  <a:rPr lang="en-US" sz="1400" dirty="0">
                    <a:solidFill>
                      <a:schemeClr val="bg1"/>
                    </a:solidFill>
                  </a:rPr>
                  <a:t>: 2,5=1,6:0,5.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pPr lvl="0"/>
                <a:endParaRPr lang="uk-UA" sz="1400" dirty="0" smtClean="0">
                  <a:solidFill>
                    <a:schemeClr val="bg1"/>
                  </a:solidFill>
                </a:endParaRPr>
              </a:p>
              <a:p>
                <a:pPr lvl="0"/>
                <a:r>
                  <a:rPr lang="uk-UA" sz="1400" dirty="0" smtClean="0">
                    <a:solidFill>
                      <a:schemeClr val="bg1"/>
                    </a:solidFill>
                  </a:rPr>
                  <a:t>3. </a:t>
                </a:r>
                <a:r>
                  <a:rPr lang="en-US" sz="1400" dirty="0" err="1" smtClean="0">
                    <a:solidFill>
                      <a:schemeClr val="bg1"/>
                    </a:solidFill>
                  </a:rPr>
                  <a:t>Знайти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>
                    <a:solidFill>
                      <a:schemeClr val="bg1"/>
                    </a:solidFill>
                  </a:rPr>
                  <a:t>х: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х+4,2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0,7</m:t>
                        </m:r>
                      </m:num>
                      <m:den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  <m:t>8,4</m:t>
                        </m:r>
                      </m:den>
                    </m:f>
                  </m:oMath>
                </a14:m>
                <a:endParaRPr lang="uk-UA" dirty="0">
                  <a:solidFill>
                    <a:schemeClr val="bg1"/>
                  </a:solidFill>
                </a:endParaRPr>
              </a:p>
              <a:p>
                <a:r>
                  <a:rPr lang="uk-UA" sz="1400" dirty="0" smtClean="0">
                    <a:solidFill>
                      <a:schemeClr val="bg1"/>
                    </a:solidFill>
                  </a:rPr>
                  <a:t>4. </a:t>
                </a:r>
                <a:r>
                  <a:rPr lang="uk-UA" sz="1400" dirty="0">
                    <a:solidFill>
                      <a:schemeClr val="bg1"/>
                    </a:solidFill>
                  </a:rPr>
                  <a:t>З 20 кг яблук отримують  12, 8 кг соку. 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Скільки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треба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взяти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свіжих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яблук</a:t>
                </a:r>
                <a:r>
                  <a:rPr lang="ru-RU" sz="1400" dirty="0">
                    <a:solidFill>
                      <a:schemeClr val="bg1"/>
                    </a:solidFill>
                  </a:rPr>
                  <a:t>,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щоб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одержати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з них  5 кг соку?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pPr lvl="0"/>
                <a:r>
                  <a:rPr lang="ru-RU" sz="1400" dirty="0" smtClean="0">
                    <a:solidFill>
                      <a:schemeClr val="bg1"/>
                    </a:solidFill>
                  </a:rPr>
                  <a:t>5. 8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малярів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фарбують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певну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площу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поверхні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стін</a:t>
                </a:r>
                <a:r>
                  <a:rPr lang="ru-RU" sz="1400" dirty="0">
                    <a:solidFill>
                      <a:schemeClr val="bg1"/>
                    </a:solidFill>
                  </a:rPr>
                  <a:t> за 5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днів</a:t>
                </a:r>
                <a:r>
                  <a:rPr lang="ru-RU" sz="1400" dirty="0">
                    <a:solidFill>
                      <a:schemeClr val="bg1"/>
                    </a:solidFill>
                  </a:rPr>
                  <a:t>. За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скільки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днів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виконають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цю</a:t>
                </a:r>
                <a:r>
                  <a:rPr lang="ru-RU" sz="1400" dirty="0">
                    <a:solidFill>
                      <a:schemeClr val="bg1"/>
                    </a:solidFill>
                  </a:rPr>
                  <a:t> ж роботу 5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малярів</a:t>
                </a:r>
                <a:r>
                  <a:rPr lang="ru-RU" sz="1400" dirty="0">
                    <a:solidFill>
                      <a:schemeClr val="bg1"/>
                    </a:solidFill>
                  </a:rPr>
                  <a:t>?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r>
                  <a:rPr lang="ru-RU" sz="1400" dirty="0" smtClean="0">
                    <a:solidFill>
                      <a:schemeClr val="bg1"/>
                    </a:solidFill>
                  </a:rPr>
                  <a:t>6.   У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січні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було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витрачено</a:t>
                </a:r>
                <a:r>
                  <a:rPr lang="ru-RU" sz="1400" dirty="0">
                    <a:solidFill>
                      <a:schemeClr val="bg1"/>
                    </a:solidFill>
                  </a:rPr>
                  <a:t> 4,8 т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вугілля</a:t>
                </a:r>
                <a:r>
                  <a:rPr lang="ru-RU" sz="1400" dirty="0">
                    <a:solidFill>
                      <a:schemeClr val="bg1"/>
                    </a:solidFill>
                  </a:rPr>
                  <a:t>, а в лютому – 5,52 т. На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скільки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відсотків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зросли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витрати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вугілля</a:t>
                </a:r>
                <a:r>
                  <a:rPr lang="ru-RU" sz="1400" dirty="0">
                    <a:solidFill>
                      <a:schemeClr val="bg1"/>
                    </a:solidFill>
                  </a:rPr>
                  <a:t> в лютому в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порівняні</a:t>
                </a:r>
                <a:r>
                  <a:rPr lang="ru-RU" sz="1400" dirty="0">
                    <a:solidFill>
                      <a:schemeClr val="bg1"/>
                    </a:solidFill>
                  </a:rPr>
                  <a:t> з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січнем</a:t>
                </a:r>
                <a:r>
                  <a:rPr lang="ru-RU" sz="1400" dirty="0">
                    <a:solidFill>
                      <a:schemeClr val="bg1"/>
                    </a:solidFill>
                  </a:rPr>
                  <a:t>?</a:t>
                </a:r>
                <a:endParaRPr lang="uk-UA" sz="1400" dirty="0">
                  <a:solidFill>
                    <a:schemeClr val="bg1"/>
                  </a:solidFill>
                </a:endParaRPr>
              </a:p>
              <a:p>
                <a:r>
                  <a:rPr lang="uk-UA" sz="1400" dirty="0" smtClean="0">
                    <a:solidFill>
                      <a:schemeClr val="bg1"/>
                    </a:solidFill>
                  </a:rPr>
                  <a:t>7.   Товар </a:t>
                </a:r>
                <a:r>
                  <a:rPr lang="uk-UA" sz="1400" dirty="0">
                    <a:solidFill>
                      <a:schemeClr val="bg1"/>
                    </a:solidFill>
                  </a:rPr>
                  <a:t>коштує 150 грн. Знайти ціну товару після її зниження на 20%.</a:t>
                </a:r>
              </a:p>
              <a:p>
                <a:pPr lvl="0"/>
                <a:r>
                  <a:rPr lang="uk-UA" sz="1400" dirty="0" smtClean="0">
                    <a:solidFill>
                      <a:schemeClr val="bg1"/>
                    </a:solidFill>
                  </a:rPr>
                  <a:t>8.   </a:t>
                </a:r>
                <a:r>
                  <a:rPr lang="en-US" sz="1400" dirty="0" err="1" smtClean="0">
                    <a:solidFill>
                      <a:schemeClr val="bg1"/>
                    </a:solidFill>
                  </a:rPr>
                  <a:t>Банк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виплачує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uk-UA" sz="1400" dirty="0">
                    <a:solidFill>
                      <a:schemeClr val="bg1"/>
                    </a:solidFill>
                  </a:rPr>
                  <a:t>6</a:t>
                </a:r>
                <a:r>
                  <a:rPr lang="en-US" sz="1400" dirty="0">
                    <a:solidFill>
                      <a:schemeClr val="bg1"/>
                    </a:solidFill>
                  </a:rPr>
                  <a:t>%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річних</a:t>
                </a:r>
                <a:r>
                  <a:rPr lang="en-US" sz="1400" dirty="0">
                    <a:solidFill>
                      <a:schemeClr val="bg1"/>
                    </a:solidFill>
                  </a:rPr>
                  <a:t>. </a:t>
                </a:r>
                <a:r>
                  <a:rPr lang="uk-UA" sz="1400" dirty="0">
                    <a:solidFill>
                      <a:schemeClr val="bg1"/>
                    </a:solidFill>
                  </a:rPr>
                  <a:t>В кінці року вкладник отримав 1500 </a:t>
                </a:r>
                <a:r>
                  <a:rPr lang="uk-UA" sz="1400" dirty="0" err="1">
                    <a:solidFill>
                      <a:schemeClr val="bg1"/>
                    </a:solidFill>
                  </a:rPr>
                  <a:t>грн</a:t>
                </a:r>
                <a:r>
                  <a:rPr lang="uk-UA" sz="1400" dirty="0">
                    <a:solidFill>
                      <a:schemeClr val="bg1"/>
                    </a:solidFill>
                  </a:rPr>
                  <a:t> прибутку. </a:t>
                </a:r>
                <a:r>
                  <a:rPr lang="ru-RU" sz="1400" dirty="0">
                    <a:solidFill>
                      <a:schemeClr val="bg1"/>
                    </a:solidFill>
                  </a:rPr>
                  <a:t>Яка сума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була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покладена</a:t>
                </a:r>
                <a:r>
                  <a:rPr lang="ru-RU" sz="1400" dirty="0">
                    <a:solidFill>
                      <a:schemeClr val="bg1"/>
                    </a:solidFill>
                  </a:rPr>
                  <a:t> на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рахунок</a:t>
                </a:r>
                <a:r>
                  <a:rPr lang="ru-RU" sz="1400" dirty="0">
                    <a:solidFill>
                      <a:schemeClr val="bg1"/>
                    </a:solidFill>
                  </a:rPr>
                  <a:t>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цього</a:t>
                </a:r>
                <a:r>
                  <a:rPr lang="ru-RU" sz="1400" dirty="0">
                    <a:solidFill>
                      <a:schemeClr val="bg1"/>
                    </a:solidFill>
                  </a:rPr>
                  <a:t> банку </a:t>
                </a:r>
                <a:r>
                  <a:rPr lang="ru-RU" sz="1400" dirty="0" err="1">
                    <a:solidFill>
                      <a:schemeClr val="bg1"/>
                    </a:solidFill>
                  </a:rPr>
                  <a:t>вкладником</a:t>
                </a:r>
                <a:r>
                  <a:rPr lang="ru-RU" sz="1400" dirty="0">
                    <a:solidFill>
                      <a:schemeClr val="bg1"/>
                    </a:solidFill>
                  </a:rPr>
                  <a:t>?</a:t>
                </a:r>
                <a:endParaRPr lang="uk-UA" sz="1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620688"/>
                <a:ext cx="3960440" cy="5406095"/>
              </a:xfrm>
              <a:prstGeom prst="rect">
                <a:avLst/>
              </a:prstGeom>
              <a:blipFill rotWithShape="1">
                <a:blip r:embed="rId3"/>
                <a:stretch>
                  <a:fillRect l="-308" t="-56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95936" y="783913"/>
            <a:ext cx="31167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Бланк відповіді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125720"/>
              </p:ext>
            </p:extLst>
          </p:nvPr>
        </p:nvGraphicFramePr>
        <p:xfrm>
          <a:off x="683568" y="2852936"/>
          <a:ext cx="7776864" cy="32403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15440"/>
                <a:gridCol w="872792"/>
                <a:gridCol w="576064"/>
                <a:gridCol w="720080"/>
                <a:gridCol w="1008112"/>
                <a:gridCol w="792088"/>
                <a:gridCol w="864096"/>
                <a:gridCol w="720080"/>
                <a:gridCol w="1008112"/>
              </a:tblGrid>
              <a:tr h="6480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Варіант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1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2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3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4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5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6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7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400" dirty="0">
                          <a:effectLst/>
                        </a:rPr>
                        <a:t>8</a:t>
                      </a:r>
                      <a:endParaRPr lang="uk-UA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241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4000" dirty="0">
                          <a:solidFill>
                            <a:schemeClr val="tx1"/>
                          </a:solidFill>
                          <a:effectLst/>
                        </a:rPr>
                        <a:t>І</a:t>
                      </a:r>
                      <a:endParaRPr lang="uk-UA" sz="4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148,2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ц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uk-UA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</a:t>
                      </a: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0,2%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г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2160 грн.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4000" dirty="0">
                          <a:solidFill>
                            <a:schemeClr val="tx1"/>
                          </a:solidFill>
                          <a:effectLst/>
                        </a:rPr>
                        <a:t>ІІ</a:t>
                      </a:r>
                      <a:endParaRPr lang="uk-UA" sz="4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6,25 кг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uk-UA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</a:t>
                      </a: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грн.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uk-UA" sz="20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uk-UA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25000 грн.</a:t>
                      </a:r>
                      <a:r>
                        <a:rPr lang="uk-UA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uk-UA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7E6A4"/>
                    </a:solidFill>
                  </a:tcPr>
                </a:tc>
              </a:tr>
            </a:tbl>
          </a:graphicData>
        </a:graphic>
      </p:graphicFrame>
      <p:pic>
        <p:nvPicPr>
          <p:cNvPr id="7171" name="Picture 3" descr="http://i048.radikal.ru/1107/e6/2e7662ee0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88" y="332656"/>
            <a:ext cx="204572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3831431"/>
            <a:ext cx="5256584" cy="2769989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А </a:t>
            </a:r>
            <a:r>
              <a:rPr lang="uk-UA" dirty="0"/>
              <a:t>знак відсотка </a:t>
            </a:r>
            <a:r>
              <a:rPr lang="uk-UA" sz="4000" dirty="0">
                <a:solidFill>
                  <a:srgbClr val="C00000"/>
                </a:solidFill>
              </a:rPr>
              <a:t>(%)</a:t>
            </a:r>
            <a:r>
              <a:rPr lang="uk-UA" dirty="0"/>
              <a:t> з’явився на світ внаслідок </a:t>
            </a:r>
            <a:r>
              <a:rPr lang="uk-UA" dirty="0" smtClean="0"/>
              <a:t>друкарської помилки </a:t>
            </a:r>
            <a:r>
              <a:rPr lang="uk-UA" dirty="0"/>
              <a:t>в 1685 р.: </a:t>
            </a:r>
            <a:endParaRPr lang="uk-UA" dirty="0" smtClean="0"/>
          </a:p>
          <a:p>
            <a:r>
              <a:rPr lang="uk-UA" dirty="0" smtClean="0"/>
              <a:t>прийняте </a:t>
            </a:r>
            <a:r>
              <a:rPr lang="uk-UA" dirty="0"/>
              <a:t>до того часу позначення </a:t>
            </a:r>
            <a:r>
              <a:rPr lang="en-US" sz="4000" dirty="0" err="1">
                <a:solidFill>
                  <a:srgbClr val="C00000"/>
                </a:solidFill>
              </a:rPr>
              <a:t>ct</a:t>
            </a:r>
            <a:r>
              <a:rPr lang="en-US" sz="4000" baseline="-25000" dirty="0" err="1">
                <a:solidFill>
                  <a:srgbClr val="C00000"/>
                </a:solidFill>
              </a:rPr>
              <a:t>o</a:t>
            </a:r>
            <a:endParaRPr lang="uk-UA" sz="4000" dirty="0">
              <a:solidFill>
                <a:srgbClr val="C00000"/>
              </a:solidFill>
            </a:endParaRPr>
          </a:p>
          <a:p>
            <a:r>
              <a:rPr lang="uk-UA" dirty="0"/>
              <a:t>(скорочення слова </a:t>
            </a:r>
            <a:r>
              <a:rPr lang="en-US" dirty="0"/>
              <a:t>cento</a:t>
            </a:r>
            <a:r>
              <a:rPr lang="ru-RU" dirty="0"/>
              <a:t> /</a:t>
            </a:r>
            <a:r>
              <a:rPr lang="uk-UA" dirty="0"/>
              <a:t>від ста/) друкар прийняв за дріб  - </a:t>
            </a:r>
            <a:r>
              <a:rPr lang="uk-UA" sz="4000" dirty="0" err="1">
                <a:solidFill>
                  <a:srgbClr val="C00000"/>
                </a:solidFill>
              </a:rPr>
              <a:t>о\о</a:t>
            </a:r>
            <a:r>
              <a:rPr lang="uk-UA" sz="4000" dirty="0">
                <a:solidFill>
                  <a:srgbClr val="C00000"/>
                </a:solidFill>
              </a:rPr>
              <a:t>.</a:t>
            </a:r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351276"/>
            <a:ext cx="7056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 історії математики:</a:t>
            </a:r>
            <a:endParaRPr lang="ru-RU" sz="4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120721" y="1844824"/>
            <a:ext cx="5256584" cy="1384995"/>
          </a:xfrm>
          <a:prstGeom prst="rect">
            <a:avLst/>
          </a:prstGeom>
          <a:noFill/>
          <a:ln w="508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Сучасний запис </a:t>
            </a:r>
            <a:r>
              <a:rPr lang="uk-UA" dirty="0" smtClean="0"/>
              <a:t>    </a:t>
            </a:r>
            <a:r>
              <a:rPr lang="uk-UA" sz="2400" dirty="0" smtClean="0">
                <a:solidFill>
                  <a:srgbClr val="C00000"/>
                </a:solidFill>
              </a:rPr>
              <a:t>а:в=с:</a:t>
            </a:r>
            <a:r>
              <a:rPr lang="en-US" sz="2400" dirty="0">
                <a:solidFill>
                  <a:srgbClr val="C00000"/>
                </a:solidFill>
              </a:rPr>
              <a:t>d</a:t>
            </a:r>
            <a:r>
              <a:rPr lang="uk-UA" sz="2400" dirty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   </a:t>
            </a:r>
            <a:r>
              <a:rPr lang="uk-UA" dirty="0" smtClean="0"/>
              <a:t>ввів </a:t>
            </a:r>
            <a:r>
              <a:rPr lang="uk-UA" dirty="0"/>
              <a:t>німецький математик </a:t>
            </a:r>
            <a:r>
              <a:rPr lang="uk-UA" dirty="0" err="1" smtClean="0"/>
              <a:t>Лейбніц</a:t>
            </a:r>
            <a:r>
              <a:rPr lang="uk-UA" dirty="0" smtClean="0"/>
              <a:t>  </a:t>
            </a:r>
            <a:r>
              <a:rPr lang="uk-UA" dirty="0"/>
              <a:t>(з1708 р.). </a:t>
            </a:r>
          </a:p>
          <a:p>
            <a:r>
              <a:rPr lang="uk-UA" dirty="0"/>
              <a:t>До того часу запис пропорції виконувався так: </a:t>
            </a:r>
            <a:endParaRPr lang="uk-UA" dirty="0" smtClean="0"/>
          </a:p>
          <a:p>
            <a:r>
              <a:rPr lang="uk-UA" sz="2400" b="1" dirty="0" smtClean="0">
                <a:solidFill>
                  <a:srgbClr val="006600"/>
                </a:solidFill>
              </a:rPr>
              <a:t>                           а</a:t>
            </a:r>
            <a:r>
              <a:rPr lang="uk-UA" sz="2400" b="1" dirty="0">
                <a:solidFill>
                  <a:srgbClr val="006600"/>
                </a:solidFill>
                <a:sym typeface="Symbol"/>
              </a:rPr>
              <a:t></a:t>
            </a:r>
            <a:r>
              <a:rPr lang="uk-UA" sz="2400" b="1" dirty="0">
                <a:solidFill>
                  <a:srgbClr val="006600"/>
                </a:solidFill>
              </a:rPr>
              <a:t> </a:t>
            </a:r>
            <a:r>
              <a:rPr lang="uk-UA" sz="2400" b="1" dirty="0" err="1">
                <a:solidFill>
                  <a:srgbClr val="006600"/>
                </a:solidFill>
              </a:rPr>
              <a:t>в</a:t>
            </a:r>
            <a:r>
              <a:rPr lang="uk-UA" sz="2400" b="1" dirty="0" err="1">
                <a:solidFill>
                  <a:srgbClr val="006600"/>
                </a:solidFill>
                <a:sym typeface="Symbol"/>
              </a:rPr>
              <a:t></a:t>
            </a:r>
            <a:r>
              <a:rPr lang="uk-UA" sz="2400" b="1" dirty="0" err="1">
                <a:solidFill>
                  <a:srgbClr val="006600"/>
                </a:solidFill>
              </a:rPr>
              <a:t>с</a:t>
            </a:r>
            <a:r>
              <a:rPr lang="uk-UA" sz="2400" b="1" dirty="0" err="1">
                <a:solidFill>
                  <a:srgbClr val="006600"/>
                </a:solidFill>
                <a:sym typeface="Symbol"/>
              </a:rPr>
              <a:t></a:t>
            </a:r>
            <a:r>
              <a:rPr lang="en-US" sz="2400" b="1" dirty="0">
                <a:solidFill>
                  <a:srgbClr val="006600"/>
                </a:solidFill>
              </a:rPr>
              <a:t>d</a:t>
            </a:r>
            <a:r>
              <a:rPr lang="uk-UA" sz="2400" b="1" dirty="0" smtClean="0">
                <a:solidFill>
                  <a:srgbClr val="006600"/>
                </a:solidFill>
              </a:rPr>
              <a:t>.</a:t>
            </a:r>
            <a:endParaRPr lang="uk-UA" sz="2400" b="1" dirty="0">
              <a:solidFill>
                <a:srgbClr val="006600"/>
              </a:solidFill>
            </a:endParaRPr>
          </a:p>
        </p:txBody>
      </p:sp>
      <p:pic>
        <p:nvPicPr>
          <p:cNvPr id="8196" name="Picture 4" descr="http://wiki.kab.info/images/1/1c/Leibni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9646"/>
            <a:ext cx="1905000" cy="258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4293096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</a:rPr>
              <a:t>Готфрід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Лейбніц</a:t>
            </a:r>
            <a:endParaRPr lang="uk-UA" b="1" dirty="0" smtClean="0">
              <a:solidFill>
                <a:srgbClr val="002060"/>
              </a:solidFill>
            </a:endParaRPr>
          </a:p>
          <a:p>
            <a:pPr algn="ctr"/>
            <a:r>
              <a:rPr lang="uk-UA" b="1" dirty="0" smtClean="0">
                <a:solidFill>
                  <a:srgbClr val="002060"/>
                </a:solidFill>
              </a:rPr>
              <a:t>1646-1716</a:t>
            </a:r>
            <a:r>
              <a:rPr lang="uk-UA" dirty="0" smtClean="0"/>
              <a:t>)</a:t>
            </a:r>
            <a:endParaRPr lang="uk-UA" dirty="0"/>
          </a:p>
        </p:txBody>
      </p:sp>
      <p:pic>
        <p:nvPicPr>
          <p:cNvPr id="8198" name="Picture 6" descr="http://ridna.ua/wp-content/uploads/wp-post-thumbnail/upyv2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329" y="4754761"/>
            <a:ext cx="1264469" cy="8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5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962132"/>
              </p:ext>
            </p:extLst>
          </p:nvPr>
        </p:nvGraphicFramePr>
        <p:xfrm>
          <a:off x="611560" y="404664"/>
          <a:ext cx="8280920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5832648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7772"/>
              </p:ext>
            </p:extLst>
          </p:nvPr>
        </p:nvGraphicFramePr>
        <p:xfrm>
          <a:off x="827584" y="764703"/>
          <a:ext cx="3744416" cy="51125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44416"/>
              </a:tblGrid>
              <a:tr h="5112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uk-UA" sz="18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       І варіант</a:t>
                      </a:r>
                    </a:p>
                  </a:txBody>
                  <a:tcPr marL="114300" marR="11430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71892" y="62068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dirty="0" smtClean="0">
                <a:solidFill>
                  <a:schemeClr val="bg1"/>
                </a:solidFill>
              </a:rPr>
              <a:t>ІІ варіант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139437"/>
            <a:ext cx="3600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Із 200 співробітників банку 80% працюють з комп’ютерами. Які з тверджень правильні: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uk-UA" dirty="0">
              <a:solidFill>
                <a:schemeClr val="bg1"/>
              </a:solidFill>
            </a:endParaRP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uk-UA" dirty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А</a:t>
            </a:r>
            <a:r>
              <a:rPr lang="uk-UA" dirty="0">
                <a:solidFill>
                  <a:schemeClr val="bg1"/>
                </a:solidFill>
              </a:rPr>
              <a:t>)  Не працюють з комп’ютерами   160 співробітників.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Б</a:t>
            </a:r>
            <a:r>
              <a:rPr lang="uk-UA" dirty="0">
                <a:solidFill>
                  <a:schemeClr val="bg1"/>
                </a:solidFill>
              </a:rPr>
              <a:t>)   Не працюють з комп’ютерами  всіх співробітників.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В</a:t>
            </a:r>
            <a:r>
              <a:rPr lang="uk-UA" dirty="0">
                <a:solidFill>
                  <a:schemeClr val="bg1"/>
                </a:solidFill>
              </a:rPr>
              <a:t>)  з комп’ютерами працюють 40 співробітників.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Г</a:t>
            </a:r>
            <a:r>
              <a:rPr lang="uk-UA" dirty="0">
                <a:solidFill>
                  <a:schemeClr val="bg1"/>
                </a:solidFill>
              </a:rPr>
              <a:t>)  З комп’ютерами не працюють </a:t>
            </a:r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40 </a:t>
            </a:r>
            <a:r>
              <a:rPr lang="uk-UA" dirty="0">
                <a:solidFill>
                  <a:schemeClr val="bg1"/>
                </a:solidFill>
              </a:rPr>
              <a:t>співробітників.</a:t>
            </a:r>
          </a:p>
          <a:p>
            <a:r>
              <a:rPr lang="uk-UA" dirty="0"/>
              <a:t> </a:t>
            </a:r>
          </a:p>
          <a:p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4860032" y="1124744"/>
            <a:ext cx="38723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Із 30 співробітників туристичної фірми 60% володіють англійською мовою, </a:t>
            </a:r>
          </a:p>
          <a:p>
            <a:r>
              <a:rPr lang="uk-UA" dirty="0">
                <a:solidFill>
                  <a:schemeClr val="bg1"/>
                </a:solidFill>
              </a:rPr>
              <a:t>а інші – німецькою. Які з тверджень правильні?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uk-UA" dirty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А</a:t>
            </a:r>
            <a:r>
              <a:rPr lang="uk-UA" dirty="0">
                <a:solidFill>
                  <a:schemeClr val="bg1"/>
                </a:solidFill>
              </a:rPr>
              <a:t>)  співробітників фірми володіють німецькою мовою.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Б</a:t>
            </a:r>
            <a:r>
              <a:rPr lang="uk-UA" dirty="0">
                <a:solidFill>
                  <a:schemeClr val="bg1"/>
                </a:solidFill>
              </a:rPr>
              <a:t>) Не володіють німецькою мовою 12 співробітників фірми.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В</a:t>
            </a:r>
            <a:r>
              <a:rPr lang="uk-UA" dirty="0">
                <a:solidFill>
                  <a:schemeClr val="bg1"/>
                </a:solidFill>
              </a:rPr>
              <a:t>) Англійською мовою володіють 18 співробітників банку.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Г</a:t>
            </a:r>
            <a:r>
              <a:rPr lang="uk-UA" dirty="0">
                <a:solidFill>
                  <a:schemeClr val="bg1"/>
                </a:solidFill>
              </a:rPr>
              <a:t>) Англійською мовою володіють 12 співробітників фірми</a:t>
            </a:r>
          </a:p>
        </p:txBody>
      </p:sp>
    </p:spTree>
    <p:extLst>
      <p:ext uri="{BB962C8B-B14F-4D97-AF65-F5344CB8AC3E}">
        <p14:creationId xmlns:p14="http://schemas.microsoft.com/office/powerpoint/2010/main" val="310218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58206" y="40466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Лист </a:t>
            </a:r>
            <a:r>
              <a:rPr lang="uk-UA" sz="48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Мьобіуса</a:t>
            </a:r>
            <a:endParaRPr lang="uk-UA" dirty="0"/>
          </a:p>
        </p:txBody>
      </p:sp>
      <p:pic>
        <p:nvPicPr>
          <p:cNvPr id="1028" name="Picture 4" descr="Картинки по запросу Мьобіус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5"/>
          <a:stretch/>
        </p:blipFill>
        <p:spPr bwMode="auto">
          <a:xfrm>
            <a:off x="467544" y="1484784"/>
            <a:ext cx="2981325" cy="349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085184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Август </a:t>
            </a:r>
            <a:r>
              <a:rPr lang="uk-UA" dirty="0" err="1" smtClean="0"/>
              <a:t>Фердінант</a:t>
            </a:r>
            <a:r>
              <a:rPr lang="uk-UA" dirty="0" smtClean="0"/>
              <a:t> </a:t>
            </a:r>
            <a:r>
              <a:rPr lang="uk-UA" dirty="0" err="1" smtClean="0"/>
              <a:t>Мьобіус</a:t>
            </a:r>
            <a:endParaRPr lang="uk-UA" dirty="0" smtClean="0"/>
          </a:p>
          <a:p>
            <a:pPr algn="ctr"/>
            <a:r>
              <a:rPr lang="uk-UA" dirty="0" smtClean="0"/>
              <a:t>1790-1868</a:t>
            </a:r>
          </a:p>
          <a:p>
            <a:pPr algn="ctr"/>
            <a:r>
              <a:rPr lang="uk-UA" dirty="0"/>
              <a:t>н</a:t>
            </a:r>
            <a:r>
              <a:rPr lang="uk-UA" dirty="0" smtClean="0"/>
              <a:t>імецький математик</a:t>
            </a:r>
            <a:endParaRPr lang="uk-UA" dirty="0"/>
          </a:p>
        </p:txBody>
      </p:sp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932" y="2132433"/>
            <a:ext cx="476250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9695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740</Words>
  <Application>Microsoft Office PowerPoint</Application>
  <PresentationFormat>Экран (4:3)</PresentationFormat>
  <Paragraphs>163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користувач</dc:creator>
  <cp:lastModifiedBy>користувач</cp:lastModifiedBy>
  <cp:revision>34</cp:revision>
  <dcterms:created xsi:type="dcterms:W3CDTF">2016-11-20T04:37:22Z</dcterms:created>
  <dcterms:modified xsi:type="dcterms:W3CDTF">2017-01-14T12:34:03Z</dcterms:modified>
</cp:coreProperties>
</file>