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66" r:id="rId4"/>
    <p:sldId id="259" r:id="rId5"/>
    <p:sldId id="260" r:id="rId6"/>
    <p:sldId id="268" r:id="rId7"/>
    <p:sldId id="261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764704"/>
            <a:ext cx="748883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solidFill>
                  <a:schemeClr val="tx2">
                    <a:lumMod val="75000"/>
                  </a:schemeClr>
                </a:solidFill>
              </a:rPr>
              <a:t>Презентація до уроку геометрії 9 кл.</a:t>
            </a:r>
          </a:p>
          <a:p>
            <a:pPr algn="ctr"/>
            <a:r>
              <a:rPr lang="uk-UA" sz="6000" dirty="0" smtClean="0">
                <a:solidFill>
                  <a:schemeClr val="tx2">
                    <a:lumMod val="75000"/>
                  </a:schemeClr>
                </a:solidFill>
              </a:rPr>
              <a:t>Властивість правильних многокутників</a:t>
            </a:r>
            <a:endParaRPr lang="uk-UA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5661248"/>
            <a:ext cx="2736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Войтенко П.В.,</a:t>
            </a:r>
          </a:p>
          <a:p>
            <a:r>
              <a:rPr lang="uk-UA" dirty="0"/>
              <a:t>в</a:t>
            </a:r>
            <a:r>
              <a:rPr lang="uk-UA" dirty="0" smtClean="0"/>
              <a:t>читель математики</a:t>
            </a:r>
          </a:p>
          <a:p>
            <a:r>
              <a:rPr lang="uk-UA" dirty="0" smtClean="0"/>
              <a:t>Ніжинської гімназії № 16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7342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871" y="12998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dirty="0" smtClean="0">
                <a:solidFill>
                  <a:schemeClr val="tx2">
                    <a:lumMod val="75000"/>
                  </a:schemeClr>
                </a:solidFill>
              </a:rPr>
              <a:t>Яка з фігур зайва?</a:t>
            </a:r>
            <a:endParaRPr lang="uk-UA" sz="60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ятиугольник 2"/>
          <p:cNvSpPr/>
          <p:nvPr/>
        </p:nvSpPr>
        <p:spPr>
          <a:xfrm rot="1392732">
            <a:off x="1368244" y="1577443"/>
            <a:ext cx="2142964" cy="1722053"/>
          </a:xfrm>
          <a:prstGeom prst="homePlate">
            <a:avLst>
              <a:gd name="adj" fmla="val 42219"/>
            </a:avLst>
          </a:prstGeom>
          <a:noFill/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Шестиугольник 4"/>
          <p:cNvSpPr/>
          <p:nvPr/>
        </p:nvSpPr>
        <p:spPr>
          <a:xfrm rot="19415833">
            <a:off x="4558268" y="1433113"/>
            <a:ext cx="3490105" cy="1542851"/>
          </a:xfrm>
          <a:prstGeom prst="hexagon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Шестиугольник 5"/>
          <p:cNvSpPr/>
          <p:nvPr/>
        </p:nvSpPr>
        <p:spPr>
          <a:xfrm>
            <a:off x="899592" y="3861048"/>
            <a:ext cx="2592288" cy="2232248"/>
          </a:xfrm>
          <a:prstGeom prst="hexagon">
            <a:avLst>
              <a:gd name="adj" fmla="val 28053"/>
              <a:gd name="vf" fmla="val 115470"/>
            </a:avLst>
          </a:prstGeom>
          <a:noFill/>
          <a:ln w="635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289720" y="4165185"/>
            <a:ext cx="2461103" cy="9128"/>
          </a:xfrm>
          <a:prstGeom prst="line">
            <a:avLst/>
          </a:prstGeom>
          <a:ln w="666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4870504" y="4149080"/>
            <a:ext cx="419216" cy="1684890"/>
          </a:xfrm>
          <a:prstGeom prst="line">
            <a:avLst/>
          </a:prstGeom>
          <a:ln w="666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6958735" y="4157626"/>
            <a:ext cx="806419" cy="574936"/>
          </a:xfrm>
          <a:prstGeom prst="line">
            <a:avLst/>
          </a:prstGeom>
          <a:ln w="666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6483341" y="5330447"/>
            <a:ext cx="979450" cy="0"/>
          </a:xfrm>
          <a:prstGeom prst="line">
            <a:avLst/>
          </a:prstGeom>
          <a:ln w="666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855819" y="5812216"/>
            <a:ext cx="1590592" cy="396044"/>
          </a:xfrm>
          <a:prstGeom prst="line">
            <a:avLst/>
          </a:prstGeom>
          <a:ln w="666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6446411" y="5312902"/>
            <a:ext cx="73860" cy="921576"/>
          </a:xfrm>
          <a:prstGeom prst="line">
            <a:avLst/>
          </a:prstGeom>
          <a:ln w="666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6973066" y="4725144"/>
            <a:ext cx="474556" cy="605303"/>
          </a:xfrm>
          <a:prstGeom prst="line">
            <a:avLst/>
          </a:prstGeom>
          <a:ln w="666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907704" y="1696706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1863662" y="4445094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</a:rPr>
              <a:t>3</a:t>
            </a:r>
            <a:endParaRPr lang="uk-UA" sz="6000" b="1" dirty="0">
              <a:solidFill>
                <a:srgbClr val="002060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885970" y="1696706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</a:rPr>
              <a:t>2</a:t>
            </a:r>
            <a:endParaRPr lang="uk-UA" sz="6000" b="1" dirty="0">
              <a:solidFill>
                <a:srgbClr val="002060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724999" y="4483693"/>
            <a:ext cx="5760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2060"/>
                </a:solidFill>
              </a:rPr>
              <a:t>4</a:t>
            </a:r>
            <a:endParaRPr lang="uk-UA" sz="6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78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737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000" dirty="0" smtClean="0">
                <a:solidFill>
                  <a:schemeClr val="accent1">
                    <a:lumMod val="75000"/>
                  </a:schemeClr>
                </a:solidFill>
              </a:rPr>
              <a:t>Властивість многокутника</a:t>
            </a:r>
            <a:r>
              <a:rPr lang="uk-UA" sz="5400" dirty="0" smtClean="0">
                <a:solidFill>
                  <a:srgbClr val="006600"/>
                </a:solidFill>
              </a:rPr>
              <a:t>?</a:t>
            </a:r>
            <a:endParaRPr lang="uk-UA" sz="5400" dirty="0">
              <a:solidFill>
                <a:srgbClr val="006600"/>
              </a:solidFill>
            </a:endParaRPr>
          </a:p>
        </p:txBody>
      </p:sp>
      <p:sp>
        <p:nvSpPr>
          <p:cNvPr id="3" name="Шестиугольник 2"/>
          <p:cNvSpPr/>
          <p:nvPr/>
        </p:nvSpPr>
        <p:spPr>
          <a:xfrm>
            <a:off x="1907704" y="1556792"/>
            <a:ext cx="4536504" cy="4176464"/>
          </a:xfrm>
          <a:prstGeom prst="hexagon">
            <a:avLst>
              <a:gd name="adj" fmla="val 20969"/>
              <a:gd name="vf" fmla="val 115470"/>
            </a:avLst>
          </a:prstGeom>
          <a:noFill/>
          <a:ln w="635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907704" y="1556793"/>
            <a:ext cx="3660741" cy="2088231"/>
          </a:xfrm>
          <a:prstGeom prst="line">
            <a:avLst/>
          </a:prstGeom>
          <a:ln w="635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>
            <a:stCxn id="3" idx="3"/>
            <a:endCxn id="3" idx="1"/>
          </p:cNvCxnSpPr>
          <p:nvPr/>
        </p:nvCxnSpPr>
        <p:spPr>
          <a:xfrm>
            <a:off x="1907704" y="3645024"/>
            <a:ext cx="3660741" cy="2088231"/>
          </a:xfrm>
          <a:prstGeom prst="line">
            <a:avLst/>
          </a:prstGeom>
          <a:ln w="635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stCxn id="3" idx="3"/>
            <a:endCxn id="3" idx="0"/>
          </p:cNvCxnSpPr>
          <p:nvPr/>
        </p:nvCxnSpPr>
        <p:spPr>
          <a:xfrm>
            <a:off x="1907704" y="3645024"/>
            <a:ext cx="4536504" cy="0"/>
          </a:xfrm>
          <a:prstGeom prst="line">
            <a:avLst/>
          </a:prstGeom>
          <a:ln w="635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1115616" y="3212976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r>
              <a:rPr kumimoji="0" lang="uk-UA" sz="6000" i="0" u="none" strike="noStrike" cap="none" normalizeH="0" baseline="-2500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1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2"/>
          <p:cNvSpPr txBox="1">
            <a:spLocks noChangeArrowheads="1"/>
          </p:cNvSpPr>
          <p:nvPr/>
        </p:nvSpPr>
        <p:spPr bwMode="auto">
          <a:xfrm>
            <a:off x="1700511" y="885855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r>
              <a:rPr lang="uk-UA" sz="6000" baseline="-25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2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2"/>
          <p:cNvSpPr txBox="1">
            <a:spLocks noChangeArrowheads="1"/>
          </p:cNvSpPr>
          <p:nvPr/>
        </p:nvSpPr>
        <p:spPr bwMode="auto">
          <a:xfrm>
            <a:off x="5672286" y="939950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r>
              <a:rPr lang="uk-UA" sz="6000" baseline="-25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3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6444208" y="3137607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r>
              <a:rPr lang="uk-UA" sz="6000" baseline="-25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4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12"/>
          <p:cNvSpPr txBox="1">
            <a:spLocks noChangeArrowheads="1"/>
          </p:cNvSpPr>
          <p:nvPr/>
        </p:nvSpPr>
        <p:spPr bwMode="auto">
          <a:xfrm>
            <a:off x="5568445" y="5301208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r>
              <a:rPr lang="uk-UA" sz="6000" baseline="-25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5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2195736" y="5435653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r>
              <a:rPr lang="uk-UA" sz="6000" baseline="-25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6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27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16632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000" dirty="0" smtClean="0">
                <a:solidFill>
                  <a:schemeClr val="accent1">
                    <a:lumMod val="75000"/>
                  </a:schemeClr>
                </a:solidFill>
              </a:rPr>
              <a:t>Властивість многокутника</a:t>
            </a:r>
            <a:r>
              <a:rPr lang="uk-UA" sz="5400" dirty="0" smtClean="0">
                <a:solidFill>
                  <a:srgbClr val="006600"/>
                </a:solidFill>
              </a:rPr>
              <a:t>?</a:t>
            </a:r>
            <a:endParaRPr lang="uk-UA" sz="5400" dirty="0">
              <a:solidFill>
                <a:srgbClr val="006600"/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1938561" y="1772816"/>
            <a:ext cx="4536504" cy="4176464"/>
          </a:xfrm>
          <a:prstGeom prst="hexagon">
            <a:avLst>
              <a:gd name="adj" fmla="val 20969"/>
              <a:gd name="vf" fmla="val 115470"/>
            </a:avLst>
          </a:prstGeom>
          <a:noFill/>
          <a:ln w="635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Овал 16"/>
          <p:cNvSpPr/>
          <p:nvPr/>
        </p:nvSpPr>
        <p:spPr>
          <a:xfrm>
            <a:off x="3635897" y="3284984"/>
            <a:ext cx="1152126" cy="122413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5" name="Прямая соединительная линия 4"/>
          <p:cNvCxnSpPr>
            <a:endCxn id="4" idx="0"/>
          </p:cNvCxnSpPr>
          <p:nvPr/>
        </p:nvCxnSpPr>
        <p:spPr>
          <a:xfrm flipV="1">
            <a:off x="1951137" y="3861048"/>
            <a:ext cx="4523928" cy="1"/>
          </a:xfrm>
          <a:prstGeom prst="line">
            <a:avLst/>
          </a:prstGeom>
          <a:ln w="635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783467" y="1772817"/>
            <a:ext cx="2815835" cy="4154733"/>
          </a:xfrm>
          <a:prstGeom prst="line">
            <a:avLst/>
          </a:prstGeom>
          <a:ln w="635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endCxn id="4" idx="5"/>
          </p:cNvCxnSpPr>
          <p:nvPr/>
        </p:nvCxnSpPr>
        <p:spPr>
          <a:xfrm flipV="1">
            <a:off x="2812124" y="1772817"/>
            <a:ext cx="2787178" cy="4176464"/>
          </a:xfrm>
          <a:prstGeom prst="line">
            <a:avLst/>
          </a:prstGeom>
          <a:ln w="635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Выгнутая вверх стрелка 17"/>
          <p:cNvSpPr/>
          <p:nvPr/>
        </p:nvSpPr>
        <p:spPr>
          <a:xfrm>
            <a:off x="3779912" y="3501008"/>
            <a:ext cx="936103" cy="648072"/>
          </a:xfrm>
          <a:prstGeom prst="curvedDownArrow">
            <a:avLst>
              <a:gd name="adj1" fmla="val 25000"/>
              <a:gd name="adj2" fmla="val 59524"/>
              <a:gd name="adj3" fmla="val 25000"/>
            </a:avLst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chemeClr val="tx1"/>
              </a:solidFill>
            </a:endParaRPr>
          </a:p>
        </p:txBody>
      </p:sp>
      <p:sp>
        <p:nvSpPr>
          <p:cNvPr id="20" name="TextBox 12"/>
          <p:cNvSpPr txBox="1">
            <a:spLocks noChangeArrowheads="1"/>
          </p:cNvSpPr>
          <p:nvPr/>
        </p:nvSpPr>
        <p:spPr bwMode="auto">
          <a:xfrm>
            <a:off x="6660232" y="3184091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r>
              <a:rPr lang="uk-UA" sz="6000" baseline="-25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4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2"/>
          <p:cNvSpPr txBox="1">
            <a:spLocks noChangeArrowheads="1"/>
          </p:cNvSpPr>
          <p:nvPr/>
        </p:nvSpPr>
        <p:spPr bwMode="auto">
          <a:xfrm>
            <a:off x="1780456" y="1039962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r>
              <a:rPr lang="uk-UA" sz="6000" baseline="-25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2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12"/>
          <p:cNvSpPr txBox="1">
            <a:spLocks noChangeArrowheads="1"/>
          </p:cNvSpPr>
          <p:nvPr/>
        </p:nvSpPr>
        <p:spPr bwMode="auto">
          <a:xfrm>
            <a:off x="5593622" y="1039961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r>
              <a:rPr lang="uk-UA" sz="6000" baseline="-25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3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12"/>
          <p:cNvSpPr txBox="1">
            <a:spLocks noChangeArrowheads="1"/>
          </p:cNvSpPr>
          <p:nvPr/>
        </p:nvSpPr>
        <p:spPr bwMode="auto">
          <a:xfrm>
            <a:off x="1115616" y="3184091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r>
              <a:rPr kumimoji="0" lang="uk-UA" sz="6000" i="0" u="none" strike="noStrike" cap="none" normalizeH="0" baseline="-2500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1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5995392" y="5419718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r>
              <a:rPr lang="uk-UA" sz="6000" baseline="-25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5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12"/>
          <p:cNvSpPr txBox="1">
            <a:spLocks noChangeArrowheads="1"/>
          </p:cNvSpPr>
          <p:nvPr/>
        </p:nvSpPr>
        <p:spPr bwMode="auto">
          <a:xfrm>
            <a:off x="1951137" y="5589240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r>
              <a:rPr lang="uk-UA" sz="6000" baseline="-25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6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97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870" y="12998"/>
            <a:ext cx="7710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dirty="0" smtClean="0">
                <a:solidFill>
                  <a:srgbClr val="C00000"/>
                </a:solidFill>
              </a:rPr>
              <a:t>Математичний аукціон</a:t>
            </a:r>
            <a:endParaRPr lang="uk-UA" sz="5400" dirty="0">
              <a:solidFill>
                <a:srgbClr val="C000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126306" y="2233518"/>
            <a:ext cx="2221557" cy="2779658"/>
          </a:xfrm>
          <a:prstGeom prst="ellipse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743622" y="1124745"/>
            <a:ext cx="1512168" cy="5400599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251520" y="1124745"/>
            <a:ext cx="2520280" cy="2808311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51520" y="3933056"/>
            <a:ext cx="4032448" cy="25922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4283968" y="1556792"/>
            <a:ext cx="3456384" cy="4093418"/>
          </a:xfrm>
          <a:prstGeom prst="ellipse">
            <a:avLst/>
          </a:prstGeom>
          <a:noFill/>
          <a:ln w="508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34" name="Прямая соединительная линия 33"/>
          <p:cNvCxnSpPr>
            <a:stCxn id="84" idx="2"/>
          </p:cNvCxnSpPr>
          <p:nvPr/>
        </p:nvCxnSpPr>
        <p:spPr>
          <a:xfrm flipV="1">
            <a:off x="4355976" y="3857418"/>
            <a:ext cx="3384376" cy="378912"/>
          </a:xfrm>
          <a:prstGeom prst="line">
            <a:avLst/>
          </a:prstGeom>
          <a:ln w="635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6876256" y="3857418"/>
            <a:ext cx="864096" cy="1515800"/>
          </a:xfrm>
          <a:prstGeom prst="line">
            <a:avLst/>
          </a:prstGeom>
          <a:ln w="635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461142" y="4236330"/>
            <a:ext cx="2460035" cy="1123144"/>
          </a:xfrm>
          <a:prstGeom prst="line">
            <a:avLst/>
          </a:prstGeom>
          <a:ln w="6350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V="1">
            <a:off x="251520" y="3393083"/>
            <a:ext cx="3096343" cy="53997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1619672" y="2528900"/>
            <a:ext cx="2636118" cy="39964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V="1">
            <a:off x="1799691" y="3603501"/>
            <a:ext cx="468053" cy="126826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12"/>
          <p:cNvSpPr txBox="1">
            <a:spLocks noChangeArrowheads="1"/>
          </p:cNvSpPr>
          <p:nvPr/>
        </p:nvSpPr>
        <p:spPr bwMode="auto">
          <a:xfrm>
            <a:off x="0" y="2665452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12"/>
          <p:cNvSpPr txBox="1">
            <a:spLocks noChangeArrowheads="1"/>
          </p:cNvSpPr>
          <p:nvPr/>
        </p:nvSpPr>
        <p:spPr bwMode="auto">
          <a:xfrm>
            <a:off x="1794197" y="629316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 smtClean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B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TextBox 12"/>
          <p:cNvSpPr txBox="1">
            <a:spLocks noChangeArrowheads="1"/>
          </p:cNvSpPr>
          <p:nvPr/>
        </p:nvSpPr>
        <p:spPr bwMode="auto">
          <a:xfrm>
            <a:off x="4342817" y="5792732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C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TextBox 12"/>
          <p:cNvSpPr txBox="1">
            <a:spLocks noChangeArrowheads="1"/>
          </p:cNvSpPr>
          <p:nvPr/>
        </p:nvSpPr>
        <p:spPr bwMode="auto">
          <a:xfrm>
            <a:off x="2170026" y="2587838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O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TextBox 12"/>
          <p:cNvSpPr txBox="1">
            <a:spLocks noChangeArrowheads="1"/>
          </p:cNvSpPr>
          <p:nvPr/>
        </p:nvSpPr>
        <p:spPr bwMode="auto">
          <a:xfrm>
            <a:off x="3691136" y="3220667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rgbClr val="006600"/>
                </a:solidFill>
                <a:latin typeface="Calibri" pitchFamily="34" charset="0"/>
                <a:cs typeface="Arial" pitchFamily="34" charset="0"/>
              </a:rPr>
              <a:t>K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TextBox 12"/>
          <p:cNvSpPr txBox="1">
            <a:spLocks noChangeArrowheads="1"/>
          </p:cNvSpPr>
          <p:nvPr/>
        </p:nvSpPr>
        <p:spPr bwMode="auto">
          <a:xfrm>
            <a:off x="7524328" y="3933056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rgbClr val="006600"/>
                </a:solidFill>
                <a:latin typeface="Calibri" pitchFamily="34" charset="0"/>
                <a:cs typeface="Arial" pitchFamily="34" charset="0"/>
              </a:rPr>
              <a:t>N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TextBox 12"/>
          <p:cNvSpPr txBox="1">
            <a:spLocks noChangeArrowheads="1"/>
          </p:cNvSpPr>
          <p:nvPr/>
        </p:nvSpPr>
        <p:spPr bwMode="auto">
          <a:xfrm>
            <a:off x="6607819" y="5359474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rgbClr val="006600"/>
                </a:solidFill>
                <a:latin typeface="Calibri" pitchFamily="34" charset="0"/>
                <a:cs typeface="Arial" pitchFamily="34" charset="0"/>
              </a:rPr>
              <a:t>M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TextBox 12"/>
          <p:cNvSpPr txBox="1">
            <a:spLocks noChangeArrowheads="1"/>
          </p:cNvSpPr>
          <p:nvPr/>
        </p:nvSpPr>
        <p:spPr bwMode="auto">
          <a:xfrm>
            <a:off x="5746094" y="2712835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rgbClr val="006600"/>
                </a:solidFill>
                <a:latin typeface="Calibri" pitchFamily="34" charset="0"/>
                <a:cs typeface="Arial" pitchFamily="34" charset="0"/>
              </a:rPr>
              <a:t>O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 flipV="1">
            <a:off x="5778132" y="3471996"/>
            <a:ext cx="468053" cy="13376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flipH="1" flipV="1">
            <a:off x="5859669" y="3645024"/>
            <a:ext cx="1420408" cy="97029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 flipV="1">
            <a:off x="1952091" y="4797902"/>
            <a:ext cx="81626" cy="22365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flipH="1" flipV="1">
            <a:off x="1881318" y="4719633"/>
            <a:ext cx="152399" cy="900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Дуга 119"/>
          <p:cNvSpPr/>
          <p:nvPr/>
        </p:nvSpPr>
        <p:spPr>
          <a:xfrm>
            <a:off x="755576" y="3825044"/>
            <a:ext cx="288032" cy="790274"/>
          </a:xfrm>
          <a:prstGeom prst="arc">
            <a:avLst>
              <a:gd name="adj1" fmla="val 16200000"/>
              <a:gd name="adj2" fmla="val 3155098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1" name="Дуга 120"/>
          <p:cNvSpPr/>
          <p:nvPr/>
        </p:nvSpPr>
        <p:spPr>
          <a:xfrm>
            <a:off x="333872" y="3615198"/>
            <a:ext cx="421704" cy="411287"/>
          </a:xfrm>
          <a:prstGeom prst="arc">
            <a:avLst>
              <a:gd name="adj1" fmla="val 16200000"/>
              <a:gd name="adj2" fmla="val 339823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3" name="Дуга 122"/>
          <p:cNvSpPr/>
          <p:nvPr/>
        </p:nvSpPr>
        <p:spPr>
          <a:xfrm rot="11487415" flipV="1">
            <a:off x="3364411" y="5524651"/>
            <a:ext cx="280206" cy="496505"/>
          </a:xfrm>
          <a:prstGeom prst="arc">
            <a:avLst>
              <a:gd name="adj1" fmla="val 14852295"/>
              <a:gd name="adj2" fmla="val 3574660"/>
            </a:avLst>
          </a:prstGeom>
          <a:ln w="25400">
            <a:solidFill>
              <a:schemeClr val="tx1"/>
            </a:solidFill>
          </a:ln>
          <a:scene3d>
            <a:camera prst="orthographicFront">
              <a:rot lat="0" lon="3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4" name="Дуга 123"/>
          <p:cNvSpPr/>
          <p:nvPr/>
        </p:nvSpPr>
        <p:spPr>
          <a:xfrm rot="11487415" flipV="1">
            <a:off x="3445748" y="5619052"/>
            <a:ext cx="280206" cy="496505"/>
          </a:xfrm>
          <a:prstGeom prst="arc">
            <a:avLst>
              <a:gd name="adj1" fmla="val 14852295"/>
              <a:gd name="adj2" fmla="val 3574660"/>
            </a:avLst>
          </a:prstGeom>
          <a:ln w="25400">
            <a:solidFill>
              <a:schemeClr val="tx1"/>
            </a:solidFill>
          </a:ln>
          <a:scene3d>
            <a:camera prst="orthographicFront">
              <a:rot lat="0" lon="3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5" name="Дуга 124"/>
          <p:cNvSpPr/>
          <p:nvPr/>
        </p:nvSpPr>
        <p:spPr>
          <a:xfrm rot="12993058" flipV="1">
            <a:off x="3799865" y="5469082"/>
            <a:ext cx="284800" cy="495575"/>
          </a:xfrm>
          <a:prstGeom prst="arc">
            <a:avLst>
              <a:gd name="adj1" fmla="val 17693642"/>
              <a:gd name="adj2" fmla="val 3574660"/>
            </a:avLst>
          </a:prstGeom>
          <a:ln w="25400">
            <a:solidFill>
              <a:schemeClr val="tx1"/>
            </a:solidFill>
          </a:ln>
          <a:scene3d>
            <a:camera prst="orthographicFront">
              <a:rot lat="0" lon="3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6" name="Дуга 125"/>
          <p:cNvSpPr/>
          <p:nvPr/>
        </p:nvSpPr>
        <p:spPr>
          <a:xfrm rot="11487415" flipV="1">
            <a:off x="3843865" y="5619051"/>
            <a:ext cx="280206" cy="496505"/>
          </a:xfrm>
          <a:prstGeom prst="arc">
            <a:avLst>
              <a:gd name="adj1" fmla="val 16782933"/>
              <a:gd name="adj2" fmla="val 1330644"/>
            </a:avLst>
          </a:prstGeom>
          <a:ln w="25400">
            <a:solidFill>
              <a:schemeClr val="tx1"/>
            </a:solidFill>
          </a:ln>
          <a:scene3d>
            <a:camera prst="orthographicFront">
              <a:rot lat="0" lon="3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36" name="Прямая соединительная линия 135"/>
          <p:cNvCxnSpPr/>
          <p:nvPr/>
        </p:nvCxnSpPr>
        <p:spPr>
          <a:xfrm flipH="1" flipV="1">
            <a:off x="5831768" y="4634355"/>
            <a:ext cx="168652" cy="9479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единительная линия 142"/>
          <p:cNvCxnSpPr/>
          <p:nvPr/>
        </p:nvCxnSpPr>
        <p:spPr>
          <a:xfrm flipV="1">
            <a:off x="7113720" y="4320207"/>
            <a:ext cx="105922" cy="18958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 flipV="1">
            <a:off x="5919197" y="4729150"/>
            <a:ext cx="81223" cy="19816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Прямая соединительная линия 144"/>
          <p:cNvCxnSpPr/>
          <p:nvPr/>
        </p:nvCxnSpPr>
        <p:spPr>
          <a:xfrm flipH="1" flipV="1">
            <a:off x="7219642" y="4320207"/>
            <a:ext cx="144763" cy="12068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единительная линия 157"/>
          <p:cNvCxnSpPr/>
          <p:nvPr/>
        </p:nvCxnSpPr>
        <p:spPr>
          <a:xfrm flipV="1">
            <a:off x="5220072" y="4479725"/>
            <a:ext cx="72008" cy="20202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Прямая соединительная линия 160"/>
          <p:cNvCxnSpPr/>
          <p:nvPr/>
        </p:nvCxnSpPr>
        <p:spPr>
          <a:xfrm flipV="1">
            <a:off x="6246185" y="4948719"/>
            <a:ext cx="72008" cy="20202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единительная линия 161"/>
          <p:cNvCxnSpPr/>
          <p:nvPr/>
        </p:nvCxnSpPr>
        <p:spPr>
          <a:xfrm>
            <a:off x="7034900" y="4831687"/>
            <a:ext cx="184742" cy="1400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единительная линия 163"/>
          <p:cNvCxnSpPr/>
          <p:nvPr/>
        </p:nvCxnSpPr>
        <p:spPr>
          <a:xfrm>
            <a:off x="7075774" y="4761687"/>
            <a:ext cx="184742" cy="1400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>
            <a:off x="7404611" y="4240546"/>
            <a:ext cx="184742" cy="1400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>
            <a:off x="7431611" y="4166329"/>
            <a:ext cx="184742" cy="1400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22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728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835696" y="692696"/>
            <a:ext cx="4608512" cy="5472608"/>
          </a:xfrm>
          <a:prstGeom prst="ellipse">
            <a:avLst/>
          </a:prstGeom>
          <a:noFill/>
          <a:ln w="476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Шестиугольник 4"/>
          <p:cNvSpPr/>
          <p:nvPr/>
        </p:nvSpPr>
        <p:spPr>
          <a:xfrm>
            <a:off x="1835696" y="1016732"/>
            <a:ext cx="4608512" cy="4752528"/>
          </a:xfrm>
          <a:prstGeom prst="hexagon">
            <a:avLst/>
          </a:prstGeom>
          <a:noFill/>
          <a:ln w="508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7" name="Прямая соединительная линия 6"/>
          <p:cNvCxnSpPr>
            <a:stCxn id="5" idx="3"/>
          </p:cNvCxnSpPr>
          <p:nvPr/>
        </p:nvCxnSpPr>
        <p:spPr>
          <a:xfrm flipV="1">
            <a:off x="1835696" y="3350611"/>
            <a:ext cx="4625255" cy="42385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stCxn id="5" idx="2"/>
            <a:endCxn id="5" idx="5"/>
          </p:cNvCxnSpPr>
          <p:nvPr/>
        </p:nvCxnSpPr>
        <p:spPr>
          <a:xfrm flipV="1">
            <a:off x="2987824" y="1016733"/>
            <a:ext cx="2304256" cy="4752526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endCxn id="5" idx="1"/>
          </p:cNvCxnSpPr>
          <p:nvPr/>
        </p:nvCxnSpPr>
        <p:spPr>
          <a:xfrm>
            <a:off x="2987824" y="1017780"/>
            <a:ext cx="2304256" cy="4751479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Дуга 12"/>
          <p:cNvSpPr/>
          <p:nvPr/>
        </p:nvSpPr>
        <p:spPr>
          <a:xfrm>
            <a:off x="1979712" y="2852936"/>
            <a:ext cx="288032" cy="790274"/>
          </a:xfrm>
          <a:prstGeom prst="arc">
            <a:avLst>
              <a:gd name="adj1" fmla="val 16200000"/>
              <a:gd name="adj2" fmla="val 3155098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Дуга 13"/>
          <p:cNvSpPr/>
          <p:nvPr/>
        </p:nvSpPr>
        <p:spPr>
          <a:xfrm rot="1658265">
            <a:off x="3112598" y="860823"/>
            <a:ext cx="288032" cy="748366"/>
          </a:xfrm>
          <a:prstGeom prst="arc">
            <a:avLst>
              <a:gd name="adj1" fmla="val 17345621"/>
              <a:gd name="adj2" fmla="val 4207932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Дуга 14"/>
          <p:cNvSpPr/>
          <p:nvPr/>
        </p:nvSpPr>
        <p:spPr>
          <a:xfrm rot="2291889">
            <a:off x="1905189" y="3277325"/>
            <a:ext cx="288032" cy="790274"/>
          </a:xfrm>
          <a:prstGeom prst="arc">
            <a:avLst>
              <a:gd name="adj1" fmla="val 16200000"/>
              <a:gd name="adj2" fmla="val 3155098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Дуга 15"/>
          <p:cNvSpPr/>
          <p:nvPr/>
        </p:nvSpPr>
        <p:spPr>
          <a:xfrm rot="17058997">
            <a:off x="3001796" y="4929333"/>
            <a:ext cx="288032" cy="790274"/>
          </a:xfrm>
          <a:prstGeom prst="arc">
            <a:avLst>
              <a:gd name="adj1" fmla="val 16200000"/>
              <a:gd name="adj2" fmla="val 1778863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Дуга 16"/>
          <p:cNvSpPr/>
          <p:nvPr/>
        </p:nvSpPr>
        <p:spPr>
          <a:xfrm rot="6176083">
            <a:off x="2695251" y="1068679"/>
            <a:ext cx="288032" cy="790274"/>
          </a:xfrm>
          <a:prstGeom prst="arc">
            <a:avLst>
              <a:gd name="adj1" fmla="val 16200000"/>
              <a:gd name="adj2" fmla="val 1596878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H="1">
            <a:off x="4107954" y="3429000"/>
            <a:ext cx="31998" cy="234025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4122812" y="5561724"/>
            <a:ext cx="15239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4288159" y="5561724"/>
            <a:ext cx="1" cy="20753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1170856" y="2842779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kumimoji="0" lang="uk-UA" sz="600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cs typeface="Arial" pitchFamily="34" charset="0"/>
              </a:rPr>
              <a:t>А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2234610" y="204890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B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12"/>
          <p:cNvSpPr txBox="1">
            <a:spLocks noChangeArrowheads="1"/>
          </p:cNvSpPr>
          <p:nvPr/>
        </p:nvSpPr>
        <p:spPr bwMode="auto">
          <a:xfrm>
            <a:off x="5316116" y="180644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C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12"/>
          <p:cNvSpPr txBox="1">
            <a:spLocks noChangeArrowheads="1"/>
          </p:cNvSpPr>
          <p:nvPr/>
        </p:nvSpPr>
        <p:spPr bwMode="auto">
          <a:xfrm>
            <a:off x="6593632" y="2661128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D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5268491" y="5445224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K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12"/>
          <p:cNvSpPr txBox="1">
            <a:spLocks noChangeArrowheads="1"/>
          </p:cNvSpPr>
          <p:nvPr/>
        </p:nvSpPr>
        <p:spPr bwMode="auto">
          <a:xfrm>
            <a:off x="2422316" y="5604151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M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12"/>
          <p:cNvSpPr txBox="1">
            <a:spLocks noChangeArrowheads="1"/>
          </p:cNvSpPr>
          <p:nvPr/>
        </p:nvSpPr>
        <p:spPr bwMode="auto">
          <a:xfrm>
            <a:off x="4324001" y="4816638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N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12"/>
          <p:cNvSpPr txBox="1">
            <a:spLocks noChangeArrowheads="1"/>
          </p:cNvSpPr>
          <p:nvPr/>
        </p:nvSpPr>
        <p:spPr bwMode="auto">
          <a:xfrm>
            <a:off x="3274524" y="2528342"/>
            <a:ext cx="132968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</a:pPr>
            <a:r>
              <a:rPr lang="en-US" sz="6000" dirty="0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O</a:t>
            </a:r>
            <a:endParaRPr kumimoji="0" lang="uk-UA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2869133" y="1741383"/>
                <a:ext cx="553357" cy="939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l-GR" sz="3200" b="1" i="1" smtClean="0">
                              <a:latin typeface="Cambria Math"/>
                            </a:rPr>
                            <m:t>𝜶</m:t>
                          </m:r>
                        </m:num>
                        <m:den>
                          <m:r>
                            <a:rPr lang="en-US" sz="3200" b="1" i="1" smtClean="0"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uk-UA" sz="3200" b="1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9133" y="1741383"/>
                <a:ext cx="553357" cy="93955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2318149" y="3544005"/>
                <a:ext cx="553357" cy="939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l-GR" sz="3200" b="1" i="1" smtClean="0">
                              <a:latin typeface="Cambria Math"/>
                            </a:rPr>
                            <m:t>𝜶</m:t>
                          </m:r>
                        </m:num>
                        <m:den>
                          <m:r>
                            <a:rPr lang="en-US" sz="3200" b="1" i="1" smtClean="0"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uk-UA" sz="3200" b="1" dirty="0"/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18149" y="3544005"/>
                <a:ext cx="553357" cy="93955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2839267" y="4179700"/>
                <a:ext cx="553357" cy="939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l-GR" sz="3200" b="1" i="1" smtClean="0">
                              <a:latin typeface="Cambria Math"/>
                            </a:rPr>
                            <m:t>𝜶</m:t>
                          </m:r>
                        </m:num>
                        <m:den>
                          <m:r>
                            <a:rPr lang="en-US" sz="3200" b="1" i="1" smtClean="0"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uk-UA" sz="3200" b="1" dirty="0"/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267" y="4179700"/>
                <a:ext cx="553357" cy="93955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3594966" y="1124744"/>
                <a:ext cx="553357" cy="939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l-GR" sz="3200" b="1" i="1" smtClean="0">
                              <a:latin typeface="Cambria Math"/>
                            </a:rPr>
                            <m:t>𝜶</m:t>
                          </m:r>
                        </m:num>
                        <m:den>
                          <m:r>
                            <a:rPr lang="en-US" sz="3200" b="1" i="1" smtClean="0"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uk-UA" sz="3200" b="1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4966" y="1124744"/>
                <a:ext cx="553357" cy="93955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2281119" y="2308520"/>
                <a:ext cx="553357" cy="9395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sz="3200" b="1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l-GR" sz="3200" b="1" i="1" smtClean="0">
                              <a:latin typeface="Cambria Math"/>
                            </a:rPr>
                            <m:t>𝜶</m:t>
                          </m:r>
                        </m:num>
                        <m:den>
                          <m:r>
                            <a:rPr lang="en-US" sz="3200" b="1" i="1" smtClean="0">
                              <a:latin typeface="Cambria Math"/>
                            </a:rPr>
                            <m:t>𝟐</m:t>
                          </m:r>
                        </m:den>
                      </m:f>
                    </m:oMath>
                  </m:oMathPara>
                </a14:m>
                <a:endParaRPr lang="uk-UA" sz="3200" b="1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1119" y="2308520"/>
                <a:ext cx="553357" cy="93955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uk-U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803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uniscan.by/images/photo_catalog/7200-xxxxxxxxxx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84" y="1416749"/>
            <a:ext cx="4752528" cy="398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843808" y="476672"/>
            <a:ext cx="3600400" cy="3528392"/>
          </a:xfrm>
          <a:prstGeom prst="line">
            <a:avLst/>
          </a:prstGeom>
          <a:ln w="666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2411760" y="4005064"/>
            <a:ext cx="4032448" cy="1872208"/>
          </a:xfrm>
          <a:prstGeom prst="line">
            <a:avLst/>
          </a:prstGeom>
          <a:ln w="666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Дуга 12"/>
          <p:cNvSpPr/>
          <p:nvPr/>
        </p:nvSpPr>
        <p:spPr>
          <a:xfrm rot="13263095">
            <a:off x="5995047" y="3666110"/>
            <a:ext cx="456763" cy="557477"/>
          </a:xfrm>
          <a:prstGeom prst="arc">
            <a:avLst>
              <a:gd name="adj1" fmla="val 16200000"/>
              <a:gd name="adj2" fmla="val 1764576"/>
            </a:avLst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TextBox 11"/>
          <p:cNvSpPr txBox="1"/>
          <p:nvPr/>
        </p:nvSpPr>
        <p:spPr>
          <a:xfrm>
            <a:off x="4850522" y="3289375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uk-UA" sz="60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?</a:t>
            </a:r>
            <a:r>
              <a:rPr lang="en-US" sz="60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 lang="uk-UA" sz="6000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06602" y="153506"/>
            <a:ext cx="3816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І лабораторія – пристрій для перевірки правильності </a:t>
            </a:r>
            <a:r>
              <a:rPr lang="uk-UA" sz="2400" dirty="0" smtClean="0"/>
              <a:t>форми </a:t>
            </a:r>
            <a:r>
              <a:rPr lang="uk-UA" sz="2400" dirty="0" smtClean="0"/>
              <a:t>гайки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11252" y="2708920"/>
            <a:ext cx="17281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lang="uk-UA" sz="60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?</a:t>
            </a:r>
            <a:r>
              <a:rPr lang="en-US" sz="6000" dirty="0" smtClean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 lang="uk-UA" sz="6000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89040" y="5138608"/>
            <a:ext cx="3816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ІІ лабораторія –  максимальний радіус   отвору для встановлення гайки (а= 8 мм)</a:t>
            </a:r>
            <a:endParaRPr lang="uk-UA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251520" y="4462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H="1">
            <a:off x="2650643" y="3287179"/>
            <a:ext cx="936104" cy="1435769"/>
          </a:xfrm>
          <a:prstGeom prst="line">
            <a:avLst/>
          </a:prstGeom>
          <a:ln w="444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Блок-схема: узел 25"/>
          <p:cNvSpPr/>
          <p:nvPr/>
        </p:nvSpPr>
        <p:spPr>
          <a:xfrm flipV="1">
            <a:off x="3563520" y="3266515"/>
            <a:ext cx="45719" cy="45719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5479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117</Words>
  <Application>Microsoft Office PowerPoint</Application>
  <PresentationFormat>Экран (4:3)</PresentationFormat>
  <Paragraphs>50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користувач</dc:creator>
  <cp:lastModifiedBy>користувач</cp:lastModifiedBy>
  <cp:revision>21</cp:revision>
  <dcterms:created xsi:type="dcterms:W3CDTF">2017-01-22T02:34:35Z</dcterms:created>
  <dcterms:modified xsi:type="dcterms:W3CDTF">2017-01-22T18:36:13Z</dcterms:modified>
</cp:coreProperties>
</file>