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73" r:id="rId4"/>
    <p:sldId id="275" r:id="rId5"/>
    <p:sldId id="270" r:id="rId6"/>
    <p:sldId id="276" r:id="rId7"/>
    <p:sldId id="277" r:id="rId8"/>
    <p:sldId id="267" r:id="rId9"/>
    <p:sldId id="268" r:id="rId10"/>
    <p:sldId id="265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56D868-6722-4263-9ED9-FC15AB12D139}" type="datetimeFigureOut">
              <a:rPr lang="ru-RU" smtClean="0"/>
              <a:pPr/>
              <a:t>24.01.2017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3A4DB-CAFE-4E6F-84B9-8D2ECDC28FD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64294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3200" dirty="0" smtClean="0">
                <a:ln>
                  <a:solidFill>
                    <a:srgbClr val="FF3399"/>
                  </a:solidFill>
                </a:ln>
                <a:solidFill>
                  <a:srgbClr val="FFFF00"/>
                </a:solidFill>
              </a:rPr>
              <a:t>Основні тригонометричні тотожності</a:t>
            </a:r>
            <a:r>
              <a:rPr lang="ru-RU" sz="3200" dirty="0" smtClean="0">
                <a:ln>
                  <a:solidFill>
                    <a:srgbClr val="FF66FF"/>
                  </a:solidFill>
                </a:ln>
                <a:solidFill>
                  <a:srgbClr val="FF3300"/>
                </a:solidFill>
              </a:rPr>
              <a:t>.</a:t>
            </a:r>
            <a:endParaRPr lang="ru-RU" sz="3200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785926"/>
            <a:ext cx="4429156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785926"/>
            <a:ext cx="4032250" cy="29289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357818" y="5000636"/>
            <a:ext cx="2857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>
              <a:latin typeface="Calibri" pitchFamily="34" charset="0"/>
            </a:endParaRPr>
          </a:p>
          <a:p>
            <a:pPr algn="r"/>
            <a:r>
              <a:rPr lang="ru-RU" dirty="0" err="1" smtClean="0">
                <a:latin typeface="Calibri" pitchFamily="34" charset="0"/>
              </a:rPr>
              <a:t>В</a:t>
            </a:r>
            <a:r>
              <a:rPr lang="ru-RU" dirty="0" err="1" smtClean="0">
                <a:latin typeface="Calibri" pitchFamily="34" charset="0"/>
              </a:rPr>
              <a:t>читель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математики</a:t>
            </a:r>
          </a:p>
          <a:p>
            <a:pPr algn="r"/>
            <a:r>
              <a:rPr lang="ru-RU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C</a:t>
            </a:r>
            <a:r>
              <a:rPr lang="ru-RU" dirty="0" smtClean="0">
                <a:latin typeface="Calibri" pitchFamily="34" charset="0"/>
              </a:rPr>
              <a:t>ЗШ  №</a:t>
            </a:r>
            <a:r>
              <a:rPr lang="en-US" dirty="0" smtClean="0">
                <a:latin typeface="Calibri" pitchFamily="34" charset="0"/>
              </a:rPr>
              <a:t>73</a:t>
            </a:r>
            <a:endParaRPr lang="ru-RU" dirty="0" smtClean="0">
              <a:latin typeface="Calibri" pitchFamily="34" charset="0"/>
            </a:endParaRPr>
          </a:p>
          <a:p>
            <a:pPr algn="r"/>
            <a:r>
              <a:rPr lang="ru-RU" dirty="0" smtClean="0">
                <a:latin typeface="Calibri" pitchFamily="34" charset="0"/>
              </a:rPr>
              <a:t>М. </a:t>
            </a:r>
            <a:r>
              <a:rPr lang="uk-UA" dirty="0" smtClean="0">
                <a:latin typeface="Calibri" pitchFamily="34" charset="0"/>
              </a:rPr>
              <a:t>Львова</a:t>
            </a:r>
            <a:endParaRPr lang="ru-RU" dirty="0" smtClean="0">
              <a:latin typeface="Calibri" pitchFamily="34" charset="0"/>
            </a:endParaRPr>
          </a:p>
          <a:p>
            <a:pPr algn="r"/>
            <a:r>
              <a:rPr lang="uk-UA" dirty="0" err="1" smtClean="0">
                <a:latin typeface="Calibri" pitchFamily="34" charset="0"/>
              </a:rPr>
              <a:t>Грицеляк</a:t>
            </a:r>
            <a:r>
              <a:rPr lang="uk-UA" dirty="0" smtClean="0">
                <a:latin typeface="Calibri" pitchFamily="34" charset="0"/>
              </a:rPr>
              <a:t> Г.П.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b="1" dirty="0" smtClean="0"/>
              <a:t>П</a:t>
            </a:r>
            <a:r>
              <a:rPr lang="uk-UA" sz="4800" b="1" dirty="0" smtClean="0"/>
              <a:t>і</a:t>
            </a:r>
            <a:r>
              <a:rPr lang="ru-RU" sz="4800" b="1" dirty="0" err="1" smtClean="0"/>
              <a:t>дсумок</a:t>
            </a:r>
            <a:r>
              <a:rPr lang="ru-RU" sz="4800" b="1" smtClean="0"/>
              <a:t> уроку: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186766" cy="4529467"/>
          </a:xfr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25"/>
              </a:spcBef>
              <a:buFont typeface="Calibri" pitchFamily="34" charset="0"/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Сьогодні на уроці ми повторили і систематизували знання з теми «Співвідношення між тригонометричними функціями одного і того ж аргументу»</a:t>
            </a:r>
            <a:endParaRPr lang="ru-RU" sz="2400" dirty="0" smtClean="0">
              <a:latin typeface="Franklin Gothic Medium" pitchFamily="34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ts val="25"/>
              </a:spcBef>
              <a:buFont typeface="Calibri" pitchFamily="34" charset="0"/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язали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ряд практичних задач</a:t>
            </a:r>
            <a:endParaRPr lang="ru-RU" sz="2400" dirty="0" smtClean="0">
              <a:latin typeface="Franklin Gothic Medium" pitchFamily="34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ts val="25"/>
              </a:spcBef>
              <a:buFont typeface="Calibri" pitchFamily="34" charset="0"/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Застосували набуті знання в стандартних і нестандартних ситуаціях</a:t>
            </a:r>
            <a:endParaRPr lang="ru-RU" sz="2400" dirty="0" smtClean="0">
              <a:latin typeface="Franklin Gothic Medium" pitchFamily="34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ts val="25"/>
              </a:spcBef>
              <a:buFont typeface="Calibri" pitchFamily="34" charset="0"/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Робили висновки</a:t>
            </a:r>
            <a:endParaRPr lang="ru-RU" sz="2400" dirty="0" smtClean="0">
              <a:latin typeface="Franklin Gothic Medium" pitchFamily="34" charset="0"/>
              <a:cs typeface="Times New Roman" pitchFamily="18" charset="0"/>
            </a:endParaRPr>
          </a:p>
          <a:p>
            <a:pPr algn="just">
              <a:lnSpc>
                <a:spcPct val="130000"/>
              </a:lnSpc>
              <a:spcBef>
                <a:spcPts val="25"/>
              </a:spcBef>
              <a:buFont typeface="Calibri" pitchFamily="34" charset="0"/>
              <a:buAutoNum type="arabicPeriod"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Переконалися, що тригонометрія справді є душею науки.</a:t>
            </a:r>
            <a:endParaRPr lang="ru-RU" sz="2400" b="1" dirty="0" smtClean="0">
              <a:solidFill>
                <a:srgbClr val="FF0000"/>
              </a:solidFill>
              <a:latin typeface="Franklin Gothic Medium" pitchFamily="34" charset="0"/>
              <a:cs typeface="Times New Roman" pitchFamily="18" charset="0"/>
            </a:endParaRP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plash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571480"/>
            <a:ext cx="5929354" cy="2357454"/>
          </a:xfrm>
          <a:prstGeom prst="rect">
            <a:avLst/>
          </a:prstGeom>
          <a:effectLst>
            <a:outerShdw blurRad="63500" dist="25400" dir="14700000" algn="t" rotWithShape="0">
              <a:srgbClr val="000000">
                <a:alpha val="50000"/>
              </a:srgbClr>
            </a:outerShdw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357158" y="3429000"/>
            <a:ext cx="85011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r>
              <a:rPr lang="uk-UA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Що саме ти не вивчив би, -</a:t>
            </a:r>
          </a:p>
          <a:p>
            <a:pPr algn="ctr">
              <a:buFontTx/>
              <a:buNone/>
              <a:defRPr/>
            </a:pPr>
            <a:r>
              <a:rPr lang="uk-UA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Ти навчаєшся для себе.</a:t>
            </a:r>
          </a:p>
          <a:p>
            <a:pPr algn="r">
              <a:buFontTx/>
              <a:buNone/>
              <a:defRPr/>
            </a:pPr>
            <a:r>
              <a:rPr lang="uk-UA" alt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     Гай </a:t>
            </a:r>
            <a:r>
              <a:rPr lang="uk-UA" alt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Петро</a:t>
            </a:r>
            <a:r>
              <a:rPr lang="uk-UA" alt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ній</a:t>
            </a:r>
            <a:r>
              <a:rPr lang="uk-UA" alt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 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err="1" smtClean="0">
                <a:solidFill>
                  <a:schemeClr val="accent6"/>
                </a:solidFill>
              </a:rPr>
              <a:t>Епіграф</a:t>
            </a:r>
            <a:r>
              <a:rPr lang="ru-RU" b="1" dirty="0" smtClean="0">
                <a:solidFill>
                  <a:schemeClr val="accent6"/>
                </a:solidFill>
              </a:rPr>
              <a:t>: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«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Люди, не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знайомі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алгеброю, не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можуть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уявити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собі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тих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дивних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речей,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яких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можна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досягти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за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допомогою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названої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науки»</a:t>
            </a: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Г. </a:t>
            </a:r>
            <a:r>
              <a:rPr lang="ru-RU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Лейбніц</a:t>
            </a:r>
            <a:r>
              <a:rPr lang="ru-RU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Picture 3" descr="207414-frederi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143380"/>
            <a:ext cx="4143404" cy="22860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3536"/>
            <a:ext cx="8358246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</a:schemeClr>
                </a:solidFill>
              </a:rPr>
              <a:t>ЗНАКИ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SIN, COS, TG, CTG.</a:t>
            </a:r>
            <a:endParaRPr lang="uk-UA" dirty="0">
              <a:solidFill>
                <a:schemeClr val="tx1">
                  <a:lumMod val="85000"/>
                </a:schemeClr>
              </a:solidFill>
            </a:endParaRPr>
          </a:p>
        </p:txBody>
      </p:sp>
      <p:grpSp>
        <p:nvGrpSpPr>
          <p:cNvPr id="4" name="Group 14"/>
          <p:cNvGrpSpPr>
            <a:grpSpLocks noGrp="1"/>
          </p:cNvGrpSpPr>
          <p:nvPr>
            <p:ph idx="1"/>
          </p:nvPr>
        </p:nvGrpSpPr>
        <p:grpSpPr bwMode="auto">
          <a:xfrm>
            <a:off x="0" y="1643050"/>
            <a:ext cx="2857488" cy="2714644"/>
            <a:chOff x="204" y="952"/>
            <a:chExt cx="1134" cy="107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952"/>
              <a:ext cx="1134" cy="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13"/>
            <p:cNvSpPr txBox="1">
              <a:spLocks noChangeArrowheads="1"/>
            </p:cNvSpPr>
            <p:nvPr/>
          </p:nvSpPr>
          <p:spPr bwMode="auto">
            <a:xfrm>
              <a:off x="748" y="1026"/>
              <a:ext cx="333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42900" indent="-342900">
                <a:spcBef>
                  <a:spcPct val="20000"/>
                </a:spcBef>
                <a:buSzPct val="75000"/>
              </a:pPr>
              <a:r>
                <a:rPr lang="en-US" altLang="ru-RU" baseline="30000" dirty="0">
                  <a:solidFill>
                    <a:srgbClr val="0A0A0E"/>
                  </a:solidFill>
                </a:rPr>
                <a:t>sin</a:t>
              </a:r>
              <a:r>
                <a:rPr lang="el-GR" altLang="ru-RU" baseline="30000" dirty="0">
                  <a:solidFill>
                    <a:srgbClr val="0A0A0E"/>
                  </a:solidFill>
                  <a:cs typeface="Times New Roman" pitchFamily="18" charset="0"/>
                </a:rPr>
                <a:t>α</a:t>
              </a:r>
            </a:p>
          </p:txBody>
        </p:sp>
      </p:grp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643050"/>
            <a:ext cx="235745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857364"/>
            <a:ext cx="2857520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714752"/>
            <a:ext cx="321471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96494"/>
          </a:xfrm>
        </p:spPr>
        <p:txBody>
          <a:bodyPr>
            <a:noAutofit/>
          </a:bodyPr>
          <a:lstStyle/>
          <a:p>
            <a:pPr algn="l"/>
            <a:r>
              <a:rPr lang="uk-UA" sz="3200" dirty="0" smtClean="0">
                <a:latin typeface="Arial" charset="0"/>
                <a:cs typeface="Arial" charset="0"/>
              </a:rPr>
              <a:t>Співвідношення між тригонометричними функціями одного і того ж </a:t>
            </a:r>
            <a:r>
              <a:rPr lang="uk-UA" sz="3200" dirty="0" err="1" smtClean="0">
                <a:latin typeface="Arial" charset="0"/>
                <a:cs typeface="Arial" charset="0"/>
              </a:rPr>
              <a:t>аргумента</a:t>
            </a:r>
            <a:r>
              <a:rPr lang="uk-UA" sz="3200" dirty="0" smtClean="0">
                <a:latin typeface="Arial" charset="0"/>
                <a:cs typeface="Arial" charset="0"/>
              </a:rPr>
              <a:t>:</a:t>
            </a:r>
            <a:endParaRPr lang="uk-UA" sz="3200" dirty="0"/>
          </a:p>
        </p:txBody>
      </p:sp>
      <p:grpSp>
        <p:nvGrpSpPr>
          <p:cNvPr id="3" name="Содержимое 7"/>
          <p:cNvGrpSpPr>
            <a:grpSpLocks noGrp="1"/>
          </p:cNvGrpSpPr>
          <p:nvPr>
            <p:ph idx="1"/>
          </p:nvPr>
        </p:nvGrpSpPr>
        <p:grpSpPr bwMode="auto">
          <a:xfrm>
            <a:off x="457200" y="1646238"/>
            <a:ext cx="5257808" cy="4525962"/>
            <a:chOff x="611560" y="1988840"/>
            <a:chExt cx="3930383" cy="3534349"/>
          </a:xfrm>
        </p:grpSpPr>
        <p:sp>
          <p:nvSpPr>
            <p:cNvPr id="9" name="TextBox 21"/>
            <p:cNvSpPr txBox="1">
              <a:spLocks noChangeArrowheads="1"/>
            </p:cNvSpPr>
            <p:nvPr/>
          </p:nvSpPr>
          <p:spPr bwMode="auto">
            <a:xfrm>
              <a:off x="3173327" y="2256417"/>
              <a:ext cx="46303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alibri" pitchFamily="34" charset="0"/>
                </a:rPr>
                <a:t>B</a:t>
              </a:r>
              <a:endParaRPr lang="ru-RU">
                <a:latin typeface="Calibri" pitchFamily="34" charset="0"/>
              </a:endParaRPr>
            </a:p>
          </p:txBody>
        </p:sp>
        <p:grpSp>
          <p:nvGrpSpPr>
            <p:cNvPr id="4" name="Группа 1035"/>
            <p:cNvGrpSpPr>
              <a:grpSpLocks/>
            </p:cNvGrpSpPr>
            <p:nvPr/>
          </p:nvGrpSpPr>
          <p:grpSpPr bwMode="auto">
            <a:xfrm>
              <a:off x="603504" y="1981200"/>
              <a:ext cx="3944112" cy="3547873"/>
              <a:chOff x="1107351" y="2125527"/>
              <a:chExt cx="4046534" cy="3403305"/>
            </a:xfrm>
          </p:grpSpPr>
          <p:sp>
            <p:nvSpPr>
              <p:cNvPr id="11" name="Овал 3"/>
              <p:cNvSpPr/>
              <p:nvPr/>
            </p:nvSpPr>
            <p:spPr>
              <a:xfrm>
                <a:off x="1692145" y="2492298"/>
                <a:ext cx="2664412" cy="259224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cxnSp>
            <p:nvCxnSpPr>
              <p:cNvPr id="12" name="Прямая со стрелкой 11"/>
              <p:cNvCxnSpPr/>
              <p:nvPr/>
            </p:nvCxnSpPr>
            <p:spPr>
              <a:xfrm>
                <a:off x="1692145" y="3788422"/>
                <a:ext cx="2952676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 flipV="1">
                <a:off x="3024351" y="2204439"/>
                <a:ext cx="0" cy="309638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/>
              <p:cNvCxnSpPr/>
              <p:nvPr/>
            </p:nvCxnSpPr>
            <p:spPr>
              <a:xfrm flipV="1">
                <a:off x="3708369" y="2673542"/>
                <a:ext cx="0" cy="111488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 flipH="1">
                <a:off x="3024351" y="2673542"/>
                <a:ext cx="684018" cy="111488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7"/>
              <p:cNvSpPr txBox="1">
                <a:spLocks noChangeArrowheads="1"/>
              </p:cNvSpPr>
              <p:nvPr/>
            </p:nvSpPr>
            <p:spPr bwMode="auto">
              <a:xfrm>
                <a:off x="3707904" y="3140968"/>
                <a:ext cx="43204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y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7" name="TextBox 18"/>
              <p:cNvSpPr txBox="1">
                <a:spLocks noChangeArrowheads="1"/>
              </p:cNvSpPr>
              <p:nvPr/>
            </p:nvSpPr>
            <p:spPr bwMode="auto">
              <a:xfrm>
                <a:off x="3167844" y="3789040"/>
                <a:ext cx="54006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x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8" name="TextBox 19"/>
              <p:cNvSpPr txBox="1">
                <a:spLocks noChangeArrowheads="1"/>
              </p:cNvSpPr>
              <p:nvPr/>
            </p:nvSpPr>
            <p:spPr bwMode="auto">
              <a:xfrm>
                <a:off x="3167844" y="2924944"/>
                <a:ext cx="19802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dirty="0">
                    <a:latin typeface="Calibri" pitchFamily="34" charset="0"/>
                  </a:rPr>
                  <a:t>1</a:t>
                </a:r>
                <a:endParaRPr lang="ru-RU" dirty="0">
                  <a:latin typeface="Calibri" pitchFamily="34" charset="0"/>
                </a:endParaRPr>
              </a:p>
            </p:txBody>
          </p:sp>
          <p:sp>
            <p:nvSpPr>
              <p:cNvPr id="19" name="TextBox 23"/>
              <p:cNvSpPr txBox="1">
                <a:spLocks noChangeArrowheads="1"/>
              </p:cNvSpPr>
              <p:nvPr/>
            </p:nvSpPr>
            <p:spPr bwMode="auto">
              <a:xfrm>
                <a:off x="3563888" y="3861048"/>
                <a:ext cx="36004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A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0" name="TextBox 24"/>
              <p:cNvSpPr txBox="1">
                <a:spLocks noChangeArrowheads="1"/>
              </p:cNvSpPr>
              <p:nvPr/>
            </p:nvSpPr>
            <p:spPr bwMode="auto">
              <a:xfrm>
                <a:off x="4499992" y="3861048"/>
                <a:ext cx="36004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X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1" name="TextBox 25"/>
              <p:cNvSpPr txBox="1">
                <a:spLocks noChangeArrowheads="1"/>
              </p:cNvSpPr>
              <p:nvPr/>
            </p:nvSpPr>
            <p:spPr bwMode="auto">
              <a:xfrm>
                <a:off x="2627784" y="2204864"/>
                <a:ext cx="39604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dirty="0">
                    <a:latin typeface="Calibri" pitchFamily="34" charset="0"/>
                  </a:rPr>
                  <a:t>Y</a:t>
                </a:r>
                <a:endParaRPr lang="ru-RU" dirty="0">
                  <a:latin typeface="Calibri" pitchFamily="34" charset="0"/>
                </a:endParaRPr>
              </a:p>
            </p:txBody>
          </p:sp>
          <p:pic>
            <p:nvPicPr>
              <p:cNvPr id="22" name="TextBox 29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47079" y="3505562"/>
                <a:ext cx="519107" cy="380094"/>
              </a:xfrm>
              <a:prstGeom prst="rect">
                <a:avLst/>
              </a:prstGeom>
              <a:noFill/>
            </p:spPr>
          </p:pic>
          <p:pic>
            <p:nvPicPr>
              <p:cNvPr id="23" name="TextBox 30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14913" y="2201546"/>
                <a:ext cx="431547" cy="286533"/>
              </a:xfrm>
              <a:prstGeom prst="rect">
                <a:avLst/>
              </a:prstGeom>
              <a:noFill/>
            </p:spPr>
          </p:pic>
          <p:pic>
            <p:nvPicPr>
              <p:cNvPr id="24" name="TextBox 1024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107351" y="3686837"/>
                <a:ext cx="587904" cy="292380"/>
              </a:xfrm>
              <a:prstGeom prst="rect">
                <a:avLst/>
              </a:prstGeom>
              <a:noFill/>
            </p:spPr>
          </p:pic>
          <p:pic>
            <p:nvPicPr>
              <p:cNvPr id="25" name="TextBox 1029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052439" y="5148738"/>
                <a:ext cx="519107" cy="292380"/>
              </a:xfrm>
              <a:prstGeom prst="rect">
                <a:avLst/>
              </a:prstGeom>
              <a:noFill/>
            </p:spPr>
          </p:pic>
          <p:pic>
            <p:nvPicPr>
              <p:cNvPr id="26" name="TextBox 1030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03506" y="3505562"/>
                <a:ext cx="550379" cy="286533"/>
              </a:xfrm>
              <a:prstGeom prst="rect">
                <a:avLst/>
              </a:prstGeom>
              <a:noFill/>
            </p:spPr>
          </p:pic>
          <p:pic>
            <p:nvPicPr>
              <p:cNvPr id="27" name="TextBox 1031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358900" y="2125527"/>
                <a:ext cx="569141" cy="391789"/>
              </a:xfrm>
              <a:prstGeom prst="rect">
                <a:avLst/>
              </a:prstGeom>
              <a:noFill/>
            </p:spPr>
          </p:pic>
          <p:pic>
            <p:nvPicPr>
              <p:cNvPr id="28" name="TextBox 1032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326251" y="3873961"/>
                <a:ext cx="369004" cy="321618"/>
              </a:xfrm>
              <a:prstGeom prst="rect">
                <a:avLst/>
              </a:prstGeom>
              <a:noFill/>
            </p:spPr>
          </p:pic>
          <p:pic>
            <p:nvPicPr>
              <p:cNvPr id="29" name="TextBox 1033"/>
              <p:cNvPicPr>
                <a:picLocks noRot="1" noChangeAspect="1" noMove="1" noResize="1" noEditPoints="1" noAdjustHandles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433951" y="5078567"/>
                <a:ext cx="281444" cy="450265"/>
              </a:xfrm>
              <a:prstGeom prst="rect">
                <a:avLst/>
              </a:prstGeom>
              <a:noFill/>
            </p:spPr>
          </p:pic>
          <p:sp>
            <p:nvSpPr>
              <p:cNvPr id="30" name="TextBox 1034"/>
              <p:cNvSpPr txBox="1">
                <a:spLocks noChangeArrowheads="1"/>
              </p:cNvSpPr>
              <p:nvPr/>
            </p:nvSpPr>
            <p:spPr bwMode="auto">
              <a:xfrm>
                <a:off x="2699792" y="3789040"/>
                <a:ext cx="32403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200">
                    <a:latin typeface="Calibri" pitchFamily="34" charset="0"/>
                  </a:rPr>
                  <a:t>0</a:t>
                </a:r>
                <a:endParaRPr lang="ru-RU" sz="1200">
                  <a:latin typeface="Calibri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</a:t>
            </a:r>
            <a:r>
              <a:rPr lang="en-US" baseline="30000" dirty="0" smtClean="0"/>
              <a:t>2</a:t>
            </a:r>
            <a:r>
              <a:rPr lang="el-GR" dirty="0" smtClean="0"/>
              <a:t>α + </a:t>
            </a:r>
            <a:r>
              <a:rPr lang="en-US" dirty="0" smtClean="0"/>
              <a:t>cos</a:t>
            </a:r>
            <a:r>
              <a:rPr lang="en-US" baseline="30000" dirty="0" smtClean="0"/>
              <a:t>2</a:t>
            </a:r>
            <a:r>
              <a:rPr lang="el-GR" dirty="0" smtClean="0"/>
              <a:t>α = 1</a:t>
            </a:r>
            <a:r>
              <a:rPr lang="uk-UA" dirty="0" smtClean="0"/>
              <a:t>;</a:t>
            </a:r>
            <a:r>
              <a:rPr lang="el-GR" dirty="0" smtClean="0"/>
              <a:t> </a:t>
            </a:r>
            <a:endParaRPr lang="uk-UA" dirty="0" smtClean="0"/>
          </a:p>
          <a:p>
            <a:pPr>
              <a:defRPr/>
            </a:pPr>
            <a:r>
              <a:rPr lang="en-US" dirty="0" err="1" smtClean="0"/>
              <a:t>tg</a:t>
            </a:r>
            <a:r>
              <a:rPr lang="el-GR" dirty="0" smtClean="0"/>
              <a:t>α = </a:t>
            </a:r>
            <a:r>
              <a:rPr lang="en-US" dirty="0" smtClean="0"/>
              <a:t>sin</a:t>
            </a:r>
            <a:r>
              <a:rPr lang="el-GR" dirty="0" smtClean="0"/>
              <a:t>α ⁄ </a:t>
            </a:r>
            <a:r>
              <a:rPr lang="en-US" dirty="0" err="1" smtClean="0"/>
              <a:t>cos</a:t>
            </a:r>
            <a:r>
              <a:rPr lang="el-GR" dirty="0" smtClean="0"/>
              <a:t>α</a:t>
            </a:r>
            <a:r>
              <a:rPr lang="uk-UA" dirty="0" smtClean="0"/>
              <a:t> ;  </a:t>
            </a:r>
          </a:p>
          <a:p>
            <a:pPr>
              <a:defRPr/>
            </a:pPr>
            <a:r>
              <a:rPr lang="uk-UA" dirty="0" smtClean="0"/>
              <a:t>  </a:t>
            </a:r>
            <a:r>
              <a:rPr lang="en-US" dirty="0" err="1" smtClean="0"/>
              <a:t>ctg</a:t>
            </a:r>
            <a:r>
              <a:rPr lang="el-GR" dirty="0" smtClean="0"/>
              <a:t>α = </a:t>
            </a:r>
            <a:r>
              <a:rPr lang="en-US" dirty="0" err="1" smtClean="0"/>
              <a:t>cos</a:t>
            </a:r>
            <a:r>
              <a:rPr lang="el-GR" dirty="0" smtClean="0"/>
              <a:t>α ⁄ </a:t>
            </a:r>
            <a:r>
              <a:rPr lang="en-US" dirty="0" smtClean="0"/>
              <a:t>sin</a:t>
            </a:r>
            <a:r>
              <a:rPr lang="el-GR" dirty="0" smtClean="0"/>
              <a:t>α</a:t>
            </a:r>
            <a:r>
              <a:rPr lang="uk-UA" dirty="0" smtClean="0"/>
              <a:t> ; </a:t>
            </a:r>
          </a:p>
          <a:p>
            <a:pPr>
              <a:defRPr/>
            </a:pPr>
            <a:r>
              <a:rPr lang="en-US" dirty="0" err="1" smtClean="0"/>
              <a:t>tg</a:t>
            </a:r>
            <a:r>
              <a:rPr lang="el-GR" dirty="0" smtClean="0"/>
              <a:t>α · </a:t>
            </a:r>
            <a:r>
              <a:rPr lang="en-US" dirty="0" err="1" smtClean="0"/>
              <a:t>ctg</a:t>
            </a:r>
            <a:r>
              <a:rPr lang="el-GR" dirty="0" smtClean="0"/>
              <a:t>α = 1</a:t>
            </a:r>
            <a:r>
              <a:rPr lang="uk-UA" dirty="0" smtClean="0"/>
              <a:t> ;  </a:t>
            </a:r>
          </a:p>
          <a:p>
            <a:pPr>
              <a:defRPr/>
            </a:pPr>
            <a:r>
              <a:rPr lang="en-US" dirty="0" smtClean="0"/>
              <a:t>1 + tg</a:t>
            </a:r>
            <a:r>
              <a:rPr lang="en-US" baseline="30000" dirty="0" smtClean="0"/>
              <a:t>2</a:t>
            </a:r>
            <a:r>
              <a:rPr lang="el-GR" dirty="0" smtClean="0"/>
              <a:t>α = 1 ⁄ </a:t>
            </a:r>
            <a:r>
              <a:rPr lang="en-US" dirty="0" smtClean="0"/>
              <a:t>cos</a:t>
            </a:r>
            <a:r>
              <a:rPr lang="en-US" baseline="30000" dirty="0" smtClean="0"/>
              <a:t>2</a:t>
            </a:r>
            <a:r>
              <a:rPr lang="el-GR" dirty="0" smtClean="0"/>
              <a:t>α</a:t>
            </a:r>
            <a:r>
              <a:rPr lang="uk-UA" dirty="0" smtClean="0"/>
              <a:t> ;   </a:t>
            </a:r>
          </a:p>
          <a:p>
            <a:pPr>
              <a:defRPr/>
            </a:pPr>
            <a:r>
              <a:rPr lang="en-US" dirty="0" smtClean="0"/>
              <a:t>1 + ctg</a:t>
            </a:r>
            <a:r>
              <a:rPr lang="en-US" baseline="30000" dirty="0" smtClean="0"/>
              <a:t>2</a:t>
            </a:r>
            <a:r>
              <a:rPr lang="el-GR" dirty="0" smtClean="0"/>
              <a:t>α = 1 ⁄ </a:t>
            </a:r>
            <a:r>
              <a:rPr lang="en-US" dirty="0" smtClean="0"/>
              <a:t>sin</a:t>
            </a:r>
            <a:r>
              <a:rPr lang="en-US" baseline="30000" dirty="0" smtClean="0"/>
              <a:t>2</a:t>
            </a:r>
            <a:r>
              <a:rPr lang="el-GR" dirty="0" smtClean="0"/>
              <a:t>α</a:t>
            </a:r>
            <a:r>
              <a:rPr lang="uk-UA" dirty="0" smtClean="0"/>
              <a:t> ;  </a:t>
            </a:r>
            <a:endParaRPr lang="ru-RU" dirty="0" smtClean="0"/>
          </a:p>
          <a:p>
            <a:pPr>
              <a:defRPr/>
            </a:pPr>
            <a:endParaRPr lang="uk-UA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2910" y="253536"/>
            <a:ext cx="821537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l"/>
            <a:r>
              <a:rPr lang="uk-UA" dirty="0" smtClean="0"/>
              <a:t>Основні тригонометричні тотожності:</a:t>
            </a:r>
            <a:endParaRPr lang="uk-UA" dirty="0"/>
          </a:p>
        </p:txBody>
      </p:sp>
      <p:pic>
        <p:nvPicPr>
          <p:cNvPr id="7" name="Рисунок 6" descr="54301285_sincos_still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9" y="1785926"/>
            <a:ext cx="3714775" cy="3786214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800" dirty="0" err="1" smtClean="0">
                <a:latin typeface="Arial" charset="0"/>
                <a:cs typeface="Arial" charset="0"/>
              </a:rPr>
              <a:t>Вчені</a:t>
            </a:r>
            <a:r>
              <a:rPr lang="ru-RU" sz="4800" dirty="0" smtClean="0">
                <a:latin typeface="Arial" charset="0"/>
                <a:cs typeface="Arial" charset="0"/>
              </a:rPr>
              <a:t> </a:t>
            </a:r>
            <a:r>
              <a:rPr lang="ru-RU" sz="4800" dirty="0" err="1" smtClean="0">
                <a:latin typeface="Arial" charset="0"/>
                <a:cs typeface="Arial" charset="0"/>
              </a:rPr>
              <a:t>древності</a:t>
            </a:r>
            <a:r>
              <a:rPr lang="ru-RU" sz="4800" dirty="0" smtClean="0">
                <a:latin typeface="Arial" charset="0"/>
                <a:cs typeface="Arial" charset="0"/>
              </a:rPr>
              <a:t>: </a:t>
            </a:r>
            <a:endParaRPr lang="uk-UA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2" b="107"/>
          <a:stretch>
            <a:fillRect/>
          </a:stretch>
        </p:blipFill>
        <p:spPr bwMode="auto">
          <a:xfrm>
            <a:off x="428596" y="1357298"/>
            <a:ext cx="2857520" cy="2571768"/>
          </a:xfrm>
          <a:prstGeom prst="rect">
            <a:avLst/>
          </a:prstGeom>
          <a:ln w="190500" cap="sq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428736"/>
            <a:ext cx="271464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4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57159" y="4000504"/>
            <a:ext cx="31432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Аристарх , </a:t>
            </a:r>
            <a:r>
              <a:rPr lang="en-US" dirty="0" smtClean="0">
                <a:latin typeface="Calibri" pitchFamily="34" charset="0"/>
              </a:rPr>
              <a:t>III</a:t>
            </a:r>
            <a:r>
              <a:rPr lang="uk-UA" dirty="0" smtClean="0">
                <a:latin typeface="Calibri" pitchFamily="34" charset="0"/>
              </a:rPr>
              <a:t> ст. до нашої ери 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4143380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Calibri" pitchFamily="34" charset="0"/>
              </a:rPr>
              <a:t>Архімед 287 р. до нашої ери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8" name="Picture 2" descr="C:\Users\ИЛВ\Desktop\історичні дані\Thomas_Pai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357554" y="3643314"/>
            <a:ext cx="2428892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14282" y="6000768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</a:rPr>
              <a:t>Томас </a:t>
            </a:r>
            <a:r>
              <a:rPr lang="ru-RU" dirty="0" err="1" smtClean="0">
                <a:latin typeface="Calibri" pitchFamily="34" charset="0"/>
              </a:rPr>
              <a:t>Пейн</a:t>
            </a:r>
            <a:endParaRPr lang="ru-RU" dirty="0" smtClean="0">
              <a:latin typeface="Calibri" pitchFamily="34" charset="0"/>
            </a:endParaRPr>
          </a:p>
          <a:p>
            <a:pPr algn="ctr"/>
            <a:r>
              <a:rPr lang="ru-RU" dirty="0" smtClean="0">
                <a:latin typeface="Calibri" pitchFamily="34" charset="0"/>
              </a:rPr>
              <a:t>1737р.- 1809р.  </a:t>
            </a:r>
            <a:r>
              <a:rPr lang="ru-RU" dirty="0" err="1" smtClean="0">
                <a:latin typeface="Calibri" pitchFamily="34" charset="0"/>
              </a:rPr>
              <a:t>Англо-американський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письменнк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ф</a:t>
            </a:r>
            <a:r>
              <a:rPr lang="uk-UA" dirty="0" smtClean="0">
                <a:latin typeface="Calibri" pitchFamily="34" charset="0"/>
              </a:rPr>
              <a:t>і</a:t>
            </a:r>
            <a:r>
              <a:rPr lang="ru-RU" dirty="0" err="1" smtClean="0">
                <a:latin typeface="Calibri" pitchFamily="34" charset="0"/>
              </a:rPr>
              <a:t>лософ</a:t>
            </a:r>
            <a:r>
              <a:rPr lang="ru-RU" dirty="0" smtClean="0">
                <a:latin typeface="Calibri" pitchFamily="34" charset="0"/>
              </a:rPr>
              <a:t>    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2"/>
            <a:ext cx="48577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>
                <a:latin typeface="Georgia" pitchFamily="18" charset="0"/>
              </a:rPr>
              <a:t>Ейлер Леонард</a:t>
            </a:r>
            <a:r>
              <a:rPr lang="uk-UA" sz="4800" dirty="0" smtClean="0"/>
              <a:t/>
            </a:r>
            <a:br>
              <a:rPr lang="uk-UA" sz="4800" dirty="0" smtClean="0"/>
            </a:br>
            <a:r>
              <a:rPr lang="uk-UA" dirty="0" smtClean="0">
                <a:latin typeface="Georgia" pitchFamily="18" charset="0"/>
              </a:rPr>
              <a:t>(15.</a:t>
            </a:r>
            <a:r>
              <a:rPr lang="en-US" dirty="0" smtClean="0">
                <a:latin typeface="Georgia" pitchFamily="18" charset="0"/>
              </a:rPr>
              <a:t>IV.1707-18.IX.1783</a:t>
            </a:r>
            <a:r>
              <a:rPr lang="uk-UA" dirty="0" smtClean="0">
                <a:latin typeface="Georgia" pitchFamily="18" charset="0"/>
              </a:rPr>
              <a:t>)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071678"/>
            <a:ext cx="40719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atin typeface="Georgia" pitchFamily="18" charset="0"/>
              </a:rPr>
              <a:t>Сучасного вигляду тригонометрія набула завдяки його працям.</a:t>
            </a:r>
            <a:endParaRPr lang="ru-RU" sz="2800" b="1" dirty="0" smtClean="0">
              <a:latin typeface="Georgia" pitchFamily="18" charset="0"/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/>
          <a:srcRect t="13400" b="13400"/>
          <a:stretch>
            <a:fillRect/>
          </a:stretch>
        </p:blipFill>
        <p:spPr>
          <a:xfrm rot="412444">
            <a:off x="4784144" y="1312730"/>
            <a:ext cx="3889774" cy="3930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 В </a:t>
            </a:r>
            <a:r>
              <a:rPr lang="ru-RU" sz="1600" dirty="0" err="1" smtClean="0"/>
              <a:t>давнину</a:t>
            </a:r>
            <a:r>
              <a:rPr lang="ru-RU" sz="1600" dirty="0" smtClean="0"/>
              <a:t> </a:t>
            </a:r>
            <a:r>
              <a:rPr lang="ru-RU" sz="1600" dirty="0" err="1" smtClean="0"/>
              <a:t>тригонометрія</a:t>
            </a:r>
            <a:r>
              <a:rPr lang="ru-RU" sz="1600" dirty="0" smtClean="0"/>
              <a:t> </a:t>
            </a:r>
            <a:r>
              <a:rPr lang="ru-RU" sz="1600" dirty="0" err="1" smtClean="0"/>
              <a:t>виникла</a:t>
            </a:r>
            <a:r>
              <a:rPr lang="ru-RU" sz="1600" dirty="0" smtClean="0"/>
              <a:t> у </a:t>
            </a:r>
            <a:r>
              <a:rPr lang="ru-RU" sz="1600" dirty="0" err="1" smtClean="0"/>
              <a:t>зв'язку</a:t>
            </a:r>
            <a:r>
              <a:rPr lang="ru-RU" sz="1600" dirty="0" smtClean="0"/>
              <a:t> </a:t>
            </a:r>
            <a:r>
              <a:rPr lang="ru-RU" sz="1600" dirty="0" err="1" smtClean="0"/>
              <a:t>з</a:t>
            </a:r>
            <a:r>
              <a:rPr lang="ru-RU" sz="1600" dirty="0" smtClean="0"/>
              <a:t> потребами </a:t>
            </a:r>
            <a:r>
              <a:rPr lang="ru-RU" sz="1600" dirty="0" err="1" smtClean="0"/>
              <a:t>астрономії</a:t>
            </a:r>
            <a:r>
              <a:rPr lang="ru-RU" sz="1600" dirty="0" smtClean="0"/>
              <a:t>, </a:t>
            </a:r>
            <a:r>
              <a:rPr lang="ru-RU" sz="1600" dirty="0" err="1" smtClean="0"/>
              <a:t>землемір</a:t>
            </a:r>
            <a:r>
              <a:rPr lang="uk-UA" sz="1600" dirty="0" err="1" smtClean="0"/>
              <a:t>ії</a:t>
            </a:r>
            <a:r>
              <a:rPr lang="uk-UA" sz="1600" dirty="0" smtClean="0"/>
              <a:t>  та</a:t>
            </a:r>
            <a:r>
              <a:rPr lang="ru-RU" sz="1600" dirty="0" smtClean="0"/>
              <a:t> </a:t>
            </a:r>
            <a:r>
              <a:rPr lang="ru-RU" sz="1600" dirty="0" err="1" smtClean="0"/>
              <a:t>будівельної</a:t>
            </a:r>
            <a:r>
              <a:rPr lang="ru-RU" sz="1600" dirty="0" smtClean="0"/>
              <a:t> </a:t>
            </a:r>
            <a:r>
              <a:rPr lang="ru-RU" sz="1600" dirty="0" err="1" smtClean="0"/>
              <a:t>справи</a:t>
            </a:r>
            <a:r>
              <a:rPr lang="ru-RU" sz="1600" dirty="0" smtClean="0"/>
              <a:t>, </a:t>
            </a:r>
            <a:r>
              <a:rPr lang="ru-RU" sz="1600" dirty="0" err="1" smtClean="0"/>
              <a:t>тобто</a:t>
            </a:r>
            <a:r>
              <a:rPr lang="ru-RU" sz="1600" dirty="0" smtClean="0"/>
              <a:t> носила чисто </a:t>
            </a:r>
            <a:r>
              <a:rPr lang="ru-RU" sz="1600" dirty="0" err="1" smtClean="0"/>
              <a:t>геометричний</a:t>
            </a:r>
            <a:r>
              <a:rPr lang="ru-RU" sz="1600" dirty="0" smtClean="0"/>
              <a:t> характер </a:t>
            </a:r>
            <a:r>
              <a:rPr lang="ru-RU" sz="1600" dirty="0" err="1" smtClean="0"/>
              <a:t>і</a:t>
            </a:r>
            <a:r>
              <a:rPr lang="ru-RU" sz="1600" dirty="0" smtClean="0"/>
              <a:t> представляла </a:t>
            </a:r>
            <a:r>
              <a:rPr lang="ru-RU" sz="1600" dirty="0" err="1" smtClean="0"/>
              <a:t>головним</a:t>
            </a:r>
            <a:r>
              <a:rPr lang="ru-RU" sz="1600" dirty="0" smtClean="0"/>
              <a:t> чином «</a:t>
            </a:r>
            <a:r>
              <a:rPr lang="ru-RU" sz="1600" dirty="0" err="1" smtClean="0"/>
              <a:t>числення</a:t>
            </a:r>
            <a:r>
              <a:rPr lang="ru-RU" sz="1600" dirty="0" smtClean="0"/>
              <a:t> хорд». З часом в </a:t>
            </a:r>
            <a:r>
              <a:rPr lang="ru-RU" sz="1600" dirty="0" err="1" smtClean="0"/>
              <a:t>неї</a:t>
            </a:r>
            <a:r>
              <a:rPr lang="ru-RU" sz="1600" dirty="0" smtClean="0"/>
              <a:t> почали </a:t>
            </a:r>
            <a:r>
              <a:rPr lang="ru-RU" sz="1600" dirty="0" err="1" smtClean="0"/>
              <a:t>вкраплятися</a:t>
            </a:r>
            <a:r>
              <a:rPr lang="ru-RU" sz="1600" dirty="0" smtClean="0"/>
              <a:t> </a:t>
            </a:r>
            <a:r>
              <a:rPr lang="ru-RU" sz="1600" dirty="0" err="1" smtClean="0"/>
              <a:t>деякі</a:t>
            </a:r>
            <a:r>
              <a:rPr lang="ru-RU" sz="1600" dirty="0" smtClean="0"/>
              <a:t> </a:t>
            </a:r>
            <a:r>
              <a:rPr lang="ru-RU" sz="1600" dirty="0" err="1" smtClean="0"/>
              <a:t>аналітичні</a:t>
            </a:r>
            <a:r>
              <a:rPr lang="ru-RU" sz="1600" dirty="0" smtClean="0"/>
              <a:t> </a:t>
            </a:r>
            <a:r>
              <a:rPr lang="ru-RU" sz="1600" dirty="0" err="1" smtClean="0"/>
              <a:t>моменти</a:t>
            </a:r>
            <a:r>
              <a:rPr lang="ru-RU" sz="1600" dirty="0" smtClean="0"/>
              <a:t>. У </a:t>
            </a:r>
            <a:r>
              <a:rPr lang="ru-RU" sz="1600" dirty="0" err="1" smtClean="0"/>
              <a:t>першій</a:t>
            </a:r>
            <a:r>
              <a:rPr lang="ru-RU" sz="1600" dirty="0" smtClean="0"/>
              <a:t> </a:t>
            </a:r>
            <a:r>
              <a:rPr lang="ru-RU" sz="1600" dirty="0" err="1" smtClean="0"/>
              <a:t>половині</a:t>
            </a:r>
            <a:r>
              <a:rPr lang="ru-RU" sz="1600" dirty="0" smtClean="0"/>
              <a:t> 18-го </a:t>
            </a:r>
            <a:r>
              <a:rPr lang="ru-RU" sz="1600" dirty="0" err="1" smtClean="0"/>
              <a:t>століття</a:t>
            </a:r>
            <a:r>
              <a:rPr lang="ru-RU" sz="1600" dirty="0" smtClean="0"/>
              <a:t> </a:t>
            </a:r>
            <a:r>
              <a:rPr lang="ru-RU" sz="1600" dirty="0" err="1" smtClean="0"/>
              <a:t>відбувся</a:t>
            </a:r>
            <a:r>
              <a:rPr lang="ru-RU" sz="1600" dirty="0" smtClean="0"/>
              <a:t> </a:t>
            </a:r>
            <a:r>
              <a:rPr lang="ru-RU" sz="1600" dirty="0" err="1" smtClean="0"/>
              <a:t>різкий</a:t>
            </a:r>
            <a:r>
              <a:rPr lang="ru-RU" sz="1600" dirty="0" smtClean="0"/>
              <a:t> перелом, </a:t>
            </a:r>
            <a:r>
              <a:rPr lang="ru-RU" sz="1600" dirty="0" err="1" smtClean="0"/>
              <a:t>після</a:t>
            </a:r>
            <a:r>
              <a:rPr lang="ru-RU" sz="1600" dirty="0" smtClean="0"/>
              <a:t> </a:t>
            </a:r>
            <a:r>
              <a:rPr lang="ru-RU" sz="1600" dirty="0" err="1" smtClean="0"/>
              <a:t>чого</a:t>
            </a:r>
            <a:r>
              <a:rPr lang="ru-RU" sz="1600" dirty="0" smtClean="0"/>
              <a:t> </a:t>
            </a:r>
            <a:r>
              <a:rPr lang="ru-RU" sz="1600" dirty="0" err="1" smtClean="0"/>
              <a:t>тригонометрія</a:t>
            </a:r>
            <a:r>
              <a:rPr lang="ru-RU" sz="1600" dirty="0" smtClean="0"/>
              <a:t> </a:t>
            </a:r>
            <a:r>
              <a:rPr lang="ru-RU" sz="1600" dirty="0" err="1" smtClean="0"/>
              <a:t>прийняла</a:t>
            </a:r>
            <a:r>
              <a:rPr lang="ru-RU" sz="1600" dirty="0" smtClean="0"/>
              <a:t> </a:t>
            </a:r>
            <a:r>
              <a:rPr lang="ru-RU" sz="1600" dirty="0" err="1" smtClean="0"/>
              <a:t>новий</a:t>
            </a:r>
            <a:r>
              <a:rPr lang="ru-RU" sz="1600" dirty="0" smtClean="0"/>
              <a:t> </a:t>
            </a:r>
            <a:r>
              <a:rPr lang="ru-RU" sz="1600" dirty="0" err="1" smtClean="0"/>
              <a:t>напрямок</a:t>
            </a:r>
            <a:r>
              <a:rPr lang="ru-RU" sz="1600" dirty="0" smtClean="0"/>
              <a:t> </a:t>
            </a:r>
            <a:r>
              <a:rPr lang="ru-RU" sz="1600" dirty="0" err="1" smtClean="0"/>
              <a:t>і</a:t>
            </a:r>
            <a:r>
              <a:rPr lang="ru-RU" sz="1600" dirty="0" smtClean="0"/>
              <a:t> </a:t>
            </a:r>
            <a:r>
              <a:rPr lang="ru-RU" sz="1600" dirty="0" err="1" smtClean="0"/>
              <a:t>змістилася</a:t>
            </a:r>
            <a:r>
              <a:rPr lang="ru-RU" sz="1600" dirty="0" smtClean="0"/>
              <a:t> у </a:t>
            </a:r>
            <a:r>
              <a:rPr lang="ru-RU" sz="1600" dirty="0" err="1" smtClean="0"/>
              <a:t>бік</a:t>
            </a:r>
            <a:r>
              <a:rPr lang="ru-RU" sz="1600" dirty="0" smtClean="0"/>
              <a:t> </a:t>
            </a:r>
            <a:r>
              <a:rPr lang="ru-RU" sz="1600" dirty="0" err="1" smtClean="0"/>
              <a:t>математичного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аналізу</a:t>
            </a:r>
            <a:r>
              <a:rPr lang="ru-RU" sz="1600" dirty="0" smtClean="0"/>
              <a:t>. </a:t>
            </a:r>
            <a:r>
              <a:rPr lang="ru-RU" sz="1600" dirty="0" err="1" smtClean="0"/>
              <a:t>Саме</a:t>
            </a:r>
            <a:r>
              <a:rPr lang="ru-RU" sz="1600" dirty="0" smtClean="0"/>
              <a:t> в </a:t>
            </a:r>
            <a:r>
              <a:rPr lang="ru-RU" sz="1600" dirty="0" err="1" smtClean="0"/>
              <a:t>цей</a:t>
            </a:r>
            <a:r>
              <a:rPr lang="ru-RU" sz="1600" dirty="0" smtClean="0"/>
              <a:t> час </a:t>
            </a:r>
            <a:r>
              <a:rPr lang="ru-RU" sz="1600" dirty="0" err="1" smtClean="0"/>
              <a:t>тригонометричні</a:t>
            </a:r>
            <a:r>
              <a:rPr lang="ru-RU" sz="1600" dirty="0" smtClean="0"/>
              <a:t> </a:t>
            </a:r>
            <a:r>
              <a:rPr lang="ru-RU" sz="1600" dirty="0" err="1" smtClean="0"/>
              <a:t>залежності</a:t>
            </a:r>
            <a:r>
              <a:rPr lang="ru-RU" sz="1600" dirty="0" smtClean="0"/>
              <a:t> стали </a:t>
            </a:r>
            <a:r>
              <a:rPr lang="ru-RU" sz="1600" dirty="0" err="1" smtClean="0"/>
              <a:t>розглядатися</a:t>
            </a:r>
            <a:r>
              <a:rPr lang="ru-RU" sz="1600" dirty="0" smtClean="0"/>
              <a:t> як </a:t>
            </a:r>
            <a:r>
              <a:rPr lang="ru-RU" sz="1600" dirty="0" err="1" smtClean="0"/>
              <a:t>функції</a:t>
            </a:r>
            <a:r>
              <a:rPr lang="ru-RU" sz="1600" dirty="0" smtClean="0"/>
              <a:t>. </a:t>
            </a:r>
            <a:r>
              <a:rPr lang="ru-RU" sz="1600" dirty="0" err="1" smtClean="0"/>
              <a:t>Це</a:t>
            </a:r>
            <a:r>
              <a:rPr lang="ru-RU" sz="1600" dirty="0" smtClean="0"/>
              <a:t> </a:t>
            </a:r>
            <a:r>
              <a:rPr lang="ru-RU" sz="1600" dirty="0" err="1" smtClean="0"/>
              <a:t>має</a:t>
            </a:r>
            <a:r>
              <a:rPr lang="ru-RU" sz="1600" dirty="0" smtClean="0"/>
              <a:t> не </a:t>
            </a:r>
            <a:r>
              <a:rPr lang="ru-RU" sz="1600" dirty="0" err="1" smtClean="0"/>
              <a:t>тільки</a:t>
            </a:r>
            <a:r>
              <a:rPr lang="ru-RU" sz="1600" dirty="0" smtClean="0"/>
              <a:t> </a:t>
            </a:r>
            <a:r>
              <a:rPr lang="ru-RU" sz="1600" dirty="0" err="1" smtClean="0"/>
              <a:t>математико-історичний</a:t>
            </a:r>
            <a:r>
              <a:rPr lang="ru-RU" sz="1600" dirty="0" smtClean="0"/>
              <a:t>, а </a:t>
            </a:r>
            <a:r>
              <a:rPr lang="ru-RU" sz="1600" dirty="0" err="1" smtClean="0"/>
              <a:t>й</a:t>
            </a:r>
            <a:r>
              <a:rPr lang="ru-RU" sz="1600" dirty="0" smtClean="0"/>
              <a:t> </a:t>
            </a:r>
            <a:r>
              <a:rPr lang="ru-RU" sz="1600" dirty="0" err="1" smtClean="0"/>
              <a:t>методико-педагогічний</a:t>
            </a:r>
            <a:r>
              <a:rPr lang="ru-RU" sz="1600" dirty="0" smtClean="0"/>
              <a:t> </a:t>
            </a:r>
            <a:r>
              <a:rPr lang="ru-RU" sz="1600" dirty="0" err="1" smtClean="0"/>
              <a:t>інтерес</a:t>
            </a:r>
            <a:r>
              <a:rPr lang="ru-RU" sz="1600" dirty="0" smtClean="0"/>
              <a:t>. </a:t>
            </a:r>
            <a:br>
              <a:rPr lang="ru-RU" sz="1600" dirty="0" smtClean="0"/>
            </a:br>
            <a:endParaRPr lang="uk-UA" sz="1600" dirty="0"/>
          </a:p>
        </p:txBody>
      </p:sp>
      <p:pic>
        <p:nvPicPr>
          <p:cNvPr id="7" name="Содержимое 6" descr="planets.montage.jpl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108035" y="2362200"/>
            <a:ext cx="3115754" cy="3941763"/>
          </a:xfrm>
          <a:prstGeom prst="rect">
            <a:avLst/>
          </a:prstGeom>
          <a:ln/>
          <a:effectLst>
            <a:outerShdw blurRad="63500" dist="25400" dir="14700000" algn="t" rotWithShape="0">
              <a:srgbClr val="000000">
                <a:alpha val="50000"/>
              </a:srgbClr>
            </a:outerShdw>
            <a:softEdge rad="635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Історичні відомості: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44291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Деякі</a:t>
            </a:r>
            <a:r>
              <a:rPr lang="ru-RU" dirty="0" smtClean="0"/>
              <a:t> </a:t>
            </a:r>
            <a:r>
              <a:rPr lang="ru-RU" dirty="0" err="1" smtClean="0"/>
              <a:t>відомості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науки,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пізніше</a:t>
            </a:r>
            <a:r>
              <a:rPr lang="ru-RU" dirty="0" smtClean="0"/>
              <a:t> одержала </a:t>
            </a:r>
            <a:r>
              <a:rPr lang="ru-RU" dirty="0" err="1" smtClean="0"/>
              <a:t>назву</a:t>
            </a:r>
            <a:r>
              <a:rPr lang="ru-RU" dirty="0" smtClean="0"/>
              <a:t> </a:t>
            </a:r>
            <a:r>
              <a:rPr lang="ru-RU" dirty="0" err="1" smtClean="0"/>
              <a:t>тригонометрії</a:t>
            </a:r>
            <a:r>
              <a:rPr lang="ru-RU" dirty="0" smtClean="0"/>
              <a:t>,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ще</a:t>
            </a:r>
            <a:r>
              <a:rPr lang="ru-RU" dirty="0" smtClean="0"/>
              <a:t> у </a:t>
            </a:r>
            <a:r>
              <a:rPr lang="ru-RU" dirty="0" err="1" smtClean="0"/>
              <a:t>стародавніх</a:t>
            </a:r>
            <a:r>
              <a:rPr lang="ru-RU" dirty="0" smtClean="0"/>
              <a:t> </a:t>
            </a:r>
            <a:r>
              <a:rPr lang="ru-RU" dirty="0" err="1" smtClean="0"/>
              <a:t>єгиптян</a:t>
            </a:r>
            <a:r>
              <a:rPr lang="ru-RU" dirty="0" smtClean="0"/>
              <a:t>. У </a:t>
            </a:r>
            <a:r>
              <a:rPr lang="ru-RU" dirty="0" err="1" smtClean="0"/>
              <a:t>папірусі</a:t>
            </a:r>
            <a:r>
              <a:rPr lang="ru-RU" dirty="0" smtClean="0"/>
              <a:t> </a:t>
            </a:r>
            <a:r>
              <a:rPr lang="ru-RU" dirty="0" err="1" smtClean="0"/>
              <a:t>Ахмеса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п'ять</a:t>
            </a:r>
            <a:r>
              <a:rPr lang="ru-RU" dirty="0" smtClean="0"/>
              <a:t> задач,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стосуються</a:t>
            </a:r>
            <a:r>
              <a:rPr lang="ru-RU" dirty="0" smtClean="0"/>
              <a:t> </a:t>
            </a:r>
            <a:r>
              <a:rPr lang="ru-RU" dirty="0" err="1" smtClean="0"/>
              <a:t>вимірювання</a:t>
            </a:r>
            <a:r>
              <a:rPr lang="ru-RU" dirty="0" smtClean="0"/>
              <a:t> </a:t>
            </a:r>
            <a:r>
              <a:rPr lang="ru-RU" dirty="0" err="1" smtClean="0"/>
              <a:t>пірамід</a:t>
            </a:r>
            <a:r>
              <a:rPr lang="ru-RU" dirty="0" smtClean="0"/>
              <a:t>, у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згадується</a:t>
            </a:r>
            <a:r>
              <a:rPr lang="ru-RU" dirty="0" smtClean="0"/>
              <a:t> </a:t>
            </a:r>
            <a:r>
              <a:rPr lang="ru-RU" dirty="0" err="1" smtClean="0"/>
              <a:t>якась</a:t>
            </a:r>
            <a:r>
              <a:rPr lang="ru-RU" dirty="0" smtClean="0"/>
              <a:t> </a:t>
            </a:r>
            <a:r>
              <a:rPr lang="ru-RU" dirty="0" err="1" smtClean="0"/>
              <a:t>функція</a:t>
            </a:r>
            <a:r>
              <a:rPr lang="ru-RU" dirty="0" smtClean="0"/>
              <a:t> кута — «сект». Є думка, </a:t>
            </a:r>
            <a:r>
              <a:rPr lang="ru-RU" dirty="0" err="1" smtClean="0"/>
              <a:t>що</a:t>
            </a:r>
            <a:r>
              <a:rPr lang="ru-RU" dirty="0" smtClean="0"/>
              <a:t> «сект» </a:t>
            </a:r>
            <a:r>
              <a:rPr lang="ru-RU" dirty="0" err="1" smtClean="0"/>
              <a:t>відповідає</a:t>
            </a:r>
            <a:r>
              <a:rPr lang="ru-RU" dirty="0" smtClean="0"/>
              <a:t> котангенсу кута. </a:t>
            </a:r>
            <a:r>
              <a:rPr lang="ru-RU" dirty="0" err="1" smtClean="0"/>
              <a:t>Застосування</a:t>
            </a:r>
            <a:r>
              <a:rPr lang="ru-RU" dirty="0" smtClean="0"/>
              <a:t> </a:t>
            </a:r>
            <a:r>
              <a:rPr lang="ru-RU" dirty="0" err="1" smtClean="0"/>
              <a:t>цієї</a:t>
            </a:r>
            <a:r>
              <a:rPr lang="ru-RU" dirty="0" smtClean="0"/>
              <a:t> </a:t>
            </a:r>
            <a:r>
              <a:rPr lang="ru-RU" dirty="0" err="1" smtClean="0"/>
              <a:t>функції</a:t>
            </a:r>
            <a:r>
              <a:rPr lang="ru-RU" dirty="0" smtClean="0"/>
              <a:t> мало </a:t>
            </a:r>
            <a:r>
              <a:rPr lang="ru-RU" dirty="0" err="1" smtClean="0"/>
              <a:t>суто</a:t>
            </a:r>
            <a:r>
              <a:rPr lang="ru-RU" dirty="0" smtClean="0"/>
              <a:t> </a:t>
            </a:r>
            <a:r>
              <a:rPr lang="ru-RU" dirty="0" err="1" smtClean="0"/>
              <a:t>практичну</a:t>
            </a:r>
            <a:r>
              <a:rPr lang="ru-RU" dirty="0" smtClean="0"/>
              <a:t> причину: </a:t>
            </a:r>
            <a:r>
              <a:rPr lang="ru-RU" dirty="0" err="1" smtClean="0"/>
              <a:t>єгипетські</a:t>
            </a:r>
            <a:r>
              <a:rPr lang="ru-RU" dirty="0" smtClean="0"/>
              <a:t> </a:t>
            </a:r>
            <a:r>
              <a:rPr lang="ru-RU" dirty="0" err="1" smtClean="0"/>
              <a:t>архітектори</a:t>
            </a:r>
            <a:r>
              <a:rPr lang="ru-RU" dirty="0" smtClean="0"/>
              <a:t> </a:t>
            </a:r>
            <a:r>
              <a:rPr lang="ru-RU" dirty="0" err="1" smtClean="0"/>
              <a:t>будували</a:t>
            </a:r>
            <a:r>
              <a:rPr lang="ru-RU" dirty="0" smtClean="0"/>
              <a:t> </a:t>
            </a:r>
            <a:r>
              <a:rPr lang="ru-RU" dirty="0" err="1" smtClean="0"/>
              <a:t>піраміди</a:t>
            </a:r>
            <a:r>
              <a:rPr lang="ru-RU" dirty="0" smtClean="0"/>
              <a:t>, строго </a:t>
            </a:r>
            <a:r>
              <a:rPr lang="ru-RU" dirty="0" err="1" smtClean="0"/>
              <a:t>додержуючись</a:t>
            </a:r>
            <a:r>
              <a:rPr lang="ru-RU" dirty="0" smtClean="0"/>
              <a:t> одного </a:t>
            </a:r>
            <a:r>
              <a:rPr lang="ru-RU" dirty="0" err="1" smtClean="0"/>
              <a:t>й</a:t>
            </a:r>
            <a:r>
              <a:rPr lang="ru-RU" dirty="0" smtClean="0"/>
              <a:t> того самого </a:t>
            </a:r>
            <a:r>
              <a:rPr lang="ru-RU" dirty="0" err="1" smtClean="0"/>
              <a:t>значення</a:t>
            </a:r>
            <a:r>
              <a:rPr lang="ru-RU" dirty="0" smtClean="0"/>
              <a:t> кута </a:t>
            </a:r>
            <a:r>
              <a:rPr lang="ru-RU" dirty="0" err="1" smtClean="0"/>
              <a:t>нахилу</a:t>
            </a:r>
            <a:r>
              <a:rPr lang="ru-RU" dirty="0" smtClean="0"/>
              <a:t> </a:t>
            </a:r>
            <a:r>
              <a:rPr lang="ru-RU" dirty="0" err="1" smtClean="0"/>
              <a:t>бічної</a:t>
            </a:r>
            <a:r>
              <a:rPr lang="ru-RU" dirty="0" smtClean="0"/>
              <a:t> </a:t>
            </a:r>
            <a:r>
              <a:rPr lang="ru-RU" dirty="0" err="1" smtClean="0"/>
              <a:t>грані</a:t>
            </a:r>
            <a:r>
              <a:rPr lang="ru-RU" dirty="0" smtClean="0"/>
              <a:t> до </a:t>
            </a:r>
            <a:r>
              <a:rPr lang="ru-RU" dirty="0" err="1" smtClean="0"/>
              <a:t>основи</a:t>
            </a:r>
            <a:r>
              <a:rPr lang="ru-RU" dirty="0" smtClean="0"/>
              <a:t> (52°) </a:t>
            </a:r>
            <a:r>
              <a:rPr lang="ru-RU" dirty="0" err="1" smtClean="0"/>
              <a:t>і</a:t>
            </a:r>
            <a:r>
              <a:rPr lang="ru-RU" dirty="0" smtClean="0"/>
              <a:t> кута </a:t>
            </a:r>
            <a:r>
              <a:rPr lang="ru-RU" dirty="0" err="1" smtClean="0"/>
              <a:t>між</a:t>
            </a:r>
            <a:r>
              <a:rPr lang="ru-RU" dirty="0" smtClean="0"/>
              <a:t> ребром та </a:t>
            </a:r>
            <a:r>
              <a:rPr lang="ru-RU" dirty="0" err="1" smtClean="0"/>
              <a:t>діагоналлю</a:t>
            </a:r>
            <a:r>
              <a:rPr lang="ru-RU" dirty="0" smtClean="0"/>
              <a:t> </a:t>
            </a:r>
            <a:r>
              <a:rPr lang="ru-RU" dirty="0" err="1" smtClean="0"/>
              <a:t>основи</a:t>
            </a:r>
            <a:r>
              <a:rPr lang="ru-RU" dirty="0" smtClean="0"/>
              <a:t> (42°). А для </a:t>
            </a:r>
            <a:r>
              <a:rPr lang="ru-RU" dirty="0" err="1" smtClean="0"/>
              <a:t>цього</a:t>
            </a:r>
            <a:r>
              <a:rPr lang="ru-RU" dirty="0" smtClean="0"/>
              <a:t> треба </a:t>
            </a:r>
            <a:r>
              <a:rPr lang="ru-RU" dirty="0" err="1" smtClean="0"/>
              <a:t>було</a:t>
            </a:r>
            <a:r>
              <a:rPr lang="ru-RU" dirty="0" smtClean="0"/>
              <a:t> знати </a:t>
            </a:r>
            <a:r>
              <a:rPr lang="ru-RU" dirty="0" err="1" smtClean="0"/>
              <a:t>відповідні</a:t>
            </a:r>
            <a:r>
              <a:rPr lang="ru-RU" dirty="0" smtClean="0"/>
              <a:t> </a:t>
            </a:r>
            <a:r>
              <a:rPr lang="ru-RU" dirty="0" err="1" smtClean="0"/>
              <a:t>відношення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лінійними</a:t>
            </a:r>
            <a:r>
              <a:rPr lang="ru-RU" dirty="0" smtClean="0"/>
              <a:t> </a:t>
            </a:r>
            <a:r>
              <a:rPr lang="ru-RU" dirty="0" err="1" smtClean="0"/>
              <a:t>елементами</a:t>
            </a:r>
            <a:r>
              <a:rPr lang="ru-RU" dirty="0" smtClean="0"/>
              <a:t> </a:t>
            </a:r>
            <a:r>
              <a:rPr lang="ru-RU" dirty="0" err="1" smtClean="0"/>
              <a:t>чотирикутної</a:t>
            </a:r>
            <a:r>
              <a:rPr lang="ru-RU" dirty="0" smtClean="0"/>
              <a:t> </a:t>
            </a:r>
            <a:r>
              <a:rPr lang="ru-RU" dirty="0" err="1" smtClean="0"/>
              <a:t>піраміди</a:t>
            </a:r>
            <a:r>
              <a:rPr lang="ru-RU" dirty="0" smtClean="0"/>
              <a:t>.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43504" y="3071810"/>
            <a:ext cx="3571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Century Gothic" pitchFamily="34" charset="0"/>
              </a:rPr>
              <a:t>Вавилоняни</a:t>
            </a:r>
            <a:r>
              <a:rPr lang="ru-RU" dirty="0" smtClean="0">
                <a:latin typeface="Century Gothic" pitchFamily="34" charset="0"/>
              </a:rPr>
              <a:t> так само </a:t>
            </a:r>
            <a:r>
              <a:rPr lang="ru-RU" dirty="0" err="1" smtClean="0">
                <a:latin typeface="Century Gothic" pitchFamily="34" charset="0"/>
              </a:rPr>
              <a:t>мали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деякі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знання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з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цієї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галузі</a:t>
            </a:r>
            <a:r>
              <a:rPr lang="ru-RU" dirty="0" smtClean="0">
                <a:latin typeface="Century Gothic" pitchFamily="34" charset="0"/>
              </a:rPr>
              <a:t> математики: вони </a:t>
            </a:r>
            <a:r>
              <a:rPr lang="ru-RU" dirty="0" err="1" smtClean="0">
                <a:latin typeface="Century Gothic" pitchFamily="34" charset="0"/>
              </a:rPr>
              <a:t>запровадили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ділення</a:t>
            </a:r>
            <a:r>
              <a:rPr lang="ru-RU" dirty="0" smtClean="0">
                <a:latin typeface="Century Gothic" pitchFamily="34" charset="0"/>
              </a:rPr>
              <a:t> кола на 360° та </a:t>
            </a:r>
            <a:r>
              <a:rPr lang="ru-RU" dirty="0" err="1" smtClean="0">
                <a:latin typeface="Century Gothic" pitchFamily="34" charset="0"/>
              </a:rPr>
              <a:t>ділення</a:t>
            </a:r>
            <a:r>
              <a:rPr lang="ru-RU" dirty="0" smtClean="0">
                <a:latin typeface="Century Gothic" pitchFamily="34" charset="0"/>
              </a:rPr>
              <a:t> градуса на 60 </a:t>
            </a:r>
            <a:r>
              <a:rPr lang="ru-RU" dirty="0" err="1" smtClean="0">
                <a:latin typeface="Century Gothic" pitchFamily="34" charset="0"/>
              </a:rPr>
              <a:t>частин</a:t>
            </a:r>
            <a:r>
              <a:rPr lang="ru-RU" dirty="0" smtClean="0">
                <a:latin typeface="Century Gothic" pitchFamily="34" charset="0"/>
              </a:rPr>
              <a:t>, </a:t>
            </a:r>
            <a:r>
              <a:rPr lang="ru-RU" dirty="0" err="1" smtClean="0">
                <a:latin typeface="Century Gothic" pitchFamily="34" charset="0"/>
              </a:rPr>
              <a:t>що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відповідало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прийнятій</a:t>
            </a:r>
            <a:r>
              <a:rPr lang="ru-RU" dirty="0" smtClean="0">
                <a:latin typeface="Century Gothic" pitchFamily="34" charset="0"/>
              </a:rPr>
              <a:t> у </a:t>
            </a:r>
            <a:r>
              <a:rPr lang="ru-RU" dirty="0" err="1" smtClean="0">
                <a:latin typeface="Century Gothic" pitchFamily="34" charset="0"/>
              </a:rPr>
              <a:t>стародавній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Месопотамії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шістдесятковій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системі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числення</a:t>
            </a:r>
            <a:r>
              <a:rPr lang="ru-RU" dirty="0" smtClean="0">
                <a:latin typeface="Century Gothic" pitchFamily="34" charset="0"/>
              </a:rPr>
              <a:t>. Для </a:t>
            </a:r>
            <a:r>
              <a:rPr lang="ru-RU" dirty="0" err="1" smtClean="0">
                <a:latin typeface="Century Gothic" pitchFamily="34" charset="0"/>
              </a:rPr>
              <a:t>вимірювання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кутів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вавилоняни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користувалися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примітивною</a:t>
            </a:r>
            <a:r>
              <a:rPr lang="ru-RU" dirty="0" smtClean="0">
                <a:latin typeface="Century Gothic" pitchFamily="34" charset="0"/>
              </a:rPr>
              <a:t> </a:t>
            </a:r>
            <a:r>
              <a:rPr lang="ru-RU" dirty="0" err="1" smtClean="0">
                <a:latin typeface="Century Gothic" pitchFamily="34" charset="0"/>
              </a:rPr>
              <a:t>астролябією</a:t>
            </a:r>
            <a:r>
              <a:rPr lang="ru-RU" dirty="0" smtClean="0">
                <a:latin typeface="Century Gothic" pitchFamily="34" charset="0"/>
              </a:rPr>
              <a:t>.</a:t>
            </a:r>
            <a:endParaRPr lang="ru-RU" dirty="0">
              <a:latin typeface="Century Gothic" pitchFamily="34" charset="0"/>
            </a:endParaRPr>
          </a:p>
        </p:txBody>
      </p:sp>
      <p:pic>
        <p:nvPicPr>
          <p:cNvPr id="4" name="Рисунок 3" descr="piramida-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642918"/>
            <a:ext cx="3357586" cy="22860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800px-Astrolabe_(PSF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5072074"/>
            <a:ext cx="3500462" cy="16251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168</TotalTime>
  <Words>477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Литейная</vt:lpstr>
      <vt:lpstr>Основні тригонометричні тотожності.</vt:lpstr>
      <vt:lpstr>Епіграф:    </vt:lpstr>
      <vt:lpstr>ЗНАКИ SIN, COS, TG, CTG.</vt:lpstr>
      <vt:lpstr>Співвідношення між тригонометричними функціями одного і того ж аргумента:</vt:lpstr>
      <vt:lpstr>Основні тригонометричні тотожності:</vt:lpstr>
      <vt:lpstr>Вчені древності: </vt:lpstr>
      <vt:lpstr>Слайд 7</vt:lpstr>
      <vt:lpstr>Історичні відомості:</vt:lpstr>
      <vt:lpstr>Слайд 9</vt:lpstr>
      <vt:lpstr>Підсумок уроку: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Співвідношення між тригонометричними функціями одного і того ж аргументу.</dc:title>
  <cp:lastModifiedBy>Admin</cp:lastModifiedBy>
  <cp:revision>24</cp:revision>
  <dcterms:modified xsi:type="dcterms:W3CDTF">2017-01-24T14:13:13Z</dcterms:modified>
</cp:coreProperties>
</file>