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4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6632"/>
            <a:ext cx="6858000" cy="9906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dirty="0" smtClean="0"/>
              <a:t>Стандартні      числа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/>
              <a:t>Вітівський НВК І – ІІ ступенів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Як виконувати дії над числами,</a:t>
            </a:r>
            <a:br>
              <a:rPr lang="uk-UA" dirty="0" smtClean="0"/>
            </a:br>
            <a:r>
              <a:rPr lang="uk-UA" dirty="0" smtClean="0"/>
              <a:t> записаними у стандартному вигляді</a:t>
            </a:r>
            <a:br>
              <a:rPr lang="uk-UA" dirty="0" smtClean="0"/>
            </a:br>
            <a:r>
              <a:rPr lang="uk-UA" dirty="0" smtClean="0"/>
              <a:t> </a:t>
            </a:r>
            <a:r>
              <a:rPr lang="uk-UA" b="1" dirty="0" smtClean="0">
                <a:solidFill>
                  <a:schemeClr val="bg2">
                    <a:lumMod val="50000"/>
                  </a:schemeClr>
                </a:solidFill>
              </a:rPr>
              <a:t>а = 1,4·10</a:t>
            </a:r>
            <a:r>
              <a:rPr lang="uk-UA" b="1" dirty="0" smtClean="0">
                <a:solidFill>
                  <a:schemeClr val="bg2">
                    <a:lumMod val="50000"/>
                  </a:schemeClr>
                </a:solidFill>
                <a:latin typeface="Calibri"/>
              </a:rPr>
              <a:t>⁸</a:t>
            </a:r>
            <a:r>
              <a:rPr lang="uk-UA" b="1" dirty="0" smtClean="0">
                <a:solidFill>
                  <a:srgbClr val="FF0000"/>
                </a:solidFill>
              </a:rPr>
              <a:t/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b = </a:t>
            </a:r>
            <a:r>
              <a:rPr lang="uk-UA" b="1" dirty="0" smtClean="0">
                <a:solidFill>
                  <a:srgbClr val="FF0000"/>
                </a:solidFill>
              </a:rPr>
              <a:t>2,5·10</a:t>
            </a:r>
            <a:r>
              <a:rPr lang="uk-UA" b="1" dirty="0" smtClean="0">
                <a:solidFill>
                  <a:srgbClr val="FF0000"/>
                </a:solidFill>
                <a:latin typeface="Calibri"/>
              </a:rPr>
              <a:t>⁶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3068960"/>
            <a:ext cx="8229600" cy="2871976"/>
          </a:xfrm>
        </p:spPr>
        <p:txBody>
          <a:bodyPr/>
          <a:lstStyle/>
          <a:p>
            <a:pPr algn="ctr"/>
            <a:r>
              <a:rPr lang="uk-UA" dirty="0" smtClean="0"/>
              <a:t>Множення </a:t>
            </a:r>
          </a:p>
          <a:p>
            <a:pPr algn="ctr"/>
            <a:r>
              <a:rPr lang="uk-UA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•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(</a:t>
            </a:r>
            <a:r>
              <a:rPr lang="uk-UA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1,4 </a:t>
            </a:r>
            <a:r>
              <a:rPr lang="uk-UA" b="1" dirty="0" smtClean="0">
                <a:solidFill>
                  <a:schemeClr val="bg2">
                    <a:lumMod val="50000"/>
                  </a:schemeClr>
                </a:solidFill>
                <a:latin typeface="Calibri"/>
                <a:cs typeface="Times New Roman" pitchFamily="18" charset="0"/>
              </a:rPr>
              <a:t>•</a:t>
            </a:r>
            <a:r>
              <a:rPr lang="uk-UA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10⁸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• (2,5 </a:t>
            </a:r>
            <a:r>
              <a:rPr lang="uk-UA" b="1" dirty="0" smtClean="0">
                <a:solidFill>
                  <a:srgbClr val="FF0000"/>
                </a:solidFill>
                <a:latin typeface="Calibri"/>
                <a:cs typeface="Times New Roman" pitchFamily="18" charset="0"/>
              </a:rPr>
              <a:t>•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10⁶)</a:t>
            </a:r>
          </a:p>
          <a:p>
            <a:pPr algn="ctr"/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uk-UA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1,4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• 2,5 • </a:t>
            </a:r>
            <a:r>
              <a:rPr lang="uk-UA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10⁸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• 10⁶ =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3,5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Calibri"/>
                <a:cs typeface="Times New Roman" pitchFamily="18" charset="0"/>
              </a:rPr>
              <a:t>•10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6732240" y="4005064"/>
            <a:ext cx="432048" cy="3077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14</a:t>
            </a:r>
            <a:endParaRPr lang="ru-RU" sz="1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Як виконувати дії над числами,</a:t>
            </a:r>
            <a:br>
              <a:rPr lang="uk-UA" dirty="0" smtClean="0"/>
            </a:br>
            <a:r>
              <a:rPr lang="uk-UA" dirty="0" smtClean="0"/>
              <a:t> записаними у стандартному вигляді</a:t>
            </a:r>
            <a:br>
              <a:rPr lang="uk-UA" dirty="0" smtClean="0"/>
            </a:br>
            <a:r>
              <a:rPr lang="uk-UA" dirty="0" smtClean="0"/>
              <a:t> </a:t>
            </a:r>
            <a:r>
              <a:rPr lang="uk-UA" b="1" dirty="0" smtClean="0">
                <a:solidFill>
                  <a:schemeClr val="bg2">
                    <a:lumMod val="50000"/>
                  </a:schemeClr>
                </a:solidFill>
              </a:rPr>
              <a:t>а = 1,4·10</a:t>
            </a:r>
            <a:r>
              <a:rPr lang="uk-UA" b="1" dirty="0" smtClean="0">
                <a:solidFill>
                  <a:schemeClr val="bg2">
                    <a:lumMod val="50000"/>
                  </a:schemeClr>
                </a:solidFill>
                <a:latin typeface="Calibri"/>
              </a:rPr>
              <a:t>⁸</a:t>
            </a:r>
            <a:r>
              <a:rPr lang="uk-UA" b="1" dirty="0" smtClean="0">
                <a:solidFill>
                  <a:srgbClr val="FF0000"/>
                </a:solidFill>
              </a:rPr>
              <a:t/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b = </a:t>
            </a:r>
            <a:r>
              <a:rPr lang="uk-UA" b="1" dirty="0" smtClean="0">
                <a:solidFill>
                  <a:srgbClr val="FF0000"/>
                </a:solidFill>
              </a:rPr>
              <a:t>2,5·10</a:t>
            </a:r>
            <a:r>
              <a:rPr lang="uk-UA" b="1" dirty="0" smtClean="0">
                <a:solidFill>
                  <a:srgbClr val="FF0000"/>
                </a:solidFill>
                <a:latin typeface="Calibri"/>
              </a:rPr>
              <a:t>⁶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3068960"/>
            <a:ext cx="8229600" cy="2871976"/>
          </a:xfrm>
        </p:spPr>
        <p:txBody>
          <a:bodyPr/>
          <a:lstStyle/>
          <a:p>
            <a:pPr algn="ctr"/>
            <a:r>
              <a:rPr lang="uk-UA" b="1" dirty="0" smtClean="0"/>
              <a:t>Ділення </a:t>
            </a:r>
          </a:p>
          <a:p>
            <a:pPr algn="ctr">
              <a:buNone/>
            </a:pP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(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1,4 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Calibri"/>
                <a:cs typeface="Times New Roman" pitchFamily="18" charset="0"/>
              </a:rPr>
              <a:t>•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10⁸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: (2,5 </a:t>
            </a:r>
            <a:r>
              <a:rPr lang="uk-UA" sz="3200" b="1" dirty="0" smtClean="0">
                <a:solidFill>
                  <a:srgbClr val="FF0000"/>
                </a:solidFill>
                <a:latin typeface="Calibri"/>
                <a:cs typeface="Times New Roman" pitchFamily="18" charset="0"/>
              </a:rPr>
              <a:t>•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10⁶)= </a:t>
            </a:r>
          </a:p>
          <a:p>
            <a:pPr algn="ctr">
              <a:buNone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1,4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:2,5 • 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10⁸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10⁶ = </a:t>
            </a:r>
            <a:r>
              <a:rPr lang="uk-UA" sz="32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0,56</a:t>
            </a:r>
            <a:r>
              <a:rPr lang="uk-UA" sz="3200" b="1" dirty="0" smtClean="0">
                <a:solidFill>
                  <a:schemeClr val="accent1"/>
                </a:solidFill>
                <a:latin typeface="Calibri"/>
                <a:cs typeface="Times New Roman" pitchFamily="18" charset="0"/>
              </a:rPr>
              <a:t>•10² = 5,6•10</a:t>
            </a:r>
            <a:endParaRPr lang="ru-RU" sz="3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Як виконувати дії над числами,</a:t>
            </a:r>
            <a:br>
              <a:rPr lang="uk-UA" dirty="0" smtClean="0"/>
            </a:br>
            <a:r>
              <a:rPr lang="uk-UA" dirty="0" smtClean="0"/>
              <a:t> записаними у стандартному вигляді</a:t>
            </a:r>
            <a:br>
              <a:rPr lang="uk-UA" dirty="0" smtClean="0"/>
            </a:br>
            <a:r>
              <a:rPr lang="uk-UA" dirty="0" smtClean="0"/>
              <a:t> </a:t>
            </a:r>
            <a:r>
              <a:rPr lang="uk-UA" b="1" dirty="0" smtClean="0">
                <a:solidFill>
                  <a:schemeClr val="bg2">
                    <a:lumMod val="50000"/>
                  </a:schemeClr>
                </a:solidFill>
              </a:rPr>
              <a:t>а = 1,4·10</a:t>
            </a:r>
            <a:r>
              <a:rPr lang="uk-UA" b="1" dirty="0" smtClean="0">
                <a:solidFill>
                  <a:schemeClr val="bg2">
                    <a:lumMod val="50000"/>
                  </a:schemeClr>
                </a:solidFill>
                <a:latin typeface="Calibri"/>
              </a:rPr>
              <a:t>⁸</a:t>
            </a:r>
            <a:r>
              <a:rPr lang="uk-UA" b="1" dirty="0" smtClean="0">
                <a:solidFill>
                  <a:srgbClr val="FF0000"/>
                </a:solidFill>
              </a:rPr>
              <a:t/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b = </a:t>
            </a:r>
            <a:r>
              <a:rPr lang="uk-UA" b="1" dirty="0" smtClean="0">
                <a:solidFill>
                  <a:srgbClr val="FF0000"/>
                </a:solidFill>
              </a:rPr>
              <a:t>2,5·10</a:t>
            </a:r>
            <a:r>
              <a:rPr lang="uk-UA" b="1" dirty="0" smtClean="0">
                <a:solidFill>
                  <a:srgbClr val="FF0000"/>
                </a:solidFill>
                <a:latin typeface="Calibri"/>
              </a:rPr>
              <a:t>⁶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3068960"/>
            <a:ext cx="8229600" cy="2871976"/>
          </a:xfrm>
        </p:spPr>
        <p:txBody>
          <a:bodyPr/>
          <a:lstStyle/>
          <a:p>
            <a:pPr algn="ctr"/>
            <a:r>
              <a:rPr lang="uk-UA" b="1" dirty="0" smtClean="0"/>
              <a:t>Додавання </a:t>
            </a:r>
          </a:p>
          <a:p>
            <a:pPr algn="ctr">
              <a:buNone/>
            </a:pP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(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1,4 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Calibri"/>
                <a:cs typeface="Times New Roman" pitchFamily="18" charset="0"/>
              </a:rPr>
              <a:t>•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10⁸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+ (2,5 </a:t>
            </a:r>
            <a:r>
              <a:rPr lang="uk-UA" sz="3200" b="1" dirty="0" smtClean="0">
                <a:solidFill>
                  <a:srgbClr val="FF0000"/>
                </a:solidFill>
                <a:latin typeface="Calibri"/>
                <a:cs typeface="Times New Roman" pitchFamily="18" charset="0"/>
              </a:rPr>
              <a:t>•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10⁶)= </a:t>
            </a:r>
          </a:p>
          <a:p>
            <a:pPr algn="ctr">
              <a:buNone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=(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1,4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Calibri"/>
                <a:cs typeface="Times New Roman" pitchFamily="18" charset="0"/>
              </a:rPr>
              <a:t>•10²)•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Calibri"/>
                <a:cs typeface="Times New Roman" pitchFamily="18" charset="0"/>
              </a:rPr>
              <a:t>⁶+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2,5</a:t>
            </a:r>
            <a:r>
              <a:rPr lang="uk-UA" sz="3200" b="1" dirty="0" smtClean="0">
                <a:solidFill>
                  <a:srgbClr val="FF0000"/>
                </a:solidFill>
                <a:latin typeface="Calibri"/>
                <a:cs typeface="Times New Roman" pitchFamily="18" charset="0"/>
              </a:rPr>
              <a:t>•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10⁶ =</a:t>
            </a:r>
          </a:p>
          <a:p>
            <a:pPr algn="ctr">
              <a:buNone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140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Calibri"/>
                <a:cs typeface="Times New Roman" pitchFamily="18" charset="0"/>
              </a:rPr>
              <a:t> •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Calibri"/>
                <a:cs typeface="Times New Roman" pitchFamily="18" charset="0"/>
              </a:rPr>
              <a:t>⁶+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2,5</a:t>
            </a:r>
            <a:r>
              <a:rPr lang="uk-UA" sz="3200" b="1" dirty="0" smtClean="0">
                <a:solidFill>
                  <a:srgbClr val="FF0000"/>
                </a:solidFill>
                <a:latin typeface="Calibri"/>
                <a:cs typeface="Times New Roman" pitchFamily="18" charset="0"/>
              </a:rPr>
              <a:t>•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10⁶ =</a:t>
            </a:r>
          </a:p>
          <a:p>
            <a:pPr algn="ctr">
              <a:buNone/>
            </a:pPr>
            <a:r>
              <a:rPr lang="uk-UA" sz="32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=142,5 </a:t>
            </a:r>
            <a:r>
              <a:rPr lang="uk-UA" sz="3200" b="1" dirty="0" smtClean="0">
                <a:solidFill>
                  <a:schemeClr val="accent1"/>
                </a:solidFill>
                <a:latin typeface="Calibri"/>
                <a:cs typeface="Times New Roman" pitchFamily="18" charset="0"/>
              </a:rPr>
              <a:t>•</a:t>
            </a:r>
            <a:r>
              <a:rPr lang="uk-UA" sz="32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10⁶ =1,425</a:t>
            </a:r>
            <a:r>
              <a:rPr lang="uk-UA" sz="3200" b="1" dirty="0" smtClean="0">
                <a:solidFill>
                  <a:schemeClr val="accent1"/>
                </a:solidFill>
                <a:latin typeface="Calibri"/>
                <a:cs typeface="Times New Roman" pitchFamily="18" charset="0"/>
              </a:rPr>
              <a:t> •</a:t>
            </a:r>
            <a:r>
              <a:rPr lang="uk-UA" sz="32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uk-UA" sz="3200" b="1" dirty="0" smtClean="0">
                <a:solidFill>
                  <a:schemeClr val="accent1"/>
                </a:solidFill>
                <a:latin typeface="Calibri"/>
                <a:cs typeface="Times New Roman" pitchFamily="18" charset="0"/>
              </a:rPr>
              <a:t>⁸</a:t>
            </a:r>
            <a:r>
              <a:rPr lang="uk-UA" sz="32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Як виконувати дії над числами,</a:t>
            </a:r>
            <a:br>
              <a:rPr lang="uk-UA" dirty="0" smtClean="0"/>
            </a:br>
            <a:r>
              <a:rPr lang="uk-UA" dirty="0" smtClean="0"/>
              <a:t> записаними у стандартному вигляді</a:t>
            </a:r>
            <a:br>
              <a:rPr lang="uk-UA" dirty="0" smtClean="0"/>
            </a:br>
            <a:r>
              <a:rPr lang="uk-UA" dirty="0" smtClean="0"/>
              <a:t> </a:t>
            </a:r>
            <a:r>
              <a:rPr lang="uk-UA" b="1" dirty="0" smtClean="0">
                <a:solidFill>
                  <a:schemeClr val="bg2">
                    <a:lumMod val="50000"/>
                  </a:schemeClr>
                </a:solidFill>
              </a:rPr>
              <a:t>а = 1,4·10</a:t>
            </a:r>
            <a:r>
              <a:rPr lang="uk-UA" b="1" dirty="0" smtClean="0">
                <a:solidFill>
                  <a:schemeClr val="bg2">
                    <a:lumMod val="50000"/>
                  </a:schemeClr>
                </a:solidFill>
                <a:latin typeface="Calibri"/>
              </a:rPr>
              <a:t>⁸</a:t>
            </a:r>
            <a:r>
              <a:rPr lang="uk-UA" b="1" dirty="0" smtClean="0">
                <a:solidFill>
                  <a:srgbClr val="FF0000"/>
                </a:solidFill>
              </a:rPr>
              <a:t/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b = </a:t>
            </a:r>
            <a:r>
              <a:rPr lang="uk-UA" b="1" dirty="0" smtClean="0">
                <a:solidFill>
                  <a:srgbClr val="FF0000"/>
                </a:solidFill>
              </a:rPr>
              <a:t>2,5·10</a:t>
            </a:r>
            <a:r>
              <a:rPr lang="uk-UA" b="1" dirty="0" smtClean="0">
                <a:solidFill>
                  <a:srgbClr val="FF0000"/>
                </a:solidFill>
                <a:latin typeface="Calibri"/>
              </a:rPr>
              <a:t>⁶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3068960"/>
            <a:ext cx="8229600" cy="2871976"/>
          </a:xfrm>
        </p:spPr>
        <p:txBody>
          <a:bodyPr/>
          <a:lstStyle/>
          <a:p>
            <a:pPr algn="ctr"/>
            <a:r>
              <a:rPr lang="uk-UA" b="1" dirty="0" smtClean="0"/>
              <a:t>Віднімання</a:t>
            </a:r>
          </a:p>
          <a:p>
            <a:pPr algn="ctr">
              <a:buNone/>
            </a:pP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(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1,4 •10⁸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- (2,5 • 10⁶)= </a:t>
            </a:r>
          </a:p>
          <a:p>
            <a:pPr algn="ctr">
              <a:buNone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=(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1,4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10²) •10⁶- 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2,5 • 10⁶ =</a:t>
            </a:r>
          </a:p>
          <a:p>
            <a:pPr algn="ctr">
              <a:buNone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140 •10⁶ - 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2,5•10⁶ =</a:t>
            </a:r>
          </a:p>
          <a:p>
            <a:pPr algn="ctr">
              <a:buNone/>
            </a:pPr>
            <a:r>
              <a:rPr lang="uk-UA" sz="32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=137,5 •10⁶ =1,375 •10⁸ </a:t>
            </a:r>
            <a:endParaRPr lang="ru-RU" sz="32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Обчисліть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201</TotalTime>
  <Words>195</Words>
  <Application>Microsoft Office PowerPoint</Application>
  <PresentationFormat>Экран (4:3)</PresentationFormat>
  <Paragraphs>24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Начальная</vt:lpstr>
      <vt:lpstr>Стандартні      числа</vt:lpstr>
      <vt:lpstr>Як виконувати дії над числами,  записаними у стандартному вигляді  а = 1,4·10⁸ b = 2,5·10⁶</vt:lpstr>
      <vt:lpstr>Як виконувати дії над числами,  записаними у стандартному вигляді  а = 1,4·10⁸ b = 2,5·10⁶</vt:lpstr>
      <vt:lpstr>Як виконувати дії над числами,  записаними у стандартному вигляді  а = 1,4·10⁸ b = 2,5·10⁶</vt:lpstr>
      <vt:lpstr>Як виконувати дії над числами,  записаними у стандартному вигляді  а = 1,4·10⁸ b = 2,5·10⁶</vt:lpstr>
      <vt:lpstr>Обчисліть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Стандартні числа</dc:title>
  <cp:lastModifiedBy>User</cp:lastModifiedBy>
  <cp:revision>8</cp:revision>
  <dcterms:modified xsi:type="dcterms:W3CDTF">2017-02-03T09:40:33Z</dcterms:modified>
</cp:coreProperties>
</file>