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6" r:id="rId4"/>
    <p:sldMasterId id="2147483698" r:id="rId5"/>
    <p:sldMasterId id="2147483710" r:id="rId6"/>
    <p:sldMasterId id="2147483722" r:id="rId7"/>
    <p:sldMasterId id="2147483734" r:id="rId8"/>
  </p:sldMasterIdLst>
  <p:notesMasterIdLst>
    <p:notesMasterId r:id="rId68"/>
  </p:notesMasterIdLst>
  <p:sldIdLst>
    <p:sldId id="315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314" r:id="rId25"/>
    <p:sldId id="272" r:id="rId26"/>
    <p:sldId id="273" r:id="rId27"/>
    <p:sldId id="274" r:id="rId28"/>
    <p:sldId id="275" r:id="rId29"/>
    <p:sldId id="276" r:id="rId30"/>
    <p:sldId id="316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0" r:id="rId63"/>
    <p:sldId id="311" r:id="rId64"/>
    <p:sldId id="312" r:id="rId65"/>
    <p:sldId id="313" r:id="rId66"/>
    <p:sldId id="317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F6F0E-7B40-457E-ADE6-18CD7B255F59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D52D0-5F4A-41A9-B78A-BCDBC4A0B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099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3037FC-D94A-4023-891A-D6DC37B52985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777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362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680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767E3BD-B381-4D60-AC2A-8FEAA97A8CE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6173" name="Picture 29" descr="EqWorld 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2052638" cy="107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6ac6efb25e0a35d160b484086b39328b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200"/>
            <a:ext cx="40005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75" name="Freeform 31"/>
          <p:cNvSpPr>
            <a:spLocks/>
          </p:cNvSpPr>
          <p:nvPr userDrawn="1"/>
        </p:nvSpPr>
        <p:spPr bwMode="gray">
          <a:xfrm>
            <a:off x="0" y="5181600"/>
            <a:ext cx="9169400" cy="977900"/>
          </a:xfrm>
          <a:custGeom>
            <a:avLst/>
            <a:gdLst>
              <a:gd name="T0" fmla="*/ 0 w 5776"/>
              <a:gd name="T1" fmla="*/ 58 h 616"/>
              <a:gd name="T2" fmla="*/ 1584 w 5776"/>
              <a:gd name="T3" fmla="*/ 586 h 616"/>
              <a:gd name="T4" fmla="*/ 5768 w 5776"/>
              <a:gd name="T5" fmla="*/ 0 h 616"/>
              <a:gd name="T6" fmla="*/ 5776 w 5776"/>
              <a:gd name="T7" fmla="*/ 32 h 616"/>
              <a:gd name="T8" fmla="*/ 1584 w 5776"/>
              <a:gd name="T9" fmla="*/ 598 h 616"/>
              <a:gd name="T10" fmla="*/ 4 w 5776"/>
              <a:gd name="T11" fmla="*/ 92 h 616"/>
              <a:gd name="T12" fmla="*/ 0 w 5776"/>
              <a:gd name="T13" fmla="*/ 58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6176" name="Picture 32" descr="6ac6efb25e0a35d160b484086b39328b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09600"/>
            <a:ext cx="40005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84432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5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8189C-CFAE-43C6-8CCD-B3DFF7837E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536091"/>
      </p:ext>
    </p:extLst>
  </p:cSld>
  <p:clrMapOvr>
    <a:masterClrMapping/>
  </p:clrMapOvr>
  <p:transition spd="med"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DD92C-DC13-4EC7-9C4C-6AECF2655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309710"/>
      </p:ext>
    </p:extLst>
  </p:cSld>
  <p:clrMapOvr>
    <a:masterClrMapping/>
  </p:clrMapOvr>
  <p:transition spd="med">
    <p:wheel spokes="8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7412D-6FBD-4AAF-89A3-9EA76A54AF9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462266"/>
      </p:ext>
    </p:extLst>
  </p:cSld>
  <p:clrMapOvr>
    <a:masterClrMapping/>
  </p:clrMapOvr>
  <p:transition spd="med">
    <p:wheel spokes="8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5DC61-34E4-418D-8E5C-CAF2C3561DD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68021"/>
      </p:ext>
    </p:extLst>
  </p:cSld>
  <p:clrMapOvr>
    <a:masterClrMapping/>
  </p:clrMapOvr>
  <p:transition spd="med">
    <p:wheel spokes="8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FDCF7-22E2-41CB-BDA2-130EC7647A4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671459"/>
      </p:ext>
    </p:extLst>
  </p:cSld>
  <p:clrMapOvr>
    <a:masterClrMapping/>
  </p:clrMapOvr>
  <p:transition spd="med">
    <p:wheel spokes="8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68C0C-F7F1-49E2-916E-84D710085AC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335565"/>
      </p:ext>
    </p:extLst>
  </p:cSld>
  <p:clrMapOvr>
    <a:masterClrMapping/>
  </p:clrMapOvr>
  <p:transition spd="med">
    <p:wheel spokes="8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DA3D4-9B36-4243-B247-5834BD374C8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473099"/>
      </p:ext>
    </p:extLst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2696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7292E-77B4-4D3D-BC93-641BDB77C0F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223657"/>
      </p:ext>
    </p:extLst>
  </p:cSld>
  <p:clrMapOvr>
    <a:masterClrMapping/>
  </p:clrMapOvr>
  <p:transition spd="med">
    <p:wheel spokes="8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E18D4-DA1E-42C2-97FF-E8AD72C37FB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571749"/>
      </p:ext>
    </p:extLst>
  </p:cSld>
  <p:clrMapOvr>
    <a:masterClrMapping/>
  </p:clrMapOvr>
  <p:transition spd="med">
    <p:wheel spokes="8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5B434-A888-4308-B6CB-CD1FBBADCB4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8799"/>
      </p:ext>
    </p:extLst>
  </p:cSld>
  <p:clrMapOvr>
    <a:masterClrMapping/>
  </p:clrMapOvr>
  <p:transition spd="med">
    <p:wheel spokes="8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246302D-EF45-4A99-B1F3-BD60330B656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136163"/>
      </p:ext>
    </p:extLst>
  </p:cSld>
  <p:clrMapOvr>
    <a:masterClrMapping/>
  </p:clrMapOvr>
  <p:transition spd="med">
    <p:wheel spokes="8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018A9AA-E624-46D1-8AF6-717ACBB6730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977049"/>
      </p:ext>
    </p:extLst>
  </p:cSld>
  <p:clrMapOvr>
    <a:masterClrMapping/>
  </p:clrMapOvr>
  <p:transition spd="med">
    <p:wheel spokes="8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i="1" baseline="0">
                <a:solidFill>
                  <a:srgbClr val="FFFF99"/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bg2"/>
                </a:solidFill>
                <a:latin typeface="Lucida Calligraphy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172200"/>
            <a:ext cx="2133600" cy="365125"/>
          </a:xfrm>
        </p:spPr>
        <p:txBody>
          <a:bodyPr/>
          <a:lstStyle>
            <a:lvl1pPr>
              <a:defRPr sz="1600" baseline="0">
                <a:solidFill>
                  <a:schemeClr val="bg2"/>
                </a:solidFill>
                <a:latin typeface="Brush Script MT" pitchFamily="66" charset="0"/>
              </a:defRPr>
            </a:lvl1pPr>
          </a:lstStyle>
          <a:p>
            <a:pPr>
              <a:defRPr/>
            </a:pPr>
            <a:fld id="{5906A59C-6620-410D-9CC4-6AE9D8DF22F0}" type="datetimeFigureOut">
              <a:rPr lang="ru-RU">
                <a:solidFill>
                  <a:srgbClr val="EEECE1"/>
                </a:solidFill>
              </a:rPr>
              <a:pPr>
                <a:defRPr/>
              </a:pPr>
              <a:t>17.03.2016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365125"/>
          </a:xfrm>
        </p:spPr>
        <p:txBody>
          <a:bodyPr/>
          <a:lstStyle>
            <a:lvl1pPr marL="0" algn="ctr" defTabSz="914400" rtl="0" eaLnBrk="1" latinLnBrk="0" hangingPunct="1">
              <a:defRPr lang="en-US" sz="1600" kern="1200" baseline="0">
                <a:solidFill>
                  <a:schemeClr val="bg2"/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2133600" cy="365125"/>
          </a:xfrm>
        </p:spPr>
        <p:txBody>
          <a:bodyPr/>
          <a:lstStyle>
            <a:lvl1pPr>
              <a:defRPr lang="en-US" sz="1600" kern="1200" baseline="0">
                <a:solidFill>
                  <a:schemeClr val="bg2"/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23E3472-584E-40A7-9B83-2B4AE5EEB30C}" type="slidenum">
              <a:rPr lang="ru-RU">
                <a:solidFill>
                  <a:srgbClr val="EEECE1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257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Local Settings\Temporary Internet Files\Content.IE5\STEB01UR\MCj0434823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C26E5-41F5-463E-8491-26E1D7CED6F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72400" y="6248400"/>
            <a:ext cx="990600" cy="365125"/>
          </a:xfrm>
        </p:spPr>
        <p:txBody>
          <a:bodyPr/>
          <a:lstStyle>
            <a:lvl1pPr>
              <a:defRPr b="1">
                <a:solidFill>
                  <a:srgbClr val="FFFF00"/>
                </a:solidFill>
              </a:defRPr>
            </a:lvl1pPr>
          </a:lstStyle>
          <a:p>
            <a:pPr>
              <a:defRPr/>
            </a:pPr>
            <a:fld id="{2D715133-7ADB-4354-8F14-7424C973C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3530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36D9E-2D80-4445-B3BD-8A296702A05C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81ED4-5A34-448A-A339-BD496835E38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882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DCDBB-DEFB-4146-B686-2D02A43D9620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01A52-0427-4BB8-B890-7EB98F176D0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94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B2F4D-3B8D-4358-B456-E4F7266BC9E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33358-F78F-4EC4-9119-AB9CFF5FC27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381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7042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38F84-A42D-482E-84C2-B947A489CC9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31741-2C6C-4A80-A006-0C50CBA8097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105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432CB-DCDB-4D49-9516-9D8AE193163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62A1A-D76F-4EAE-9D4B-1DCF557C53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3285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BB4B9-70D6-425F-86C1-BF488D7F75C1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544B6-632D-4A02-9C16-DF32C64C981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878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858B9-C0F4-4B9A-96AE-F5C8FF24525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3BD5D-99BD-4964-9D4E-1C20B13AF31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2911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F2817-4D2F-4BCC-9CF0-7C2772CC572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30B99-1669-4C2E-9662-3CC856AE334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8289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C3FBC-ABC8-45DF-8F3B-27B08717677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17.03.2016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DEC0D-EDD1-4C30-BE4C-8DF9FD79655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9129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730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75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269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518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451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826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269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813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170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626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379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93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1229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29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29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2294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29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29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29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29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29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30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0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1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1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1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1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1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1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1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1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1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2319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232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32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32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32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232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2329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2330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2331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32EDDA1-46AB-4445-BA78-937CEF1C338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17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7" grpId="0"/>
      <p:bldP spid="1232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3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23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3E6F16-C8A0-46E7-9E64-168EF2F06E6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2907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A8BA7-8141-456B-A3A8-016FDE9EF3D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634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1613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C1331-301B-4C64-AD89-639F0CA7B1A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3369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98798A-921F-4237-9623-91239DCE7FE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2558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5E2DD-6635-4C8A-8957-C0EB1E972E6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2047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663AC9-F58A-49AF-ADCF-1DAAD03E6A6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1682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DC220-07E3-4A4B-AE40-D8745379BEB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4025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416BB-8A2D-4C54-9082-F6898E7C52C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9577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7FA4E-D8FC-4B9F-AC2B-FFB18386FA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6425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0BA5A-0540-47EB-A5C3-1553A4A707D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5109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85680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447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5167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5570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638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3224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01674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4596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6603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7138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0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9614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18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024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77394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87767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77604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4726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036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557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93782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27354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20838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35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90740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9673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44018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6252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00686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7501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36352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7735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2795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827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674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99812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20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gi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15780-7D42-426E-8F02-D5F41AAA3BE1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5593-6855-4757-A908-ABC3CBC15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35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7295DC"/>
            </a:gs>
            <a:gs pos="100000">
              <a:srgbClr val="FFFFC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89CAFD7-B4B7-4232-B05F-8B61614882A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4" name="Freeform 10"/>
          <p:cNvSpPr>
            <a:spLocks/>
          </p:cNvSpPr>
          <p:nvPr userDrawn="1"/>
        </p:nvSpPr>
        <p:spPr bwMode="gray">
          <a:xfrm>
            <a:off x="0" y="5715000"/>
            <a:ext cx="9169400" cy="977900"/>
          </a:xfrm>
          <a:custGeom>
            <a:avLst/>
            <a:gdLst>
              <a:gd name="T0" fmla="*/ 0 w 5776"/>
              <a:gd name="T1" fmla="*/ 58 h 616"/>
              <a:gd name="T2" fmla="*/ 1584 w 5776"/>
              <a:gd name="T3" fmla="*/ 586 h 616"/>
              <a:gd name="T4" fmla="*/ 5768 w 5776"/>
              <a:gd name="T5" fmla="*/ 0 h 616"/>
              <a:gd name="T6" fmla="*/ 5776 w 5776"/>
              <a:gd name="T7" fmla="*/ 32 h 616"/>
              <a:gd name="T8" fmla="*/ 1584 w 5776"/>
              <a:gd name="T9" fmla="*/ 598 h 616"/>
              <a:gd name="T10" fmla="*/ 4 w 5776"/>
              <a:gd name="T11" fmla="*/ 92 h 616"/>
              <a:gd name="T12" fmla="*/ 0 w 5776"/>
              <a:gd name="T13" fmla="*/ 58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35" name="Picture 11" descr="6ac6efb25e0a35d160b484086b39328b"/>
          <p:cNvPicPr>
            <a:picLocks noChangeAspect="1" noChangeArrowheads="1" noCrop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0005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980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" grpId="0" animBg="1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6229350"/>
            <a:ext cx="9525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Образец заголовка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Образец текста</a:t>
            </a:r>
          </a:p>
          <a:p>
            <a:pPr lvl="1"/>
            <a:r>
              <a:rPr lang="uk-UA" altLang="ru-RU" smtClean="0"/>
              <a:t>Второй уровень</a:t>
            </a:r>
          </a:p>
          <a:p>
            <a:pPr lvl="2"/>
            <a:r>
              <a:rPr lang="uk-UA" altLang="ru-RU" smtClean="0"/>
              <a:t>Третий уровень</a:t>
            </a:r>
          </a:p>
          <a:p>
            <a:pPr lvl="3"/>
            <a:r>
              <a:rPr lang="uk-UA" altLang="ru-RU" smtClean="0"/>
              <a:t>Четвертый уровень</a:t>
            </a:r>
          </a:p>
          <a:p>
            <a:pPr lvl="4"/>
            <a:r>
              <a:rPr lang="uk-UA" alt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19200" y="6248400"/>
            <a:ext cx="167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88D1B7-C517-4123-8A9F-3AD24BF925F4}" type="datetimeFigureOut">
              <a:rPr lang="ru-RU">
                <a:solidFill>
                  <a:prstClr val="white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17.03.2016</a:t>
            </a:fld>
            <a:endParaRPr lang="ru-RU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C36F09-0B56-4FCF-8D35-F10CB76CF96C}" type="slidenum">
              <a:rPr lang="ru-RU">
                <a:solidFill>
                  <a:prstClr val="white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 charset="0"/>
            </a:endParaRPr>
          </a:p>
        </p:txBody>
      </p:sp>
      <p:pic>
        <p:nvPicPr>
          <p:cNvPr id="1032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5600"/>
            <a:ext cx="914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075"/>
            <a:ext cx="152400" cy="67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0"/>
            <a:ext cx="152400" cy="67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248400"/>
            <a:ext cx="1038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2613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US" sz="4400" b="1" i="1" kern="1200" dirty="0">
          <a:solidFill>
            <a:srgbClr val="FFFF99"/>
          </a:solidFill>
          <a:latin typeface="Comic Sans MS" pitchFamily="66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FFF99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FFF99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FFF99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FFF99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 i="1">
          <a:solidFill>
            <a:srgbClr val="FFFF99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 i="1">
          <a:solidFill>
            <a:srgbClr val="FFFF99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 i="1">
          <a:solidFill>
            <a:srgbClr val="FFFF99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 i="1">
          <a:solidFill>
            <a:srgbClr val="FFFF99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rgbClr val="F2F2F2"/>
          </a:solidFill>
          <a:latin typeface="Brush Script MT" pitchFamily="66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600" kern="1200">
          <a:solidFill>
            <a:srgbClr val="F2F2F2"/>
          </a:solidFill>
          <a:latin typeface="Brush Script MT" pitchFamily="66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F2F2F2"/>
          </a:solidFill>
          <a:latin typeface="Brush Script MT" pitchFamily="66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F2F2F2"/>
          </a:solidFill>
          <a:latin typeface="Brush Script MT" pitchFamily="66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 kern="1200">
          <a:solidFill>
            <a:srgbClr val="F2F2F2"/>
          </a:solidFill>
          <a:latin typeface="Brush Script MT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126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6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1270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127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7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7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7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7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7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7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7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7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8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8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8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8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28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8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8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8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8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8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9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9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9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9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29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129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129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30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30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30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130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30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130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130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F3749A-A1BA-4BEA-A070-677B9A97411B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130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9864079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3" grpId="0"/>
      <p:bldP spid="1130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130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130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130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130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130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9FC81B0-FC9A-4990-95AD-874F861A22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ECBC83D1-7795-4D3D-A22F-CEA5283DD8E3}" type="datetimeFigureOut">
              <a:rPr lang="ru-RU" smtClean="0">
                <a:solidFill>
                  <a:srgbClr val="DFDCB7"/>
                </a:solidFill>
              </a:rPr>
              <a:pPr/>
              <a:t>17.03.2016</a:t>
            </a:fld>
            <a:endParaRPr lang="ru-RU">
              <a:solidFill>
                <a:srgbClr val="DFD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07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EB08E-6530-42CB-84FD-1B7AFE5472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FD0AC-E0B4-47C3-A885-9836904AC5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274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252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1.wmf"/><Relationship Id="rId7" Type="http://schemas.openxmlformats.org/officeDocument/2006/relationships/slide" Target="slide22.xml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39.emf"/><Relationship Id="rId18" Type="http://schemas.openxmlformats.org/officeDocument/2006/relationships/image" Target="../media/image42.e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38.emf"/><Relationship Id="rId17" Type="http://schemas.openxmlformats.org/officeDocument/2006/relationships/image" Target="../media/image41.emf"/><Relationship Id="rId2" Type="http://schemas.openxmlformats.org/officeDocument/2006/relationships/image" Target="../media/image13.wmf"/><Relationship Id="rId16" Type="http://schemas.openxmlformats.org/officeDocument/2006/relationships/image" Target="../media/image40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wmf"/><Relationship Id="rId11" Type="http://schemas.openxmlformats.org/officeDocument/2006/relationships/image" Target="../media/image37.emf"/><Relationship Id="rId5" Type="http://schemas.openxmlformats.org/officeDocument/2006/relationships/image" Target="../media/image16.wmf"/><Relationship Id="rId15" Type="http://schemas.openxmlformats.org/officeDocument/2006/relationships/image" Target="../media/image22.wmf"/><Relationship Id="rId10" Type="http://schemas.openxmlformats.org/officeDocument/2006/relationships/image" Target="../media/image21.wmf"/><Relationship Id="rId19" Type="http://schemas.openxmlformats.org/officeDocument/2006/relationships/slide" Target="slide22.xml"/><Relationship Id="rId4" Type="http://schemas.openxmlformats.org/officeDocument/2006/relationships/image" Target="../media/image15.wmf"/><Relationship Id="rId9" Type="http://schemas.openxmlformats.org/officeDocument/2006/relationships/image" Target="../media/image36.wmf"/><Relationship Id="rId1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7" Type="http://schemas.openxmlformats.org/officeDocument/2006/relationships/image" Target="../media/image47.wmf"/><Relationship Id="rId2" Type="http://schemas.openxmlformats.org/officeDocument/2006/relationships/slide" Target="slide2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49.e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48.e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wmf"/><Relationship Id="rId11" Type="http://schemas.openxmlformats.org/officeDocument/2006/relationships/image" Target="../media/image12.wmf"/><Relationship Id="rId5" Type="http://schemas.openxmlformats.org/officeDocument/2006/relationships/image" Target="../media/image16.wmf"/><Relationship Id="rId15" Type="http://schemas.openxmlformats.org/officeDocument/2006/relationships/slide" Target="slide22.xml"/><Relationship Id="rId10" Type="http://schemas.openxmlformats.org/officeDocument/2006/relationships/image" Target="../media/image11.wmf"/><Relationship Id="rId4" Type="http://schemas.openxmlformats.org/officeDocument/2006/relationships/image" Target="../media/image15.wmf"/><Relationship Id="rId9" Type="http://schemas.openxmlformats.org/officeDocument/2006/relationships/image" Target="../media/image21.wmf"/><Relationship Id="rId14" Type="http://schemas.openxmlformats.org/officeDocument/2006/relationships/image" Target="../media/image5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4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1.png"/><Relationship Id="rId18" Type="http://schemas.microsoft.com/office/2007/relationships/hdphoto" Target="../media/hdphoto9.wdp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90.png"/><Relationship Id="rId17" Type="http://schemas.openxmlformats.org/officeDocument/2006/relationships/image" Target="../media/image93.png"/><Relationship Id="rId2" Type="http://schemas.openxmlformats.org/officeDocument/2006/relationships/image" Target="../media/image85.png"/><Relationship Id="rId16" Type="http://schemas.microsoft.com/office/2007/relationships/hdphoto" Target="../media/hdphoto8.wdp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7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openxmlformats.org/officeDocument/2006/relationships/image" Target="../media/image92.png"/><Relationship Id="rId10" Type="http://schemas.openxmlformats.org/officeDocument/2006/relationships/image" Target="../media/image89.png"/><Relationship Id="rId4" Type="http://schemas.openxmlformats.org/officeDocument/2006/relationships/image" Target="../media/image86.png"/><Relationship Id="rId9" Type="http://schemas.microsoft.com/office/2007/relationships/hdphoto" Target="../media/hdphoto5.wdp"/><Relationship Id="rId1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12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11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wmf"/><Relationship Id="rId11" Type="http://schemas.openxmlformats.org/officeDocument/2006/relationships/image" Target="../media/image24.e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2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0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5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114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8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8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8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wmf"/><Relationship Id="rId11" Type="http://schemas.openxmlformats.org/officeDocument/2006/relationships/image" Target="../media/image12.wmf"/><Relationship Id="rId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15.wmf"/><Relationship Id="rId9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6.png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wmf"/><Relationship Id="rId11" Type="http://schemas.openxmlformats.org/officeDocument/2006/relationships/image" Target="../media/image12.wmf"/><Relationship Id="rId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15.wmf"/><Relationship Id="rId9" Type="http://schemas.openxmlformats.org/officeDocument/2006/relationships/image" Target="../media/image2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slide" Target="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emf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6400800" cy="1752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</a:t>
            </a:r>
          </a:p>
          <a:p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алгебри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3" descr="G:\Аленка\Изображение 2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78"/>
          <a:stretch/>
        </p:blipFill>
        <p:spPr bwMode="auto">
          <a:xfrm>
            <a:off x="2555775" y="188640"/>
            <a:ext cx="6442795" cy="4248472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Klasichna-muzika-Bethoven----Elz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0696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/>
              <a:t>АЛГОРИТМ ПОБУДОВИ ФУНКЦІЇ</a:t>
            </a:r>
            <a:r>
              <a:rPr lang="uk-UA" sz="4000"/>
              <a:t> </a:t>
            </a:r>
            <a:br>
              <a:rPr lang="uk-UA" sz="4000"/>
            </a:br>
            <a:endParaRPr lang="ru-RU" sz="400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/>
              <a:t>  </a:t>
            </a:r>
          </a:p>
          <a:p>
            <a:r>
              <a:rPr lang="uk-UA"/>
              <a:t>                       </a:t>
            </a:r>
            <a:r>
              <a:rPr lang="uk-UA" sz="2400">
                <a:solidFill>
                  <a:schemeClr val="hlink"/>
                </a:solidFill>
              </a:rPr>
              <a:t>- стиск попереднього графіка вздовж осі О</a:t>
            </a:r>
            <a:r>
              <a:rPr lang="en-US" sz="2400">
                <a:solidFill>
                  <a:schemeClr val="hlink"/>
                </a:solidFill>
              </a:rPr>
              <a:t>Y</a:t>
            </a:r>
            <a:r>
              <a:rPr lang="uk-UA" sz="2400">
                <a:solidFill>
                  <a:schemeClr val="hlink"/>
                </a:solidFill>
              </a:rPr>
              <a:t>  в 2 рази</a:t>
            </a:r>
          </a:p>
          <a:p>
            <a:r>
              <a:rPr lang="uk-UA"/>
              <a:t>                         </a:t>
            </a:r>
            <a:r>
              <a:rPr lang="uk-UA" sz="2400">
                <a:solidFill>
                  <a:schemeClr val="hlink"/>
                </a:solidFill>
              </a:rPr>
              <a:t>паралельне перенесення другого графіка вліво на </a:t>
            </a:r>
            <a:r>
              <a:rPr lang="en-US" sz="2400">
                <a:solidFill>
                  <a:schemeClr val="hlink"/>
                </a:solidFill>
              </a:rPr>
              <a:t>       </a:t>
            </a:r>
            <a:r>
              <a:rPr lang="uk-UA" sz="2400">
                <a:solidFill>
                  <a:schemeClr val="hlink"/>
                </a:solidFill>
              </a:rPr>
              <a:t>одиниць (4 клітинки)</a:t>
            </a:r>
          </a:p>
          <a:p>
            <a:r>
              <a:rPr lang="uk-UA"/>
              <a:t>                         </a:t>
            </a:r>
            <a:r>
              <a:rPr lang="uk-UA" sz="2400">
                <a:solidFill>
                  <a:schemeClr val="hlink"/>
                </a:solidFill>
              </a:rPr>
              <a:t>паралельне перенесення останнього графіка вгору на одиницю.</a:t>
            </a:r>
            <a:endParaRPr lang="ru-RU" sz="2400">
              <a:solidFill>
                <a:schemeClr val="hlink"/>
              </a:solidFill>
            </a:endParaRPr>
          </a:p>
        </p:txBody>
      </p:sp>
      <p:grpSp>
        <p:nvGrpSpPr>
          <p:cNvPr id="33796" name="Group 4"/>
          <p:cNvGrpSpPr>
            <a:grpSpLocks/>
          </p:cNvGrpSpPr>
          <p:nvPr/>
        </p:nvGrpSpPr>
        <p:grpSpPr bwMode="auto">
          <a:xfrm>
            <a:off x="2667000" y="838200"/>
            <a:ext cx="3733800" cy="719138"/>
            <a:chOff x="1680" y="1344"/>
            <a:chExt cx="2352" cy="453"/>
          </a:xfrm>
        </p:grpSpPr>
        <p:sp>
          <p:nvSpPr>
            <p:cNvPr id="33797" name="Text Box 5"/>
            <p:cNvSpPr txBox="1">
              <a:spLocks noChangeArrowheads="1"/>
            </p:cNvSpPr>
            <p:nvPr/>
          </p:nvSpPr>
          <p:spPr bwMode="auto">
            <a:xfrm>
              <a:off x="1680" y="1344"/>
              <a:ext cx="2352" cy="36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sz="3200" i="1">
                  <a:solidFill>
                    <a:srgbClr val="FF3300"/>
                  </a:solidFill>
                </a:rPr>
                <a:t>y</a:t>
              </a:r>
              <a:r>
                <a:rPr lang="en-US" sz="3200">
                  <a:solidFill>
                    <a:srgbClr val="FF3300"/>
                  </a:solidFill>
                </a:rPr>
                <a:t>=</a:t>
              </a:r>
              <a:r>
                <a:rPr lang="uk-UA" sz="3200">
                  <a:solidFill>
                    <a:srgbClr val="FF3300"/>
                  </a:solidFill>
                </a:rPr>
                <a:t>0,5</a:t>
              </a:r>
              <a:r>
                <a:rPr lang="en-US" sz="3200" i="1">
                  <a:solidFill>
                    <a:srgbClr val="FF3300"/>
                  </a:solidFill>
                </a:rPr>
                <a:t>cos</a:t>
              </a:r>
              <a:r>
                <a:rPr lang="uk-UA" sz="3200">
                  <a:solidFill>
                    <a:srgbClr val="FF3300"/>
                  </a:solidFill>
                </a:rPr>
                <a:t>(</a:t>
              </a:r>
              <a:r>
                <a:rPr lang="en-US" sz="3200" i="1">
                  <a:solidFill>
                    <a:srgbClr val="FF3300"/>
                  </a:solidFill>
                </a:rPr>
                <a:t>x</a:t>
              </a:r>
              <a:r>
                <a:rPr lang="uk-UA" sz="3200">
                  <a:solidFill>
                    <a:srgbClr val="FF3300"/>
                  </a:solidFill>
                </a:rPr>
                <a:t>+    )+1</a:t>
              </a:r>
              <a:endParaRPr lang="ru-RU" sz="3200">
                <a:solidFill>
                  <a:srgbClr val="FF3300"/>
                </a:solidFill>
              </a:endParaRPr>
            </a:p>
          </p:txBody>
        </p:sp>
        <p:pic>
          <p:nvPicPr>
            <p:cNvPr id="33798" name="Picture 6"/>
            <p:cNvPicPr>
              <a:picLocks noChangeAspect="1" noChangeArrowheads="1"/>
            </p:cNvPicPr>
            <p:nvPr/>
          </p:nvPicPr>
          <p:blipFill>
            <a:blip r:embed="rId2">
              <a:lum bright="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1344"/>
              <a:ext cx="292" cy="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5" y="1687513"/>
            <a:ext cx="1925638" cy="55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380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2165350"/>
            <a:ext cx="2236788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3805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48000"/>
            <a:ext cx="2325688" cy="7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3807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25" y="4038600"/>
            <a:ext cx="2392363" cy="62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9" name="AutoShape 17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381000" cy="3810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3811" name="AutoShape 1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48600" y="6324600"/>
            <a:ext cx="381000" cy="3810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3859" name="Picture 6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8">
            <a:lum bright="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581400"/>
            <a:ext cx="463550" cy="5667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656897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3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38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3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3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28600"/>
            <a:ext cx="8077200" cy="1447800"/>
          </a:xfrm>
        </p:spPr>
        <p:txBody>
          <a:bodyPr/>
          <a:lstStyle/>
          <a:p>
            <a:pPr algn="ctr">
              <a:buFontTx/>
              <a:buNone/>
            </a:pPr>
            <a:r>
              <a:rPr lang="uk-UA" sz="2800"/>
              <a:t>		Побудова графіка функції</a:t>
            </a:r>
            <a:endParaRPr lang="ru-RU" sz="2800"/>
          </a:p>
        </p:txBody>
      </p:sp>
      <p:grpSp>
        <p:nvGrpSpPr>
          <p:cNvPr id="39939" name="Group 3"/>
          <p:cNvGrpSpPr>
            <a:grpSpLocks/>
          </p:cNvGrpSpPr>
          <p:nvPr/>
        </p:nvGrpSpPr>
        <p:grpSpPr bwMode="auto">
          <a:xfrm>
            <a:off x="457200" y="2514600"/>
            <a:ext cx="8839200" cy="2917825"/>
            <a:chOff x="192" y="144"/>
            <a:chExt cx="5568" cy="1838"/>
          </a:xfrm>
        </p:grpSpPr>
        <p:grpSp>
          <p:nvGrpSpPr>
            <p:cNvPr id="39940" name="Group 4"/>
            <p:cNvGrpSpPr>
              <a:grpSpLocks/>
            </p:cNvGrpSpPr>
            <p:nvPr/>
          </p:nvGrpSpPr>
          <p:grpSpPr bwMode="auto">
            <a:xfrm>
              <a:off x="192" y="144"/>
              <a:ext cx="5568" cy="1824"/>
              <a:chOff x="192" y="144"/>
              <a:chExt cx="5376" cy="4032"/>
            </a:xfrm>
          </p:grpSpPr>
          <p:sp>
            <p:nvSpPr>
              <p:cNvPr id="39941" name="Line 5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42" name="Line 6"/>
              <p:cNvSpPr>
                <a:spLocks noChangeShapeType="1"/>
              </p:cNvSpPr>
              <p:nvPr/>
            </p:nvSpPr>
            <p:spPr bwMode="auto">
              <a:xfrm>
                <a:off x="556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43" name="Line 7"/>
              <p:cNvSpPr>
                <a:spLocks noChangeShapeType="1"/>
              </p:cNvSpPr>
              <p:nvPr/>
            </p:nvSpPr>
            <p:spPr bwMode="auto">
              <a:xfrm>
                <a:off x="44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44" name="Line 8"/>
              <p:cNvSpPr>
                <a:spLocks noChangeShapeType="1"/>
              </p:cNvSpPr>
              <p:nvPr/>
            </p:nvSpPr>
            <p:spPr bwMode="auto">
              <a:xfrm>
                <a:off x="70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45" name="Line 9"/>
              <p:cNvSpPr>
                <a:spLocks noChangeShapeType="1"/>
              </p:cNvSpPr>
              <p:nvPr/>
            </p:nvSpPr>
            <p:spPr bwMode="auto">
              <a:xfrm>
                <a:off x="96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46" name="Line 10"/>
              <p:cNvSpPr>
                <a:spLocks noChangeShapeType="1"/>
              </p:cNvSpPr>
              <p:nvPr/>
            </p:nvSpPr>
            <p:spPr bwMode="auto">
              <a:xfrm>
                <a:off x="121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47" name="Line 11"/>
              <p:cNvSpPr>
                <a:spLocks noChangeShapeType="1"/>
              </p:cNvSpPr>
              <p:nvPr/>
            </p:nvSpPr>
            <p:spPr bwMode="auto">
              <a:xfrm>
                <a:off x="147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48" name="Line 12"/>
              <p:cNvSpPr>
                <a:spLocks noChangeShapeType="1"/>
              </p:cNvSpPr>
              <p:nvPr/>
            </p:nvSpPr>
            <p:spPr bwMode="auto">
              <a:xfrm>
                <a:off x="172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49" name="Line 13"/>
              <p:cNvSpPr>
                <a:spLocks noChangeShapeType="1"/>
              </p:cNvSpPr>
              <p:nvPr/>
            </p:nvSpPr>
            <p:spPr bwMode="auto">
              <a:xfrm>
                <a:off x="198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0" name="Line 14"/>
              <p:cNvSpPr>
                <a:spLocks noChangeShapeType="1"/>
              </p:cNvSpPr>
              <p:nvPr/>
            </p:nvSpPr>
            <p:spPr bwMode="auto">
              <a:xfrm>
                <a:off x="224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1" name="Line 15"/>
              <p:cNvSpPr>
                <a:spLocks noChangeShapeType="1"/>
              </p:cNvSpPr>
              <p:nvPr/>
            </p:nvSpPr>
            <p:spPr bwMode="auto">
              <a:xfrm>
                <a:off x="249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2" name="Line 16"/>
              <p:cNvSpPr>
                <a:spLocks noChangeShapeType="1"/>
              </p:cNvSpPr>
              <p:nvPr/>
            </p:nvSpPr>
            <p:spPr bwMode="auto">
              <a:xfrm>
                <a:off x="275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3" name="Line 17"/>
              <p:cNvSpPr>
                <a:spLocks noChangeShapeType="1"/>
              </p:cNvSpPr>
              <p:nvPr/>
            </p:nvSpPr>
            <p:spPr bwMode="auto">
              <a:xfrm>
                <a:off x="300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4" name="Line 18"/>
              <p:cNvSpPr>
                <a:spLocks noChangeShapeType="1"/>
              </p:cNvSpPr>
              <p:nvPr/>
            </p:nvSpPr>
            <p:spPr bwMode="auto">
              <a:xfrm>
                <a:off x="326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5" name="Line 19"/>
              <p:cNvSpPr>
                <a:spLocks noChangeShapeType="1"/>
              </p:cNvSpPr>
              <p:nvPr/>
            </p:nvSpPr>
            <p:spPr bwMode="auto">
              <a:xfrm>
                <a:off x="352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6" name="Line 20"/>
              <p:cNvSpPr>
                <a:spLocks noChangeShapeType="1"/>
              </p:cNvSpPr>
              <p:nvPr/>
            </p:nvSpPr>
            <p:spPr bwMode="auto">
              <a:xfrm>
                <a:off x="377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7" name="Line 21"/>
              <p:cNvSpPr>
                <a:spLocks noChangeShapeType="1"/>
              </p:cNvSpPr>
              <p:nvPr/>
            </p:nvSpPr>
            <p:spPr bwMode="auto">
              <a:xfrm>
                <a:off x="403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8" name="Line 22"/>
              <p:cNvSpPr>
                <a:spLocks noChangeShapeType="1"/>
              </p:cNvSpPr>
              <p:nvPr/>
            </p:nvSpPr>
            <p:spPr bwMode="auto">
              <a:xfrm>
                <a:off x="428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9" name="Line 23"/>
              <p:cNvSpPr>
                <a:spLocks noChangeShapeType="1"/>
              </p:cNvSpPr>
              <p:nvPr/>
            </p:nvSpPr>
            <p:spPr bwMode="auto">
              <a:xfrm>
                <a:off x="454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60" name="Line 24"/>
              <p:cNvSpPr>
                <a:spLocks noChangeShapeType="1"/>
              </p:cNvSpPr>
              <p:nvPr/>
            </p:nvSpPr>
            <p:spPr bwMode="auto">
              <a:xfrm>
                <a:off x="480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61" name="Line 25"/>
              <p:cNvSpPr>
                <a:spLocks noChangeShapeType="1"/>
              </p:cNvSpPr>
              <p:nvPr/>
            </p:nvSpPr>
            <p:spPr bwMode="auto">
              <a:xfrm>
                <a:off x="505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9962" name="Line 26"/>
              <p:cNvSpPr>
                <a:spLocks noChangeShapeType="1"/>
              </p:cNvSpPr>
              <p:nvPr/>
            </p:nvSpPr>
            <p:spPr bwMode="auto">
              <a:xfrm>
                <a:off x="531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9963" name="Line 27"/>
            <p:cNvSpPr>
              <a:spLocks noChangeShapeType="1"/>
            </p:cNvSpPr>
            <p:nvPr/>
          </p:nvSpPr>
          <p:spPr bwMode="auto">
            <a:xfrm>
              <a:off x="192" y="14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964" name="Line 28"/>
            <p:cNvSpPr>
              <a:spLocks noChangeShapeType="1"/>
            </p:cNvSpPr>
            <p:nvPr/>
          </p:nvSpPr>
          <p:spPr bwMode="auto">
            <a:xfrm>
              <a:off x="192" y="37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965" name="Line 29"/>
            <p:cNvSpPr>
              <a:spLocks noChangeShapeType="1"/>
            </p:cNvSpPr>
            <p:nvPr/>
          </p:nvSpPr>
          <p:spPr bwMode="auto">
            <a:xfrm>
              <a:off x="192" y="60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966" name="Line 30"/>
            <p:cNvSpPr>
              <a:spLocks noChangeShapeType="1"/>
            </p:cNvSpPr>
            <p:nvPr/>
          </p:nvSpPr>
          <p:spPr bwMode="auto">
            <a:xfrm>
              <a:off x="192" y="83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967" name="Line 31"/>
            <p:cNvSpPr>
              <a:spLocks noChangeShapeType="1"/>
            </p:cNvSpPr>
            <p:nvPr/>
          </p:nvSpPr>
          <p:spPr bwMode="auto">
            <a:xfrm>
              <a:off x="192" y="106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968" name="Line 32"/>
            <p:cNvSpPr>
              <a:spLocks noChangeShapeType="1"/>
            </p:cNvSpPr>
            <p:nvPr/>
          </p:nvSpPr>
          <p:spPr bwMode="auto">
            <a:xfrm>
              <a:off x="192" y="129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969" name="Line 33"/>
            <p:cNvSpPr>
              <a:spLocks noChangeShapeType="1"/>
            </p:cNvSpPr>
            <p:nvPr/>
          </p:nvSpPr>
          <p:spPr bwMode="auto">
            <a:xfrm>
              <a:off x="192" y="152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970" name="Line 34"/>
            <p:cNvSpPr>
              <a:spLocks noChangeShapeType="1"/>
            </p:cNvSpPr>
            <p:nvPr/>
          </p:nvSpPr>
          <p:spPr bwMode="auto">
            <a:xfrm>
              <a:off x="192" y="1751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9971" name="Line 35"/>
            <p:cNvSpPr>
              <a:spLocks noChangeShapeType="1"/>
            </p:cNvSpPr>
            <p:nvPr/>
          </p:nvSpPr>
          <p:spPr bwMode="auto">
            <a:xfrm>
              <a:off x="192" y="198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39972" name="Freeform 36"/>
          <p:cNvSpPr>
            <a:spLocks/>
          </p:cNvSpPr>
          <p:nvPr/>
        </p:nvSpPr>
        <p:spPr bwMode="auto">
          <a:xfrm>
            <a:off x="0" y="3962400"/>
            <a:ext cx="8940800" cy="1588"/>
          </a:xfrm>
          <a:custGeom>
            <a:avLst/>
            <a:gdLst>
              <a:gd name="T0" fmla="*/ 0 w 5632"/>
              <a:gd name="T1" fmla="*/ 0 h 1"/>
              <a:gd name="T2" fmla="*/ 5632 w 563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632" h="1">
                <a:moveTo>
                  <a:pt x="0" y="0"/>
                </a:moveTo>
                <a:lnTo>
                  <a:pt x="563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9973" name="Freeform 37"/>
          <p:cNvSpPr>
            <a:spLocks/>
          </p:cNvSpPr>
          <p:nvPr/>
        </p:nvSpPr>
        <p:spPr bwMode="auto">
          <a:xfrm>
            <a:off x="4648200" y="2514600"/>
            <a:ext cx="12700" cy="3200400"/>
          </a:xfrm>
          <a:custGeom>
            <a:avLst/>
            <a:gdLst>
              <a:gd name="T0" fmla="*/ 8 w 8"/>
              <a:gd name="T1" fmla="*/ 2016 h 2016"/>
              <a:gd name="T2" fmla="*/ 0 w 8"/>
              <a:gd name="T3" fmla="*/ 0 h 20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2016">
                <a:moveTo>
                  <a:pt x="8" y="2016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4267200" y="358140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O</a:t>
            </a:r>
            <a:endParaRPr lang="ru-RU" sz="24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8458200" y="3200400"/>
            <a:ext cx="41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x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4191000" y="2209800"/>
            <a:ext cx="38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y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>
            <a:off x="4648200" y="4191000"/>
            <a:ext cx="409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-</a:t>
            </a:r>
            <a:r>
              <a:rPr 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sz="2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39978" name="Text Box 42"/>
          <p:cNvSpPr txBox="1">
            <a:spLocks noChangeArrowheads="1"/>
          </p:cNvSpPr>
          <p:nvPr/>
        </p:nvSpPr>
        <p:spPr bwMode="auto">
          <a:xfrm>
            <a:off x="4724400" y="33528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sz="2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pic>
        <p:nvPicPr>
          <p:cNvPr id="39982" name="Picture 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962400"/>
            <a:ext cx="2889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83" name="Picture 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962400"/>
            <a:ext cx="466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84" name="Picture 4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962400"/>
            <a:ext cx="374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85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352800"/>
            <a:ext cx="381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86" name="Picture 5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038600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87" name="Picture 5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429000"/>
            <a:ext cx="352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88" name="Picture 5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038600"/>
            <a:ext cx="3048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89" name="Picture 5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038600"/>
            <a:ext cx="4476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90" name="Picture 5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038600"/>
            <a:ext cx="4159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91" name="Text Box 55"/>
          <p:cNvSpPr txBox="1">
            <a:spLocks noChangeArrowheads="1"/>
          </p:cNvSpPr>
          <p:nvPr/>
        </p:nvSpPr>
        <p:spPr bwMode="auto">
          <a:xfrm>
            <a:off x="990600" y="44196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333399"/>
                </a:solidFill>
              </a:rPr>
              <a:t>y=cos x</a:t>
            </a:r>
            <a:endParaRPr lang="ru-RU">
              <a:solidFill>
                <a:srgbClr val="333399"/>
              </a:solidFill>
            </a:endParaRPr>
          </a:p>
        </p:txBody>
      </p:sp>
      <p:sp>
        <p:nvSpPr>
          <p:cNvPr id="39992" name="Freeform 56"/>
          <p:cNvSpPr>
            <a:spLocks/>
          </p:cNvSpPr>
          <p:nvPr/>
        </p:nvSpPr>
        <p:spPr bwMode="auto">
          <a:xfrm>
            <a:off x="-1447800" y="3581400"/>
            <a:ext cx="10947400" cy="744538"/>
          </a:xfrm>
          <a:custGeom>
            <a:avLst/>
            <a:gdLst>
              <a:gd name="T0" fmla="*/ 0 w 6896"/>
              <a:gd name="T1" fmla="*/ 469 h 469"/>
              <a:gd name="T2" fmla="*/ 688 w 6896"/>
              <a:gd name="T3" fmla="*/ 5 h 469"/>
              <a:gd name="T4" fmla="*/ 1460 w 6896"/>
              <a:gd name="T5" fmla="*/ 462 h 469"/>
              <a:gd name="T6" fmla="*/ 2264 w 6896"/>
              <a:gd name="T7" fmla="*/ 5 h 469"/>
              <a:gd name="T8" fmla="*/ 3048 w 6896"/>
              <a:gd name="T9" fmla="*/ 462 h 469"/>
              <a:gd name="T10" fmla="*/ 3856 w 6896"/>
              <a:gd name="T11" fmla="*/ 0 h 469"/>
              <a:gd name="T12" fmla="*/ 4640 w 6896"/>
              <a:gd name="T13" fmla="*/ 461 h 469"/>
              <a:gd name="T14" fmla="*/ 5440 w 6896"/>
              <a:gd name="T15" fmla="*/ 5 h 469"/>
              <a:gd name="T16" fmla="*/ 6240 w 6896"/>
              <a:gd name="T17" fmla="*/ 461 h 469"/>
              <a:gd name="T18" fmla="*/ 6896 w 6896"/>
              <a:gd name="T19" fmla="*/ 5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96" h="469">
                <a:moveTo>
                  <a:pt x="0" y="469"/>
                </a:moveTo>
                <a:cubicBezTo>
                  <a:pt x="116" y="392"/>
                  <a:pt x="445" y="6"/>
                  <a:pt x="688" y="5"/>
                </a:cubicBezTo>
                <a:cubicBezTo>
                  <a:pt x="931" y="4"/>
                  <a:pt x="1197" y="462"/>
                  <a:pt x="1460" y="462"/>
                </a:cubicBezTo>
                <a:cubicBezTo>
                  <a:pt x="1723" y="462"/>
                  <a:pt x="1999" y="5"/>
                  <a:pt x="2264" y="5"/>
                </a:cubicBezTo>
                <a:cubicBezTo>
                  <a:pt x="2529" y="5"/>
                  <a:pt x="2783" y="463"/>
                  <a:pt x="3048" y="462"/>
                </a:cubicBezTo>
                <a:cubicBezTo>
                  <a:pt x="3313" y="461"/>
                  <a:pt x="3591" y="0"/>
                  <a:pt x="3856" y="0"/>
                </a:cubicBezTo>
                <a:cubicBezTo>
                  <a:pt x="4121" y="0"/>
                  <a:pt x="4376" y="460"/>
                  <a:pt x="4640" y="461"/>
                </a:cubicBezTo>
                <a:cubicBezTo>
                  <a:pt x="4904" y="462"/>
                  <a:pt x="5173" y="5"/>
                  <a:pt x="5440" y="5"/>
                </a:cubicBezTo>
                <a:cubicBezTo>
                  <a:pt x="5707" y="5"/>
                  <a:pt x="5997" y="461"/>
                  <a:pt x="6240" y="461"/>
                </a:cubicBezTo>
                <a:cubicBezTo>
                  <a:pt x="6483" y="461"/>
                  <a:pt x="6759" y="100"/>
                  <a:pt x="6896" y="5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40017" name="Group 81"/>
          <p:cNvGrpSpPr>
            <a:grpSpLocks/>
          </p:cNvGrpSpPr>
          <p:nvPr/>
        </p:nvGrpSpPr>
        <p:grpSpPr bwMode="auto">
          <a:xfrm>
            <a:off x="5486400" y="2819400"/>
            <a:ext cx="1676400" cy="533400"/>
            <a:chOff x="3456" y="1776"/>
            <a:chExt cx="1056" cy="336"/>
          </a:xfrm>
        </p:grpSpPr>
        <p:sp>
          <p:nvSpPr>
            <p:cNvPr id="39998" name="Text Box 62"/>
            <p:cNvSpPr txBox="1">
              <a:spLocks noChangeArrowheads="1"/>
            </p:cNvSpPr>
            <p:nvPr/>
          </p:nvSpPr>
          <p:spPr bwMode="auto">
            <a:xfrm>
              <a:off x="3456" y="1824"/>
              <a:ext cx="10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>
                  <a:solidFill>
                    <a:srgbClr val="FF3300"/>
                  </a:solidFill>
                </a:rPr>
                <a:t>y=     cos x</a:t>
              </a:r>
              <a:endParaRPr lang="ru-RU">
                <a:solidFill>
                  <a:srgbClr val="FF3300"/>
                </a:solidFill>
              </a:endParaRPr>
            </a:p>
          </p:txBody>
        </p:sp>
        <p:pic>
          <p:nvPicPr>
            <p:cNvPr id="40000" name="Picture 6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1776"/>
              <a:ext cx="152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40021" name="Group 85"/>
          <p:cNvGrpSpPr>
            <a:grpSpLocks/>
          </p:cNvGrpSpPr>
          <p:nvPr/>
        </p:nvGrpSpPr>
        <p:grpSpPr bwMode="auto">
          <a:xfrm>
            <a:off x="6400800" y="4495800"/>
            <a:ext cx="2057400" cy="533400"/>
            <a:chOff x="4032" y="2976"/>
            <a:chExt cx="1296" cy="336"/>
          </a:xfrm>
        </p:grpSpPr>
        <p:sp>
          <p:nvSpPr>
            <p:cNvPr id="40002" name="Text Box 66"/>
            <p:cNvSpPr txBox="1">
              <a:spLocks noChangeArrowheads="1"/>
            </p:cNvSpPr>
            <p:nvPr/>
          </p:nvSpPr>
          <p:spPr bwMode="auto">
            <a:xfrm>
              <a:off x="4032" y="3024"/>
              <a:ext cx="12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>
                  <a:solidFill>
                    <a:srgbClr val="009900"/>
                  </a:solidFill>
                </a:rPr>
                <a:t>y=     cos </a:t>
              </a:r>
              <a:r>
                <a:rPr lang="uk-UA">
                  <a:solidFill>
                    <a:srgbClr val="009900"/>
                  </a:solidFill>
                </a:rPr>
                <a:t>(</a:t>
              </a:r>
              <a:r>
                <a:rPr lang="en-US">
                  <a:solidFill>
                    <a:srgbClr val="009900"/>
                  </a:solidFill>
                </a:rPr>
                <a:t> x+ </a:t>
              </a:r>
              <a:r>
                <a:rPr lang="uk-UA">
                  <a:solidFill>
                    <a:srgbClr val="009900"/>
                  </a:solidFill>
                </a:rPr>
                <a:t>    )</a:t>
              </a:r>
              <a:endParaRPr lang="ru-RU">
                <a:solidFill>
                  <a:srgbClr val="009900"/>
                </a:solidFill>
              </a:endParaRPr>
            </a:p>
          </p:txBody>
        </p:sp>
        <p:pic>
          <p:nvPicPr>
            <p:cNvPr id="40003" name="Picture 67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976"/>
              <a:ext cx="214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40004" name="Picture 68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2" y="2976"/>
              <a:ext cx="152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40006" name="Picture 7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962400"/>
            <a:ext cx="35560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007" name="Picture 7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38600"/>
            <a:ext cx="368300" cy="20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0008" name="Group 72"/>
          <p:cNvGrpSpPr>
            <a:grpSpLocks/>
          </p:cNvGrpSpPr>
          <p:nvPr/>
        </p:nvGrpSpPr>
        <p:grpSpPr bwMode="auto">
          <a:xfrm>
            <a:off x="3124200" y="914400"/>
            <a:ext cx="3733800" cy="719138"/>
            <a:chOff x="1680" y="1344"/>
            <a:chExt cx="2352" cy="453"/>
          </a:xfrm>
        </p:grpSpPr>
        <p:sp>
          <p:nvSpPr>
            <p:cNvPr id="40009" name="Text Box 73"/>
            <p:cNvSpPr txBox="1">
              <a:spLocks noChangeArrowheads="1"/>
            </p:cNvSpPr>
            <p:nvPr/>
          </p:nvSpPr>
          <p:spPr bwMode="auto">
            <a:xfrm>
              <a:off x="1680" y="1344"/>
              <a:ext cx="2352" cy="36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sz="3200" i="1">
                  <a:solidFill>
                    <a:srgbClr val="FF3300"/>
                  </a:solidFill>
                </a:rPr>
                <a:t>y</a:t>
              </a:r>
              <a:r>
                <a:rPr lang="en-US" sz="3200">
                  <a:solidFill>
                    <a:srgbClr val="FF3300"/>
                  </a:solidFill>
                </a:rPr>
                <a:t>=</a:t>
              </a:r>
              <a:r>
                <a:rPr lang="uk-UA" sz="3200">
                  <a:solidFill>
                    <a:srgbClr val="FF3300"/>
                  </a:solidFill>
                </a:rPr>
                <a:t>0,5</a:t>
              </a:r>
              <a:r>
                <a:rPr lang="en-US" sz="3200" i="1">
                  <a:solidFill>
                    <a:srgbClr val="FF3300"/>
                  </a:solidFill>
                </a:rPr>
                <a:t>cos</a:t>
              </a:r>
              <a:r>
                <a:rPr lang="uk-UA" sz="3200">
                  <a:solidFill>
                    <a:srgbClr val="FF3300"/>
                  </a:solidFill>
                </a:rPr>
                <a:t>(</a:t>
              </a:r>
              <a:r>
                <a:rPr lang="en-US" sz="3200" i="1">
                  <a:solidFill>
                    <a:srgbClr val="FF3300"/>
                  </a:solidFill>
                </a:rPr>
                <a:t>x</a:t>
              </a:r>
              <a:r>
                <a:rPr lang="uk-UA" sz="3200">
                  <a:solidFill>
                    <a:srgbClr val="FF3300"/>
                  </a:solidFill>
                </a:rPr>
                <a:t>+    )+1</a:t>
              </a:r>
              <a:endParaRPr lang="ru-RU" sz="3200">
                <a:solidFill>
                  <a:srgbClr val="FF3300"/>
                </a:solidFill>
              </a:endParaRPr>
            </a:p>
          </p:txBody>
        </p:sp>
        <p:pic>
          <p:nvPicPr>
            <p:cNvPr id="40010" name="Picture 74"/>
            <p:cNvPicPr>
              <a:picLocks noChangeAspect="1" noChangeArrowheads="1"/>
            </p:cNvPicPr>
            <p:nvPr/>
          </p:nvPicPr>
          <p:blipFill>
            <a:blip r:embed="rId16">
              <a:lum bright="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1344"/>
              <a:ext cx="292" cy="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40011" name="Freeform 75"/>
          <p:cNvSpPr>
            <a:spLocks/>
          </p:cNvSpPr>
          <p:nvPr/>
        </p:nvSpPr>
        <p:spPr bwMode="auto">
          <a:xfrm>
            <a:off x="-1447800" y="3581400"/>
            <a:ext cx="10947400" cy="744538"/>
          </a:xfrm>
          <a:custGeom>
            <a:avLst/>
            <a:gdLst>
              <a:gd name="T0" fmla="*/ 0 w 6896"/>
              <a:gd name="T1" fmla="*/ 469 h 469"/>
              <a:gd name="T2" fmla="*/ 688 w 6896"/>
              <a:gd name="T3" fmla="*/ 5 h 469"/>
              <a:gd name="T4" fmla="*/ 1460 w 6896"/>
              <a:gd name="T5" fmla="*/ 462 h 469"/>
              <a:gd name="T6" fmla="*/ 2264 w 6896"/>
              <a:gd name="T7" fmla="*/ 5 h 469"/>
              <a:gd name="T8" fmla="*/ 3048 w 6896"/>
              <a:gd name="T9" fmla="*/ 462 h 469"/>
              <a:gd name="T10" fmla="*/ 3856 w 6896"/>
              <a:gd name="T11" fmla="*/ 0 h 469"/>
              <a:gd name="T12" fmla="*/ 4640 w 6896"/>
              <a:gd name="T13" fmla="*/ 461 h 469"/>
              <a:gd name="T14" fmla="*/ 5440 w 6896"/>
              <a:gd name="T15" fmla="*/ 5 h 469"/>
              <a:gd name="T16" fmla="*/ 6240 w 6896"/>
              <a:gd name="T17" fmla="*/ 461 h 469"/>
              <a:gd name="T18" fmla="*/ 6896 w 6896"/>
              <a:gd name="T19" fmla="*/ 5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96" h="469">
                <a:moveTo>
                  <a:pt x="0" y="469"/>
                </a:moveTo>
                <a:cubicBezTo>
                  <a:pt x="116" y="392"/>
                  <a:pt x="445" y="6"/>
                  <a:pt x="688" y="5"/>
                </a:cubicBezTo>
                <a:cubicBezTo>
                  <a:pt x="931" y="4"/>
                  <a:pt x="1197" y="462"/>
                  <a:pt x="1460" y="462"/>
                </a:cubicBezTo>
                <a:cubicBezTo>
                  <a:pt x="1723" y="462"/>
                  <a:pt x="1999" y="5"/>
                  <a:pt x="2264" y="5"/>
                </a:cubicBezTo>
                <a:cubicBezTo>
                  <a:pt x="2529" y="5"/>
                  <a:pt x="2783" y="463"/>
                  <a:pt x="3048" y="462"/>
                </a:cubicBezTo>
                <a:cubicBezTo>
                  <a:pt x="3313" y="461"/>
                  <a:pt x="3591" y="0"/>
                  <a:pt x="3856" y="0"/>
                </a:cubicBezTo>
                <a:cubicBezTo>
                  <a:pt x="4121" y="0"/>
                  <a:pt x="4376" y="460"/>
                  <a:pt x="4640" y="461"/>
                </a:cubicBezTo>
                <a:cubicBezTo>
                  <a:pt x="4904" y="462"/>
                  <a:pt x="5173" y="5"/>
                  <a:pt x="5440" y="5"/>
                </a:cubicBezTo>
                <a:cubicBezTo>
                  <a:pt x="5707" y="5"/>
                  <a:pt x="5997" y="461"/>
                  <a:pt x="6240" y="461"/>
                </a:cubicBezTo>
                <a:cubicBezTo>
                  <a:pt x="6483" y="461"/>
                  <a:pt x="6759" y="100"/>
                  <a:pt x="6896" y="5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0013" name="Freeform 77"/>
          <p:cNvSpPr>
            <a:spLocks/>
          </p:cNvSpPr>
          <p:nvPr/>
        </p:nvSpPr>
        <p:spPr bwMode="auto">
          <a:xfrm>
            <a:off x="-1447800" y="3581400"/>
            <a:ext cx="10947400" cy="744538"/>
          </a:xfrm>
          <a:custGeom>
            <a:avLst/>
            <a:gdLst>
              <a:gd name="T0" fmla="*/ 0 w 6896"/>
              <a:gd name="T1" fmla="*/ 469 h 469"/>
              <a:gd name="T2" fmla="*/ 688 w 6896"/>
              <a:gd name="T3" fmla="*/ 5 h 469"/>
              <a:gd name="T4" fmla="*/ 1460 w 6896"/>
              <a:gd name="T5" fmla="*/ 462 h 469"/>
              <a:gd name="T6" fmla="*/ 2264 w 6896"/>
              <a:gd name="T7" fmla="*/ 5 h 469"/>
              <a:gd name="T8" fmla="*/ 3048 w 6896"/>
              <a:gd name="T9" fmla="*/ 462 h 469"/>
              <a:gd name="T10" fmla="*/ 3856 w 6896"/>
              <a:gd name="T11" fmla="*/ 0 h 469"/>
              <a:gd name="T12" fmla="*/ 4640 w 6896"/>
              <a:gd name="T13" fmla="*/ 461 h 469"/>
              <a:gd name="T14" fmla="*/ 5440 w 6896"/>
              <a:gd name="T15" fmla="*/ 5 h 469"/>
              <a:gd name="T16" fmla="*/ 6240 w 6896"/>
              <a:gd name="T17" fmla="*/ 461 h 469"/>
              <a:gd name="T18" fmla="*/ 6896 w 6896"/>
              <a:gd name="T19" fmla="*/ 5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96" h="469">
                <a:moveTo>
                  <a:pt x="0" y="469"/>
                </a:moveTo>
                <a:cubicBezTo>
                  <a:pt x="116" y="392"/>
                  <a:pt x="445" y="6"/>
                  <a:pt x="688" y="5"/>
                </a:cubicBezTo>
                <a:cubicBezTo>
                  <a:pt x="931" y="4"/>
                  <a:pt x="1197" y="462"/>
                  <a:pt x="1460" y="462"/>
                </a:cubicBezTo>
                <a:cubicBezTo>
                  <a:pt x="1723" y="462"/>
                  <a:pt x="1999" y="5"/>
                  <a:pt x="2264" y="5"/>
                </a:cubicBezTo>
                <a:cubicBezTo>
                  <a:pt x="2529" y="5"/>
                  <a:pt x="2783" y="463"/>
                  <a:pt x="3048" y="462"/>
                </a:cubicBezTo>
                <a:cubicBezTo>
                  <a:pt x="3313" y="461"/>
                  <a:pt x="3591" y="0"/>
                  <a:pt x="3856" y="0"/>
                </a:cubicBezTo>
                <a:cubicBezTo>
                  <a:pt x="4121" y="0"/>
                  <a:pt x="4376" y="460"/>
                  <a:pt x="4640" y="461"/>
                </a:cubicBezTo>
                <a:cubicBezTo>
                  <a:pt x="4904" y="462"/>
                  <a:pt x="5173" y="5"/>
                  <a:pt x="5440" y="5"/>
                </a:cubicBezTo>
                <a:cubicBezTo>
                  <a:pt x="5707" y="5"/>
                  <a:pt x="5997" y="461"/>
                  <a:pt x="6240" y="461"/>
                </a:cubicBezTo>
                <a:cubicBezTo>
                  <a:pt x="6483" y="461"/>
                  <a:pt x="6759" y="100"/>
                  <a:pt x="6896" y="5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0014" name="Freeform 78"/>
          <p:cNvSpPr>
            <a:spLocks/>
          </p:cNvSpPr>
          <p:nvPr/>
        </p:nvSpPr>
        <p:spPr bwMode="auto">
          <a:xfrm>
            <a:off x="-1447800" y="3733800"/>
            <a:ext cx="10964863" cy="427038"/>
          </a:xfrm>
          <a:custGeom>
            <a:avLst/>
            <a:gdLst>
              <a:gd name="T0" fmla="*/ 0 w 6907"/>
              <a:gd name="T1" fmla="*/ 269 h 269"/>
              <a:gd name="T2" fmla="*/ 710 w 6907"/>
              <a:gd name="T3" fmla="*/ 12 h 269"/>
              <a:gd name="T4" fmla="*/ 1477 w 6907"/>
              <a:gd name="T5" fmla="*/ 264 h 269"/>
              <a:gd name="T6" fmla="*/ 2271 w 6907"/>
              <a:gd name="T7" fmla="*/ 7 h 269"/>
              <a:gd name="T8" fmla="*/ 3076 w 6907"/>
              <a:gd name="T9" fmla="*/ 258 h 269"/>
              <a:gd name="T10" fmla="*/ 3859 w 6907"/>
              <a:gd name="T11" fmla="*/ 12 h 269"/>
              <a:gd name="T12" fmla="*/ 4653 w 6907"/>
              <a:gd name="T13" fmla="*/ 258 h 269"/>
              <a:gd name="T14" fmla="*/ 5458 w 6907"/>
              <a:gd name="T15" fmla="*/ 1 h 269"/>
              <a:gd name="T16" fmla="*/ 6252 w 6907"/>
              <a:gd name="T17" fmla="*/ 264 h 269"/>
              <a:gd name="T18" fmla="*/ 6907 w 6907"/>
              <a:gd name="T1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07" h="269">
                <a:moveTo>
                  <a:pt x="0" y="269"/>
                </a:moveTo>
                <a:cubicBezTo>
                  <a:pt x="118" y="225"/>
                  <a:pt x="464" y="13"/>
                  <a:pt x="710" y="12"/>
                </a:cubicBezTo>
                <a:cubicBezTo>
                  <a:pt x="956" y="11"/>
                  <a:pt x="1217" y="265"/>
                  <a:pt x="1477" y="264"/>
                </a:cubicBezTo>
                <a:cubicBezTo>
                  <a:pt x="1737" y="263"/>
                  <a:pt x="2005" y="8"/>
                  <a:pt x="2271" y="7"/>
                </a:cubicBezTo>
                <a:cubicBezTo>
                  <a:pt x="2537" y="6"/>
                  <a:pt x="2811" y="257"/>
                  <a:pt x="3076" y="258"/>
                </a:cubicBezTo>
                <a:cubicBezTo>
                  <a:pt x="3341" y="259"/>
                  <a:pt x="3596" y="12"/>
                  <a:pt x="3859" y="12"/>
                </a:cubicBezTo>
                <a:cubicBezTo>
                  <a:pt x="4122" y="12"/>
                  <a:pt x="4387" y="260"/>
                  <a:pt x="4653" y="258"/>
                </a:cubicBezTo>
                <a:cubicBezTo>
                  <a:pt x="4919" y="256"/>
                  <a:pt x="5192" y="0"/>
                  <a:pt x="5458" y="1"/>
                </a:cubicBezTo>
                <a:cubicBezTo>
                  <a:pt x="5724" y="2"/>
                  <a:pt x="6011" y="264"/>
                  <a:pt x="6252" y="264"/>
                </a:cubicBezTo>
                <a:cubicBezTo>
                  <a:pt x="6493" y="264"/>
                  <a:pt x="6771" y="56"/>
                  <a:pt x="6907" y="1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0015" name="Freeform 79"/>
          <p:cNvSpPr>
            <a:spLocks/>
          </p:cNvSpPr>
          <p:nvPr/>
        </p:nvSpPr>
        <p:spPr bwMode="auto">
          <a:xfrm>
            <a:off x="-2286000" y="3733800"/>
            <a:ext cx="10964863" cy="427038"/>
          </a:xfrm>
          <a:custGeom>
            <a:avLst/>
            <a:gdLst>
              <a:gd name="T0" fmla="*/ 0 w 6907"/>
              <a:gd name="T1" fmla="*/ 269 h 269"/>
              <a:gd name="T2" fmla="*/ 710 w 6907"/>
              <a:gd name="T3" fmla="*/ 12 h 269"/>
              <a:gd name="T4" fmla="*/ 1477 w 6907"/>
              <a:gd name="T5" fmla="*/ 264 h 269"/>
              <a:gd name="T6" fmla="*/ 2271 w 6907"/>
              <a:gd name="T7" fmla="*/ 7 h 269"/>
              <a:gd name="T8" fmla="*/ 3076 w 6907"/>
              <a:gd name="T9" fmla="*/ 258 h 269"/>
              <a:gd name="T10" fmla="*/ 3859 w 6907"/>
              <a:gd name="T11" fmla="*/ 12 h 269"/>
              <a:gd name="T12" fmla="*/ 4653 w 6907"/>
              <a:gd name="T13" fmla="*/ 258 h 269"/>
              <a:gd name="T14" fmla="*/ 5458 w 6907"/>
              <a:gd name="T15" fmla="*/ 1 h 269"/>
              <a:gd name="T16" fmla="*/ 6252 w 6907"/>
              <a:gd name="T17" fmla="*/ 264 h 269"/>
              <a:gd name="T18" fmla="*/ 6907 w 6907"/>
              <a:gd name="T1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07" h="269">
                <a:moveTo>
                  <a:pt x="0" y="269"/>
                </a:moveTo>
                <a:cubicBezTo>
                  <a:pt x="118" y="225"/>
                  <a:pt x="464" y="13"/>
                  <a:pt x="710" y="12"/>
                </a:cubicBezTo>
                <a:cubicBezTo>
                  <a:pt x="956" y="11"/>
                  <a:pt x="1217" y="265"/>
                  <a:pt x="1477" y="264"/>
                </a:cubicBezTo>
                <a:cubicBezTo>
                  <a:pt x="1737" y="263"/>
                  <a:pt x="2005" y="8"/>
                  <a:pt x="2271" y="7"/>
                </a:cubicBezTo>
                <a:cubicBezTo>
                  <a:pt x="2537" y="6"/>
                  <a:pt x="2811" y="257"/>
                  <a:pt x="3076" y="258"/>
                </a:cubicBezTo>
                <a:cubicBezTo>
                  <a:pt x="3341" y="259"/>
                  <a:pt x="3596" y="12"/>
                  <a:pt x="3859" y="12"/>
                </a:cubicBezTo>
                <a:cubicBezTo>
                  <a:pt x="4122" y="12"/>
                  <a:pt x="4387" y="260"/>
                  <a:pt x="4653" y="258"/>
                </a:cubicBezTo>
                <a:cubicBezTo>
                  <a:pt x="4919" y="256"/>
                  <a:pt x="5192" y="0"/>
                  <a:pt x="5458" y="1"/>
                </a:cubicBezTo>
                <a:cubicBezTo>
                  <a:pt x="5724" y="2"/>
                  <a:pt x="6011" y="264"/>
                  <a:pt x="6252" y="264"/>
                </a:cubicBezTo>
                <a:cubicBezTo>
                  <a:pt x="6493" y="264"/>
                  <a:pt x="6771" y="56"/>
                  <a:pt x="6907" y="1"/>
                </a:cubicBezTo>
              </a:path>
            </a:pathLst>
          </a:custGeom>
          <a:noFill/>
          <a:ln w="28575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40020" name="Group 84"/>
          <p:cNvGrpSpPr>
            <a:grpSpLocks/>
          </p:cNvGrpSpPr>
          <p:nvPr/>
        </p:nvGrpSpPr>
        <p:grpSpPr bwMode="auto">
          <a:xfrm>
            <a:off x="1752600" y="2514600"/>
            <a:ext cx="2133600" cy="546100"/>
            <a:chOff x="1104" y="1872"/>
            <a:chExt cx="1344" cy="344"/>
          </a:xfrm>
        </p:grpSpPr>
        <p:sp>
          <p:nvSpPr>
            <p:cNvPr id="39995" name="Text Box 59"/>
            <p:cNvSpPr txBox="1">
              <a:spLocks noChangeArrowheads="1"/>
            </p:cNvSpPr>
            <p:nvPr/>
          </p:nvSpPr>
          <p:spPr bwMode="auto">
            <a:xfrm>
              <a:off x="1104" y="1920"/>
              <a:ext cx="134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>
                  <a:solidFill>
                    <a:srgbClr val="FFFF00"/>
                  </a:solidFill>
                </a:rPr>
                <a:t>y=    cos (x+     )+1</a:t>
              </a:r>
              <a:endParaRPr lang="ru-RU">
                <a:solidFill>
                  <a:srgbClr val="FFFF00"/>
                </a:solidFill>
              </a:endParaRPr>
            </a:p>
          </p:txBody>
        </p:sp>
        <p:pic>
          <p:nvPicPr>
            <p:cNvPr id="39996" name="Picture 60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1872"/>
              <a:ext cx="133" cy="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40019" name="Picture 83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1872"/>
              <a:ext cx="214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40022" name="AutoShape 86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381000" cy="304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873652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0011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885 0.00232 L 0.18385 0.0023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0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61323E-6 L 0.00052 -0.053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00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6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11" grpId="0" animBg="1"/>
      <p:bldP spid="40011" grpId="1" animBg="1"/>
      <p:bldP spid="40014" grpId="0" animBg="1"/>
      <p:bldP spid="40014" grpId="1" animBg="1"/>
      <p:bldP spid="40015" grpId="0" animBg="1"/>
      <p:bldP spid="400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/>
              <a:t>АЛГОРИТМ ПОБУДОВИ ФУНКЦІЇ</a:t>
            </a:r>
            <a:r>
              <a:rPr lang="uk-UA" sz="4000"/>
              <a:t> </a:t>
            </a:r>
            <a:br>
              <a:rPr lang="uk-UA" sz="4000"/>
            </a:br>
            <a:endParaRPr lang="ru-RU" sz="400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endParaRPr lang="uk-UA" sz="2800"/>
          </a:p>
          <a:p>
            <a:endParaRPr lang="uk-UA" sz="2800"/>
          </a:p>
          <a:p>
            <a:pPr>
              <a:buFontTx/>
              <a:buNone/>
            </a:pPr>
            <a:r>
              <a:rPr lang="uk-UA" sz="2800"/>
              <a:t>                        </a:t>
            </a:r>
            <a:r>
              <a:rPr lang="uk-UA" sz="1800"/>
              <a:t>- стиск попереднього графіка вздовж осі ОY  в </a:t>
            </a:r>
            <a:r>
              <a:rPr lang="ru-RU" sz="1800"/>
              <a:t>3</a:t>
            </a:r>
            <a:r>
              <a:rPr lang="uk-UA" sz="1800"/>
              <a:t> рази</a:t>
            </a:r>
          </a:p>
          <a:p>
            <a:pPr>
              <a:buFontTx/>
              <a:buNone/>
            </a:pPr>
            <a:endParaRPr lang="uk-UA" sz="1800"/>
          </a:p>
          <a:p>
            <a:r>
              <a:rPr lang="uk-UA" sz="2000"/>
              <a:t>                              </a:t>
            </a:r>
            <a:r>
              <a:rPr lang="uk-UA" sz="1800"/>
              <a:t>паралельне перенесення другого графіка вправо</a:t>
            </a:r>
          </a:p>
          <a:p>
            <a:pPr>
              <a:buFontTx/>
              <a:buNone/>
            </a:pPr>
            <a:r>
              <a:rPr lang="uk-UA" sz="1800"/>
              <a:t>                на         одиниці.</a:t>
            </a:r>
            <a:r>
              <a:rPr lang="uk-UA" sz="2800"/>
              <a:t>                      </a:t>
            </a:r>
            <a:endParaRPr lang="ru-RU" sz="2800"/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4831" name="AutoShape 1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381000" cy="3810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4832" name="Picture 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0" y="685800"/>
            <a:ext cx="2971800" cy="12477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4834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133600"/>
            <a:ext cx="1406525" cy="50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37" name="Rectangle 2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4836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90800"/>
            <a:ext cx="1973263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39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4838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276600"/>
            <a:ext cx="1882775" cy="69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40" name="AutoShape 2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001000" y="6324600"/>
            <a:ext cx="381000" cy="3810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484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34845" name="Picture 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886200"/>
            <a:ext cx="2540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398078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381000" y="2438400"/>
            <a:ext cx="8839200" cy="2917825"/>
            <a:chOff x="192" y="144"/>
            <a:chExt cx="5568" cy="1838"/>
          </a:xfrm>
        </p:grpSpPr>
        <p:grpSp>
          <p:nvGrpSpPr>
            <p:cNvPr id="41987" name="Group 3"/>
            <p:cNvGrpSpPr>
              <a:grpSpLocks/>
            </p:cNvGrpSpPr>
            <p:nvPr/>
          </p:nvGrpSpPr>
          <p:grpSpPr bwMode="auto">
            <a:xfrm>
              <a:off x="192" y="144"/>
              <a:ext cx="5568" cy="1824"/>
              <a:chOff x="192" y="144"/>
              <a:chExt cx="5376" cy="4032"/>
            </a:xfrm>
          </p:grpSpPr>
          <p:sp>
            <p:nvSpPr>
              <p:cNvPr id="41988" name="Line 4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89" name="Line 5"/>
              <p:cNvSpPr>
                <a:spLocks noChangeShapeType="1"/>
              </p:cNvSpPr>
              <p:nvPr/>
            </p:nvSpPr>
            <p:spPr bwMode="auto">
              <a:xfrm>
                <a:off x="556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0" name="Line 6"/>
              <p:cNvSpPr>
                <a:spLocks noChangeShapeType="1"/>
              </p:cNvSpPr>
              <p:nvPr/>
            </p:nvSpPr>
            <p:spPr bwMode="auto">
              <a:xfrm>
                <a:off x="44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1" name="Line 7"/>
              <p:cNvSpPr>
                <a:spLocks noChangeShapeType="1"/>
              </p:cNvSpPr>
              <p:nvPr/>
            </p:nvSpPr>
            <p:spPr bwMode="auto">
              <a:xfrm>
                <a:off x="70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2" name="Line 8"/>
              <p:cNvSpPr>
                <a:spLocks noChangeShapeType="1"/>
              </p:cNvSpPr>
              <p:nvPr/>
            </p:nvSpPr>
            <p:spPr bwMode="auto">
              <a:xfrm>
                <a:off x="96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3" name="Line 9"/>
              <p:cNvSpPr>
                <a:spLocks noChangeShapeType="1"/>
              </p:cNvSpPr>
              <p:nvPr/>
            </p:nvSpPr>
            <p:spPr bwMode="auto">
              <a:xfrm>
                <a:off x="121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4" name="Line 10"/>
              <p:cNvSpPr>
                <a:spLocks noChangeShapeType="1"/>
              </p:cNvSpPr>
              <p:nvPr/>
            </p:nvSpPr>
            <p:spPr bwMode="auto">
              <a:xfrm>
                <a:off x="147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5" name="Line 11"/>
              <p:cNvSpPr>
                <a:spLocks noChangeShapeType="1"/>
              </p:cNvSpPr>
              <p:nvPr/>
            </p:nvSpPr>
            <p:spPr bwMode="auto">
              <a:xfrm>
                <a:off x="172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6" name="Line 12"/>
              <p:cNvSpPr>
                <a:spLocks noChangeShapeType="1"/>
              </p:cNvSpPr>
              <p:nvPr/>
            </p:nvSpPr>
            <p:spPr bwMode="auto">
              <a:xfrm>
                <a:off x="198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7" name="Line 13"/>
              <p:cNvSpPr>
                <a:spLocks noChangeShapeType="1"/>
              </p:cNvSpPr>
              <p:nvPr/>
            </p:nvSpPr>
            <p:spPr bwMode="auto">
              <a:xfrm>
                <a:off x="224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8" name="Line 14"/>
              <p:cNvSpPr>
                <a:spLocks noChangeShapeType="1"/>
              </p:cNvSpPr>
              <p:nvPr/>
            </p:nvSpPr>
            <p:spPr bwMode="auto">
              <a:xfrm>
                <a:off x="249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999" name="Line 15"/>
              <p:cNvSpPr>
                <a:spLocks noChangeShapeType="1"/>
              </p:cNvSpPr>
              <p:nvPr/>
            </p:nvSpPr>
            <p:spPr bwMode="auto">
              <a:xfrm>
                <a:off x="275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0" name="Line 16"/>
              <p:cNvSpPr>
                <a:spLocks noChangeShapeType="1"/>
              </p:cNvSpPr>
              <p:nvPr/>
            </p:nvSpPr>
            <p:spPr bwMode="auto">
              <a:xfrm>
                <a:off x="300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1" name="Line 17"/>
              <p:cNvSpPr>
                <a:spLocks noChangeShapeType="1"/>
              </p:cNvSpPr>
              <p:nvPr/>
            </p:nvSpPr>
            <p:spPr bwMode="auto">
              <a:xfrm>
                <a:off x="326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2" name="Line 18"/>
              <p:cNvSpPr>
                <a:spLocks noChangeShapeType="1"/>
              </p:cNvSpPr>
              <p:nvPr/>
            </p:nvSpPr>
            <p:spPr bwMode="auto">
              <a:xfrm>
                <a:off x="352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3" name="Line 19"/>
              <p:cNvSpPr>
                <a:spLocks noChangeShapeType="1"/>
              </p:cNvSpPr>
              <p:nvPr/>
            </p:nvSpPr>
            <p:spPr bwMode="auto">
              <a:xfrm>
                <a:off x="377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4" name="Line 20"/>
              <p:cNvSpPr>
                <a:spLocks noChangeShapeType="1"/>
              </p:cNvSpPr>
              <p:nvPr/>
            </p:nvSpPr>
            <p:spPr bwMode="auto">
              <a:xfrm>
                <a:off x="403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5" name="Line 21"/>
              <p:cNvSpPr>
                <a:spLocks noChangeShapeType="1"/>
              </p:cNvSpPr>
              <p:nvPr/>
            </p:nvSpPr>
            <p:spPr bwMode="auto">
              <a:xfrm>
                <a:off x="428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6" name="Line 22"/>
              <p:cNvSpPr>
                <a:spLocks noChangeShapeType="1"/>
              </p:cNvSpPr>
              <p:nvPr/>
            </p:nvSpPr>
            <p:spPr bwMode="auto">
              <a:xfrm>
                <a:off x="454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7" name="Line 23"/>
              <p:cNvSpPr>
                <a:spLocks noChangeShapeType="1"/>
              </p:cNvSpPr>
              <p:nvPr/>
            </p:nvSpPr>
            <p:spPr bwMode="auto">
              <a:xfrm>
                <a:off x="480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8" name="Line 24"/>
              <p:cNvSpPr>
                <a:spLocks noChangeShapeType="1"/>
              </p:cNvSpPr>
              <p:nvPr/>
            </p:nvSpPr>
            <p:spPr bwMode="auto">
              <a:xfrm>
                <a:off x="505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09" name="Line 25"/>
              <p:cNvSpPr>
                <a:spLocks noChangeShapeType="1"/>
              </p:cNvSpPr>
              <p:nvPr/>
            </p:nvSpPr>
            <p:spPr bwMode="auto">
              <a:xfrm>
                <a:off x="531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2010" name="Line 26"/>
            <p:cNvSpPr>
              <a:spLocks noChangeShapeType="1"/>
            </p:cNvSpPr>
            <p:nvPr/>
          </p:nvSpPr>
          <p:spPr bwMode="auto">
            <a:xfrm>
              <a:off x="192" y="14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11" name="Line 27"/>
            <p:cNvSpPr>
              <a:spLocks noChangeShapeType="1"/>
            </p:cNvSpPr>
            <p:nvPr/>
          </p:nvSpPr>
          <p:spPr bwMode="auto">
            <a:xfrm>
              <a:off x="192" y="37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12" name="Line 28"/>
            <p:cNvSpPr>
              <a:spLocks noChangeShapeType="1"/>
            </p:cNvSpPr>
            <p:nvPr/>
          </p:nvSpPr>
          <p:spPr bwMode="auto">
            <a:xfrm>
              <a:off x="192" y="60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13" name="Line 29"/>
            <p:cNvSpPr>
              <a:spLocks noChangeShapeType="1"/>
            </p:cNvSpPr>
            <p:nvPr/>
          </p:nvSpPr>
          <p:spPr bwMode="auto">
            <a:xfrm>
              <a:off x="192" y="83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14" name="Line 30"/>
            <p:cNvSpPr>
              <a:spLocks noChangeShapeType="1"/>
            </p:cNvSpPr>
            <p:nvPr/>
          </p:nvSpPr>
          <p:spPr bwMode="auto">
            <a:xfrm>
              <a:off x="192" y="106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15" name="Line 31"/>
            <p:cNvSpPr>
              <a:spLocks noChangeShapeType="1"/>
            </p:cNvSpPr>
            <p:nvPr/>
          </p:nvSpPr>
          <p:spPr bwMode="auto">
            <a:xfrm>
              <a:off x="192" y="129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16" name="Line 32"/>
            <p:cNvSpPr>
              <a:spLocks noChangeShapeType="1"/>
            </p:cNvSpPr>
            <p:nvPr/>
          </p:nvSpPr>
          <p:spPr bwMode="auto">
            <a:xfrm>
              <a:off x="192" y="152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17" name="Line 33"/>
            <p:cNvSpPr>
              <a:spLocks noChangeShapeType="1"/>
            </p:cNvSpPr>
            <p:nvPr/>
          </p:nvSpPr>
          <p:spPr bwMode="auto">
            <a:xfrm>
              <a:off x="192" y="1751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18" name="Line 34"/>
            <p:cNvSpPr>
              <a:spLocks noChangeShapeType="1"/>
            </p:cNvSpPr>
            <p:nvPr/>
          </p:nvSpPr>
          <p:spPr bwMode="auto">
            <a:xfrm>
              <a:off x="192" y="198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42019" name="Freeform 35"/>
          <p:cNvSpPr>
            <a:spLocks/>
          </p:cNvSpPr>
          <p:nvPr/>
        </p:nvSpPr>
        <p:spPr bwMode="auto">
          <a:xfrm>
            <a:off x="381000" y="3886200"/>
            <a:ext cx="8610600" cy="77788"/>
          </a:xfrm>
          <a:custGeom>
            <a:avLst/>
            <a:gdLst>
              <a:gd name="T0" fmla="*/ 0 w 5632"/>
              <a:gd name="T1" fmla="*/ 0 h 1"/>
              <a:gd name="T2" fmla="*/ 5632 w 563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632" h="1">
                <a:moveTo>
                  <a:pt x="0" y="0"/>
                </a:moveTo>
                <a:lnTo>
                  <a:pt x="563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2020" name="Freeform 36"/>
          <p:cNvSpPr>
            <a:spLocks/>
          </p:cNvSpPr>
          <p:nvPr/>
        </p:nvSpPr>
        <p:spPr bwMode="auto">
          <a:xfrm>
            <a:off x="4572000" y="2514600"/>
            <a:ext cx="12700" cy="3200400"/>
          </a:xfrm>
          <a:custGeom>
            <a:avLst/>
            <a:gdLst>
              <a:gd name="T0" fmla="*/ 8 w 8"/>
              <a:gd name="T1" fmla="*/ 2016 h 2016"/>
              <a:gd name="T2" fmla="*/ 0 w 8"/>
              <a:gd name="T3" fmla="*/ 0 h 20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2016">
                <a:moveTo>
                  <a:pt x="8" y="2016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2021" name="Text Box 37"/>
          <p:cNvSpPr txBox="1">
            <a:spLocks noChangeArrowheads="1"/>
          </p:cNvSpPr>
          <p:nvPr/>
        </p:nvSpPr>
        <p:spPr bwMode="auto">
          <a:xfrm>
            <a:off x="4267200" y="35814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O</a:t>
            </a:r>
            <a:endParaRPr lang="ru-RU" sz="20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42022" name="Text Box 38"/>
          <p:cNvSpPr txBox="1">
            <a:spLocks noChangeArrowheads="1"/>
          </p:cNvSpPr>
          <p:nvPr/>
        </p:nvSpPr>
        <p:spPr bwMode="auto">
          <a:xfrm>
            <a:off x="8610600" y="3276600"/>
            <a:ext cx="41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x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42023" name="Text Box 39"/>
          <p:cNvSpPr txBox="1">
            <a:spLocks noChangeArrowheads="1"/>
          </p:cNvSpPr>
          <p:nvPr/>
        </p:nvSpPr>
        <p:spPr bwMode="auto">
          <a:xfrm>
            <a:off x="4191000" y="2209800"/>
            <a:ext cx="38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y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42024" name="Text Box 40"/>
          <p:cNvSpPr txBox="1">
            <a:spLocks noChangeArrowheads="1"/>
          </p:cNvSpPr>
          <p:nvPr/>
        </p:nvSpPr>
        <p:spPr bwMode="auto">
          <a:xfrm>
            <a:off x="4495800" y="403860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-</a:t>
            </a:r>
            <a: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42025" name="Text Box 41"/>
          <p:cNvSpPr txBox="1">
            <a:spLocks noChangeArrowheads="1"/>
          </p:cNvSpPr>
          <p:nvPr/>
        </p:nvSpPr>
        <p:spPr bwMode="auto">
          <a:xfrm>
            <a:off x="4572000" y="32766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pic>
        <p:nvPicPr>
          <p:cNvPr id="4202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86200"/>
            <a:ext cx="2889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027" name="Picture 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4667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028" name="Picture 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962400"/>
            <a:ext cx="374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02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8862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030" name="Picture 4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962400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031" name="Picture 4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200"/>
            <a:ext cx="352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032" name="Picture 4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962400"/>
            <a:ext cx="3048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033" name="Picture 4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962400"/>
            <a:ext cx="4159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2034" name="Text Box 50"/>
          <p:cNvSpPr txBox="1"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uk-UA" sz="4000">
                <a:solidFill>
                  <a:schemeClr val="tx1"/>
                </a:solidFill>
              </a:rPr>
              <a:t>Графік  функцій</a:t>
            </a:r>
            <a:r>
              <a:rPr lang="uk-UA" sz="4000">
                <a:solidFill>
                  <a:srgbClr val="FFFF00"/>
                </a:solidFill>
              </a:rPr>
              <a:t> </a:t>
            </a:r>
            <a:endParaRPr lang="ru-RU" sz="4000" i="1">
              <a:solidFill>
                <a:srgbClr val="FFFF00"/>
              </a:solidFill>
            </a:endParaRPr>
          </a:p>
        </p:txBody>
      </p:sp>
      <p:grpSp>
        <p:nvGrpSpPr>
          <p:cNvPr id="42035" name="Group 51"/>
          <p:cNvGrpSpPr>
            <a:grpSpLocks/>
          </p:cNvGrpSpPr>
          <p:nvPr/>
        </p:nvGrpSpPr>
        <p:grpSpPr bwMode="auto">
          <a:xfrm>
            <a:off x="1447800" y="2514600"/>
            <a:ext cx="6324600" cy="3124200"/>
            <a:chOff x="912" y="1576"/>
            <a:chExt cx="3984" cy="1968"/>
          </a:xfrm>
        </p:grpSpPr>
        <p:sp>
          <p:nvSpPr>
            <p:cNvPr id="42036" name="Freeform 52"/>
            <p:cNvSpPr>
              <a:spLocks/>
            </p:cNvSpPr>
            <p:nvPr/>
          </p:nvSpPr>
          <p:spPr bwMode="auto">
            <a:xfrm>
              <a:off x="1712" y="1592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37" name="Freeform 53"/>
            <p:cNvSpPr>
              <a:spLocks/>
            </p:cNvSpPr>
            <p:nvPr/>
          </p:nvSpPr>
          <p:spPr bwMode="auto">
            <a:xfrm>
              <a:off x="3288" y="1576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38" name="Freeform 54"/>
            <p:cNvSpPr>
              <a:spLocks/>
            </p:cNvSpPr>
            <p:nvPr/>
          </p:nvSpPr>
          <p:spPr bwMode="auto">
            <a:xfrm>
              <a:off x="2496" y="1584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39" name="Freeform 55"/>
            <p:cNvSpPr>
              <a:spLocks/>
            </p:cNvSpPr>
            <p:nvPr/>
          </p:nvSpPr>
          <p:spPr bwMode="auto">
            <a:xfrm>
              <a:off x="912" y="1584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0" name="Freeform 56"/>
            <p:cNvSpPr>
              <a:spLocks/>
            </p:cNvSpPr>
            <p:nvPr/>
          </p:nvSpPr>
          <p:spPr bwMode="auto">
            <a:xfrm>
              <a:off x="4088" y="1576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1" name="Freeform 57"/>
            <p:cNvSpPr>
              <a:spLocks/>
            </p:cNvSpPr>
            <p:nvPr/>
          </p:nvSpPr>
          <p:spPr bwMode="auto">
            <a:xfrm>
              <a:off x="4895" y="1576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2042" name="Group 58"/>
          <p:cNvGrpSpPr>
            <a:grpSpLocks/>
          </p:cNvGrpSpPr>
          <p:nvPr/>
        </p:nvGrpSpPr>
        <p:grpSpPr bwMode="auto">
          <a:xfrm>
            <a:off x="1524000" y="2362200"/>
            <a:ext cx="6184900" cy="3187700"/>
            <a:chOff x="960" y="1488"/>
            <a:chExt cx="3896" cy="2008"/>
          </a:xfrm>
        </p:grpSpPr>
        <p:sp>
          <p:nvSpPr>
            <p:cNvPr id="42043" name="Freeform 59"/>
            <p:cNvSpPr>
              <a:spLocks/>
            </p:cNvSpPr>
            <p:nvPr/>
          </p:nvSpPr>
          <p:spPr bwMode="auto">
            <a:xfrm>
              <a:off x="2544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4" name="Freeform 60"/>
            <p:cNvSpPr>
              <a:spLocks/>
            </p:cNvSpPr>
            <p:nvPr/>
          </p:nvSpPr>
          <p:spPr bwMode="auto">
            <a:xfrm>
              <a:off x="1776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5" name="Freeform 61"/>
            <p:cNvSpPr>
              <a:spLocks/>
            </p:cNvSpPr>
            <p:nvPr/>
          </p:nvSpPr>
          <p:spPr bwMode="auto">
            <a:xfrm>
              <a:off x="960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6" name="Freeform 62"/>
            <p:cNvSpPr>
              <a:spLocks/>
            </p:cNvSpPr>
            <p:nvPr/>
          </p:nvSpPr>
          <p:spPr bwMode="auto">
            <a:xfrm>
              <a:off x="3360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7" name="Freeform 63"/>
            <p:cNvSpPr>
              <a:spLocks/>
            </p:cNvSpPr>
            <p:nvPr/>
          </p:nvSpPr>
          <p:spPr bwMode="auto">
            <a:xfrm>
              <a:off x="4176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42049" name="Picture 6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962400"/>
            <a:ext cx="3302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050" name="Picture 6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6200"/>
            <a:ext cx="35560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051" name="Picture 67"/>
          <p:cNvPicPr>
            <a:picLocks noGrp="1" noChangeAspect="1" noChangeArrowheads="1"/>
          </p:cNvPicPr>
          <p:nvPr>
            <p:ph idx="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1400" y="1219200"/>
            <a:ext cx="1866900" cy="784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2063" name="Group 79"/>
          <p:cNvGrpSpPr>
            <a:grpSpLocks/>
          </p:cNvGrpSpPr>
          <p:nvPr/>
        </p:nvGrpSpPr>
        <p:grpSpPr bwMode="auto">
          <a:xfrm>
            <a:off x="1524000" y="2362200"/>
            <a:ext cx="6181725" cy="3213100"/>
            <a:chOff x="944" y="1476"/>
            <a:chExt cx="3894" cy="2024"/>
          </a:xfrm>
        </p:grpSpPr>
        <p:sp>
          <p:nvSpPr>
            <p:cNvPr id="42057" name="Freeform 73"/>
            <p:cNvSpPr>
              <a:spLocks/>
            </p:cNvSpPr>
            <p:nvPr/>
          </p:nvSpPr>
          <p:spPr bwMode="auto">
            <a:xfrm>
              <a:off x="2544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36 w 680"/>
                <a:gd name="T3" fmla="*/ 1573 h 2008"/>
                <a:gd name="T4" fmla="*/ 91 w 680"/>
                <a:gd name="T5" fmla="*/ 1178 h 2008"/>
                <a:gd name="T6" fmla="*/ 177 w 680"/>
                <a:gd name="T7" fmla="*/ 1030 h 2008"/>
                <a:gd name="T8" fmla="*/ 341 w 680"/>
                <a:gd name="T9" fmla="*/ 948 h 2008"/>
                <a:gd name="T10" fmla="*/ 517 w 680"/>
                <a:gd name="T11" fmla="*/ 865 h 2008"/>
                <a:gd name="T12" fmla="*/ 606 w 680"/>
                <a:gd name="T13" fmla="*/ 668 h 2008"/>
                <a:gd name="T14" fmla="*/ 640 w 680"/>
                <a:gd name="T15" fmla="*/ 328 h 2008"/>
                <a:gd name="T16" fmla="*/ 680 w 680"/>
                <a:gd name="T17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6" y="1936"/>
                    <a:pt x="21" y="1711"/>
                    <a:pt x="36" y="1573"/>
                  </a:cubicBezTo>
                  <a:cubicBezTo>
                    <a:pt x="51" y="1435"/>
                    <a:pt x="68" y="1268"/>
                    <a:pt x="91" y="1178"/>
                  </a:cubicBezTo>
                  <a:cubicBezTo>
                    <a:pt x="114" y="1088"/>
                    <a:pt x="135" y="1068"/>
                    <a:pt x="177" y="1030"/>
                  </a:cubicBezTo>
                  <a:cubicBezTo>
                    <a:pt x="219" y="992"/>
                    <a:pt x="287" y="964"/>
                    <a:pt x="341" y="948"/>
                  </a:cubicBezTo>
                  <a:cubicBezTo>
                    <a:pt x="395" y="932"/>
                    <a:pt x="473" y="912"/>
                    <a:pt x="517" y="865"/>
                  </a:cubicBezTo>
                  <a:cubicBezTo>
                    <a:pt x="561" y="818"/>
                    <a:pt x="586" y="757"/>
                    <a:pt x="606" y="668"/>
                  </a:cubicBezTo>
                  <a:cubicBezTo>
                    <a:pt x="626" y="579"/>
                    <a:pt x="628" y="439"/>
                    <a:pt x="640" y="328"/>
                  </a:cubicBezTo>
                  <a:cubicBezTo>
                    <a:pt x="652" y="217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59" name="Freeform 75"/>
            <p:cNvSpPr>
              <a:spLocks/>
            </p:cNvSpPr>
            <p:nvPr/>
          </p:nvSpPr>
          <p:spPr bwMode="auto">
            <a:xfrm>
              <a:off x="1761" y="1476"/>
              <a:ext cx="680" cy="2024"/>
            </a:xfrm>
            <a:custGeom>
              <a:avLst/>
              <a:gdLst>
                <a:gd name="T0" fmla="*/ 0 w 680"/>
                <a:gd name="T1" fmla="*/ 2024 h 2024"/>
                <a:gd name="T2" fmla="*/ 27 w 680"/>
                <a:gd name="T3" fmla="*/ 1591 h 2024"/>
                <a:gd name="T4" fmla="*/ 58 w 680"/>
                <a:gd name="T5" fmla="*/ 1190 h 2024"/>
                <a:gd name="T6" fmla="*/ 164 w 680"/>
                <a:gd name="T7" fmla="*/ 1047 h 2024"/>
                <a:gd name="T8" fmla="*/ 329 w 680"/>
                <a:gd name="T9" fmla="*/ 971 h 2024"/>
                <a:gd name="T10" fmla="*/ 532 w 680"/>
                <a:gd name="T11" fmla="*/ 888 h 2024"/>
                <a:gd name="T12" fmla="*/ 609 w 680"/>
                <a:gd name="T13" fmla="*/ 674 h 2024"/>
                <a:gd name="T14" fmla="*/ 664 w 680"/>
                <a:gd name="T15" fmla="*/ 329 h 2024"/>
                <a:gd name="T16" fmla="*/ 680 w 680"/>
                <a:gd name="T17" fmla="*/ 0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024">
                  <a:moveTo>
                    <a:pt x="0" y="2024"/>
                  </a:moveTo>
                  <a:cubicBezTo>
                    <a:pt x="5" y="1952"/>
                    <a:pt x="17" y="1730"/>
                    <a:pt x="27" y="1591"/>
                  </a:cubicBezTo>
                  <a:cubicBezTo>
                    <a:pt x="37" y="1452"/>
                    <a:pt x="35" y="1281"/>
                    <a:pt x="58" y="1190"/>
                  </a:cubicBezTo>
                  <a:cubicBezTo>
                    <a:pt x="81" y="1099"/>
                    <a:pt x="119" y="1084"/>
                    <a:pt x="164" y="1047"/>
                  </a:cubicBezTo>
                  <a:cubicBezTo>
                    <a:pt x="209" y="1010"/>
                    <a:pt x="268" y="997"/>
                    <a:pt x="329" y="971"/>
                  </a:cubicBezTo>
                  <a:cubicBezTo>
                    <a:pt x="389" y="955"/>
                    <a:pt x="491" y="937"/>
                    <a:pt x="532" y="888"/>
                  </a:cubicBezTo>
                  <a:cubicBezTo>
                    <a:pt x="579" y="839"/>
                    <a:pt x="587" y="767"/>
                    <a:pt x="609" y="674"/>
                  </a:cubicBezTo>
                  <a:cubicBezTo>
                    <a:pt x="631" y="581"/>
                    <a:pt x="652" y="441"/>
                    <a:pt x="664" y="329"/>
                  </a:cubicBezTo>
                  <a:cubicBezTo>
                    <a:pt x="676" y="217"/>
                    <a:pt x="677" y="69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60" name="Freeform 76"/>
            <p:cNvSpPr>
              <a:spLocks/>
            </p:cNvSpPr>
            <p:nvPr/>
          </p:nvSpPr>
          <p:spPr bwMode="auto">
            <a:xfrm>
              <a:off x="4158" y="1492"/>
              <a:ext cx="680" cy="1997"/>
            </a:xfrm>
            <a:custGeom>
              <a:avLst/>
              <a:gdLst>
                <a:gd name="T0" fmla="*/ 0 w 680"/>
                <a:gd name="T1" fmla="*/ 1997 h 1997"/>
                <a:gd name="T2" fmla="*/ 22 w 680"/>
                <a:gd name="T3" fmla="*/ 1575 h 1997"/>
                <a:gd name="T4" fmla="*/ 61 w 680"/>
                <a:gd name="T5" fmla="*/ 1174 h 1997"/>
                <a:gd name="T6" fmla="*/ 165 w 680"/>
                <a:gd name="T7" fmla="*/ 1026 h 1997"/>
                <a:gd name="T8" fmla="*/ 340 w 680"/>
                <a:gd name="T9" fmla="*/ 955 h 1997"/>
                <a:gd name="T10" fmla="*/ 521 w 680"/>
                <a:gd name="T11" fmla="*/ 861 h 1997"/>
                <a:gd name="T12" fmla="*/ 609 w 680"/>
                <a:gd name="T13" fmla="*/ 658 h 1997"/>
                <a:gd name="T14" fmla="*/ 664 w 680"/>
                <a:gd name="T15" fmla="*/ 324 h 1997"/>
                <a:gd name="T16" fmla="*/ 680 w 680"/>
                <a:gd name="T17" fmla="*/ 0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1997">
                  <a:moveTo>
                    <a:pt x="0" y="1997"/>
                  </a:moveTo>
                  <a:cubicBezTo>
                    <a:pt x="4" y="1927"/>
                    <a:pt x="12" y="1712"/>
                    <a:pt x="22" y="1575"/>
                  </a:cubicBezTo>
                  <a:cubicBezTo>
                    <a:pt x="32" y="1438"/>
                    <a:pt x="37" y="1266"/>
                    <a:pt x="61" y="1174"/>
                  </a:cubicBezTo>
                  <a:cubicBezTo>
                    <a:pt x="85" y="1082"/>
                    <a:pt x="118" y="1063"/>
                    <a:pt x="165" y="1026"/>
                  </a:cubicBezTo>
                  <a:cubicBezTo>
                    <a:pt x="212" y="989"/>
                    <a:pt x="281" y="982"/>
                    <a:pt x="340" y="955"/>
                  </a:cubicBezTo>
                  <a:cubicBezTo>
                    <a:pt x="406" y="933"/>
                    <a:pt x="476" y="910"/>
                    <a:pt x="521" y="861"/>
                  </a:cubicBezTo>
                  <a:cubicBezTo>
                    <a:pt x="566" y="812"/>
                    <a:pt x="585" y="747"/>
                    <a:pt x="609" y="658"/>
                  </a:cubicBezTo>
                  <a:cubicBezTo>
                    <a:pt x="633" y="569"/>
                    <a:pt x="652" y="434"/>
                    <a:pt x="664" y="324"/>
                  </a:cubicBezTo>
                  <a:cubicBezTo>
                    <a:pt x="676" y="214"/>
                    <a:pt x="677" y="67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61" name="Freeform 77"/>
            <p:cNvSpPr>
              <a:spLocks/>
            </p:cNvSpPr>
            <p:nvPr/>
          </p:nvSpPr>
          <p:spPr bwMode="auto">
            <a:xfrm>
              <a:off x="944" y="1492"/>
              <a:ext cx="718" cy="1991"/>
            </a:xfrm>
            <a:custGeom>
              <a:avLst/>
              <a:gdLst>
                <a:gd name="T0" fmla="*/ 0 w 718"/>
                <a:gd name="T1" fmla="*/ 1991 h 1991"/>
                <a:gd name="T2" fmla="*/ 32 w 718"/>
                <a:gd name="T3" fmla="*/ 1580 h 1991"/>
                <a:gd name="T4" fmla="*/ 76 w 718"/>
                <a:gd name="T5" fmla="*/ 1185 h 1991"/>
                <a:gd name="T6" fmla="*/ 170 w 718"/>
                <a:gd name="T7" fmla="*/ 1026 h 1991"/>
                <a:gd name="T8" fmla="*/ 340 w 718"/>
                <a:gd name="T9" fmla="*/ 949 h 1991"/>
                <a:gd name="T10" fmla="*/ 532 w 718"/>
                <a:gd name="T11" fmla="*/ 872 h 1991"/>
                <a:gd name="T12" fmla="*/ 603 w 718"/>
                <a:gd name="T13" fmla="*/ 675 h 1991"/>
                <a:gd name="T14" fmla="*/ 663 w 718"/>
                <a:gd name="T15" fmla="*/ 324 h 1991"/>
                <a:gd name="T16" fmla="*/ 718 w 718"/>
                <a:gd name="T17" fmla="*/ 0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8" h="1991">
                  <a:moveTo>
                    <a:pt x="0" y="1991"/>
                  </a:moveTo>
                  <a:cubicBezTo>
                    <a:pt x="4" y="1923"/>
                    <a:pt x="19" y="1714"/>
                    <a:pt x="32" y="1580"/>
                  </a:cubicBezTo>
                  <a:cubicBezTo>
                    <a:pt x="45" y="1446"/>
                    <a:pt x="53" y="1277"/>
                    <a:pt x="76" y="1185"/>
                  </a:cubicBezTo>
                  <a:cubicBezTo>
                    <a:pt x="99" y="1093"/>
                    <a:pt x="126" y="1065"/>
                    <a:pt x="170" y="1026"/>
                  </a:cubicBezTo>
                  <a:cubicBezTo>
                    <a:pt x="214" y="987"/>
                    <a:pt x="280" y="975"/>
                    <a:pt x="340" y="949"/>
                  </a:cubicBezTo>
                  <a:cubicBezTo>
                    <a:pt x="395" y="921"/>
                    <a:pt x="493" y="920"/>
                    <a:pt x="532" y="872"/>
                  </a:cubicBezTo>
                  <a:cubicBezTo>
                    <a:pt x="576" y="826"/>
                    <a:pt x="581" y="766"/>
                    <a:pt x="603" y="675"/>
                  </a:cubicBezTo>
                  <a:cubicBezTo>
                    <a:pt x="625" y="584"/>
                    <a:pt x="644" y="436"/>
                    <a:pt x="663" y="324"/>
                  </a:cubicBezTo>
                  <a:cubicBezTo>
                    <a:pt x="682" y="212"/>
                    <a:pt x="707" y="67"/>
                    <a:pt x="718" y="0"/>
                  </a:cubicBezTo>
                </a:path>
              </a:pathLst>
            </a:custGeom>
            <a:noFill/>
            <a:ln w="19050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62" name="Freeform 78"/>
            <p:cNvSpPr>
              <a:spLocks/>
            </p:cNvSpPr>
            <p:nvPr/>
          </p:nvSpPr>
          <p:spPr bwMode="auto">
            <a:xfrm>
              <a:off x="3360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36 w 680"/>
                <a:gd name="T3" fmla="*/ 1573 h 2008"/>
                <a:gd name="T4" fmla="*/ 91 w 680"/>
                <a:gd name="T5" fmla="*/ 1178 h 2008"/>
                <a:gd name="T6" fmla="*/ 173 w 680"/>
                <a:gd name="T7" fmla="*/ 1019 h 2008"/>
                <a:gd name="T8" fmla="*/ 320 w 680"/>
                <a:gd name="T9" fmla="*/ 960 h 2008"/>
                <a:gd name="T10" fmla="*/ 496 w 680"/>
                <a:gd name="T11" fmla="*/ 876 h 2008"/>
                <a:gd name="T12" fmla="*/ 573 w 680"/>
                <a:gd name="T13" fmla="*/ 673 h 2008"/>
                <a:gd name="T14" fmla="*/ 640 w 680"/>
                <a:gd name="T15" fmla="*/ 328 h 2008"/>
                <a:gd name="T16" fmla="*/ 680 w 680"/>
                <a:gd name="T17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6" y="1936"/>
                    <a:pt x="21" y="1711"/>
                    <a:pt x="36" y="1573"/>
                  </a:cubicBezTo>
                  <a:cubicBezTo>
                    <a:pt x="51" y="1435"/>
                    <a:pt x="68" y="1270"/>
                    <a:pt x="91" y="1178"/>
                  </a:cubicBezTo>
                  <a:cubicBezTo>
                    <a:pt x="114" y="1086"/>
                    <a:pt x="135" y="1055"/>
                    <a:pt x="173" y="1019"/>
                  </a:cubicBezTo>
                  <a:cubicBezTo>
                    <a:pt x="211" y="983"/>
                    <a:pt x="261" y="970"/>
                    <a:pt x="320" y="960"/>
                  </a:cubicBezTo>
                  <a:cubicBezTo>
                    <a:pt x="379" y="950"/>
                    <a:pt x="454" y="924"/>
                    <a:pt x="496" y="876"/>
                  </a:cubicBezTo>
                  <a:cubicBezTo>
                    <a:pt x="538" y="828"/>
                    <a:pt x="549" y="764"/>
                    <a:pt x="573" y="673"/>
                  </a:cubicBezTo>
                  <a:cubicBezTo>
                    <a:pt x="597" y="582"/>
                    <a:pt x="622" y="440"/>
                    <a:pt x="640" y="328"/>
                  </a:cubicBezTo>
                  <a:cubicBezTo>
                    <a:pt x="658" y="21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2071" name="Group 87"/>
          <p:cNvGrpSpPr>
            <a:grpSpLocks/>
          </p:cNvGrpSpPr>
          <p:nvPr/>
        </p:nvGrpSpPr>
        <p:grpSpPr bwMode="auto">
          <a:xfrm>
            <a:off x="1447800" y="2514600"/>
            <a:ext cx="6324600" cy="3124200"/>
            <a:chOff x="912" y="1584"/>
            <a:chExt cx="3984" cy="1968"/>
          </a:xfrm>
        </p:grpSpPr>
        <p:sp>
          <p:nvSpPr>
            <p:cNvPr id="42064" name="Line 80"/>
            <p:cNvSpPr>
              <a:spLocks noChangeShapeType="1"/>
            </p:cNvSpPr>
            <p:nvPr/>
          </p:nvSpPr>
          <p:spPr bwMode="auto">
            <a:xfrm>
              <a:off x="3312" y="1584"/>
              <a:ext cx="0" cy="18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65" name="Line 81"/>
            <p:cNvSpPr>
              <a:spLocks noChangeShapeType="1"/>
            </p:cNvSpPr>
            <p:nvPr/>
          </p:nvSpPr>
          <p:spPr bwMode="auto">
            <a:xfrm>
              <a:off x="4080" y="1584"/>
              <a:ext cx="0" cy="18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66" name="Line 82"/>
            <p:cNvSpPr>
              <a:spLocks noChangeShapeType="1"/>
            </p:cNvSpPr>
            <p:nvPr/>
          </p:nvSpPr>
          <p:spPr bwMode="auto">
            <a:xfrm>
              <a:off x="4896" y="1584"/>
              <a:ext cx="0" cy="192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67" name="Line 83"/>
            <p:cNvSpPr>
              <a:spLocks noChangeShapeType="1"/>
            </p:cNvSpPr>
            <p:nvPr/>
          </p:nvSpPr>
          <p:spPr bwMode="auto">
            <a:xfrm>
              <a:off x="2496" y="1584"/>
              <a:ext cx="0" cy="19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68" name="Line 84"/>
            <p:cNvSpPr>
              <a:spLocks noChangeShapeType="1"/>
            </p:cNvSpPr>
            <p:nvPr/>
          </p:nvSpPr>
          <p:spPr bwMode="auto">
            <a:xfrm>
              <a:off x="1728" y="1584"/>
              <a:ext cx="0" cy="18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69" name="Line 85"/>
            <p:cNvSpPr>
              <a:spLocks noChangeShapeType="1"/>
            </p:cNvSpPr>
            <p:nvPr/>
          </p:nvSpPr>
          <p:spPr bwMode="auto">
            <a:xfrm>
              <a:off x="912" y="1584"/>
              <a:ext cx="0" cy="17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42072" name="Text Box 88"/>
          <p:cNvSpPr txBox="1">
            <a:spLocks noChangeArrowheads="1"/>
          </p:cNvSpPr>
          <p:nvPr/>
        </p:nvSpPr>
        <p:spPr bwMode="auto">
          <a:xfrm>
            <a:off x="1524000" y="55626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006600"/>
                </a:solidFill>
              </a:rPr>
              <a:t>y=tg x</a:t>
            </a:r>
            <a:endParaRPr lang="ru-RU">
              <a:solidFill>
                <a:srgbClr val="006600"/>
              </a:solidFill>
            </a:endParaRPr>
          </a:p>
        </p:txBody>
      </p:sp>
      <p:sp>
        <p:nvSpPr>
          <p:cNvPr id="42074" name="Rectangle 9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42073" name="Picture 8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525" y="5357813"/>
            <a:ext cx="893763" cy="59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076" name="Rectangle 92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42075" name="Picture 9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334000"/>
            <a:ext cx="13716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077" name="Group 93"/>
          <p:cNvGrpSpPr>
            <a:grpSpLocks/>
          </p:cNvGrpSpPr>
          <p:nvPr/>
        </p:nvGrpSpPr>
        <p:grpSpPr bwMode="auto">
          <a:xfrm>
            <a:off x="1828800" y="2362200"/>
            <a:ext cx="6181725" cy="3213100"/>
            <a:chOff x="944" y="1476"/>
            <a:chExt cx="3894" cy="2024"/>
          </a:xfrm>
        </p:grpSpPr>
        <p:sp>
          <p:nvSpPr>
            <p:cNvPr id="42078" name="Freeform 94"/>
            <p:cNvSpPr>
              <a:spLocks/>
            </p:cNvSpPr>
            <p:nvPr/>
          </p:nvSpPr>
          <p:spPr bwMode="auto">
            <a:xfrm>
              <a:off x="2544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36 w 680"/>
                <a:gd name="T3" fmla="*/ 1573 h 2008"/>
                <a:gd name="T4" fmla="*/ 91 w 680"/>
                <a:gd name="T5" fmla="*/ 1178 h 2008"/>
                <a:gd name="T6" fmla="*/ 177 w 680"/>
                <a:gd name="T7" fmla="*/ 1030 h 2008"/>
                <a:gd name="T8" fmla="*/ 341 w 680"/>
                <a:gd name="T9" fmla="*/ 948 h 2008"/>
                <a:gd name="T10" fmla="*/ 517 w 680"/>
                <a:gd name="T11" fmla="*/ 865 h 2008"/>
                <a:gd name="T12" fmla="*/ 606 w 680"/>
                <a:gd name="T13" fmla="*/ 668 h 2008"/>
                <a:gd name="T14" fmla="*/ 640 w 680"/>
                <a:gd name="T15" fmla="*/ 328 h 2008"/>
                <a:gd name="T16" fmla="*/ 680 w 680"/>
                <a:gd name="T17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6" y="1936"/>
                    <a:pt x="21" y="1711"/>
                    <a:pt x="36" y="1573"/>
                  </a:cubicBezTo>
                  <a:cubicBezTo>
                    <a:pt x="51" y="1435"/>
                    <a:pt x="68" y="1268"/>
                    <a:pt x="91" y="1178"/>
                  </a:cubicBezTo>
                  <a:cubicBezTo>
                    <a:pt x="114" y="1088"/>
                    <a:pt x="135" y="1068"/>
                    <a:pt x="177" y="1030"/>
                  </a:cubicBezTo>
                  <a:cubicBezTo>
                    <a:pt x="219" y="992"/>
                    <a:pt x="287" y="964"/>
                    <a:pt x="341" y="948"/>
                  </a:cubicBezTo>
                  <a:cubicBezTo>
                    <a:pt x="395" y="932"/>
                    <a:pt x="473" y="912"/>
                    <a:pt x="517" y="865"/>
                  </a:cubicBezTo>
                  <a:cubicBezTo>
                    <a:pt x="561" y="818"/>
                    <a:pt x="586" y="757"/>
                    <a:pt x="606" y="668"/>
                  </a:cubicBezTo>
                  <a:cubicBezTo>
                    <a:pt x="626" y="579"/>
                    <a:pt x="628" y="439"/>
                    <a:pt x="640" y="328"/>
                  </a:cubicBezTo>
                  <a:cubicBezTo>
                    <a:pt x="652" y="217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79" name="Freeform 95"/>
            <p:cNvSpPr>
              <a:spLocks/>
            </p:cNvSpPr>
            <p:nvPr/>
          </p:nvSpPr>
          <p:spPr bwMode="auto">
            <a:xfrm>
              <a:off x="1761" y="1476"/>
              <a:ext cx="680" cy="2024"/>
            </a:xfrm>
            <a:custGeom>
              <a:avLst/>
              <a:gdLst>
                <a:gd name="T0" fmla="*/ 0 w 680"/>
                <a:gd name="T1" fmla="*/ 2024 h 2024"/>
                <a:gd name="T2" fmla="*/ 27 w 680"/>
                <a:gd name="T3" fmla="*/ 1591 h 2024"/>
                <a:gd name="T4" fmla="*/ 58 w 680"/>
                <a:gd name="T5" fmla="*/ 1190 h 2024"/>
                <a:gd name="T6" fmla="*/ 164 w 680"/>
                <a:gd name="T7" fmla="*/ 1047 h 2024"/>
                <a:gd name="T8" fmla="*/ 329 w 680"/>
                <a:gd name="T9" fmla="*/ 971 h 2024"/>
                <a:gd name="T10" fmla="*/ 532 w 680"/>
                <a:gd name="T11" fmla="*/ 888 h 2024"/>
                <a:gd name="T12" fmla="*/ 609 w 680"/>
                <a:gd name="T13" fmla="*/ 674 h 2024"/>
                <a:gd name="T14" fmla="*/ 664 w 680"/>
                <a:gd name="T15" fmla="*/ 329 h 2024"/>
                <a:gd name="T16" fmla="*/ 680 w 680"/>
                <a:gd name="T17" fmla="*/ 0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024">
                  <a:moveTo>
                    <a:pt x="0" y="2024"/>
                  </a:moveTo>
                  <a:cubicBezTo>
                    <a:pt x="5" y="1952"/>
                    <a:pt x="17" y="1730"/>
                    <a:pt x="27" y="1591"/>
                  </a:cubicBezTo>
                  <a:cubicBezTo>
                    <a:pt x="37" y="1452"/>
                    <a:pt x="35" y="1281"/>
                    <a:pt x="58" y="1190"/>
                  </a:cubicBezTo>
                  <a:cubicBezTo>
                    <a:pt x="81" y="1099"/>
                    <a:pt x="119" y="1084"/>
                    <a:pt x="164" y="1047"/>
                  </a:cubicBezTo>
                  <a:cubicBezTo>
                    <a:pt x="209" y="1010"/>
                    <a:pt x="268" y="997"/>
                    <a:pt x="329" y="971"/>
                  </a:cubicBezTo>
                  <a:cubicBezTo>
                    <a:pt x="389" y="955"/>
                    <a:pt x="491" y="937"/>
                    <a:pt x="532" y="888"/>
                  </a:cubicBezTo>
                  <a:cubicBezTo>
                    <a:pt x="579" y="839"/>
                    <a:pt x="587" y="767"/>
                    <a:pt x="609" y="674"/>
                  </a:cubicBezTo>
                  <a:cubicBezTo>
                    <a:pt x="631" y="581"/>
                    <a:pt x="652" y="441"/>
                    <a:pt x="664" y="329"/>
                  </a:cubicBezTo>
                  <a:cubicBezTo>
                    <a:pt x="676" y="217"/>
                    <a:pt x="677" y="69"/>
                    <a:pt x="680" y="0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80" name="Freeform 96"/>
            <p:cNvSpPr>
              <a:spLocks/>
            </p:cNvSpPr>
            <p:nvPr/>
          </p:nvSpPr>
          <p:spPr bwMode="auto">
            <a:xfrm>
              <a:off x="4158" y="1492"/>
              <a:ext cx="680" cy="1997"/>
            </a:xfrm>
            <a:custGeom>
              <a:avLst/>
              <a:gdLst>
                <a:gd name="T0" fmla="*/ 0 w 680"/>
                <a:gd name="T1" fmla="*/ 1997 h 1997"/>
                <a:gd name="T2" fmla="*/ 22 w 680"/>
                <a:gd name="T3" fmla="*/ 1575 h 1997"/>
                <a:gd name="T4" fmla="*/ 61 w 680"/>
                <a:gd name="T5" fmla="*/ 1174 h 1997"/>
                <a:gd name="T6" fmla="*/ 165 w 680"/>
                <a:gd name="T7" fmla="*/ 1026 h 1997"/>
                <a:gd name="T8" fmla="*/ 340 w 680"/>
                <a:gd name="T9" fmla="*/ 955 h 1997"/>
                <a:gd name="T10" fmla="*/ 521 w 680"/>
                <a:gd name="T11" fmla="*/ 861 h 1997"/>
                <a:gd name="T12" fmla="*/ 609 w 680"/>
                <a:gd name="T13" fmla="*/ 658 h 1997"/>
                <a:gd name="T14" fmla="*/ 664 w 680"/>
                <a:gd name="T15" fmla="*/ 324 h 1997"/>
                <a:gd name="T16" fmla="*/ 680 w 680"/>
                <a:gd name="T17" fmla="*/ 0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1997">
                  <a:moveTo>
                    <a:pt x="0" y="1997"/>
                  </a:moveTo>
                  <a:cubicBezTo>
                    <a:pt x="4" y="1927"/>
                    <a:pt x="12" y="1712"/>
                    <a:pt x="22" y="1575"/>
                  </a:cubicBezTo>
                  <a:cubicBezTo>
                    <a:pt x="32" y="1438"/>
                    <a:pt x="37" y="1266"/>
                    <a:pt x="61" y="1174"/>
                  </a:cubicBezTo>
                  <a:cubicBezTo>
                    <a:pt x="85" y="1082"/>
                    <a:pt x="118" y="1063"/>
                    <a:pt x="165" y="1026"/>
                  </a:cubicBezTo>
                  <a:cubicBezTo>
                    <a:pt x="212" y="989"/>
                    <a:pt x="281" y="982"/>
                    <a:pt x="340" y="955"/>
                  </a:cubicBezTo>
                  <a:cubicBezTo>
                    <a:pt x="406" y="933"/>
                    <a:pt x="476" y="910"/>
                    <a:pt x="521" y="861"/>
                  </a:cubicBezTo>
                  <a:cubicBezTo>
                    <a:pt x="566" y="812"/>
                    <a:pt x="585" y="747"/>
                    <a:pt x="609" y="658"/>
                  </a:cubicBezTo>
                  <a:cubicBezTo>
                    <a:pt x="633" y="569"/>
                    <a:pt x="652" y="434"/>
                    <a:pt x="664" y="324"/>
                  </a:cubicBezTo>
                  <a:cubicBezTo>
                    <a:pt x="676" y="214"/>
                    <a:pt x="677" y="67"/>
                    <a:pt x="680" y="0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81" name="Freeform 97"/>
            <p:cNvSpPr>
              <a:spLocks/>
            </p:cNvSpPr>
            <p:nvPr/>
          </p:nvSpPr>
          <p:spPr bwMode="auto">
            <a:xfrm>
              <a:off x="944" y="1492"/>
              <a:ext cx="718" cy="1991"/>
            </a:xfrm>
            <a:custGeom>
              <a:avLst/>
              <a:gdLst>
                <a:gd name="T0" fmla="*/ 0 w 718"/>
                <a:gd name="T1" fmla="*/ 1991 h 1991"/>
                <a:gd name="T2" fmla="*/ 32 w 718"/>
                <a:gd name="T3" fmla="*/ 1580 h 1991"/>
                <a:gd name="T4" fmla="*/ 76 w 718"/>
                <a:gd name="T5" fmla="*/ 1185 h 1991"/>
                <a:gd name="T6" fmla="*/ 170 w 718"/>
                <a:gd name="T7" fmla="*/ 1026 h 1991"/>
                <a:gd name="T8" fmla="*/ 340 w 718"/>
                <a:gd name="T9" fmla="*/ 949 h 1991"/>
                <a:gd name="T10" fmla="*/ 532 w 718"/>
                <a:gd name="T11" fmla="*/ 872 h 1991"/>
                <a:gd name="T12" fmla="*/ 603 w 718"/>
                <a:gd name="T13" fmla="*/ 675 h 1991"/>
                <a:gd name="T14" fmla="*/ 663 w 718"/>
                <a:gd name="T15" fmla="*/ 324 h 1991"/>
                <a:gd name="T16" fmla="*/ 718 w 718"/>
                <a:gd name="T17" fmla="*/ 0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8" h="1991">
                  <a:moveTo>
                    <a:pt x="0" y="1991"/>
                  </a:moveTo>
                  <a:cubicBezTo>
                    <a:pt x="4" y="1923"/>
                    <a:pt x="19" y="1714"/>
                    <a:pt x="32" y="1580"/>
                  </a:cubicBezTo>
                  <a:cubicBezTo>
                    <a:pt x="45" y="1446"/>
                    <a:pt x="53" y="1277"/>
                    <a:pt x="76" y="1185"/>
                  </a:cubicBezTo>
                  <a:cubicBezTo>
                    <a:pt x="99" y="1093"/>
                    <a:pt x="126" y="1065"/>
                    <a:pt x="170" y="1026"/>
                  </a:cubicBezTo>
                  <a:cubicBezTo>
                    <a:pt x="214" y="987"/>
                    <a:pt x="280" y="975"/>
                    <a:pt x="340" y="949"/>
                  </a:cubicBezTo>
                  <a:cubicBezTo>
                    <a:pt x="395" y="921"/>
                    <a:pt x="493" y="920"/>
                    <a:pt x="532" y="872"/>
                  </a:cubicBezTo>
                  <a:cubicBezTo>
                    <a:pt x="576" y="826"/>
                    <a:pt x="581" y="766"/>
                    <a:pt x="603" y="675"/>
                  </a:cubicBezTo>
                  <a:cubicBezTo>
                    <a:pt x="625" y="584"/>
                    <a:pt x="644" y="436"/>
                    <a:pt x="663" y="324"/>
                  </a:cubicBezTo>
                  <a:cubicBezTo>
                    <a:pt x="682" y="212"/>
                    <a:pt x="707" y="67"/>
                    <a:pt x="718" y="0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82" name="Freeform 98"/>
            <p:cNvSpPr>
              <a:spLocks/>
            </p:cNvSpPr>
            <p:nvPr/>
          </p:nvSpPr>
          <p:spPr bwMode="auto">
            <a:xfrm>
              <a:off x="3360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36 w 680"/>
                <a:gd name="T3" fmla="*/ 1573 h 2008"/>
                <a:gd name="T4" fmla="*/ 91 w 680"/>
                <a:gd name="T5" fmla="*/ 1178 h 2008"/>
                <a:gd name="T6" fmla="*/ 173 w 680"/>
                <a:gd name="T7" fmla="*/ 1019 h 2008"/>
                <a:gd name="T8" fmla="*/ 320 w 680"/>
                <a:gd name="T9" fmla="*/ 960 h 2008"/>
                <a:gd name="T10" fmla="*/ 496 w 680"/>
                <a:gd name="T11" fmla="*/ 876 h 2008"/>
                <a:gd name="T12" fmla="*/ 573 w 680"/>
                <a:gd name="T13" fmla="*/ 673 h 2008"/>
                <a:gd name="T14" fmla="*/ 640 w 680"/>
                <a:gd name="T15" fmla="*/ 328 h 2008"/>
                <a:gd name="T16" fmla="*/ 680 w 680"/>
                <a:gd name="T17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6" y="1936"/>
                    <a:pt x="21" y="1711"/>
                    <a:pt x="36" y="1573"/>
                  </a:cubicBezTo>
                  <a:cubicBezTo>
                    <a:pt x="51" y="1435"/>
                    <a:pt x="68" y="1270"/>
                    <a:pt x="91" y="1178"/>
                  </a:cubicBezTo>
                  <a:cubicBezTo>
                    <a:pt x="114" y="1086"/>
                    <a:pt x="135" y="1055"/>
                    <a:pt x="173" y="1019"/>
                  </a:cubicBezTo>
                  <a:cubicBezTo>
                    <a:pt x="211" y="983"/>
                    <a:pt x="261" y="970"/>
                    <a:pt x="320" y="960"/>
                  </a:cubicBezTo>
                  <a:cubicBezTo>
                    <a:pt x="379" y="950"/>
                    <a:pt x="454" y="924"/>
                    <a:pt x="496" y="876"/>
                  </a:cubicBezTo>
                  <a:cubicBezTo>
                    <a:pt x="538" y="828"/>
                    <a:pt x="549" y="764"/>
                    <a:pt x="573" y="673"/>
                  </a:cubicBezTo>
                  <a:cubicBezTo>
                    <a:pt x="597" y="582"/>
                    <a:pt x="622" y="440"/>
                    <a:pt x="640" y="328"/>
                  </a:cubicBezTo>
                  <a:cubicBezTo>
                    <a:pt x="658" y="21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42083" name="AutoShape 99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248400"/>
            <a:ext cx="304800" cy="3810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92998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17835E-6 L 0.03142 0.0018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9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4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62248E-6 L 0.02917 0.0055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20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0"/>
                                        <p:tgtEl>
                                          <p:spTgt spid="4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34" grpId="0"/>
      <p:bldP spid="420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"/>
            <a:ext cx="8229600" cy="1219200"/>
          </a:xfrm>
        </p:spPr>
        <p:txBody>
          <a:bodyPr/>
          <a:lstStyle/>
          <a:p>
            <a:pPr>
              <a:buFontTx/>
              <a:buNone/>
            </a:pPr>
            <a:r>
              <a:rPr lang="uk-UA"/>
              <a:t>		Серед графіків, які зображено на малюнках 1- 4 назвіть графік функції:</a:t>
            </a:r>
            <a:endParaRPr lang="ru-RU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447800" y="12954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400">
                <a:solidFill>
                  <a:srgbClr val="FFFF00"/>
                </a:solidFill>
              </a:rPr>
              <a:t>а) </a:t>
            </a:r>
            <a:r>
              <a:rPr lang="en-US" sz="2400">
                <a:solidFill>
                  <a:srgbClr val="FFFF00"/>
                </a:solidFill>
              </a:rPr>
              <a:t>y=</a:t>
            </a:r>
            <a:r>
              <a:rPr lang="uk-UA" sz="2400">
                <a:solidFill>
                  <a:srgbClr val="FFFF00"/>
                </a:solidFill>
              </a:rPr>
              <a:t>2</a:t>
            </a:r>
            <a:r>
              <a:rPr lang="en-US" sz="2400">
                <a:solidFill>
                  <a:srgbClr val="FFFF00"/>
                </a:solidFill>
              </a:rPr>
              <a:t>sin x</a:t>
            </a:r>
            <a:r>
              <a:rPr lang="uk-UA" sz="2400">
                <a:solidFill>
                  <a:srgbClr val="FFFF00"/>
                </a:solidFill>
              </a:rPr>
              <a:t>+2</a:t>
            </a:r>
            <a:endParaRPr lang="ru-RU" sz="2400">
              <a:solidFill>
                <a:srgbClr val="FFFF00"/>
              </a:solidFill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4953000" y="18288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400">
                <a:solidFill>
                  <a:srgbClr val="FFFF00"/>
                </a:solidFill>
              </a:rPr>
              <a:t>г) </a:t>
            </a:r>
            <a:r>
              <a:rPr lang="en-US" sz="2400">
                <a:solidFill>
                  <a:srgbClr val="FFFF00"/>
                </a:solidFill>
              </a:rPr>
              <a:t>y=cos x</a:t>
            </a:r>
            <a:r>
              <a:rPr lang="uk-UA" sz="2400">
                <a:solidFill>
                  <a:srgbClr val="FFFF00"/>
                </a:solidFill>
              </a:rPr>
              <a:t>+1</a:t>
            </a:r>
            <a:endParaRPr lang="ru-RU" sz="2400">
              <a:solidFill>
                <a:srgbClr val="FFFF00"/>
              </a:solidFill>
            </a:endParaRPr>
          </a:p>
        </p:txBody>
      </p:sp>
      <p:grpSp>
        <p:nvGrpSpPr>
          <p:cNvPr id="25623" name="Group 23"/>
          <p:cNvGrpSpPr>
            <a:grpSpLocks/>
          </p:cNvGrpSpPr>
          <p:nvPr/>
        </p:nvGrpSpPr>
        <p:grpSpPr bwMode="auto">
          <a:xfrm>
            <a:off x="4953000" y="1219200"/>
            <a:ext cx="2133600" cy="600075"/>
            <a:chOff x="3120" y="768"/>
            <a:chExt cx="1344" cy="378"/>
          </a:xfrm>
        </p:grpSpPr>
        <p:sp>
          <p:nvSpPr>
            <p:cNvPr id="25607" name="Text Box 7"/>
            <p:cNvSpPr txBox="1">
              <a:spLocks noChangeArrowheads="1"/>
            </p:cNvSpPr>
            <p:nvPr/>
          </p:nvSpPr>
          <p:spPr bwMode="auto">
            <a:xfrm>
              <a:off x="3120" y="816"/>
              <a:ext cx="13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uk-UA" sz="2400">
                  <a:solidFill>
                    <a:srgbClr val="FFFF00"/>
                  </a:solidFill>
                </a:rPr>
                <a:t>в</a:t>
              </a:r>
              <a:r>
                <a:rPr lang="en-US" sz="2400">
                  <a:solidFill>
                    <a:srgbClr val="FFFF00"/>
                  </a:solidFill>
                </a:rPr>
                <a:t>) y=</a:t>
              </a:r>
              <a:r>
                <a:rPr lang="uk-UA" sz="2400">
                  <a:solidFill>
                    <a:srgbClr val="FFFF00"/>
                  </a:solidFill>
                </a:rPr>
                <a:t>2</a:t>
              </a:r>
              <a:r>
                <a:rPr lang="en-US" sz="2400">
                  <a:solidFill>
                    <a:srgbClr val="FFFF00"/>
                  </a:solidFill>
                </a:rPr>
                <a:t>sin </a:t>
              </a:r>
              <a:endParaRPr lang="ru-RU" sz="2400">
                <a:solidFill>
                  <a:srgbClr val="FFFF00"/>
                </a:solidFill>
              </a:endParaRPr>
            </a:p>
          </p:txBody>
        </p:sp>
        <p:pic>
          <p:nvPicPr>
            <p:cNvPr id="25608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" y="768"/>
              <a:ext cx="252" cy="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524000" y="18288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400">
                <a:solidFill>
                  <a:srgbClr val="FFFF00"/>
                </a:solidFill>
              </a:rPr>
              <a:t>б) </a:t>
            </a:r>
            <a:r>
              <a:rPr lang="en-US" sz="2400">
                <a:solidFill>
                  <a:srgbClr val="FFFF00"/>
                </a:solidFill>
              </a:rPr>
              <a:t>y=</a:t>
            </a:r>
            <a:r>
              <a:rPr lang="uk-UA" sz="2400">
                <a:solidFill>
                  <a:srgbClr val="FFFF00"/>
                </a:solidFill>
              </a:rPr>
              <a:t>2</a:t>
            </a:r>
            <a:r>
              <a:rPr lang="en-US" sz="2400">
                <a:solidFill>
                  <a:srgbClr val="FFFF00"/>
                </a:solidFill>
              </a:rPr>
              <a:t>cos 2x</a:t>
            </a:r>
            <a:endParaRPr lang="ru-RU" sz="2400">
              <a:solidFill>
                <a:srgbClr val="FFFF00"/>
              </a:solidFill>
            </a:endParaRPr>
          </a:p>
        </p:txBody>
      </p:sp>
      <p:grpSp>
        <p:nvGrpSpPr>
          <p:cNvPr id="25619" name="Group 19"/>
          <p:cNvGrpSpPr>
            <a:grpSpLocks/>
          </p:cNvGrpSpPr>
          <p:nvPr/>
        </p:nvGrpSpPr>
        <p:grpSpPr bwMode="auto">
          <a:xfrm>
            <a:off x="457200" y="2286000"/>
            <a:ext cx="3810000" cy="1905000"/>
            <a:chOff x="288" y="1440"/>
            <a:chExt cx="2400" cy="1200"/>
          </a:xfrm>
        </p:grpSpPr>
        <p:pic>
          <p:nvPicPr>
            <p:cNvPr id="25612" name="Picture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440"/>
              <a:ext cx="2400" cy="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615" name="Text Box 15"/>
            <p:cNvSpPr txBox="1">
              <a:spLocks noChangeArrowheads="1"/>
            </p:cNvSpPr>
            <p:nvPr/>
          </p:nvSpPr>
          <p:spPr bwMode="auto">
            <a:xfrm>
              <a:off x="1824" y="2496"/>
              <a:ext cx="43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uk-UA" sz="1400">
                  <a:solidFill>
                    <a:srgbClr val="000000"/>
                  </a:solidFill>
                </a:rPr>
                <a:t>Мал. 1</a:t>
              </a:r>
              <a:endParaRPr lang="ru-RU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25621" name="Group 21"/>
          <p:cNvGrpSpPr>
            <a:grpSpLocks/>
          </p:cNvGrpSpPr>
          <p:nvPr/>
        </p:nvGrpSpPr>
        <p:grpSpPr bwMode="auto">
          <a:xfrm>
            <a:off x="457200" y="4343400"/>
            <a:ext cx="3810000" cy="1905000"/>
            <a:chOff x="288" y="2736"/>
            <a:chExt cx="2400" cy="1200"/>
          </a:xfrm>
        </p:grpSpPr>
        <p:pic>
          <p:nvPicPr>
            <p:cNvPr id="25614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2736"/>
              <a:ext cx="2400" cy="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616" name="Text Box 16"/>
            <p:cNvSpPr txBox="1">
              <a:spLocks noChangeArrowheads="1"/>
            </p:cNvSpPr>
            <p:nvPr/>
          </p:nvSpPr>
          <p:spPr bwMode="auto">
            <a:xfrm>
              <a:off x="1824" y="3792"/>
              <a:ext cx="43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uk-UA" sz="1400">
                  <a:solidFill>
                    <a:srgbClr val="000000"/>
                  </a:solidFill>
                </a:rPr>
                <a:t>Мал. 2</a:t>
              </a:r>
              <a:endParaRPr lang="ru-RU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25620" name="Group 20"/>
          <p:cNvGrpSpPr>
            <a:grpSpLocks/>
          </p:cNvGrpSpPr>
          <p:nvPr/>
        </p:nvGrpSpPr>
        <p:grpSpPr bwMode="auto">
          <a:xfrm>
            <a:off x="4648200" y="2286000"/>
            <a:ext cx="3810000" cy="1905000"/>
            <a:chOff x="2928" y="1440"/>
            <a:chExt cx="2400" cy="1200"/>
          </a:xfrm>
        </p:grpSpPr>
        <p:pic>
          <p:nvPicPr>
            <p:cNvPr id="25613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440"/>
              <a:ext cx="2400" cy="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617" name="Text Box 17"/>
            <p:cNvSpPr txBox="1">
              <a:spLocks noChangeArrowheads="1"/>
            </p:cNvSpPr>
            <p:nvPr/>
          </p:nvSpPr>
          <p:spPr bwMode="auto">
            <a:xfrm>
              <a:off x="4368" y="2496"/>
              <a:ext cx="43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uk-UA" sz="1400">
                  <a:solidFill>
                    <a:srgbClr val="000000"/>
                  </a:solidFill>
                </a:rPr>
                <a:t>Мал. 3</a:t>
              </a:r>
              <a:endParaRPr lang="ru-RU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25622" name="Group 22"/>
          <p:cNvGrpSpPr>
            <a:grpSpLocks/>
          </p:cNvGrpSpPr>
          <p:nvPr/>
        </p:nvGrpSpPr>
        <p:grpSpPr bwMode="auto">
          <a:xfrm>
            <a:off x="4648200" y="4343400"/>
            <a:ext cx="3810000" cy="1905000"/>
            <a:chOff x="2928" y="2736"/>
            <a:chExt cx="2400" cy="1200"/>
          </a:xfrm>
        </p:grpSpPr>
        <p:pic>
          <p:nvPicPr>
            <p:cNvPr id="25611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2736"/>
              <a:ext cx="2400" cy="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618" name="Text Box 18"/>
            <p:cNvSpPr txBox="1">
              <a:spLocks noChangeArrowheads="1"/>
            </p:cNvSpPr>
            <p:nvPr/>
          </p:nvSpPr>
          <p:spPr bwMode="auto">
            <a:xfrm>
              <a:off x="4368" y="3744"/>
              <a:ext cx="43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uk-UA" sz="1400">
                  <a:solidFill>
                    <a:srgbClr val="000000"/>
                  </a:solidFill>
                </a:rPr>
                <a:t>Мал. 4</a:t>
              </a:r>
              <a:endParaRPr lang="ru-RU" sz="1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73991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1143000"/>
          </a:xfrm>
        </p:spPr>
        <p:txBody>
          <a:bodyPr/>
          <a:lstStyle/>
          <a:p>
            <a:r>
              <a:rPr lang="uk-UA" dirty="0" smtClean="0"/>
              <a:t>Математичні </a:t>
            </a:r>
            <a:r>
              <a:rPr lang="uk-UA" dirty="0" err="1" smtClean="0"/>
              <a:t>пазли</a:t>
            </a:r>
            <a:endParaRPr lang="ru-RU" dirty="0"/>
          </a:p>
        </p:txBody>
      </p:sp>
      <p:pic>
        <p:nvPicPr>
          <p:cNvPr id="2097" name="Picture 4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89"/>
          <a:stretch/>
        </p:blipFill>
        <p:spPr bwMode="auto">
          <a:xfrm>
            <a:off x="1763688" y="620688"/>
            <a:ext cx="555023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7" name="Прямая со стрелкой 56"/>
          <p:cNvCxnSpPr/>
          <p:nvPr/>
        </p:nvCxnSpPr>
        <p:spPr>
          <a:xfrm flipV="1">
            <a:off x="2483768" y="908720"/>
            <a:ext cx="316835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2699792" y="1196752"/>
            <a:ext cx="2880320" cy="2592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2987824" y="1628800"/>
            <a:ext cx="2664296" cy="2664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81" name="Прямая со стрелкой 2080"/>
          <p:cNvCxnSpPr/>
          <p:nvPr/>
        </p:nvCxnSpPr>
        <p:spPr>
          <a:xfrm>
            <a:off x="3203848" y="764704"/>
            <a:ext cx="2376264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83" name="Прямая со стрелкой 2082"/>
          <p:cNvCxnSpPr/>
          <p:nvPr/>
        </p:nvCxnSpPr>
        <p:spPr>
          <a:xfrm>
            <a:off x="2483768" y="6129300"/>
            <a:ext cx="3096344" cy="36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87" name="Прямая со стрелкой 2086"/>
          <p:cNvCxnSpPr/>
          <p:nvPr/>
        </p:nvCxnSpPr>
        <p:spPr>
          <a:xfrm flipV="1">
            <a:off x="2483768" y="5373216"/>
            <a:ext cx="3096344" cy="36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92" name="Прямая со стрелкой 2091"/>
          <p:cNvCxnSpPr/>
          <p:nvPr/>
        </p:nvCxnSpPr>
        <p:spPr>
          <a:xfrm flipV="1">
            <a:off x="2699792" y="1844824"/>
            <a:ext cx="2880320" cy="2952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94" name="Прямая со стрелкой 2093"/>
          <p:cNvCxnSpPr/>
          <p:nvPr/>
        </p:nvCxnSpPr>
        <p:spPr>
          <a:xfrm flipV="1">
            <a:off x="2627784" y="2780928"/>
            <a:ext cx="295232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96" name="Прямая со стрелкой 2095"/>
          <p:cNvCxnSpPr/>
          <p:nvPr/>
        </p:nvCxnSpPr>
        <p:spPr>
          <a:xfrm flipV="1">
            <a:off x="4031940" y="3320988"/>
            <a:ext cx="1548172" cy="5400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00" name="Прямая со стрелкой 2099"/>
          <p:cNvCxnSpPr/>
          <p:nvPr/>
        </p:nvCxnSpPr>
        <p:spPr>
          <a:xfrm flipV="1">
            <a:off x="3923928" y="1448780"/>
            <a:ext cx="1656184" cy="10441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02" name="Прямая со стрелкой 2101"/>
          <p:cNvCxnSpPr/>
          <p:nvPr/>
        </p:nvCxnSpPr>
        <p:spPr>
          <a:xfrm>
            <a:off x="2627784" y="3068960"/>
            <a:ext cx="2952328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04" name="Прямая со стрелкой 2103"/>
          <p:cNvCxnSpPr/>
          <p:nvPr/>
        </p:nvCxnSpPr>
        <p:spPr>
          <a:xfrm>
            <a:off x="3059832" y="3537012"/>
            <a:ext cx="2520280" cy="21962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536223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9653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542121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2" y="1196752"/>
            <a:ext cx="9129939" cy="49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663365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Ctr="1"/>
          <a:lstStyle/>
          <a:p>
            <a:r>
              <a:rPr lang="uk-UA" b="1">
                <a:solidFill>
                  <a:srgbClr val="9900FF"/>
                </a:solidFill>
              </a:rPr>
              <a:t>Домашнє завдання</a:t>
            </a:r>
            <a:endParaRPr lang="ru-RU" b="1">
              <a:solidFill>
                <a:srgbClr val="9900FF"/>
              </a:solidFill>
            </a:endParaRP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772400" cy="4525963"/>
          </a:xfrm>
          <a:noFill/>
          <a:ln/>
        </p:spPr>
        <p:txBody>
          <a:bodyPr/>
          <a:lstStyle/>
          <a:p>
            <a:pPr algn="ctr"/>
            <a:r>
              <a:rPr lang="uk-UA" sz="2800" b="1" dirty="0"/>
              <a:t>1</a:t>
            </a:r>
            <a:r>
              <a:rPr lang="en-US" sz="2800" b="1" dirty="0"/>
              <a:t>. </a:t>
            </a:r>
            <a:r>
              <a:rPr lang="uk-UA" sz="2800" b="1" dirty="0"/>
              <a:t>Побудувати графіки </a:t>
            </a:r>
            <a:r>
              <a:rPr lang="uk-UA" sz="2800" b="1" dirty="0" smtClean="0"/>
              <a:t>за індивідуальними картками в будь-якій програмі та роздрукувати їх;</a:t>
            </a:r>
          </a:p>
          <a:p>
            <a:pPr marL="0" indent="0" algn="ctr">
              <a:buNone/>
            </a:pPr>
            <a:endParaRPr lang="en-US" sz="2800" dirty="0">
              <a:solidFill>
                <a:srgbClr val="FF3300"/>
              </a:solidFill>
            </a:endParaRPr>
          </a:p>
          <a:p>
            <a:pPr algn="ctr"/>
            <a:r>
              <a:rPr lang="uk-UA" sz="2800" b="1" dirty="0"/>
              <a:t>2</a:t>
            </a:r>
            <a:r>
              <a:rPr lang="en-US" sz="2800" b="1" dirty="0"/>
              <a:t>. </a:t>
            </a:r>
            <a:r>
              <a:rPr lang="uk-UA" sz="2800" b="1" dirty="0"/>
              <a:t>Повторити значення синусів, 	косинусів, тангенсів</a:t>
            </a:r>
            <a:r>
              <a:rPr lang="uk-UA" sz="2800" dirty="0"/>
              <a:t> від </a:t>
            </a:r>
            <a:r>
              <a:rPr lang="uk-UA" sz="2800" dirty="0">
                <a:solidFill>
                  <a:srgbClr val="FF3300"/>
                </a:solidFill>
              </a:rPr>
              <a:t>0</a:t>
            </a:r>
            <a:r>
              <a:rPr lang="uk-UA" sz="2800" dirty="0"/>
              <a:t> до </a:t>
            </a:r>
            <a:r>
              <a:rPr lang="uk-UA" sz="2800" dirty="0" smtClean="0">
                <a:solidFill>
                  <a:srgbClr val="FF3300"/>
                </a:solidFill>
              </a:rPr>
              <a:t>180</a:t>
            </a:r>
          </a:p>
          <a:p>
            <a:pPr marL="0" indent="0">
              <a:buNone/>
            </a:pPr>
            <a:endParaRPr lang="ru-RU" sz="2800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966740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Grp="1" noChangeArrowheads="1"/>
          </p:cNvSpPr>
          <p:nvPr>
            <p:ph type="title"/>
          </p:nvPr>
        </p:nvSpPr>
        <p:spPr>
          <a:xfrm>
            <a:off x="251520" y="2060848"/>
            <a:ext cx="8640960" cy="1143000"/>
          </a:xfrm>
          <a:noFill/>
          <a:ln/>
        </p:spPr>
        <p:txBody>
          <a:bodyPr anchorCtr="1"/>
          <a:lstStyle/>
          <a:p>
            <a:r>
              <a:rPr lang="uk-UA" sz="4800" b="1" dirty="0" smtClean="0">
                <a:solidFill>
                  <a:srgbClr val="9900FF"/>
                </a:solidFill>
              </a:rPr>
              <a:t>Застосування тригонометричних функцій в різних сферах людської діяльності</a:t>
            </a:r>
            <a:endParaRPr lang="ru-RU" sz="4800" b="1" dirty="0">
              <a:solidFill>
                <a:srgbClr val="99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229200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Дослідницька робота учнів 10-го класу</a:t>
            </a:r>
            <a:endParaRPr lang="ru-RU" sz="2800" b="1" spc="50" dirty="0">
              <a:ln w="11430"/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294252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19800"/>
            <a:ext cx="3352800" cy="838200"/>
          </a:xfrm>
        </p:spPr>
        <p:txBody>
          <a:bodyPr/>
          <a:lstStyle/>
          <a:p>
            <a:pPr algn="r"/>
            <a:endParaRPr lang="uk-UA" sz="2000" dirty="0">
              <a:solidFill>
                <a:srgbClr val="3366CC"/>
              </a:solidFill>
              <a:latin typeface="Georgia" pitchFamily="18" charset="0"/>
            </a:endParaRPr>
          </a:p>
          <a:p>
            <a:pPr algn="r"/>
            <a:r>
              <a:rPr lang="uk-UA" sz="2000" dirty="0">
                <a:solidFill>
                  <a:srgbClr val="3366CC"/>
                </a:solidFill>
                <a:latin typeface="Georgia" pitchFamily="18" charset="0"/>
              </a:rPr>
              <a:t>Виконала </a:t>
            </a:r>
            <a:r>
              <a:rPr lang="uk-UA" sz="2000" dirty="0" smtClean="0">
                <a:solidFill>
                  <a:srgbClr val="3366CC"/>
                </a:solidFill>
                <a:latin typeface="Georgia" pitchFamily="18" charset="0"/>
              </a:rPr>
              <a:t>Кирилюк А.О</a:t>
            </a:r>
            <a:r>
              <a:rPr lang="uk-UA" sz="2000" dirty="0">
                <a:solidFill>
                  <a:srgbClr val="3366CC"/>
                </a:solidFill>
                <a:latin typeface="Georgia" pitchFamily="18" charset="0"/>
              </a:rPr>
              <a:t>.</a:t>
            </a:r>
            <a:endParaRPr lang="ru-RU" sz="2000" dirty="0">
              <a:solidFill>
                <a:srgbClr val="3366CC"/>
              </a:solidFill>
              <a:latin typeface="Georgia" pitchFamily="18" charset="0"/>
            </a:endParaRPr>
          </a:p>
        </p:txBody>
      </p:sp>
      <p:sp>
        <p:nvSpPr>
          <p:cNvPr id="4127" name="Rectangle 31"/>
          <p:cNvSpPr>
            <a:spLocks noChangeArrowheads="1"/>
          </p:cNvSpPr>
          <p:nvPr/>
        </p:nvSpPr>
        <p:spPr bwMode="auto">
          <a:xfrm>
            <a:off x="1217434" y="4661609"/>
            <a:ext cx="6083939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3200" dirty="0">
                <a:solidFill>
                  <a:srgbClr val="3366CC"/>
                </a:solidFill>
                <a:latin typeface="Georgia" pitchFamily="18" charset="0"/>
              </a:rPr>
              <a:t>Урок – дослідження</a:t>
            </a:r>
            <a:r>
              <a:rPr lang="en-US" sz="3200" dirty="0">
                <a:solidFill>
                  <a:srgbClr val="3366CC"/>
                </a:solidFill>
                <a:latin typeface="Georgia" pitchFamily="18" charset="0"/>
              </a:rPr>
              <a:t> </a:t>
            </a:r>
            <a:r>
              <a:rPr lang="uk-UA" sz="3200" dirty="0">
                <a:solidFill>
                  <a:srgbClr val="3366CC"/>
                </a:solidFill>
                <a:latin typeface="Georgia" pitchFamily="18" charset="0"/>
              </a:rPr>
              <a:t>в 10 класі</a:t>
            </a:r>
            <a:endParaRPr lang="ru-RU" sz="3200" dirty="0">
              <a:solidFill>
                <a:srgbClr val="3366CC"/>
              </a:solidFill>
              <a:latin typeface="Georgia" pitchFamily="18" charset="0"/>
            </a:endParaRPr>
          </a:p>
        </p:txBody>
      </p:sp>
      <p:grpSp>
        <p:nvGrpSpPr>
          <p:cNvPr id="4128" name="Group 32"/>
          <p:cNvGrpSpPr>
            <a:grpSpLocks/>
          </p:cNvGrpSpPr>
          <p:nvPr/>
        </p:nvGrpSpPr>
        <p:grpSpPr bwMode="auto">
          <a:xfrm>
            <a:off x="6629400" y="5562600"/>
            <a:ext cx="2373313" cy="1125538"/>
            <a:chOff x="480" y="2832"/>
            <a:chExt cx="1495" cy="709"/>
          </a:xfrm>
        </p:grpSpPr>
        <p:grpSp>
          <p:nvGrpSpPr>
            <p:cNvPr id="4129" name="Group 33"/>
            <p:cNvGrpSpPr>
              <a:grpSpLocks/>
            </p:cNvGrpSpPr>
            <p:nvPr/>
          </p:nvGrpSpPr>
          <p:grpSpPr bwMode="auto">
            <a:xfrm rot="3659299" flipH="1">
              <a:off x="940" y="2372"/>
              <a:ext cx="538" cy="1458"/>
              <a:chOff x="3797" y="754"/>
              <a:chExt cx="852" cy="1931"/>
            </a:xfrm>
          </p:grpSpPr>
          <p:sp>
            <p:nvSpPr>
              <p:cNvPr id="4130" name="Freeform 34"/>
              <p:cNvSpPr>
                <a:spLocks/>
              </p:cNvSpPr>
              <p:nvPr/>
            </p:nvSpPr>
            <p:spPr bwMode="auto">
              <a:xfrm rot="78698">
                <a:off x="3797" y="754"/>
                <a:ext cx="852" cy="1909"/>
              </a:xfrm>
              <a:custGeom>
                <a:avLst/>
                <a:gdLst>
                  <a:gd name="T0" fmla="*/ 0 w 1252"/>
                  <a:gd name="T1" fmla="*/ 90 h 3125"/>
                  <a:gd name="T2" fmla="*/ 227 w 1252"/>
                  <a:gd name="T3" fmla="*/ 0 h 3125"/>
                  <a:gd name="T4" fmla="*/ 1179 w 1252"/>
                  <a:gd name="T5" fmla="*/ 2540 h 3125"/>
                  <a:gd name="T6" fmla="*/ 1252 w 1252"/>
                  <a:gd name="T7" fmla="*/ 3125 h 3125"/>
                  <a:gd name="T8" fmla="*/ 952 w 1252"/>
                  <a:gd name="T9" fmla="*/ 2630 h 3125"/>
                  <a:gd name="T10" fmla="*/ 0 w 1252"/>
                  <a:gd name="T11" fmla="*/ 90 h 3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31" name="Freeform 35"/>
              <p:cNvSpPr>
                <a:spLocks/>
              </p:cNvSpPr>
              <p:nvPr/>
            </p:nvSpPr>
            <p:spPr bwMode="auto">
              <a:xfrm rot="78698">
                <a:off x="4428" y="2314"/>
                <a:ext cx="215" cy="371"/>
              </a:xfrm>
              <a:custGeom>
                <a:avLst/>
                <a:gdLst>
                  <a:gd name="T0" fmla="*/ 316 w 316"/>
                  <a:gd name="T1" fmla="*/ 608 h 608"/>
                  <a:gd name="T2" fmla="*/ 227 w 316"/>
                  <a:gd name="T3" fmla="*/ 0 h 608"/>
                  <a:gd name="T4" fmla="*/ 0 w 316"/>
                  <a:gd name="T5" fmla="*/ 90 h 608"/>
                  <a:gd name="T6" fmla="*/ 316 w 316"/>
                  <a:gd name="T7" fmla="*/ 60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32" name="Freeform 36"/>
              <p:cNvSpPr>
                <a:spLocks/>
              </p:cNvSpPr>
              <p:nvPr/>
            </p:nvSpPr>
            <p:spPr bwMode="auto">
              <a:xfrm rot="78698">
                <a:off x="4554" y="2536"/>
                <a:ext cx="82" cy="141"/>
              </a:xfrm>
              <a:custGeom>
                <a:avLst/>
                <a:gdLst>
                  <a:gd name="T0" fmla="*/ 85 w 121"/>
                  <a:gd name="T1" fmla="*/ 0 h 230"/>
                  <a:gd name="T2" fmla="*/ 0 w 121"/>
                  <a:gd name="T3" fmla="*/ 25 h 230"/>
                  <a:gd name="T4" fmla="*/ 121 w 121"/>
                  <a:gd name="T5" fmla="*/ 230 h 230"/>
                  <a:gd name="T6" fmla="*/ 85 w 121"/>
                  <a:gd name="T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33" name="Freeform 37"/>
              <p:cNvSpPr>
                <a:spLocks/>
              </p:cNvSpPr>
              <p:nvPr/>
            </p:nvSpPr>
            <p:spPr bwMode="auto">
              <a:xfrm rot="78698">
                <a:off x="3866" y="765"/>
                <a:ext cx="744" cy="1595"/>
              </a:xfrm>
              <a:custGeom>
                <a:avLst/>
                <a:gdLst>
                  <a:gd name="T0" fmla="*/ 867 w 1094"/>
                  <a:gd name="T1" fmla="*/ 2612 h 2612"/>
                  <a:gd name="T2" fmla="*/ 1094 w 1094"/>
                  <a:gd name="T3" fmla="*/ 2522 h 2612"/>
                  <a:gd name="T4" fmla="*/ 1016 w 1094"/>
                  <a:gd name="T5" fmla="*/ 2554 h 2612"/>
                  <a:gd name="T6" fmla="*/ 84 w 1094"/>
                  <a:gd name="T7" fmla="*/ 0 h 2612"/>
                  <a:gd name="T8" fmla="*/ 0 w 1094"/>
                  <a:gd name="T9" fmla="*/ 30 h 2612"/>
                  <a:gd name="T10" fmla="*/ 940 w 1094"/>
                  <a:gd name="T11" fmla="*/ 2584 h 2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134" name="Group 38"/>
            <p:cNvGrpSpPr>
              <a:grpSpLocks/>
            </p:cNvGrpSpPr>
            <p:nvPr/>
          </p:nvGrpSpPr>
          <p:grpSpPr bwMode="auto">
            <a:xfrm rot="2763387" flipH="1">
              <a:off x="1015" y="2581"/>
              <a:ext cx="528" cy="1392"/>
              <a:chOff x="3797" y="754"/>
              <a:chExt cx="852" cy="1931"/>
            </a:xfrm>
          </p:grpSpPr>
          <p:sp>
            <p:nvSpPr>
              <p:cNvPr id="4135" name="Freeform 39"/>
              <p:cNvSpPr>
                <a:spLocks/>
              </p:cNvSpPr>
              <p:nvPr/>
            </p:nvSpPr>
            <p:spPr bwMode="auto">
              <a:xfrm rot="78698">
                <a:off x="3797" y="754"/>
                <a:ext cx="852" cy="1909"/>
              </a:xfrm>
              <a:custGeom>
                <a:avLst/>
                <a:gdLst>
                  <a:gd name="T0" fmla="*/ 0 w 1252"/>
                  <a:gd name="T1" fmla="*/ 90 h 3125"/>
                  <a:gd name="T2" fmla="*/ 227 w 1252"/>
                  <a:gd name="T3" fmla="*/ 0 h 3125"/>
                  <a:gd name="T4" fmla="*/ 1179 w 1252"/>
                  <a:gd name="T5" fmla="*/ 2540 h 3125"/>
                  <a:gd name="T6" fmla="*/ 1252 w 1252"/>
                  <a:gd name="T7" fmla="*/ 3125 h 3125"/>
                  <a:gd name="T8" fmla="*/ 952 w 1252"/>
                  <a:gd name="T9" fmla="*/ 2630 h 3125"/>
                  <a:gd name="T10" fmla="*/ 0 w 1252"/>
                  <a:gd name="T11" fmla="*/ 90 h 3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36" name="Freeform 40"/>
              <p:cNvSpPr>
                <a:spLocks/>
              </p:cNvSpPr>
              <p:nvPr/>
            </p:nvSpPr>
            <p:spPr bwMode="auto">
              <a:xfrm rot="78698">
                <a:off x="4428" y="2314"/>
                <a:ext cx="215" cy="371"/>
              </a:xfrm>
              <a:custGeom>
                <a:avLst/>
                <a:gdLst>
                  <a:gd name="T0" fmla="*/ 316 w 316"/>
                  <a:gd name="T1" fmla="*/ 608 h 608"/>
                  <a:gd name="T2" fmla="*/ 227 w 316"/>
                  <a:gd name="T3" fmla="*/ 0 h 608"/>
                  <a:gd name="T4" fmla="*/ 0 w 316"/>
                  <a:gd name="T5" fmla="*/ 90 h 608"/>
                  <a:gd name="T6" fmla="*/ 316 w 316"/>
                  <a:gd name="T7" fmla="*/ 60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37" name="Freeform 41"/>
              <p:cNvSpPr>
                <a:spLocks/>
              </p:cNvSpPr>
              <p:nvPr/>
            </p:nvSpPr>
            <p:spPr bwMode="auto">
              <a:xfrm rot="78698">
                <a:off x="4554" y="2536"/>
                <a:ext cx="82" cy="141"/>
              </a:xfrm>
              <a:custGeom>
                <a:avLst/>
                <a:gdLst>
                  <a:gd name="T0" fmla="*/ 85 w 121"/>
                  <a:gd name="T1" fmla="*/ 0 h 230"/>
                  <a:gd name="T2" fmla="*/ 0 w 121"/>
                  <a:gd name="T3" fmla="*/ 25 h 230"/>
                  <a:gd name="T4" fmla="*/ 121 w 121"/>
                  <a:gd name="T5" fmla="*/ 230 h 230"/>
                  <a:gd name="T6" fmla="*/ 85 w 121"/>
                  <a:gd name="T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38" name="Freeform 42"/>
              <p:cNvSpPr>
                <a:spLocks/>
              </p:cNvSpPr>
              <p:nvPr/>
            </p:nvSpPr>
            <p:spPr bwMode="auto">
              <a:xfrm rot="78698">
                <a:off x="3866" y="765"/>
                <a:ext cx="744" cy="1595"/>
              </a:xfrm>
              <a:custGeom>
                <a:avLst/>
                <a:gdLst>
                  <a:gd name="T0" fmla="*/ 867 w 1094"/>
                  <a:gd name="T1" fmla="*/ 2612 h 2612"/>
                  <a:gd name="T2" fmla="*/ 1094 w 1094"/>
                  <a:gd name="T3" fmla="*/ 2522 h 2612"/>
                  <a:gd name="T4" fmla="*/ 1016 w 1094"/>
                  <a:gd name="T5" fmla="*/ 2554 h 2612"/>
                  <a:gd name="T6" fmla="*/ 84 w 1094"/>
                  <a:gd name="T7" fmla="*/ 0 h 2612"/>
                  <a:gd name="T8" fmla="*/ 0 w 1094"/>
                  <a:gd name="T9" fmla="*/ 30 h 2612"/>
                  <a:gd name="T10" fmla="*/ 940 w 1094"/>
                  <a:gd name="T11" fmla="*/ 2584 h 2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" name="Прямоугольник 2"/>
          <p:cNvSpPr/>
          <p:nvPr/>
        </p:nvSpPr>
        <p:spPr>
          <a:xfrm>
            <a:off x="250105" y="1401157"/>
            <a:ext cx="8893895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геометричні</a:t>
            </a:r>
            <a:r>
              <a:rPr lang="ru-RU" sz="4200" b="1" kern="1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 </a:t>
            </a: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перетворення</a:t>
            </a:r>
            <a:r>
              <a:rPr lang="ru-RU" sz="4200" b="1" kern="1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 </a:t>
            </a: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графіків</a:t>
            </a:r>
            <a:endParaRPr lang="ru-RU" sz="4200" b="1" kern="10" dirty="0">
              <a:ln w="31550" cmpd="sng">
                <a:gradFill>
                  <a:gsLst>
                    <a:gs pos="70000">
                      <a:srgbClr val="2D2D8A">
                        <a:shade val="50000"/>
                        <a:satMod val="190000"/>
                      </a:srgbClr>
                    </a:gs>
                    <a:gs pos="0">
                      <a:srgbClr val="2D2D8A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2D2D8A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Impac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200" b="1" kern="1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 </a:t>
            </a: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тригонометричних</a:t>
            </a:r>
            <a:r>
              <a:rPr lang="ru-RU" sz="4200" b="1" kern="1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 </a:t>
            </a: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функцій</a:t>
            </a:r>
            <a:endParaRPr lang="en-US" sz="4200" b="1" kern="10" dirty="0">
              <a:ln w="31550" cmpd="sng">
                <a:gradFill>
                  <a:gsLst>
                    <a:gs pos="70000">
                      <a:srgbClr val="2D2D8A">
                        <a:shade val="50000"/>
                        <a:satMod val="190000"/>
                      </a:srgbClr>
                    </a:gs>
                    <a:gs pos="0">
                      <a:srgbClr val="2D2D8A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2D2D8A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Impac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200" b="1" kern="1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та </a:t>
            </a: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їх</a:t>
            </a:r>
            <a:r>
              <a:rPr lang="ru-RU" sz="4200" b="1" kern="1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 </a:t>
            </a: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застосування</a:t>
            </a:r>
            <a:r>
              <a:rPr lang="ru-RU" sz="4200" b="1" kern="1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 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різних</a:t>
            </a:r>
            <a:r>
              <a:rPr lang="ru-RU" sz="4200" b="1" kern="1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 сферах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людської</a:t>
            </a:r>
            <a:r>
              <a:rPr lang="ru-RU" sz="4200" b="1" kern="1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 </a:t>
            </a:r>
            <a:r>
              <a:rPr lang="ru-RU" sz="4200" b="1" kern="10" dirty="0" err="1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діяльності</a:t>
            </a:r>
            <a:endParaRPr lang="ru-RU" sz="4200" b="1" dirty="0">
              <a:ln w="31550" cmpd="sng">
                <a:gradFill>
                  <a:gsLst>
                    <a:gs pos="70000">
                      <a:srgbClr val="2D2D8A">
                        <a:shade val="50000"/>
                        <a:satMod val="190000"/>
                      </a:srgbClr>
                    </a:gs>
                    <a:gs pos="0">
                      <a:srgbClr val="2D2D8A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2D2D8A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375369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3" y="306914"/>
            <a:ext cx="9102021" cy="6218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58924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Підготувала Вовк 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032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686800" cy="83820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7030A0"/>
                </a:solidFill>
              </a:rPr>
              <a:t>Математичний маятник</a:t>
            </a:r>
          </a:p>
        </p:txBody>
      </p:sp>
      <p:pic>
        <p:nvPicPr>
          <p:cNvPr id="6147" name="Picture 2" descr="C:\Users\home\Desktop\pendulu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7375" y="1214438"/>
            <a:ext cx="5048250" cy="3786187"/>
          </a:xfrm>
        </p:spPr>
      </p:pic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1071563" y="5214938"/>
            <a:ext cx="70008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rgbClr val="F2F2F2"/>
                </a:solidFill>
                <a:latin typeface="Brush Script MT" pitchFamily="66" charset="0"/>
              </a:defRPr>
            </a:lvl1pPr>
            <a:lvl2pPr>
              <a:defRPr sz="3600">
                <a:solidFill>
                  <a:srgbClr val="F2F2F2"/>
                </a:solidFill>
                <a:latin typeface="Brush Script MT" pitchFamily="66" charset="0"/>
              </a:defRPr>
            </a:lvl2pPr>
            <a:lvl3pPr>
              <a:defRPr sz="3200">
                <a:solidFill>
                  <a:srgbClr val="F2F2F2"/>
                </a:solidFill>
                <a:latin typeface="Brush Script MT" pitchFamily="66" charset="0"/>
              </a:defRPr>
            </a:lvl3pPr>
            <a:lvl4pPr>
              <a:defRPr sz="2800">
                <a:solidFill>
                  <a:srgbClr val="F2F2F2"/>
                </a:solidFill>
                <a:latin typeface="Brush Script MT" pitchFamily="66" charset="0"/>
              </a:defRPr>
            </a:lvl4pPr>
            <a:lvl5pPr>
              <a:defRPr sz="2800">
                <a:solidFill>
                  <a:srgbClr val="F2F2F2"/>
                </a:solidFill>
                <a:latin typeface="Brush Script MT" pitchFamily="66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800">
                <a:solidFill>
                  <a:srgbClr val="F2F2F2"/>
                </a:solidFill>
                <a:latin typeface="Brush Script MT" pitchFamily="66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800">
                <a:solidFill>
                  <a:srgbClr val="F2F2F2"/>
                </a:solidFill>
                <a:latin typeface="Brush Script MT" pitchFamily="66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800">
                <a:solidFill>
                  <a:srgbClr val="F2F2F2"/>
                </a:solidFill>
                <a:latin typeface="Brush Script MT" pitchFamily="66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800">
                <a:solidFill>
                  <a:srgbClr val="F2F2F2"/>
                </a:solidFill>
                <a:latin typeface="Brush Script MT" pitchFamily="66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рисунку зображені  коливання маятника, він рухається по кривій, що називається косинусом.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1800">
              <a:solidFill>
                <a:prstClr val="black"/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39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7030A0"/>
                </a:solidFill>
              </a:rPr>
              <a:t>Гармонічні коливання</a:t>
            </a:r>
          </a:p>
        </p:txBody>
      </p:sp>
      <p:sp>
        <p:nvSpPr>
          <p:cNvPr id="2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err="1" smtClean="0">
                <a:solidFill>
                  <a:srgbClr val="002060"/>
                </a:solidFill>
              </a:rPr>
              <a:t>Формули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коливань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де </a:t>
            </a:r>
            <a:r>
              <a:rPr lang="en-US" dirty="0" smtClean="0">
                <a:solidFill>
                  <a:srgbClr val="002060"/>
                </a:solidFill>
              </a:rPr>
              <a:t>A – </a:t>
            </a:r>
            <a:r>
              <a:rPr lang="ru-RU" dirty="0" err="1" smtClean="0">
                <a:solidFill>
                  <a:srgbClr val="002060"/>
                </a:solidFill>
              </a:rPr>
              <a:t>амплітуда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коливання</a:t>
            </a:r>
            <a:r>
              <a:rPr lang="ru-RU" dirty="0" smtClean="0">
                <a:solidFill>
                  <a:srgbClr val="002060"/>
                </a:solidFill>
              </a:rPr>
              <a:t>,     - </a:t>
            </a:r>
            <a:r>
              <a:rPr lang="ru-RU" dirty="0" err="1" smtClean="0">
                <a:solidFill>
                  <a:srgbClr val="002060"/>
                </a:solidFill>
              </a:rPr>
              <a:t>кутова</a:t>
            </a:r>
            <a:endParaRPr lang="ru-RU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частота </a:t>
            </a:r>
            <a:r>
              <a:rPr lang="ru-RU" dirty="0" err="1" smtClean="0">
                <a:solidFill>
                  <a:srgbClr val="002060"/>
                </a:solidFill>
              </a:rPr>
              <a:t>коливання</a:t>
            </a:r>
            <a:r>
              <a:rPr lang="ru-RU" dirty="0" smtClean="0">
                <a:solidFill>
                  <a:srgbClr val="002060"/>
                </a:solidFill>
              </a:rPr>
              <a:t>,     - </a:t>
            </a:r>
            <a:r>
              <a:rPr lang="ru-RU" dirty="0" err="1" smtClean="0">
                <a:solidFill>
                  <a:srgbClr val="002060"/>
                </a:solidFill>
              </a:rPr>
              <a:t>початкова</a:t>
            </a:r>
            <a:r>
              <a:rPr lang="ru-RU" dirty="0" smtClean="0">
                <a:solidFill>
                  <a:srgbClr val="002060"/>
                </a:solidFill>
              </a:rPr>
              <a:t> фаза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err="1" smtClean="0">
                <a:solidFill>
                  <a:srgbClr val="002060"/>
                </a:solidFill>
              </a:rPr>
              <a:t>коливання</a:t>
            </a:r>
            <a:r>
              <a:rPr lang="ru-RU" dirty="0" smtClean="0">
                <a:solidFill>
                  <a:srgbClr val="002060"/>
                </a:solidFill>
              </a:rPr>
              <a:t>,          - фаза </a:t>
            </a:r>
            <a:r>
              <a:rPr lang="ru-RU" dirty="0" err="1" smtClean="0">
                <a:solidFill>
                  <a:srgbClr val="002060"/>
                </a:solidFill>
              </a:rPr>
              <a:t>коливання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prstClr val="black"/>
              </a:solidFill>
              <a:latin typeface="Franklin Gothic Book" pitchFamily="34" charset="0"/>
            </a:endParaRPr>
          </a:p>
        </p:txBody>
      </p:sp>
      <p:graphicFrame>
        <p:nvGraphicFramePr>
          <p:cNvPr id="7173" name="Object 2"/>
          <p:cNvGraphicFramePr>
            <a:graphicFrameLocks noChangeAspect="1"/>
          </p:cNvGraphicFramePr>
          <p:nvPr/>
        </p:nvGraphicFramePr>
        <p:xfrm>
          <a:off x="514350" y="2143125"/>
          <a:ext cx="25415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Формула" r:id="rId3" imgW="1054100" imgH="203200" progId="Equation.3">
                  <p:embed/>
                </p:oleObj>
              </mc:Choice>
              <mc:Fallback>
                <p:oleObj name="Формула" r:id="rId3" imgW="10541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143125"/>
                        <a:ext cx="2541588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prstClr val="black"/>
              </a:solidFill>
              <a:latin typeface="Franklin Gothic Book" pitchFamily="34" charset="0"/>
            </a:endParaRPr>
          </a:p>
        </p:txBody>
      </p:sp>
      <p:graphicFrame>
        <p:nvGraphicFramePr>
          <p:cNvPr id="7175" name="Object 3"/>
          <p:cNvGraphicFramePr>
            <a:graphicFrameLocks noChangeAspect="1"/>
          </p:cNvGraphicFramePr>
          <p:nvPr/>
        </p:nvGraphicFramePr>
        <p:xfrm>
          <a:off x="500063" y="2571750"/>
          <a:ext cx="25003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Формула" r:id="rId5" imgW="1091726" imgH="203112" progId="Equation.3">
                  <p:embed/>
                </p:oleObj>
              </mc:Choice>
              <mc:Fallback>
                <p:oleObj name="Формула" r:id="rId5" imgW="1091726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2571750"/>
                        <a:ext cx="2500312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prstClr val="black"/>
              </a:solidFill>
              <a:latin typeface="Franklin Gothic Book" pitchFamily="34" charset="0"/>
            </a:endParaRPr>
          </a:p>
        </p:txBody>
      </p:sp>
      <p:graphicFrame>
        <p:nvGraphicFramePr>
          <p:cNvPr id="7177" name="Object 4"/>
          <p:cNvGraphicFramePr>
            <a:graphicFrameLocks noChangeAspect="1"/>
          </p:cNvGraphicFramePr>
          <p:nvPr/>
        </p:nvGraphicFramePr>
        <p:xfrm>
          <a:off x="3071813" y="5143500"/>
          <a:ext cx="808037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Формула" r:id="rId7" imgW="405872" imgH="177569" progId="Equation.3">
                  <p:embed/>
                </p:oleObj>
              </mc:Choice>
              <mc:Fallback>
                <p:oleObj name="Формула" r:id="rId7" imgW="405872" imgH="17756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5143500"/>
                        <a:ext cx="808037" cy="357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prstClr val="black"/>
              </a:solidFill>
              <a:latin typeface="Franklin Gothic Book" pitchFamily="34" charset="0"/>
            </a:endParaRPr>
          </a:p>
        </p:txBody>
      </p:sp>
      <p:graphicFrame>
        <p:nvGraphicFramePr>
          <p:cNvPr id="7179" name="Object 5"/>
          <p:cNvGraphicFramePr>
            <a:graphicFrameLocks noChangeAspect="1"/>
          </p:cNvGraphicFramePr>
          <p:nvPr/>
        </p:nvGraphicFramePr>
        <p:xfrm>
          <a:off x="6357938" y="3857625"/>
          <a:ext cx="40481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Формула" r:id="rId9" imgW="164957" imgH="139579" progId="Equation.3">
                  <p:embed/>
                </p:oleObj>
              </mc:Choice>
              <mc:Fallback>
                <p:oleObj name="Формула" r:id="rId9" imgW="164957" imgH="13957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38" y="3857625"/>
                        <a:ext cx="404812" cy="357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prstClr val="black"/>
              </a:solidFill>
              <a:latin typeface="Franklin Gothic Book" pitchFamily="34" charset="0"/>
            </a:endParaRPr>
          </a:p>
        </p:txBody>
      </p:sp>
      <p:graphicFrame>
        <p:nvGraphicFramePr>
          <p:cNvPr id="7181" name="Object 6"/>
          <p:cNvGraphicFramePr>
            <a:graphicFrameLocks noChangeAspect="1"/>
          </p:cNvGraphicFramePr>
          <p:nvPr/>
        </p:nvGraphicFramePr>
        <p:xfrm>
          <a:off x="4572000" y="4429125"/>
          <a:ext cx="3778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Формула" r:id="rId11" imgW="139579" imgH="164957" progId="Equation.3">
                  <p:embed/>
                </p:oleObj>
              </mc:Choice>
              <mc:Fallback>
                <p:oleObj name="Формула" r:id="rId11" imgW="139579" imgH="16495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429125"/>
                        <a:ext cx="3778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prstClr val="black"/>
              </a:solidFill>
              <a:latin typeface="Franklin Gothic Book" pitchFamily="34" charset="0"/>
            </a:endParaRPr>
          </a:p>
        </p:txBody>
      </p:sp>
      <p:sp>
        <p:nvSpPr>
          <p:cNvPr id="7183" name="Rectangle 16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prstClr val="black"/>
              </a:solidFill>
              <a:latin typeface="Franklin Gothic Book" pitchFamily="34" charset="0"/>
            </a:endParaRPr>
          </a:p>
        </p:txBody>
      </p:sp>
      <p:sp>
        <p:nvSpPr>
          <p:cNvPr id="7184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prstClr val="black"/>
              </a:solidFill>
              <a:latin typeface="Franklin Gothic Book" pitchFamily="34" charset="0"/>
            </a:endParaRPr>
          </a:p>
        </p:txBody>
      </p:sp>
      <p:sp>
        <p:nvSpPr>
          <p:cNvPr id="718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prstClr val="black"/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28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795" y="14988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rgbClr val="00B050"/>
                </a:solidFill>
              </a:rPr>
              <a:t>Осцилографи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042046"/>
            <a:ext cx="4292347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42046"/>
            <a:ext cx="2962275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6" t="4640" r="29045" b="3731"/>
          <a:stretch/>
        </p:blipFill>
        <p:spPr bwMode="auto">
          <a:xfrm>
            <a:off x="3563888" y="3130278"/>
            <a:ext cx="2278266" cy="3539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74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5"/>
          <a:stretch/>
        </p:blipFill>
        <p:spPr bwMode="auto">
          <a:xfrm>
            <a:off x="-36512" y="245660"/>
            <a:ext cx="9229889" cy="6180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603663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Підготувала </a:t>
            </a:r>
            <a:r>
              <a:rPr lang="uk-UA" dirty="0" err="1" smtClean="0"/>
              <a:t>Каратаєва</a:t>
            </a:r>
            <a:r>
              <a:rPr lang="uk-UA" dirty="0" smtClean="0"/>
              <a:t> 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249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1" y="0"/>
            <a:ext cx="913295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547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0" y="-1"/>
            <a:ext cx="9145429" cy="690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750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" y="360040"/>
            <a:ext cx="9130937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616530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Підготувала Бойко 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41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"/>
            <a:ext cx="9144000" cy="6860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862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733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uk-UA" sz="2800">
                <a:solidFill>
                  <a:srgbClr val="FFFF00"/>
                </a:solidFill>
              </a:rPr>
              <a:t>Графік  функцій </a:t>
            </a:r>
            <a:r>
              <a:rPr lang="en-US" sz="2800" i="1">
                <a:solidFill>
                  <a:srgbClr val="FFFF00"/>
                </a:solidFill>
              </a:rPr>
              <a:t>y</a:t>
            </a:r>
            <a:r>
              <a:rPr lang="en-US" sz="2800">
                <a:solidFill>
                  <a:srgbClr val="FFFF00"/>
                </a:solidFill>
              </a:rPr>
              <a:t> = sin </a:t>
            </a:r>
            <a:r>
              <a:rPr lang="en-US" sz="2800" i="1">
                <a:solidFill>
                  <a:srgbClr val="FFFF00"/>
                </a:solidFill>
              </a:rPr>
              <a:t>x</a:t>
            </a:r>
            <a:endParaRPr lang="ru-RU" sz="2800" b="1">
              <a:solidFill>
                <a:srgbClr val="FFFF00"/>
              </a:solidFill>
            </a:endParaRPr>
          </a:p>
        </p:txBody>
      </p:sp>
      <p:pic>
        <p:nvPicPr>
          <p:cNvPr id="5450" name="Picture 33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3886200"/>
            <a:ext cx="330200" cy="177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2" name="Picture 33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3810000"/>
            <a:ext cx="355600" cy="3937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5395" name="Group 275"/>
          <p:cNvGrpSpPr>
            <a:grpSpLocks/>
          </p:cNvGrpSpPr>
          <p:nvPr/>
        </p:nvGrpSpPr>
        <p:grpSpPr bwMode="auto">
          <a:xfrm>
            <a:off x="304800" y="2362200"/>
            <a:ext cx="8839200" cy="2917825"/>
            <a:chOff x="192" y="144"/>
            <a:chExt cx="5568" cy="1838"/>
          </a:xfrm>
        </p:grpSpPr>
        <p:grpSp>
          <p:nvGrpSpPr>
            <p:cNvPr id="5396" name="Group 276"/>
            <p:cNvGrpSpPr>
              <a:grpSpLocks/>
            </p:cNvGrpSpPr>
            <p:nvPr/>
          </p:nvGrpSpPr>
          <p:grpSpPr bwMode="auto">
            <a:xfrm>
              <a:off x="192" y="144"/>
              <a:ext cx="5568" cy="1824"/>
              <a:chOff x="192" y="144"/>
              <a:chExt cx="5376" cy="4032"/>
            </a:xfrm>
          </p:grpSpPr>
          <p:sp>
            <p:nvSpPr>
              <p:cNvPr id="5397" name="Line 277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398" name="Line 278"/>
              <p:cNvSpPr>
                <a:spLocks noChangeShapeType="1"/>
              </p:cNvSpPr>
              <p:nvPr/>
            </p:nvSpPr>
            <p:spPr bwMode="auto">
              <a:xfrm>
                <a:off x="556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399" name="Line 279"/>
              <p:cNvSpPr>
                <a:spLocks noChangeShapeType="1"/>
              </p:cNvSpPr>
              <p:nvPr/>
            </p:nvSpPr>
            <p:spPr bwMode="auto">
              <a:xfrm>
                <a:off x="44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0" name="Line 280"/>
              <p:cNvSpPr>
                <a:spLocks noChangeShapeType="1"/>
              </p:cNvSpPr>
              <p:nvPr/>
            </p:nvSpPr>
            <p:spPr bwMode="auto">
              <a:xfrm>
                <a:off x="70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1" name="Line 281"/>
              <p:cNvSpPr>
                <a:spLocks noChangeShapeType="1"/>
              </p:cNvSpPr>
              <p:nvPr/>
            </p:nvSpPr>
            <p:spPr bwMode="auto">
              <a:xfrm>
                <a:off x="96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2" name="Line 282"/>
              <p:cNvSpPr>
                <a:spLocks noChangeShapeType="1"/>
              </p:cNvSpPr>
              <p:nvPr/>
            </p:nvSpPr>
            <p:spPr bwMode="auto">
              <a:xfrm>
                <a:off x="121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3" name="Line 283"/>
              <p:cNvSpPr>
                <a:spLocks noChangeShapeType="1"/>
              </p:cNvSpPr>
              <p:nvPr/>
            </p:nvSpPr>
            <p:spPr bwMode="auto">
              <a:xfrm>
                <a:off x="147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4" name="Line 284"/>
              <p:cNvSpPr>
                <a:spLocks noChangeShapeType="1"/>
              </p:cNvSpPr>
              <p:nvPr/>
            </p:nvSpPr>
            <p:spPr bwMode="auto">
              <a:xfrm>
                <a:off x="172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5" name="Line 285"/>
              <p:cNvSpPr>
                <a:spLocks noChangeShapeType="1"/>
              </p:cNvSpPr>
              <p:nvPr/>
            </p:nvSpPr>
            <p:spPr bwMode="auto">
              <a:xfrm>
                <a:off x="198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6" name="Line 286"/>
              <p:cNvSpPr>
                <a:spLocks noChangeShapeType="1"/>
              </p:cNvSpPr>
              <p:nvPr/>
            </p:nvSpPr>
            <p:spPr bwMode="auto">
              <a:xfrm>
                <a:off x="224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7" name="Line 287"/>
              <p:cNvSpPr>
                <a:spLocks noChangeShapeType="1"/>
              </p:cNvSpPr>
              <p:nvPr/>
            </p:nvSpPr>
            <p:spPr bwMode="auto">
              <a:xfrm>
                <a:off x="249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8" name="Line 288"/>
              <p:cNvSpPr>
                <a:spLocks noChangeShapeType="1"/>
              </p:cNvSpPr>
              <p:nvPr/>
            </p:nvSpPr>
            <p:spPr bwMode="auto">
              <a:xfrm>
                <a:off x="275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09" name="Line 289"/>
              <p:cNvSpPr>
                <a:spLocks noChangeShapeType="1"/>
              </p:cNvSpPr>
              <p:nvPr/>
            </p:nvSpPr>
            <p:spPr bwMode="auto">
              <a:xfrm>
                <a:off x="300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10" name="Line 290"/>
              <p:cNvSpPr>
                <a:spLocks noChangeShapeType="1"/>
              </p:cNvSpPr>
              <p:nvPr/>
            </p:nvSpPr>
            <p:spPr bwMode="auto">
              <a:xfrm>
                <a:off x="326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11" name="Line 291"/>
              <p:cNvSpPr>
                <a:spLocks noChangeShapeType="1"/>
              </p:cNvSpPr>
              <p:nvPr/>
            </p:nvSpPr>
            <p:spPr bwMode="auto">
              <a:xfrm>
                <a:off x="352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12" name="Line 292"/>
              <p:cNvSpPr>
                <a:spLocks noChangeShapeType="1"/>
              </p:cNvSpPr>
              <p:nvPr/>
            </p:nvSpPr>
            <p:spPr bwMode="auto">
              <a:xfrm>
                <a:off x="377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13" name="Line 293"/>
              <p:cNvSpPr>
                <a:spLocks noChangeShapeType="1"/>
              </p:cNvSpPr>
              <p:nvPr/>
            </p:nvSpPr>
            <p:spPr bwMode="auto">
              <a:xfrm>
                <a:off x="403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14" name="Line 294"/>
              <p:cNvSpPr>
                <a:spLocks noChangeShapeType="1"/>
              </p:cNvSpPr>
              <p:nvPr/>
            </p:nvSpPr>
            <p:spPr bwMode="auto">
              <a:xfrm>
                <a:off x="428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15" name="Line 295"/>
              <p:cNvSpPr>
                <a:spLocks noChangeShapeType="1"/>
              </p:cNvSpPr>
              <p:nvPr/>
            </p:nvSpPr>
            <p:spPr bwMode="auto">
              <a:xfrm>
                <a:off x="454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16" name="Line 296"/>
              <p:cNvSpPr>
                <a:spLocks noChangeShapeType="1"/>
              </p:cNvSpPr>
              <p:nvPr/>
            </p:nvSpPr>
            <p:spPr bwMode="auto">
              <a:xfrm>
                <a:off x="480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17" name="Line 297"/>
              <p:cNvSpPr>
                <a:spLocks noChangeShapeType="1"/>
              </p:cNvSpPr>
              <p:nvPr/>
            </p:nvSpPr>
            <p:spPr bwMode="auto">
              <a:xfrm>
                <a:off x="505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18" name="Line 298"/>
              <p:cNvSpPr>
                <a:spLocks noChangeShapeType="1"/>
              </p:cNvSpPr>
              <p:nvPr/>
            </p:nvSpPr>
            <p:spPr bwMode="auto">
              <a:xfrm>
                <a:off x="531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419" name="Line 299"/>
            <p:cNvSpPr>
              <a:spLocks noChangeShapeType="1"/>
            </p:cNvSpPr>
            <p:nvPr/>
          </p:nvSpPr>
          <p:spPr bwMode="auto">
            <a:xfrm>
              <a:off x="192" y="14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20" name="Line 300"/>
            <p:cNvSpPr>
              <a:spLocks noChangeShapeType="1"/>
            </p:cNvSpPr>
            <p:nvPr/>
          </p:nvSpPr>
          <p:spPr bwMode="auto">
            <a:xfrm>
              <a:off x="192" y="37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21" name="Line 301"/>
            <p:cNvSpPr>
              <a:spLocks noChangeShapeType="1"/>
            </p:cNvSpPr>
            <p:nvPr/>
          </p:nvSpPr>
          <p:spPr bwMode="auto">
            <a:xfrm>
              <a:off x="192" y="60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22" name="Line 302"/>
            <p:cNvSpPr>
              <a:spLocks noChangeShapeType="1"/>
            </p:cNvSpPr>
            <p:nvPr/>
          </p:nvSpPr>
          <p:spPr bwMode="auto">
            <a:xfrm>
              <a:off x="192" y="83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23" name="Line 303"/>
            <p:cNvSpPr>
              <a:spLocks noChangeShapeType="1"/>
            </p:cNvSpPr>
            <p:nvPr/>
          </p:nvSpPr>
          <p:spPr bwMode="auto">
            <a:xfrm>
              <a:off x="192" y="106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24" name="Line 304"/>
            <p:cNvSpPr>
              <a:spLocks noChangeShapeType="1"/>
            </p:cNvSpPr>
            <p:nvPr/>
          </p:nvSpPr>
          <p:spPr bwMode="auto">
            <a:xfrm>
              <a:off x="192" y="129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25" name="Line 305"/>
            <p:cNvSpPr>
              <a:spLocks noChangeShapeType="1"/>
            </p:cNvSpPr>
            <p:nvPr/>
          </p:nvSpPr>
          <p:spPr bwMode="auto">
            <a:xfrm>
              <a:off x="192" y="152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26" name="Line 306"/>
            <p:cNvSpPr>
              <a:spLocks noChangeShapeType="1"/>
            </p:cNvSpPr>
            <p:nvPr/>
          </p:nvSpPr>
          <p:spPr bwMode="auto">
            <a:xfrm>
              <a:off x="192" y="1751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27" name="Line 307"/>
            <p:cNvSpPr>
              <a:spLocks noChangeShapeType="1"/>
            </p:cNvSpPr>
            <p:nvPr/>
          </p:nvSpPr>
          <p:spPr bwMode="auto">
            <a:xfrm>
              <a:off x="192" y="198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5428" name="Freeform 308"/>
          <p:cNvSpPr>
            <a:spLocks/>
          </p:cNvSpPr>
          <p:nvPr/>
        </p:nvSpPr>
        <p:spPr bwMode="auto">
          <a:xfrm>
            <a:off x="203200" y="3810000"/>
            <a:ext cx="8940800" cy="1588"/>
          </a:xfrm>
          <a:custGeom>
            <a:avLst/>
            <a:gdLst>
              <a:gd name="T0" fmla="*/ 0 w 5632"/>
              <a:gd name="T1" fmla="*/ 0 h 1"/>
              <a:gd name="T2" fmla="*/ 5632 w 563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632" h="1">
                <a:moveTo>
                  <a:pt x="0" y="0"/>
                </a:moveTo>
                <a:lnTo>
                  <a:pt x="563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429" name="Freeform 309"/>
          <p:cNvSpPr>
            <a:spLocks/>
          </p:cNvSpPr>
          <p:nvPr/>
        </p:nvSpPr>
        <p:spPr bwMode="auto">
          <a:xfrm>
            <a:off x="4495800" y="2362200"/>
            <a:ext cx="12700" cy="3200400"/>
          </a:xfrm>
          <a:custGeom>
            <a:avLst/>
            <a:gdLst>
              <a:gd name="T0" fmla="*/ 8 w 8"/>
              <a:gd name="T1" fmla="*/ 2016 h 2016"/>
              <a:gd name="T2" fmla="*/ 0 w 8"/>
              <a:gd name="T3" fmla="*/ 0 h 20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2016">
                <a:moveTo>
                  <a:pt x="8" y="2016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430" name="Text Box 310"/>
          <p:cNvSpPr txBox="1">
            <a:spLocks noChangeArrowheads="1"/>
          </p:cNvSpPr>
          <p:nvPr/>
        </p:nvSpPr>
        <p:spPr bwMode="auto">
          <a:xfrm>
            <a:off x="4114800" y="342900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O</a:t>
            </a:r>
            <a:endParaRPr lang="ru-RU" sz="24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5431" name="Text Box 311"/>
          <p:cNvSpPr txBox="1">
            <a:spLocks noChangeArrowheads="1"/>
          </p:cNvSpPr>
          <p:nvPr/>
        </p:nvSpPr>
        <p:spPr bwMode="auto">
          <a:xfrm>
            <a:off x="8731250" y="3048000"/>
            <a:ext cx="41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x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5432" name="Text Box 312"/>
          <p:cNvSpPr txBox="1">
            <a:spLocks noChangeArrowheads="1"/>
          </p:cNvSpPr>
          <p:nvPr/>
        </p:nvSpPr>
        <p:spPr bwMode="auto">
          <a:xfrm>
            <a:off x="4038600" y="2057400"/>
            <a:ext cx="38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y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5433" name="Text Box 313"/>
          <p:cNvSpPr txBox="1">
            <a:spLocks noChangeArrowheads="1"/>
          </p:cNvSpPr>
          <p:nvPr/>
        </p:nvSpPr>
        <p:spPr bwMode="auto">
          <a:xfrm>
            <a:off x="4495800" y="4038600"/>
            <a:ext cx="409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-</a:t>
            </a:r>
            <a:r>
              <a:rPr 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sz="2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5434" name="Text Box 314"/>
          <p:cNvSpPr txBox="1">
            <a:spLocks noChangeArrowheads="1"/>
          </p:cNvSpPr>
          <p:nvPr/>
        </p:nvSpPr>
        <p:spPr bwMode="auto">
          <a:xfrm>
            <a:off x="4495800" y="32004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sz="2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grpSp>
        <p:nvGrpSpPr>
          <p:cNvPr id="5436" name="Group 316"/>
          <p:cNvGrpSpPr>
            <a:grpSpLocks/>
          </p:cNvGrpSpPr>
          <p:nvPr/>
        </p:nvGrpSpPr>
        <p:grpSpPr bwMode="auto">
          <a:xfrm>
            <a:off x="-3581400" y="3429000"/>
            <a:ext cx="13385800" cy="752475"/>
            <a:chOff x="-2352" y="826"/>
            <a:chExt cx="8432" cy="474"/>
          </a:xfrm>
        </p:grpSpPr>
        <p:sp>
          <p:nvSpPr>
            <p:cNvPr id="5437" name="Freeform 317"/>
            <p:cNvSpPr>
              <a:spLocks/>
            </p:cNvSpPr>
            <p:nvPr/>
          </p:nvSpPr>
          <p:spPr bwMode="auto">
            <a:xfrm>
              <a:off x="-2352" y="826"/>
              <a:ext cx="8432" cy="474"/>
            </a:xfrm>
            <a:custGeom>
              <a:avLst/>
              <a:gdLst>
                <a:gd name="T0" fmla="*/ 0 w 8432"/>
                <a:gd name="T1" fmla="*/ 462 h 474"/>
                <a:gd name="T2" fmla="*/ 720 w 8432"/>
                <a:gd name="T3" fmla="*/ 6 h 474"/>
                <a:gd name="T4" fmla="*/ 1504 w 8432"/>
                <a:gd name="T5" fmla="*/ 462 h 474"/>
                <a:gd name="T6" fmla="*/ 2336 w 8432"/>
                <a:gd name="T7" fmla="*/ 1 h 474"/>
                <a:gd name="T8" fmla="*/ 3120 w 8432"/>
                <a:gd name="T9" fmla="*/ 470 h 474"/>
                <a:gd name="T10" fmla="*/ 3904 w 8432"/>
                <a:gd name="T11" fmla="*/ 14 h 474"/>
                <a:gd name="T12" fmla="*/ 4696 w 8432"/>
                <a:gd name="T13" fmla="*/ 470 h 474"/>
                <a:gd name="T14" fmla="*/ 5488 w 8432"/>
                <a:gd name="T15" fmla="*/ 9 h 474"/>
                <a:gd name="T16" fmla="*/ 6296 w 8432"/>
                <a:gd name="T17" fmla="*/ 473 h 474"/>
                <a:gd name="T18" fmla="*/ 7064 w 8432"/>
                <a:gd name="T19" fmla="*/ 17 h 474"/>
                <a:gd name="T20" fmla="*/ 7872 w 8432"/>
                <a:gd name="T21" fmla="*/ 465 h 474"/>
                <a:gd name="T22" fmla="*/ 8432 w 8432"/>
                <a:gd name="T23" fmla="*/ 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32" h="474">
                  <a:moveTo>
                    <a:pt x="0" y="462"/>
                  </a:moveTo>
                  <a:cubicBezTo>
                    <a:pt x="120" y="386"/>
                    <a:pt x="469" y="6"/>
                    <a:pt x="720" y="6"/>
                  </a:cubicBezTo>
                  <a:cubicBezTo>
                    <a:pt x="971" y="6"/>
                    <a:pt x="1235" y="463"/>
                    <a:pt x="1504" y="462"/>
                  </a:cubicBezTo>
                  <a:cubicBezTo>
                    <a:pt x="1773" y="461"/>
                    <a:pt x="2067" y="0"/>
                    <a:pt x="2336" y="1"/>
                  </a:cubicBezTo>
                  <a:cubicBezTo>
                    <a:pt x="2605" y="2"/>
                    <a:pt x="2859" y="468"/>
                    <a:pt x="3120" y="470"/>
                  </a:cubicBezTo>
                  <a:cubicBezTo>
                    <a:pt x="3381" y="472"/>
                    <a:pt x="3641" y="14"/>
                    <a:pt x="3904" y="14"/>
                  </a:cubicBezTo>
                  <a:cubicBezTo>
                    <a:pt x="4167" y="14"/>
                    <a:pt x="4432" y="471"/>
                    <a:pt x="4696" y="470"/>
                  </a:cubicBezTo>
                  <a:cubicBezTo>
                    <a:pt x="4960" y="469"/>
                    <a:pt x="5221" y="8"/>
                    <a:pt x="5488" y="9"/>
                  </a:cubicBezTo>
                  <a:cubicBezTo>
                    <a:pt x="5755" y="10"/>
                    <a:pt x="6033" y="472"/>
                    <a:pt x="6296" y="473"/>
                  </a:cubicBezTo>
                  <a:cubicBezTo>
                    <a:pt x="6559" y="474"/>
                    <a:pt x="6801" y="18"/>
                    <a:pt x="7064" y="17"/>
                  </a:cubicBezTo>
                  <a:cubicBezTo>
                    <a:pt x="7327" y="16"/>
                    <a:pt x="7644" y="468"/>
                    <a:pt x="7872" y="465"/>
                  </a:cubicBezTo>
                  <a:cubicBezTo>
                    <a:pt x="8100" y="462"/>
                    <a:pt x="8315" y="98"/>
                    <a:pt x="8432" y="1"/>
                  </a:cubicBezTo>
                </a:path>
              </a:pathLst>
            </a:custGeom>
            <a:noFill/>
            <a:ln w="19050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438" name="Oval 318"/>
            <p:cNvSpPr>
              <a:spLocks noChangeArrowheads="1"/>
            </p:cNvSpPr>
            <p:nvPr/>
          </p:nvSpPr>
          <p:spPr bwMode="auto">
            <a:xfrm>
              <a:off x="2709" y="1027"/>
              <a:ext cx="61" cy="6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5439" name="Picture 3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10000"/>
            <a:ext cx="28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0" name="Picture 3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86200"/>
            <a:ext cx="4667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1" name="Picture 3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810000"/>
            <a:ext cx="374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2" name="Picture 3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810000"/>
            <a:ext cx="3270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3" name="Picture 32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886200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4" name="Picture 3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810000"/>
            <a:ext cx="352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5" name="Picture 32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886200"/>
            <a:ext cx="3048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6" name="Picture 3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886200"/>
            <a:ext cx="354013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7" name="Picture 32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86200"/>
            <a:ext cx="4159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49" name="Text Box 329"/>
          <p:cNvSpPr txBox="1">
            <a:spLocks noChangeArrowheads="1"/>
          </p:cNvSpPr>
          <p:nvPr/>
        </p:nvSpPr>
        <p:spPr bwMode="auto">
          <a:xfrm>
            <a:off x="6019800" y="4724400"/>
            <a:ext cx="228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uk-UA" sz="3200">
                <a:solidFill>
                  <a:srgbClr val="006600"/>
                </a:solidFill>
              </a:rPr>
              <a:t>синусоїда</a:t>
            </a:r>
            <a:endParaRPr lang="ru-RU" sz="3200">
              <a:solidFill>
                <a:srgbClr val="006600"/>
              </a:solidFill>
            </a:endParaRPr>
          </a:p>
        </p:txBody>
      </p:sp>
      <p:pic>
        <p:nvPicPr>
          <p:cNvPr id="5454" name="Picture 33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914775"/>
            <a:ext cx="368300" cy="2063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455065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5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4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6" y="332656"/>
            <a:ext cx="9200250" cy="606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648866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Підготував Куценко 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21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289"/>
            <a:ext cx="9144000" cy="6874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632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38"/>
          <a:stretch/>
        </p:blipFill>
        <p:spPr bwMode="auto">
          <a:xfrm>
            <a:off x="383883" y="44624"/>
            <a:ext cx="8436589" cy="3427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9" b="3411"/>
          <a:stretch/>
        </p:blipFill>
        <p:spPr bwMode="auto">
          <a:xfrm>
            <a:off x="323528" y="3356992"/>
            <a:ext cx="849553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54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92" y="379440"/>
            <a:ext cx="9206919" cy="592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648866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Підготувала Бойко 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524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20"/>
            <a:ext cx="9117015" cy="68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99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62321" cy="656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490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763446"/>
            <a:ext cx="7200800" cy="3729800"/>
          </a:xfrm>
        </p:spPr>
        <p:txBody>
          <a:bodyPr/>
          <a:lstStyle/>
          <a:p>
            <a:r>
              <a:rPr lang="vi-VN" b="1" dirty="0" smtClean="0">
                <a:solidFill>
                  <a:schemeClr val="accent1">
                    <a:lumMod val="50000"/>
                  </a:schemeClr>
                </a:solidFill>
              </a:rPr>
              <a:t>Метеороло́гія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vi-VN" dirty="0" smtClean="0">
                <a:solidFill>
                  <a:schemeClr val="accent1">
                    <a:lumMod val="50000"/>
                  </a:schemeClr>
                </a:solidFill>
              </a:rPr>
              <a:t>— </a:t>
            </a:r>
            <a:r>
              <a:rPr lang="vi-VN" dirty="0">
                <a:solidFill>
                  <a:schemeClr val="accent1">
                    <a:lumMod val="50000"/>
                  </a:schemeClr>
                </a:solidFill>
              </a:rPr>
              <a:t>наука про земну атмосферу, яка </a:t>
            </a:r>
            <a:r>
              <a:rPr lang="vi-VN" dirty="0" smtClean="0">
                <a:solidFill>
                  <a:schemeClr val="accent1">
                    <a:lumMod val="50000"/>
                  </a:schemeClr>
                </a:solidFill>
              </a:rPr>
              <a:t>вивчає </a:t>
            </a:r>
            <a:r>
              <a:rPr lang="vi-VN" dirty="0">
                <a:solidFill>
                  <a:schemeClr val="accent1">
                    <a:lumMod val="50000"/>
                  </a:schemeClr>
                </a:solidFill>
              </a:rPr>
              <a:t>її фізичні явища та </a:t>
            </a:r>
            <a:r>
              <a:rPr lang="vi-VN" dirty="0" smtClean="0">
                <a:solidFill>
                  <a:schemeClr val="accent1">
                    <a:lumMod val="50000"/>
                  </a:schemeClr>
                </a:solidFill>
              </a:rPr>
              <a:t>процеси</a:t>
            </a:r>
            <a:r>
              <a:rPr lang="vi-VN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uk-UA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Метеорологія попереджає нас про прогнози погоди , штормові попередження про небезпечні та стихійні явища, різкі зміни погоди, несприятливі гідрометеорологічні умови для введення господарства і життєдіяльності населення.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7175351" cy="1793167"/>
          </a:xfrm>
        </p:spPr>
        <p:txBody>
          <a:bodyPr/>
          <a:lstStyle/>
          <a:p>
            <a:pPr algn="ctr"/>
            <a:r>
              <a:rPr lang="ru-RU" sz="4800" dirty="0" err="1" smtClean="0">
                <a:solidFill>
                  <a:schemeClr val="accent1">
                    <a:lumMod val="50000"/>
                  </a:schemeClr>
                </a:solidFill>
              </a:rPr>
              <a:t>Тригонометрія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 в </a:t>
            </a:r>
            <a:r>
              <a:rPr lang="ru-RU" sz="4800" dirty="0" err="1" smtClean="0">
                <a:solidFill>
                  <a:schemeClr val="accent1">
                    <a:lumMod val="50000"/>
                  </a:schemeClr>
                </a:solidFill>
              </a:rPr>
              <a:t>метеорології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365104"/>
            <a:ext cx="2256284" cy="2256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625205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Підготувала </a:t>
            </a:r>
            <a:r>
              <a:rPr lang="uk-UA" dirty="0" err="1" smtClean="0"/>
              <a:t>Філінюк</a:t>
            </a:r>
            <a:r>
              <a:rPr lang="uk-UA" dirty="0" smtClean="0"/>
              <a:t> 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21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476672"/>
            <a:ext cx="6400800" cy="3474720"/>
          </a:xfrm>
        </p:spPr>
        <p:txBody>
          <a:bodyPr/>
          <a:lstStyle/>
          <a:p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Так як тригонометричні функції є періодичними, то їх можна використовувати при дослідженні циклічних процесів, таких як зміна пір року, а отже, погодних умов, припливів й відпливів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1251"/>
            <a:ext cx="6341343" cy="3201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607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52928" cy="1440160"/>
          </a:xfrm>
        </p:spPr>
        <p:txBody>
          <a:bodyPr/>
          <a:lstStyle/>
          <a:p>
            <a:pPr algn="l"/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Як складаються </a:t>
            </a:r>
            <a:b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прогнози погоди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132856"/>
            <a:ext cx="7992888" cy="4392488"/>
          </a:xfrm>
        </p:spPr>
        <p:txBody>
          <a:bodyPr>
            <a:noAutofit/>
          </a:bodyPr>
          <a:lstStyle/>
          <a:p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По-перше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вимірюють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температуру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повітря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По-друге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необхідно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вимірювати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атмосферний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тиск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Зміна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атмосферного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тиску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в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певному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місці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- сигнал до того,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відбувається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зіткнення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повітряних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мас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з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різними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властивостями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По-третє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дуже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важливим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показником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для прогнозу погоди є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вологість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повітря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-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кількість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водяної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пари,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міститься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в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ньому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Для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складання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прогнозу погоди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важливо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знати, яку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вологість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мають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повітряні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маси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рухаються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над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територією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По-четверте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на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метеостанціях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визначають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напрям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і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швидкість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вітру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По-п'яте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метеорологи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вимірюють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кількість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опадів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випадають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на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певній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території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Це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дуже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важливий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показник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погоди.</a:t>
            </a:r>
          </a:p>
          <a:p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Відзначають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також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яка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хмарність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була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під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час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спостереження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0"/>
            <a:ext cx="2743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21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0933" y="0"/>
            <a:ext cx="8352928" cy="2160240"/>
          </a:xfrm>
        </p:spPr>
        <p:txBody>
          <a:bodyPr/>
          <a:lstStyle/>
          <a:p>
            <a:pPr algn="ctr"/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Прилади, які використовуються в метеорології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2348880"/>
            <a:ext cx="7848872" cy="3978776"/>
          </a:xfrm>
        </p:spPr>
        <p:txBody>
          <a:bodyPr/>
          <a:lstStyle/>
          <a:p>
            <a:pPr marL="45720" indent="0">
              <a:buNone/>
            </a:pPr>
            <a:r>
              <a:rPr lang="uk-UA" dirty="0"/>
              <a:t> </a:t>
            </a:r>
            <a:r>
              <a:rPr lang="uk-UA" dirty="0" smtClean="0"/>
              <a:t> </a:t>
            </a:r>
            <a:endParaRPr lang="uk-UA" dirty="0"/>
          </a:p>
          <a:p>
            <a:pPr marL="45720" indent="0">
              <a:buNone/>
            </a:pPr>
            <a:endParaRPr lang="uk-UA" dirty="0" smtClean="0"/>
          </a:p>
          <a:p>
            <a:pPr marL="45720" indent="0">
              <a:buNone/>
            </a:pPr>
            <a:r>
              <a:rPr lang="uk-UA" dirty="0" smtClean="0"/>
              <a:t>                      </a:t>
            </a:r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09156" y="477298"/>
            <a:ext cx="2323158" cy="2523926"/>
            <a:chOff x="109156" y="477298"/>
            <a:chExt cx="2323158" cy="2523926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9267" l="74224" r="9798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904"/>
            <a:stretch/>
          </p:blipFill>
          <p:spPr bwMode="auto">
            <a:xfrm>
              <a:off x="109156" y="477298"/>
              <a:ext cx="997337" cy="25239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917156" y="2002331"/>
              <a:ext cx="1515158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2000" dirty="0">
                  <a:ln w="12700">
                    <a:solidFill>
                      <a:srgbClr val="212745">
                        <a:satMod val="155000"/>
                      </a:srgbClr>
                    </a:solidFill>
                    <a:prstDash val="solid"/>
                  </a:ln>
                  <a:solidFill>
                    <a:srgbClr val="4E67C8">
                      <a:lumMod val="50000"/>
                    </a:srgbClr>
                  </a:solidFill>
                </a:rPr>
                <a:t>Термометр</a:t>
              </a:r>
              <a:endParaRPr lang="ru-RU" sz="2000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4E67C8">
                    <a:lumMod val="50000"/>
                  </a:srgbClr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09156" y="2943550"/>
            <a:ext cx="1487860" cy="2139762"/>
            <a:chOff x="109156" y="2943550"/>
            <a:chExt cx="1487860" cy="2139762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96" b="98246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156" y="2943550"/>
              <a:ext cx="1487860" cy="17396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109156" y="4683202"/>
              <a:ext cx="131798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2000" dirty="0">
                  <a:ln w="12700">
                    <a:solidFill>
                      <a:srgbClr val="212745">
                        <a:satMod val="155000"/>
                      </a:srgbClr>
                    </a:solidFill>
                    <a:prstDash val="solid"/>
                  </a:ln>
                  <a:solidFill>
                    <a:srgbClr val="4E67C8">
                      <a:lumMod val="50000"/>
                    </a:srgbClr>
                  </a:solidFill>
                </a:rPr>
                <a:t>Барометр</a:t>
              </a:r>
              <a:endParaRPr lang="ru-RU" sz="2000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4E67C8">
                    <a:lumMod val="50000"/>
                  </a:srgbClr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395066" y="2350545"/>
            <a:ext cx="2232248" cy="2872610"/>
            <a:chOff x="1395066" y="2350545"/>
            <a:chExt cx="2232248" cy="2872610"/>
          </a:xfrm>
        </p:grpSpPr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0274" y="2350545"/>
              <a:ext cx="2121833" cy="2180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1395066" y="4515269"/>
              <a:ext cx="2232248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2000" dirty="0">
                  <a:ln w="12700">
                    <a:solidFill>
                      <a:srgbClr val="212745">
                        <a:satMod val="155000"/>
                      </a:srgbClr>
                    </a:solidFill>
                    <a:prstDash val="solid"/>
                  </a:ln>
                  <a:solidFill>
                    <a:srgbClr val="4E67C8">
                      <a:lumMod val="50000"/>
                    </a:srgbClr>
                  </a:solidFill>
                </a:rPr>
                <a:t>Волосяний гігрометр</a:t>
              </a:r>
              <a:endParaRPr lang="ru-RU" sz="2000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4E67C8">
                    <a:lumMod val="50000"/>
                  </a:srgbClr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-136895" y="5229200"/>
            <a:ext cx="3117637" cy="1489438"/>
            <a:chOff x="-136895" y="5229200"/>
            <a:chExt cx="3117637" cy="1489438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6895" y="5229200"/>
              <a:ext cx="1489438" cy="1489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1106493" y="5990383"/>
              <a:ext cx="1874249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2000" dirty="0">
                  <a:ln w="12700">
                    <a:solidFill>
                      <a:srgbClr val="212745">
                        <a:satMod val="155000"/>
                      </a:srgbClr>
                    </a:solidFill>
                    <a:prstDash val="solid"/>
                  </a:ln>
                  <a:solidFill>
                    <a:srgbClr val="4E67C8">
                      <a:lumMod val="50000"/>
                    </a:srgbClr>
                  </a:solidFill>
                </a:rPr>
                <a:t>Чашковий анемометр</a:t>
              </a:r>
              <a:endParaRPr lang="ru-RU" sz="2000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4E67C8">
                    <a:lumMod val="50000"/>
                  </a:srgbClr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294176" y="4552100"/>
            <a:ext cx="1678707" cy="2195475"/>
            <a:chOff x="7294176" y="4552100"/>
            <a:chExt cx="1678707" cy="2195475"/>
          </a:xfrm>
        </p:grpSpPr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4176" y="4552100"/>
              <a:ext cx="1678707" cy="16787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7523412" y="6347465"/>
              <a:ext cx="130516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2000" dirty="0">
                  <a:ln w="12700">
                    <a:solidFill>
                      <a:srgbClr val="212745">
                        <a:satMod val="155000"/>
                      </a:srgbClr>
                    </a:solidFill>
                    <a:prstDash val="solid"/>
                  </a:ln>
                  <a:solidFill>
                    <a:srgbClr val="4E67C8">
                      <a:lumMod val="50000"/>
                    </a:srgbClr>
                  </a:solidFill>
                </a:rPr>
                <a:t>Опадомір</a:t>
              </a:r>
              <a:endParaRPr lang="ru-RU" sz="2000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4E67C8">
                    <a:lumMod val="50000"/>
                  </a:srgbClr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205951" y="927202"/>
            <a:ext cx="1701241" cy="3501387"/>
            <a:chOff x="7205951" y="927202"/>
            <a:chExt cx="1701241" cy="3501387"/>
          </a:xfrm>
        </p:grpSpPr>
        <p:pic>
          <p:nvPicPr>
            <p:cNvPr id="3081" name="Picture 9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340"/>
            <a:stretch/>
          </p:blipFill>
          <p:spPr bwMode="auto">
            <a:xfrm>
              <a:off x="7205951" y="927202"/>
              <a:ext cx="1701241" cy="2966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7284565" y="4028479"/>
              <a:ext cx="154401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2000" dirty="0">
                  <a:ln w="12700">
                    <a:solidFill>
                      <a:srgbClr val="212745">
                        <a:satMod val="155000"/>
                      </a:srgbClr>
                    </a:solidFill>
                    <a:prstDash val="solid"/>
                  </a:ln>
                  <a:solidFill>
                    <a:srgbClr val="4E67C8">
                      <a:lumMod val="50000"/>
                    </a:srgbClr>
                  </a:solidFill>
                </a:rPr>
                <a:t>Куля - зонд</a:t>
              </a:r>
              <a:endParaRPr lang="ru-RU" sz="2000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4E67C8">
                    <a:lumMod val="50000"/>
                  </a:srgbClr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423618" y="2002331"/>
            <a:ext cx="1789722" cy="2039373"/>
            <a:chOff x="4423618" y="2002331"/>
            <a:chExt cx="1789722" cy="2039373"/>
          </a:xfrm>
        </p:grpSpPr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3618" y="2002331"/>
              <a:ext cx="1789722" cy="1789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4430209" y="3641594"/>
              <a:ext cx="126989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2000" dirty="0">
                  <a:ln w="12700">
                    <a:solidFill>
                      <a:srgbClr val="212745">
                        <a:satMod val="155000"/>
                      </a:srgbClr>
                    </a:solidFill>
                    <a:prstDash val="solid"/>
                  </a:ln>
                  <a:solidFill>
                    <a:srgbClr val="4E67C8">
                      <a:lumMod val="50000"/>
                    </a:srgbClr>
                  </a:solidFill>
                </a:rPr>
                <a:t>Супутник</a:t>
              </a:r>
              <a:endParaRPr lang="ru-RU" sz="2000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4E67C8">
                    <a:lumMod val="50000"/>
                  </a:srgbClr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318479" y="3689353"/>
            <a:ext cx="3123867" cy="2934614"/>
            <a:chOff x="5451611" y="3609767"/>
            <a:chExt cx="3123867" cy="2934614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542740" y="6144271"/>
              <a:ext cx="1762021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2000" dirty="0">
                  <a:ln w="12700">
                    <a:solidFill>
                      <a:srgbClr val="212745">
                        <a:satMod val="155000"/>
                      </a:srgbClr>
                    </a:solidFill>
                    <a:prstDash val="solid"/>
                  </a:ln>
                  <a:solidFill>
                    <a:srgbClr val="4E67C8">
                      <a:lumMod val="50000"/>
                    </a:srgbClr>
                  </a:solidFill>
                </a:rPr>
                <a:t>Радіолокатор</a:t>
              </a:r>
              <a:endParaRPr lang="ru-RU" sz="2000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4E67C8">
                    <a:lumMod val="50000"/>
                  </a:srgbClr>
                </a:solidFill>
              </a:endParaRPr>
            </a:p>
          </p:txBody>
        </p:sp>
        <p:pic>
          <p:nvPicPr>
            <p:cNvPr id="3084" name="Picture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9375" b="100000" l="5625" r="5562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1611" y="3609767"/>
              <a:ext cx="3123867" cy="2342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401320" y="4002332"/>
            <a:ext cx="2188288" cy="2161959"/>
            <a:chOff x="3401320" y="4028479"/>
            <a:chExt cx="2188288" cy="2161959"/>
          </a:xfrm>
        </p:grpSpPr>
        <p:pic>
          <p:nvPicPr>
            <p:cNvPr id="3085" name="Picture 13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2881" b="95062" l="0" r="8007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1320" y="4028479"/>
              <a:ext cx="2188288" cy="1892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3407911" y="5790328"/>
              <a:ext cx="1523174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2000" dirty="0">
                  <a:ln w="12700">
                    <a:solidFill>
                      <a:srgbClr val="212745">
                        <a:satMod val="155000"/>
                      </a:srgbClr>
                    </a:solidFill>
                    <a:prstDash val="solid"/>
                  </a:ln>
                  <a:solidFill>
                    <a:srgbClr val="4E67C8">
                      <a:lumMod val="50000"/>
                    </a:srgbClr>
                  </a:solidFill>
                </a:rPr>
                <a:t>Термограф</a:t>
              </a:r>
              <a:endParaRPr lang="ru-RU" sz="2000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4E67C8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140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75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25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7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uk-UA" sz="4000">
                <a:solidFill>
                  <a:srgbClr val="FFFF00"/>
                </a:solidFill>
              </a:rPr>
              <a:t>Графік  функцій </a:t>
            </a:r>
            <a:r>
              <a:rPr lang="en-US" sz="4000" i="1">
                <a:solidFill>
                  <a:srgbClr val="FFFF00"/>
                </a:solidFill>
              </a:rPr>
              <a:t>y</a:t>
            </a:r>
            <a:r>
              <a:rPr lang="en-US" sz="4000">
                <a:solidFill>
                  <a:srgbClr val="FFFF00"/>
                </a:solidFill>
              </a:rPr>
              <a:t> = cos </a:t>
            </a:r>
            <a:r>
              <a:rPr lang="en-US" sz="4000" i="1">
                <a:solidFill>
                  <a:srgbClr val="FFFF00"/>
                </a:solidFill>
              </a:rPr>
              <a:t>x</a:t>
            </a:r>
            <a:endParaRPr lang="ru-RU" sz="4000" i="1">
              <a:solidFill>
                <a:srgbClr val="FFFF00"/>
              </a:solidFill>
            </a:endParaRPr>
          </a:p>
        </p:txBody>
      </p:sp>
      <p:grpSp>
        <p:nvGrpSpPr>
          <p:cNvPr id="9221" name="Group 5"/>
          <p:cNvGrpSpPr>
            <a:grpSpLocks/>
          </p:cNvGrpSpPr>
          <p:nvPr/>
        </p:nvGrpSpPr>
        <p:grpSpPr bwMode="auto">
          <a:xfrm>
            <a:off x="304800" y="2362200"/>
            <a:ext cx="8839200" cy="2917825"/>
            <a:chOff x="192" y="144"/>
            <a:chExt cx="5568" cy="1838"/>
          </a:xfrm>
        </p:grpSpPr>
        <p:grpSp>
          <p:nvGrpSpPr>
            <p:cNvPr id="9222" name="Group 6"/>
            <p:cNvGrpSpPr>
              <a:grpSpLocks/>
            </p:cNvGrpSpPr>
            <p:nvPr/>
          </p:nvGrpSpPr>
          <p:grpSpPr bwMode="auto">
            <a:xfrm>
              <a:off x="192" y="144"/>
              <a:ext cx="5568" cy="1824"/>
              <a:chOff x="192" y="144"/>
              <a:chExt cx="5376" cy="4032"/>
            </a:xfrm>
          </p:grpSpPr>
          <p:sp>
            <p:nvSpPr>
              <p:cNvPr id="9223" name="Line 7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24" name="Line 8"/>
              <p:cNvSpPr>
                <a:spLocks noChangeShapeType="1"/>
              </p:cNvSpPr>
              <p:nvPr/>
            </p:nvSpPr>
            <p:spPr bwMode="auto">
              <a:xfrm>
                <a:off x="556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25" name="Line 9"/>
              <p:cNvSpPr>
                <a:spLocks noChangeShapeType="1"/>
              </p:cNvSpPr>
              <p:nvPr/>
            </p:nvSpPr>
            <p:spPr bwMode="auto">
              <a:xfrm>
                <a:off x="44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26" name="Line 10"/>
              <p:cNvSpPr>
                <a:spLocks noChangeShapeType="1"/>
              </p:cNvSpPr>
              <p:nvPr/>
            </p:nvSpPr>
            <p:spPr bwMode="auto">
              <a:xfrm>
                <a:off x="70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27" name="Line 11"/>
              <p:cNvSpPr>
                <a:spLocks noChangeShapeType="1"/>
              </p:cNvSpPr>
              <p:nvPr/>
            </p:nvSpPr>
            <p:spPr bwMode="auto">
              <a:xfrm>
                <a:off x="96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28" name="Line 12"/>
              <p:cNvSpPr>
                <a:spLocks noChangeShapeType="1"/>
              </p:cNvSpPr>
              <p:nvPr/>
            </p:nvSpPr>
            <p:spPr bwMode="auto">
              <a:xfrm>
                <a:off x="121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29" name="Line 13"/>
              <p:cNvSpPr>
                <a:spLocks noChangeShapeType="1"/>
              </p:cNvSpPr>
              <p:nvPr/>
            </p:nvSpPr>
            <p:spPr bwMode="auto">
              <a:xfrm>
                <a:off x="147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0" name="Line 14"/>
              <p:cNvSpPr>
                <a:spLocks noChangeShapeType="1"/>
              </p:cNvSpPr>
              <p:nvPr/>
            </p:nvSpPr>
            <p:spPr bwMode="auto">
              <a:xfrm>
                <a:off x="172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1" name="Line 15"/>
              <p:cNvSpPr>
                <a:spLocks noChangeShapeType="1"/>
              </p:cNvSpPr>
              <p:nvPr/>
            </p:nvSpPr>
            <p:spPr bwMode="auto">
              <a:xfrm>
                <a:off x="198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2" name="Line 16"/>
              <p:cNvSpPr>
                <a:spLocks noChangeShapeType="1"/>
              </p:cNvSpPr>
              <p:nvPr/>
            </p:nvSpPr>
            <p:spPr bwMode="auto">
              <a:xfrm>
                <a:off x="224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3" name="Line 17"/>
              <p:cNvSpPr>
                <a:spLocks noChangeShapeType="1"/>
              </p:cNvSpPr>
              <p:nvPr/>
            </p:nvSpPr>
            <p:spPr bwMode="auto">
              <a:xfrm>
                <a:off x="249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4" name="Line 18"/>
              <p:cNvSpPr>
                <a:spLocks noChangeShapeType="1"/>
              </p:cNvSpPr>
              <p:nvPr/>
            </p:nvSpPr>
            <p:spPr bwMode="auto">
              <a:xfrm>
                <a:off x="275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5" name="Line 19"/>
              <p:cNvSpPr>
                <a:spLocks noChangeShapeType="1"/>
              </p:cNvSpPr>
              <p:nvPr/>
            </p:nvSpPr>
            <p:spPr bwMode="auto">
              <a:xfrm>
                <a:off x="300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6" name="Line 20"/>
              <p:cNvSpPr>
                <a:spLocks noChangeShapeType="1"/>
              </p:cNvSpPr>
              <p:nvPr/>
            </p:nvSpPr>
            <p:spPr bwMode="auto">
              <a:xfrm>
                <a:off x="326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7" name="Line 21"/>
              <p:cNvSpPr>
                <a:spLocks noChangeShapeType="1"/>
              </p:cNvSpPr>
              <p:nvPr/>
            </p:nvSpPr>
            <p:spPr bwMode="auto">
              <a:xfrm>
                <a:off x="352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8" name="Line 22"/>
              <p:cNvSpPr>
                <a:spLocks noChangeShapeType="1"/>
              </p:cNvSpPr>
              <p:nvPr/>
            </p:nvSpPr>
            <p:spPr bwMode="auto">
              <a:xfrm>
                <a:off x="377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39" name="Line 23"/>
              <p:cNvSpPr>
                <a:spLocks noChangeShapeType="1"/>
              </p:cNvSpPr>
              <p:nvPr/>
            </p:nvSpPr>
            <p:spPr bwMode="auto">
              <a:xfrm>
                <a:off x="403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40" name="Line 24"/>
              <p:cNvSpPr>
                <a:spLocks noChangeShapeType="1"/>
              </p:cNvSpPr>
              <p:nvPr/>
            </p:nvSpPr>
            <p:spPr bwMode="auto">
              <a:xfrm>
                <a:off x="428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41" name="Line 25"/>
              <p:cNvSpPr>
                <a:spLocks noChangeShapeType="1"/>
              </p:cNvSpPr>
              <p:nvPr/>
            </p:nvSpPr>
            <p:spPr bwMode="auto">
              <a:xfrm>
                <a:off x="454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42" name="Line 26"/>
              <p:cNvSpPr>
                <a:spLocks noChangeShapeType="1"/>
              </p:cNvSpPr>
              <p:nvPr/>
            </p:nvSpPr>
            <p:spPr bwMode="auto">
              <a:xfrm>
                <a:off x="480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43" name="Line 27"/>
              <p:cNvSpPr>
                <a:spLocks noChangeShapeType="1"/>
              </p:cNvSpPr>
              <p:nvPr/>
            </p:nvSpPr>
            <p:spPr bwMode="auto">
              <a:xfrm>
                <a:off x="505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9244" name="Line 28"/>
              <p:cNvSpPr>
                <a:spLocks noChangeShapeType="1"/>
              </p:cNvSpPr>
              <p:nvPr/>
            </p:nvSpPr>
            <p:spPr bwMode="auto">
              <a:xfrm>
                <a:off x="531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9245" name="Line 29"/>
            <p:cNvSpPr>
              <a:spLocks noChangeShapeType="1"/>
            </p:cNvSpPr>
            <p:nvPr/>
          </p:nvSpPr>
          <p:spPr bwMode="auto">
            <a:xfrm>
              <a:off x="192" y="14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46" name="Line 30"/>
            <p:cNvSpPr>
              <a:spLocks noChangeShapeType="1"/>
            </p:cNvSpPr>
            <p:nvPr/>
          </p:nvSpPr>
          <p:spPr bwMode="auto">
            <a:xfrm>
              <a:off x="192" y="37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47" name="Line 31"/>
            <p:cNvSpPr>
              <a:spLocks noChangeShapeType="1"/>
            </p:cNvSpPr>
            <p:nvPr/>
          </p:nvSpPr>
          <p:spPr bwMode="auto">
            <a:xfrm>
              <a:off x="192" y="60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48" name="Line 32"/>
            <p:cNvSpPr>
              <a:spLocks noChangeShapeType="1"/>
            </p:cNvSpPr>
            <p:nvPr/>
          </p:nvSpPr>
          <p:spPr bwMode="auto">
            <a:xfrm>
              <a:off x="192" y="83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49" name="Line 33"/>
            <p:cNvSpPr>
              <a:spLocks noChangeShapeType="1"/>
            </p:cNvSpPr>
            <p:nvPr/>
          </p:nvSpPr>
          <p:spPr bwMode="auto">
            <a:xfrm>
              <a:off x="192" y="106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50" name="Line 34"/>
            <p:cNvSpPr>
              <a:spLocks noChangeShapeType="1"/>
            </p:cNvSpPr>
            <p:nvPr/>
          </p:nvSpPr>
          <p:spPr bwMode="auto">
            <a:xfrm>
              <a:off x="192" y="129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51" name="Line 35"/>
            <p:cNvSpPr>
              <a:spLocks noChangeShapeType="1"/>
            </p:cNvSpPr>
            <p:nvPr/>
          </p:nvSpPr>
          <p:spPr bwMode="auto">
            <a:xfrm>
              <a:off x="192" y="152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52" name="Line 36"/>
            <p:cNvSpPr>
              <a:spLocks noChangeShapeType="1"/>
            </p:cNvSpPr>
            <p:nvPr/>
          </p:nvSpPr>
          <p:spPr bwMode="auto">
            <a:xfrm>
              <a:off x="192" y="1751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53" name="Line 37"/>
            <p:cNvSpPr>
              <a:spLocks noChangeShapeType="1"/>
            </p:cNvSpPr>
            <p:nvPr/>
          </p:nvSpPr>
          <p:spPr bwMode="auto">
            <a:xfrm>
              <a:off x="192" y="198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9254" name="Freeform 38"/>
          <p:cNvSpPr>
            <a:spLocks/>
          </p:cNvSpPr>
          <p:nvPr/>
        </p:nvSpPr>
        <p:spPr bwMode="auto">
          <a:xfrm>
            <a:off x="203200" y="3810000"/>
            <a:ext cx="8940800" cy="77788"/>
          </a:xfrm>
          <a:custGeom>
            <a:avLst/>
            <a:gdLst>
              <a:gd name="T0" fmla="*/ 0 w 5632"/>
              <a:gd name="T1" fmla="*/ 0 h 1"/>
              <a:gd name="T2" fmla="*/ 5632 w 563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632" h="1">
                <a:moveTo>
                  <a:pt x="0" y="0"/>
                </a:moveTo>
                <a:lnTo>
                  <a:pt x="563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255" name="Freeform 39"/>
          <p:cNvSpPr>
            <a:spLocks/>
          </p:cNvSpPr>
          <p:nvPr/>
        </p:nvSpPr>
        <p:spPr bwMode="auto">
          <a:xfrm>
            <a:off x="4495800" y="2362200"/>
            <a:ext cx="12700" cy="3200400"/>
          </a:xfrm>
          <a:custGeom>
            <a:avLst/>
            <a:gdLst>
              <a:gd name="T0" fmla="*/ 8 w 8"/>
              <a:gd name="T1" fmla="*/ 2016 h 2016"/>
              <a:gd name="T2" fmla="*/ 0 w 8"/>
              <a:gd name="T3" fmla="*/ 0 h 20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2016">
                <a:moveTo>
                  <a:pt x="8" y="2016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4114800" y="342900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O</a:t>
            </a:r>
            <a:endParaRPr lang="ru-RU" sz="24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9257" name="Text Box 41"/>
          <p:cNvSpPr txBox="1">
            <a:spLocks noChangeArrowheads="1"/>
          </p:cNvSpPr>
          <p:nvPr/>
        </p:nvSpPr>
        <p:spPr bwMode="auto">
          <a:xfrm>
            <a:off x="8731250" y="3048000"/>
            <a:ext cx="41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x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4038600" y="2057400"/>
            <a:ext cx="38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y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9259" name="Text Box 43"/>
          <p:cNvSpPr txBox="1">
            <a:spLocks noChangeArrowheads="1"/>
          </p:cNvSpPr>
          <p:nvPr/>
        </p:nvSpPr>
        <p:spPr bwMode="auto">
          <a:xfrm>
            <a:off x="4495800" y="4038600"/>
            <a:ext cx="409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-</a:t>
            </a:r>
            <a:r>
              <a:rPr 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sz="2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9260" name="Text Box 44"/>
          <p:cNvSpPr txBox="1">
            <a:spLocks noChangeArrowheads="1"/>
          </p:cNvSpPr>
          <p:nvPr/>
        </p:nvSpPr>
        <p:spPr bwMode="auto">
          <a:xfrm>
            <a:off x="4495800" y="32004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sz="2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grpSp>
        <p:nvGrpSpPr>
          <p:cNvPr id="9261" name="Group 45"/>
          <p:cNvGrpSpPr>
            <a:grpSpLocks/>
          </p:cNvGrpSpPr>
          <p:nvPr/>
        </p:nvGrpSpPr>
        <p:grpSpPr bwMode="auto">
          <a:xfrm>
            <a:off x="-3581400" y="3429000"/>
            <a:ext cx="13385800" cy="752475"/>
            <a:chOff x="-2352" y="826"/>
            <a:chExt cx="8432" cy="474"/>
          </a:xfrm>
        </p:grpSpPr>
        <p:sp>
          <p:nvSpPr>
            <p:cNvPr id="9262" name="Freeform 46"/>
            <p:cNvSpPr>
              <a:spLocks/>
            </p:cNvSpPr>
            <p:nvPr/>
          </p:nvSpPr>
          <p:spPr bwMode="auto">
            <a:xfrm>
              <a:off x="-2352" y="826"/>
              <a:ext cx="8432" cy="474"/>
            </a:xfrm>
            <a:custGeom>
              <a:avLst/>
              <a:gdLst>
                <a:gd name="T0" fmla="*/ 0 w 8432"/>
                <a:gd name="T1" fmla="*/ 462 h 474"/>
                <a:gd name="T2" fmla="*/ 720 w 8432"/>
                <a:gd name="T3" fmla="*/ 6 h 474"/>
                <a:gd name="T4" fmla="*/ 1504 w 8432"/>
                <a:gd name="T5" fmla="*/ 462 h 474"/>
                <a:gd name="T6" fmla="*/ 2336 w 8432"/>
                <a:gd name="T7" fmla="*/ 1 h 474"/>
                <a:gd name="T8" fmla="*/ 3120 w 8432"/>
                <a:gd name="T9" fmla="*/ 470 h 474"/>
                <a:gd name="T10" fmla="*/ 3904 w 8432"/>
                <a:gd name="T11" fmla="*/ 14 h 474"/>
                <a:gd name="T12" fmla="*/ 4696 w 8432"/>
                <a:gd name="T13" fmla="*/ 470 h 474"/>
                <a:gd name="T14" fmla="*/ 5488 w 8432"/>
                <a:gd name="T15" fmla="*/ 9 h 474"/>
                <a:gd name="T16" fmla="*/ 6296 w 8432"/>
                <a:gd name="T17" fmla="*/ 473 h 474"/>
                <a:gd name="T18" fmla="*/ 7064 w 8432"/>
                <a:gd name="T19" fmla="*/ 17 h 474"/>
                <a:gd name="T20" fmla="*/ 7872 w 8432"/>
                <a:gd name="T21" fmla="*/ 465 h 474"/>
                <a:gd name="T22" fmla="*/ 8432 w 8432"/>
                <a:gd name="T23" fmla="*/ 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32" h="474">
                  <a:moveTo>
                    <a:pt x="0" y="462"/>
                  </a:moveTo>
                  <a:cubicBezTo>
                    <a:pt x="120" y="386"/>
                    <a:pt x="469" y="6"/>
                    <a:pt x="720" y="6"/>
                  </a:cubicBezTo>
                  <a:cubicBezTo>
                    <a:pt x="971" y="6"/>
                    <a:pt x="1235" y="463"/>
                    <a:pt x="1504" y="462"/>
                  </a:cubicBezTo>
                  <a:cubicBezTo>
                    <a:pt x="1773" y="461"/>
                    <a:pt x="2067" y="0"/>
                    <a:pt x="2336" y="1"/>
                  </a:cubicBezTo>
                  <a:cubicBezTo>
                    <a:pt x="2605" y="2"/>
                    <a:pt x="2859" y="468"/>
                    <a:pt x="3120" y="470"/>
                  </a:cubicBezTo>
                  <a:cubicBezTo>
                    <a:pt x="3381" y="472"/>
                    <a:pt x="3641" y="14"/>
                    <a:pt x="3904" y="14"/>
                  </a:cubicBezTo>
                  <a:cubicBezTo>
                    <a:pt x="4167" y="14"/>
                    <a:pt x="4432" y="471"/>
                    <a:pt x="4696" y="470"/>
                  </a:cubicBezTo>
                  <a:cubicBezTo>
                    <a:pt x="4960" y="469"/>
                    <a:pt x="5221" y="8"/>
                    <a:pt x="5488" y="9"/>
                  </a:cubicBezTo>
                  <a:cubicBezTo>
                    <a:pt x="5755" y="10"/>
                    <a:pt x="6033" y="472"/>
                    <a:pt x="6296" y="473"/>
                  </a:cubicBezTo>
                  <a:cubicBezTo>
                    <a:pt x="6559" y="474"/>
                    <a:pt x="6801" y="18"/>
                    <a:pt x="7064" y="17"/>
                  </a:cubicBezTo>
                  <a:cubicBezTo>
                    <a:pt x="7327" y="16"/>
                    <a:pt x="7644" y="468"/>
                    <a:pt x="7872" y="465"/>
                  </a:cubicBezTo>
                  <a:cubicBezTo>
                    <a:pt x="8100" y="462"/>
                    <a:pt x="8315" y="98"/>
                    <a:pt x="8432" y="1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63" name="Oval 47"/>
            <p:cNvSpPr>
              <a:spLocks noChangeArrowheads="1"/>
            </p:cNvSpPr>
            <p:nvPr/>
          </p:nvSpPr>
          <p:spPr bwMode="auto">
            <a:xfrm>
              <a:off x="2709" y="1027"/>
              <a:ext cx="61" cy="6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3366C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9264" name="Picture 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10000"/>
            <a:ext cx="2889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65" name="Picture 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10000"/>
            <a:ext cx="4667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66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810000"/>
            <a:ext cx="374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67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8100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68" name="Picture 5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886200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69" name="Picture 5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810000"/>
            <a:ext cx="3524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70" name="Picture 5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886200"/>
            <a:ext cx="3048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71" name="Picture 5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886200"/>
            <a:ext cx="354013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72" name="Picture 5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86200"/>
            <a:ext cx="4159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73" name="Text Box 57"/>
          <p:cNvSpPr txBox="1">
            <a:spLocks noChangeArrowheads="1"/>
          </p:cNvSpPr>
          <p:nvPr/>
        </p:nvSpPr>
        <p:spPr bwMode="auto">
          <a:xfrm>
            <a:off x="381000" y="29718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FF3300"/>
                </a:solidFill>
              </a:rPr>
              <a:t>y=sin</a:t>
            </a:r>
            <a:r>
              <a:rPr lang="en-US"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FF3300"/>
                </a:solidFill>
              </a:rPr>
              <a:t>x</a:t>
            </a:r>
            <a:endParaRPr lang="ru-RU">
              <a:solidFill>
                <a:srgbClr val="FF3300"/>
              </a:solidFill>
            </a:endParaRPr>
          </a:p>
        </p:txBody>
      </p:sp>
      <p:grpSp>
        <p:nvGrpSpPr>
          <p:cNvPr id="9274" name="Group 58"/>
          <p:cNvGrpSpPr>
            <a:grpSpLocks/>
          </p:cNvGrpSpPr>
          <p:nvPr/>
        </p:nvGrpSpPr>
        <p:grpSpPr bwMode="auto">
          <a:xfrm>
            <a:off x="-3581400" y="3429000"/>
            <a:ext cx="13385800" cy="752475"/>
            <a:chOff x="-2352" y="826"/>
            <a:chExt cx="8432" cy="474"/>
          </a:xfrm>
        </p:grpSpPr>
        <p:sp>
          <p:nvSpPr>
            <p:cNvPr id="9275" name="Freeform 59"/>
            <p:cNvSpPr>
              <a:spLocks/>
            </p:cNvSpPr>
            <p:nvPr/>
          </p:nvSpPr>
          <p:spPr bwMode="auto">
            <a:xfrm>
              <a:off x="-2352" y="826"/>
              <a:ext cx="8432" cy="474"/>
            </a:xfrm>
            <a:custGeom>
              <a:avLst/>
              <a:gdLst>
                <a:gd name="T0" fmla="*/ 0 w 8432"/>
                <a:gd name="T1" fmla="*/ 462 h 474"/>
                <a:gd name="T2" fmla="*/ 720 w 8432"/>
                <a:gd name="T3" fmla="*/ 6 h 474"/>
                <a:gd name="T4" fmla="*/ 1504 w 8432"/>
                <a:gd name="T5" fmla="*/ 462 h 474"/>
                <a:gd name="T6" fmla="*/ 2336 w 8432"/>
                <a:gd name="T7" fmla="*/ 1 h 474"/>
                <a:gd name="T8" fmla="*/ 3120 w 8432"/>
                <a:gd name="T9" fmla="*/ 470 h 474"/>
                <a:gd name="T10" fmla="*/ 3904 w 8432"/>
                <a:gd name="T11" fmla="*/ 14 h 474"/>
                <a:gd name="T12" fmla="*/ 4696 w 8432"/>
                <a:gd name="T13" fmla="*/ 470 h 474"/>
                <a:gd name="T14" fmla="*/ 5488 w 8432"/>
                <a:gd name="T15" fmla="*/ 9 h 474"/>
                <a:gd name="T16" fmla="*/ 6296 w 8432"/>
                <a:gd name="T17" fmla="*/ 473 h 474"/>
                <a:gd name="T18" fmla="*/ 7064 w 8432"/>
                <a:gd name="T19" fmla="*/ 17 h 474"/>
                <a:gd name="T20" fmla="*/ 7872 w 8432"/>
                <a:gd name="T21" fmla="*/ 465 h 474"/>
                <a:gd name="T22" fmla="*/ 8432 w 8432"/>
                <a:gd name="T23" fmla="*/ 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32" h="474">
                  <a:moveTo>
                    <a:pt x="0" y="462"/>
                  </a:moveTo>
                  <a:cubicBezTo>
                    <a:pt x="120" y="386"/>
                    <a:pt x="469" y="6"/>
                    <a:pt x="720" y="6"/>
                  </a:cubicBezTo>
                  <a:cubicBezTo>
                    <a:pt x="971" y="6"/>
                    <a:pt x="1235" y="463"/>
                    <a:pt x="1504" y="462"/>
                  </a:cubicBezTo>
                  <a:cubicBezTo>
                    <a:pt x="1773" y="461"/>
                    <a:pt x="2067" y="0"/>
                    <a:pt x="2336" y="1"/>
                  </a:cubicBezTo>
                  <a:cubicBezTo>
                    <a:pt x="2605" y="2"/>
                    <a:pt x="2859" y="468"/>
                    <a:pt x="3120" y="470"/>
                  </a:cubicBezTo>
                  <a:cubicBezTo>
                    <a:pt x="3381" y="472"/>
                    <a:pt x="3641" y="14"/>
                    <a:pt x="3904" y="14"/>
                  </a:cubicBezTo>
                  <a:cubicBezTo>
                    <a:pt x="4167" y="14"/>
                    <a:pt x="4432" y="471"/>
                    <a:pt x="4696" y="470"/>
                  </a:cubicBezTo>
                  <a:cubicBezTo>
                    <a:pt x="4960" y="469"/>
                    <a:pt x="5221" y="8"/>
                    <a:pt x="5488" y="9"/>
                  </a:cubicBezTo>
                  <a:cubicBezTo>
                    <a:pt x="5755" y="10"/>
                    <a:pt x="6033" y="472"/>
                    <a:pt x="6296" y="473"/>
                  </a:cubicBezTo>
                  <a:cubicBezTo>
                    <a:pt x="6559" y="474"/>
                    <a:pt x="6801" y="18"/>
                    <a:pt x="7064" y="17"/>
                  </a:cubicBezTo>
                  <a:cubicBezTo>
                    <a:pt x="7327" y="16"/>
                    <a:pt x="7644" y="468"/>
                    <a:pt x="7872" y="465"/>
                  </a:cubicBezTo>
                  <a:cubicBezTo>
                    <a:pt x="8100" y="462"/>
                    <a:pt x="8315" y="98"/>
                    <a:pt x="8432" y="1"/>
                  </a:cubicBezTo>
                </a:path>
              </a:pathLst>
            </a:custGeom>
            <a:noFill/>
            <a:ln w="19050" cap="flat" cmpd="sng">
              <a:solidFill>
                <a:srgbClr val="FF33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76" name="Oval 60"/>
            <p:cNvSpPr>
              <a:spLocks noChangeArrowheads="1"/>
            </p:cNvSpPr>
            <p:nvPr/>
          </p:nvSpPr>
          <p:spPr bwMode="auto">
            <a:xfrm>
              <a:off x="2709" y="1027"/>
              <a:ext cx="61" cy="6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9277" name="Text Box 61"/>
          <p:cNvSpPr txBox="1">
            <a:spLocks noChangeArrowheads="1"/>
          </p:cNvSpPr>
          <p:nvPr/>
        </p:nvSpPr>
        <p:spPr bwMode="auto">
          <a:xfrm>
            <a:off x="381000" y="41910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009900"/>
                </a:solidFill>
              </a:rPr>
              <a:t>y=cos x</a:t>
            </a:r>
            <a:endParaRPr lang="ru-RU">
              <a:solidFill>
                <a:srgbClr val="009900"/>
              </a:solidFill>
            </a:endParaRPr>
          </a:p>
        </p:txBody>
      </p:sp>
      <p:sp>
        <p:nvSpPr>
          <p:cNvPr id="9284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9286" name="Group 70"/>
          <p:cNvGrpSpPr>
            <a:grpSpLocks/>
          </p:cNvGrpSpPr>
          <p:nvPr/>
        </p:nvGrpSpPr>
        <p:grpSpPr bwMode="auto">
          <a:xfrm>
            <a:off x="3505200" y="1295400"/>
            <a:ext cx="2209800" cy="533400"/>
            <a:chOff x="2208" y="816"/>
            <a:chExt cx="1392" cy="336"/>
          </a:xfrm>
        </p:grpSpPr>
        <p:sp>
          <p:nvSpPr>
            <p:cNvPr id="9278" name="Text Box 62"/>
            <p:cNvSpPr txBox="1">
              <a:spLocks noChangeArrowheads="1"/>
            </p:cNvSpPr>
            <p:nvPr/>
          </p:nvSpPr>
          <p:spPr bwMode="auto">
            <a:xfrm>
              <a:off x="2208" y="864"/>
              <a:ext cx="139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sz="2000">
                  <a:solidFill>
                    <a:srgbClr val="000000"/>
                  </a:solidFill>
                </a:rPr>
                <a:t>cos x=sin(x+     )</a:t>
              </a:r>
              <a:endParaRPr lang="ru-RU" sz="2000">
                <a:solidFill>
                  <a:srgbClr val="000000"/>
                </a:solidFill>
              </a:endParaRPr>
            </a:p>
          </p:txBody>
        </p:sp>
        <p:pic>
          <p:nvPicPr>
            <p:cNvPr id="9283" name="Picture 67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1" y="816"/>
              <a:ext cx="19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8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89" name="Picture 73"/>
          <p:cNvPicPr>
            <a:picLocks noGrp="1" noChangeAspect="1" noChangeArrowheads="1"/>
          </p:cNvPicPr>
          <p:nvPr>
            <p:ph sz="half" idx="1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3886200"/>
            <a:ext cx="330200" cy="177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90" name="Picture 7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3810000"/>
            <a:ext cx="355600" cy="3937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91" name="Picture 7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14775"/>
            <a:ext cx="368300" cy="20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274815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07361 0.000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1" y="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73" grpId="0"/>
      <p:bldP spid="927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0"/>
            <a:ext cx="7848600" cy="1295400"/>
          </a:xfrm>
        </p:spPr>
        <p:txBody>
          <a:bodyPr/>
          <a:lstStyle/>
          <a:p>
            <a:pPr algn="l"/>
            <a:r>
              <a:rPr lang="uk-UA" sz="4800"/>
              <a:t> </a:t>
            </a:r>
            <a:br>
              <a:rPr lang="uk-UA" sz="4800"/>
            </a:br>
            <a:r>
              <a:rPr lang="uk-UA" sz="4800"/>
              <a:t/>
            </a:r>
            <a:br>
              <a:rPr lang="uk-UA" sz="4800"/>
            </a:br>
            <a:r>
              <a:rPr lang="uk-UA" sz="4800"/>
              <a:t/>
            </a:r>
            <a:br>
              <a:rPr lang="uk-UA" sz="4800"/>
            </a:br>
            <a:r>
              <a:rPr lang="uk-UA" sz="4800"/>
              <a:t>Види морських хвиль</a:t>
            </a:r>
            <a:r>
              <a:rPr lang="uk-UA" sz="2400"/>
              <a:t/>
            </a:r>
            <a:br>
              <a:rPr lang="uk-UA" sz="2400"/>
            </a:br>
            <a:r>
              <a:rPr lang="uk-UA" sz="2400"/>
              <a:t> </a:t>
            </a:r>
            <a:br>
              <a:rPr lang="uk-UA" sz="2400"/>
            </a:br>
            <a:endParaRPr lang="ru-RU" sz="2400" baseline="30000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52400" y="682625"/>
            <a:ext cx="8763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Хвилі виникають за рахунок тертя від вітру, що рухається по поверхні води або землетрусу біля берега. Хвилі бувають декількох видів, наприклад : вітрові, приливні, сейсмічні, анемобаричні та корабельні.</a:t>
            </a:r>
            <a:r>
              <a:rPr lang="ru-RU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152" name="Picture 8" descr="YPF1_YUo4V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58975"/>
            <a:ext cx="4572000" cy="313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7WJA1uMt_X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33800"/>
            <a:ext cx="4191000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5912405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Підготував Гончарук І.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96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55638"/>
          </a:xfrm>
        </p:spPr>
        <p:txBody>
          <a:bodyPr/>
          <a:lstStyle/>
          <a:p>
            <a:r>
              <a:rPr lang="uk-UA" sz="4000" dirty="0"/>
              <a:t>Хвилі як графіки </a:t>
            </a:r>
            <a:r>
              <a:rPr lang="uk-UA" sz="4000" dirty="0" smtClean="0"/>
              <a:t>функцій</a:t>
            </a:r>
            <a:endParaRPr lang="ru-RU" sz="4000" dirty="0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 flipH="1">
            <a:off x="457200" y="1782763"/>
            <a:ext cx="3429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FFFFFF"/>
                </a:solidFill>
              </a:rPr>
              <a:t>Деякі з цих видів хвиль фактично є графіками деяких тригонометричних фунцій. </a:t>
            </a:r>
            <a:endParaRPr lang="uk-UA">
              <a:solidFill>
                <a:srgbClr val="FFFFFF"/>
              </a:solidFill>
            </a:endParaRPr>
          </a:p>
        </p:txBody>
      </p:sp>
      <p:pic>
        <p:nvPicPr>
          <p:cNvPr id="40974" name="Picture 14" descr="inde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990600"/>
            <a:ext cx="4216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984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r>
              <a:rPr lang="uk-UA"/>
              <a:t>Приливи та відливи</a:t>
            </a:r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3276600" cy="31242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/>
              <a:t>    Уздовж Узбережжя, приливи представляються особливий інтерес. На цій фотографії ми можемо побачити як змінюється узбережжя океану при приливі і під час відливу. </a:t>
            </a:r>
          </a:p>
        </p:txBody>
      </p:sp>
      <p:pic>
        <p:nvPicPr>
          <p:cNvPr id="45063" name="Picture 7" descr="0_f6017_f53e0d36_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600200"/>
            <a:ext cx="4953000" cy="493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324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39825"/>
          </a:xfrm>
        </p:spPr>
        <p:txBody>
          <a:bodyPr/>
          <a:lstStyle/>
          <a:p>
            <a:r>
              <a:rPr lang="uk-UA" sz="4000" dirty="0"/>
              <a:t>Графік </a:t>
            </a:r>
            <a:r>
              <a:rPr lang="uk-UA" sz="4000" dirty="0" smtClean="0"/>
              <a:t>припливів </a:t>
            </a:r>
            <a:r>
              <a:rPr lang="uk-UA" sz="4000" dirty="0"/>
              <a:t>і </a:t>
            </a:r>
            <a:r>
              <a:rPr lang="uk-UA" sz="4000" dirty="0" smtClean="0"/>
              <a:t>відпливів </a:t>
            </a:r>
            <a:r>
              <a:rPr lang="uk-UA" sz="4000" dirty="0"/>
              <a:t>залежно від часу дня та пір року</a:t>
            </a:r>
            <a:endParaRPr lang="ru-RU" sz="4000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81000" y="1676400"/>
            <a:ext cx="4088904" cy="6019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   </a:t>
            </a:r>
            <a:r>
              <a:rPr lang="uk-UA" sz="2800" dirty="0" smtClean="0"/>
              <a:t>Також ми можемо використовувати тригонометричні функції, а конкретніше синусоїдальну функцію, щоб побудувати графік зміни припливів і відпливів для конкретного місця. </a:t>
            </a:r>
            <a:endParaRPr lang="uk-UA" sz="2800" dirty="0"/>
          </a:p>
        </p:txBody>
      </p:sp>
      <p:pic>
        <p:nvPicPr>
          <p:cNvPr id="43015" name="Picture 7" descr="припли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854810"/>
            <a:ext cx="5562600" cy="388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239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Використання тригонометрії в сейсмології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16832"/>
            <a:ext cx="6601940" cy="429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5516" y="6223339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Підготував </a:t>
            </a:r>
            <a:r>
              <a:rPr lang="uk-UA" dirty="0" err="1" smtClean="0"/>
              <a:t>Свинцицький</a:t>
            </a:r>
            <a:r>
              <a:rPr lang="uk-UA" dirty="0" smtClean="0"/>
              <a:t> 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99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389" y="274638"/>
            <a:ext cx="8332043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Сейсмологія</a:t>
            </a:r>
            <a:r>
              <a:rPr lang="ru-RU" dirty="0" smtClean="0"/>
              <a:t>-наука про </a:t>
            </a:r>
            <a:r>
              <a:rPr lang="ru-RU" dirty="0" err="1" smtClean="0"/>
              <a:t>землетруси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89" y="1412776"/>
            <a:ext cx="8820150" cy="496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90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Сейсмограф-прилад для попередження землетрусів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04863"/>
            <a:ext cx="6297116" cy="3547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246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gromada.ks.ua/izob/downloads/SSpo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446" y="836712"/>
            <a:ext cx="8981554" cy="61653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2446" y="133936"/>
            <a:ext cx="8225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>
                <a:solidFill>
                  <a:srgbClr val="FF0000"/>
                </a:solidFill>
              </a:rPr>
              <a:t>Використання тригонометрії у спорті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2446" y="6211669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Підготував </a:t>
            </a:r>
            <a:r>
              <a:rPr lang="uk-UA" dirty="0" err="1" smtClean="0"/>
              <a:t>Лещінський</a:t>
            </a:r>
            <a:r>
              <a:rPr lang="uk-UA" dirty="0" smtClean="0"/>
              <a:t> </a:t>
            </a:r>
            <a:r>
              <a:rPr lang="uk-UA" dirty="0" smtClean="0"/>
              <a:t>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748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kavalerovo.com/wp-content/uploads/2014/01/sport-basketbol-ob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25" y="0"/>
            <a:ext cx="9157525" cy="6868144"/>
          </a:xfrm>
          <a:prstGeom prst="rect">
            <a:avLst/>
          </a:prstGeom>
          <a:noFill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2386" y="3545632"/>
            <a:ext cx="335161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71900"/>
            <a:ext cx="45720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783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reisen-istanbul.com/uploads/images/original/673582c8438e93f7b2af2fa599fd1a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7412" name="Picture 4" descr="http://crstodayeurope.com/images/articles/2015-02/es2-fi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75" y="4429125"/>
            <a:ext cx="4238625" cy="2428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645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uk-UA" dirty="0" smtClean="0"/>
              <a:t>Властивості функцій </a:t>
            </a:r>
            <a:br>
              <a:rPr lang="uk-UA" dirty="0" smtClean="0"/>
            </a:br>
            <a:r>
              <a:rPr lang="en-US" dirty="0" smtClean="0"/>
              <a:t>y=sin x, y=</a:t>
            </a:r>
            <a:r>
              <a:rPr lang="en-US" dirty="0" err="1" smtClean="0"/>
              <a:t>cos</a:t>
            </a:r>
            <a:r>
              <a:rPr lang="en-US" dirty="0" smtClean="0"/>
              <a:t> x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77" y="1340768"/>
            <a:ext cx="7911163" cy="5508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140528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engage2015.co.uk/wp-content/uploads/2015/08/sli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445538" cy="245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810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salamnews.org/11c57dfff8cf59ebc5c75ef9951355f6/1261746983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83671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800" i="1" dirty="0" err="1">
                <a:solidFill>
                  <a:srgbClr val="FFFF00"/>
                </a:solidFill>
              </a:rPr>
              <a:t>Тригонометр</a:t>
            </a:r>
            <a:r>
              <a:rPr lang="uk-UA" sz="4800" i="1" dirty="0" err="1">
                <a:solidFill>
                  <a:srgbClr val="FFFF00"/>
                </a:solidFill>
              </a:rPr>
              <a:t>ія</a:t>
            </a:r>
            <a:r>
              <a:rPr lang="uk-UA" sz="4800" i="1" dirty="0">
                <a:solidFill>
                  <a:srgbClr val="FFFF00"/>
                </a:solidFill>
              </a:rPr>
              <a:t> в балістиці.</a:t>
            </a:r>
          </a:p>
          <a:p>
            <a:pPr algn="ctr">
              <a:spcBef>
                <a:spcPct val="0"/>
              </a:spcBef>
              <a:defRPr/>
            </a:pPr>
            <a:r>
              <a:rPr lang="uk-UA" sz="4800" i="1" dirty="0">
                <a:solidFill>
                  <a:srgbClr val="FFFF00"/>
                </a:solidFill>
              </a:rPr>
              <a:t>Військова справа.</a:t>
            </a:r>
            <a:endParaRPr lang="ru-RU" sz="4800" i="1" dirty="0">
              <a:solidFill>
                <a:srgbClr val="FFFF00"/>
              </a:solidFill>
            </a:endParaRPr>
          </a:p>
        </p:txBody>
      </p:sp>
      <p:pic>
        <p:nvPicPr>
          <p:cNvPr id="6" name="Picture 4" descr="http://cdn.iopscience.com/images/0143-0807/33/1/149/Full/ejp405251f1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3034" y="3645024"/>
            <a:ext cx="4640966" cy="32129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44208" y="11663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Підготував Дудник </a:t>
            </a:r>
            <a:r>
              <a:rPr lang="uk-UA" dirty="0"/>
              <a:t>І</a:t>
            </a:r>
            <a:r>
              <a:rPr lang="uk-UA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58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army-news.ru/images_stati/shema_primeneniya_Kitolov-654x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3480" y="3925824"/>
            <a:ext cx="4680520" cy="293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4788024" cy="1512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Балістика-це наука про механіку, яка займається вивченням польоту, поведінку і ефекти снарядів, особливо куль, авіаційних бомб, </a:t>
            </a:r>
            <a:r>
              <a:rPr lang="uk-UA" b="1" i="1" dirty="0" err="1" smtClean="0"/>
              <a:t>ракет.А</a:t>
            </a:r>
            <a:r>
              <a:rPr lang="uk-UA" b="1" i="1" dirty="0" smtClean="0"/>
              <a:t> саме:прискорення снаряду,опір повітря та вільне падіння</a:t>
            </a:r>
            <a:endParaRPr lang="uk-UA" b="1" i="1" dirty="0"/>
          </a:p>
        </p:txBody>
      </p:sp>
      <p:pic>
        <p:nvPicPr>
          <p:cNvPr id="5" name="Picture 4" descr="http://pandia.ru/text/78/162/images/image022_2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5013176"/>
            <a:ext cx="1409700" cy="742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34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dev.vpk-news.ru/sites/default/files/photographs/2012/03/21/0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https://upload.wikimedia.org/wikipedia/commons/thumb/6/61/Ideal_projectile_motion_for_different_angles.svg/512px-Ideal_projectile_motion_for_different_angles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0"/>
            <a:ext cx="7164288" cy="35821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59632" y="5229200"/>
            <a:ext cx="6876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>
                <a:solidFill>
                  <a:srgbClr val="FFFF00"/>
                </a:solidFill>
              </a:rPr>
              <a:t>t = час з моменту запуску, T = час польоту, R = діапазон і H = найвищу точку </a:t>
            </a:r>
            <a:r>
              <a:rPr lang="uk-UA" sz="2400" i="1" dirty="0" err="1" smtClean="0">
                <a:solidFill>
                  <a:srgbClr val="FFFF00"/>
                </a:solidFill>
              </a:rPr>
              <a:t>траекторії</a:t>
            </a:r>
            <a:r>
              <a:rPr lang="uk-UA" sz="2400" i="1" dirty="0" smtClean="0">
                <a:solidFill>
                  <a:srgbClr val="FFFF00"/>
                </a:solidFill>
              </a:rPr>
              <a:t> (показано стрілками).</a:t>
            </a:r>
            <a:endParaRPr lang="uk-UA" sz="2400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9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Тригонометрія в архітектурі , будівництві та мистецтві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76256" y="5805264"/>
            <a:ext cx="2098576" cy="105273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uk-UA" dirty="0" smtClean="0"/>
              <a:t>Підготувала:</a:t>
            </a:r>
          </a:p>
          <a:p>
            <a:pPr>
              <a:buNone/>
            </a:pPr>
            <a:r>
              <a:rPr lang="uk-UA" dirty="0" smtClean="0"/>
              <a:t> учениця 10 класу</a:t>
            </a:r>
          </a:p>
          <a:p>
            <a:pPr>
              <a:buNone/>
            </a:pPr>
            <a:r>
              <a:rPr lang="uk-UA" dirty="0" smtClean="0"/>
              <a:t>Головня Вероніка  </a:t>
            </a:r>
            <a:endParaRPr lang="ru-RU" dirty="0"/>
          </a:p>
        </p:txBody>
      </p:sp>
      <p:pic>
        <p:nvPicPr>
          <p:cNvPr id="1026" name="Picture 2" descr="http://cikavo-znaty.com/upload/images/1395050517_8r5-svl3j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789326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931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Міст</a:t>
            </a:r>
            <a:r>
              <a:rPr lang="ru-RU" dirty="0" smtClean="0"/>
              <a:t> шейха </a:t>
            </a:r>
            <a:r>
              <a:rPr lang="ru-RU" dirty="0" err="1" smtClean="0"/>
              <a:t>Зайда</a:t>
            </a:r>
            <a:r>
              <a:rPr lang="ru-RU" dirty="0" smtClean="0"/>
              <a:t> в </a:t>
            </a:r>
            <a:r>
              <a:rPr lang="ru-RU" dirty="0" err="1" smtClean="0"/>
              <a:t>Абу-Дабі</a:t>
            </a:r>
            <a:r>
              <a:rPr lang="ru-RU" dirty="0" smtClean="0"/>
              <a:t> , ОАЭ</a:t>
            </a:r>
            <a:endParaRPr lang="ru-RU" dirty="0"/>
          </a:p>
        </p:txBody>
      </p:sp>
      <p:pic>
        <p:nvPicPr>
          <p:cNvPr id="15362" name="Picture 2" descr="http://29palms.ru/photo/hotels/emirates/emirates2013/thumb/041_OAE_Abu-Dabi_Sheikh_Zayed_Bridge_at_night_Abu_Dhabi_Foto_philipus_-_Depositphotos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667626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13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Дитяча</a:t>
            </a:r>
            <a:r>
              <a:rPr lang="ru-RU" dirty="0" smtClean="0"/>
              <a:t> школа </a:t>
            </a:r>
            <a:r>
              <a:rPr lang="ru-RU" dirty="0" err="1" smtClean="0"/>
              <a:t>Гауді</a:t>
            </a:r>
            <a:r>
              <a:rPr lang="ru-RU" dirty="0" smtClean="0"/>
              <a:t> у </a:t>
            </a:r>
            <a:r>
              <a:rPr lang="ru-RU" dirty="0" err="1" smtClean="0"/>
              <a:t>Барселоні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6386" name="Picture 2" descr="http://www.uralweb.ru/p/uw/poster/6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667500" cy="5010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570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Страхова </a:t>
            </a:r>
            <a:r>
              <a:rPr lang="ru-RU" dirty="0" err="1" smtClean="0"/>
              <a:t>корпорація</a:t>
            </a:r>
            <a:r>
              <a:rPr lang="ru-RU" dirty="0" smtClean="0"/>
              <a:t> </a:t>
            </a:r>
            <a:r>
              <a:rPr lang="ru-RU" dirty="0" err="1" smtClean="0"/>
              <a:t>Swiss</a:t>
            </a:r>
            <a:r>
              <a:rPr lang="ru-RU" dirty="0" smtClean="0"/>
              <a:t> </a:t>
            </a:r>
            <a:r>
              <a:rPr lang="ru-RU" dirty="0" err="1" smtClean="0"/>
              <a:t>Re</a:t>
            </a:r>
            <a:r>
              <a:rPr lang="ru-RU" dirty="0" smtClean="0"/>
              <a:t> у </a:t>
            </a:r>
            <a:r>
              <a:rPr lang="ru-RU" dirty="0" err="1" smtClean="0"/>
              <a:t>Лондоні</a:t>
            </a:r>
            <a:endParaRPr lang="ru-RU" dirty="0"/>
          </a:p>
        </p:txBody>
      </p:sp>
      <p:pic>
        <p:nvPicPr>
          <p:cNvPr id="17410" name="Picture 2" descr="https://aedesign.files.wordpress.com/2010/08/g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800866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548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Фелікс</a:t>
            </a:r>
            <a:r>
              <a:rPr lang="ru-RU" dirty="0" smtClean="0"/>
              <a:t> Кандела</a:t>
            </a:r>
            <a:br>
              <a:rPr lang="ru-RU" dirty="0" smtClean="0"/>
            </a:br>
            <a:r>
              <a:rPr lang="ru-RU" dirty="0" smtClean="0"/>
              <a:t> Ресторан в </a:t>
            </a:r>
            <a:r>
              <a:rPr lang="ru-RU" dirty="0" err="1" smtClean="0"/>
              <a:t>Лос-Манантіалесі</a:t>
            </a:r>
            <a:endParaRPr lang="ru-RU" dirty="0"/>
          </a:p>
        </p:txBody>
      </p:sp>
      <p:pic>
        <p:nvPicPr>
          <p:cNvPr id="18434" name="Picture 2" descr="http://images.adsttc.com/media/images/5346/1fad/c07a/80f9/4d00/009f/large_jpg/FlickrDuncanC.jpg?13971045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6240693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624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936" y="0"/>
            <a:ext cx="99147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lasichna-muzika-Bethoven----Elz(muzofon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8" y="62484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64781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381000" y="2438400"/>
            <a:ext cx="8839200" cy="2917825"/>
            <a:chOff x="192" y="144"/>
            <a:chExt cx="5568" cy="1838"/>
          </a:xfrm>
        </p:grpSpPr>
        <p:grpSp>
          <p:nvGrpSpPr>
            <p:cNvPr id="10245" name="Group 5"/>
            <p:cNvGrpSpPr>
              <a:grpSpLocks/>
            </p:cNvGrpSpPr>
            <p:nvPr/>
          </p:nvGrpSpPr>
          <p:grpSpPr bwMode="auto">
            <a:xfrm>
              <a:off x="192" y="144"/>
              <a:ext cx="5568" cy="1824"/>
              <a:chOff x="192" y="144"/>
              <a:chExt cx="5376" cy="4032"/>
            </a:xfrm>
          </p:grpSpPr>
          <p:sp>
            <p:nvSpPr>
              <p:cNvPr id="10246" name="Line 6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47" name="Line 7"/>
              <p:cNvSpPr>
                <a:spLocks noChangeShapeType="1"/>
              </p:cNvSpPr>
              <p:nvPr/>
            </p:nvSpPr>
            <p:spPr bwMode="auto">
              <a:xfrm>
                <a:off x="556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48" name="Line 8"/>
              <p:cNvSpPr>
                <a:spLocks noChangeShapeType="1"/>
              </p:cNvSpPr>
              <p:nvPr/>
            </p:nvSpPr>
            <p:spPr bwMode="auto">
              <a:xfrm>
                <a:off x="44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49" name="Line 9"/>
              <p:cNvSpPr>
                <a:spLocks noChangeShapeType="1"/>
              </p:cNvSpPr>
              <p:nvPr/>
            </p:nvSpPr>
            <p:spPr bwMode="auto">
              <a:xfrm>
                <a:off x="70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0" name="Line 10"/>
              <p:cNvSpPr>
                <a:spLocks noChangeShapeType="1"/>
              </p:cNvSpPr>
              <p:nvPr/>
            </p:nvSpPr>
            <p:spPr bwMode="auto">
              <a:xfrm>
                <a:off x="96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1" name="Line 11"/>
              <p:cNvSpPr>
                <a:spLocks noChangeShapeType="1"/>
              </p:cNvSpPr>
              <p:nvPr/>
            </p:nvSpPr>
            <p:spPr bwMode="auto">
              <a:xfrm>
                <a:off x="121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2" name="Line 12"/>
              <p:cNvSpPr>
                <a:spLocks noChangeShapeType="1"/>
              </p:cNvSpPr>
              <p:nvPr/>
            </p:nvSpPr>
            <p:spPr bwMode="auto">
              <a:xfrm>
                <a:off x="147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3" name="Line 13"/>
              <p:cNvSpPr>
                <a:spLocks noChangeShapeType="1"/>
              </p:cNvSpPr>
              <p:nvPr/>
            </p:nvSpPr>
            <p:spPr bwMode="auto">
              <a:xfrm>
                <a:off x="172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4" name="Line 14"/>
              <p:cNvSpPr>
                <a:spLocks noChangeShapeType="1"/>
              </p:cNvSpPr>
              <p:nvPr/>
            </p:nvSpPr>
            <p:spPr bwMode="auto">
              <a:xfrm>
                <a:off x="198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5" name="Line 15"/>
              <p:cNvSpPr>
                <a:spLocks noChangeShapeType="1"/>
              </p:cNvSpPr>
              <p:nvPr/>
            </p:nvSpPr>
            <p:spPr bwMode="auto">
              <a:xfrm>
                <a:off x="224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6" name="Line 16"/>
              <p:cNvSpPr>
                <a:spLocks noChangeShapeType="1"/>
              </p:cNvSpPr>
              <p:nvPr/>
            </p:nvSpPr>
            <p:spPr bwMode="auto">
              <a:xfrm>
                <a:off x="249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7" name="Line 17"/>
              <p:cNvSpPr>
                <a:spLocks noChangeShapeType="1"/>
              </p:cNvSpPr>
              <p:nvPr/>
            </p:nvSpPr>
            <p:spPr bwMode="auto">
              <a:xfrm>
                <a:off x="275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8" name="Line 18"/>
              <p:cNvSpPr>
                <a:spLocks noChangeShapeType="1"/>
              </p:cNvSpPr>
              <p:nvPr/>
            </p:nvSpPr>
            <p:spPr bwMode="auto">
              <a:xfrm>
                <a:off x="300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9" name="Line 19"/>
              <p:cNvSpPr>
                <a:spLocks noChangeShapeType="1"/>
              </p:cNvSpPr>
              <p:nvPr/>
            </p:nvSpPr>
            <p:spPr bwMode="auto">
              <a:xfrm>
                <a:off x="326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0" name="Line 20"/>
              <p:cNvSpPr>
                <a:spLocks noChangeShapeType="1"/>
              </p:cNvSpPr>
              <p:nvPr/>
            </p:nvSpPr>
            <p:spPr bwMode="auto">
              <a:xfrm>
                <a:off x="352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1" name="Line 21"/>
              <p:cNvSpPr>
                <a:spLocks noChangeShapeType="1"/>
              </p:cNvSpPr>
              <p:nvPr/>
            </p:nvSpPr>
            <p:spPr bwMode="auto">
              <a:xfrm>
                <a:off x="377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2" name="Line 22"/>
              <p:cNvSpPr>
                <a:spLocks noChangeShapeType="1"/>
              </p:cNvSpPr>
              <p:nvPr/>
            </p:nvSpPr>
            <p:spPr bwMode="auto">
              <a:xfrm>
                <a:off x="403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3" name="Line 23"/>
              <p:cNvSpPr>
                <a:spLocks noChangeShapeType="1"/>
              </p:cNvSpPr>
              <p:nvPr/>
            </p:nvSpPr>
            <p:spPr bwMode="auto">
              <a:xfrm>
                <a:off x="428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4" name="Line 24"/>
              <p:cNvSpPr>
                <a:spLocks noChangeShapeType="1"/>
              </p:cNvSpPr>
              <p:nvPr/>
            </p:nvSpPr>
            <p:spPr bwMode="auto">
              <a:xfrm>
                <a:off x="454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5" name="Line 25"/>
              <p:cNvSpPr>
                <a:spLocks noChangeShapeType="1"/>
              </p:cNvSpPr>
              <p:nvPr/>
            </p:nvSpPr>
            <p:spPr bwMode="auto">
              <a:xfrm>
                <a:off x="480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6" name="Line 26"/>
              <p:cNvSpPr>
                <a:spLocks noChangeShapeType="1"/>
              </p:cNvSpPr>
              <p:nvPr/>
            </p:nvSpPr>
            <p:spPr bwMode="auto">
              <a:xfrm>
                <a:off x="505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7" name="Line 27"/>
              <p:cNvSpPr>
                <a:spLocks noChangeShapeType="1"/>
              </p:cNvSpPr>
              <p:nvPr/>
            </p:nvSpPr>
            <p:spPr bwMode="auto">
              <a:xfrm>
                <a:off x="531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268" name="Line 28"/>
            <p:cNvSpPr>
              <a:spLocks noChangeShapeType="1"/>
            </p:cNvSpPr>
            <p:nvPr/>
          </p:nvSpPr>
          <p:spPr bwMode="auto">
            <a:xfrm>
              <a:off x="192" y="14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69" name="Line 29"/>
            <p:cNvSpPr>
              <a:spLocks noChangeShapeType="1"/>
            </p:cNvSpPr>
            <p:nvPr/>
          </p:nvSpPr>
          <p:spPr bwMode="auto">
            <a:xfrm>
              <a:off x="192" y="37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0" name="Line 30"/>
            <p:cNvSpPr>
              <a:spLocks noChangeShapeType="1"/>
            </p:cNvSpPr>
            <p:nvPr/>
          </p:nvSpPr>
          <p:spPr bwMode="auto">
            <a:xfrm>
              <a:off x="192" y="60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1" name="Line 31"/>
            <p:cNvSpPr>
              <a:spLocks noChangeShapeType="1"/>
            </p:cNvSpPr>
            <p:nvPr/>
          </p:nvSpPr>
          <p:spPr bwMode="auto">
            <a:xfrm>
              <a:off x="192" y="83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2" name="Line 32"/>
            <p:cNvSpPr>
              <a:spLocks noChangeShapeType="1"/>
            </p:cNvSpPr>
            <p:nvPr/>
          </p:nvSpPr>
          <p:spPr bwMode="auto">
            <a:xfrm>
              <a:off x="192" y="106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3" name="Line 33"/>
            <p:cNvSpPr>
              <a:spLocks noChangeShapeType="1"/>
            </p:cNvSpPr>
            <p:nvPr/>
          </p:nvSpPr>
          <p:spPr bwMode="auto">
            <a:xfrm>
              <a:off x="192" y="129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4" name="Line 34"/>
            <p:cNvSpPr>
              <a:spLocks noChangeShapeType="1"/>
            </p:cNvSpPr>
            <p:nvPr/>
          </p:nvSpPr>
          <p:spPr bwMode="auto">
            <a:xfrm>
              <a:off x="192" y="152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5" name="Line 35"/>
            <p:cNvSpPr>
              <a:spLocks noChangeShapeType="1"/>
            </p:cNvSpPr>
            <p:nvPr/>
          </p:nvSpPr>
          <p:spPr bwMode="auto">
            <a:xfrm>
              <a:off x="192" y="1751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6" name="Line 36"/>
            <p:cNvSpPr>
              <a:spLocks noChangeShapeType="1"/>
            </p:cNvSpPr>
            <p:nvPr/>
          </p:nvSpPr>
          <p:spPr bwMode="auto">
            <a:xfrm>
              <a:off x="192" y="198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0277" name="Freeform 37"/>
          <p:cNvSpPr>
            <a:spLocks/>
          </p:cNvSpPr>
          <p:nvPr/>
        </p:nvSpPr>
        <p:spPr bwMode="auto">
          <a:xfrm>
            <a:off x="381000" y="3886200"/>
            <a:ext cx="8610600" cy="77788"/>
          </a:xfrm>
          <a:custGeom>
            <a:avLst/>
            <a:gdLst>
              <a:gd name="T0" fmla="*/ 0 w 5632"/>
              <a:gd name="T1" fmla="*/ 0 h 1"/>
              <a:gd name="T2" fmla="*/ 5632 w 563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632" h="1">
                <a:moveTo>
                  <a:pt x="0" y="0"/>
                </a:moveTo>
                <a:lnTo>
                  <a:pt x="563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78" name="Freeform 38"/>
          <p:cNvSpPr>
            <a:spLocks/>
          </p:cNvSpPr>
          <p:nvPr/>
        </p:nvSpPr>
        <p:spPr bwMode="auto">
          <a:xfrm>
            <a:off x="4572000" y="2514600"/>
            <a:ext cx="12700" cy="3200400"/>
          </a:xfrm>
          <a:custGeom>
            <a:avLst/>
            <a:gdLst>
              <a:gd name="T0" fmla="*/ 8 w 8"/>
              <a:gd name="T1" fmla="*/ 2016 h 2016"/>
              <a:gd name="T2" fmla="*/ 0 w 8"/>
              <a:gd name="T3" fmla="*/ 0 h 20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2016">
                <a:moveTo>
                  <a:pt x="8" y="2016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79" name="Text Box 39"/>
          <p:cNvSpPr txBox="1">
            <a:spLocks noChangeArrowheads="1"/>
          </p:cNvSpPr>
          <p:nvPr/>
        </p:nvSpPr>
        <p:spPr bwMode="auto">
          <a:xfrm>
            <a:off x="4267200" y="35814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O</a:t>
            </a:r>
            <a:endParaRPr lang="ru-RU" sz="20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0280" name="Text Box 40"/>
          <p:cNvSpPr txBox="1">
            <a:spLocks noChangeArrowheads="1"/>
          </p:cNvSpPr>
          <p:nvPr/>
        </p:nvSpPr>
        <p:spPr bwMode="auto">
          <a:xfrm>
            <a:off x="8610600" y="3276600"/>
            <a:ext cx="41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x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4191000" y="2209800"/>
            <a:ext cx="38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y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0282" name="Text Box 42"/>
          <p:cNvSpPr txBox="1">
            <a:spLocks noChangeArrowheads="1"/>
          </p:cNvSpPr>
          <p:nvPr/>
        </p:nvSpPr>
        <p:spPr bwMode="auto">
          <a:xfrm>
            <a:off x="4495800" y="403860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-</a:t>
            </a:r>
            <a: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0283" name="Text Box 43"/>
          <p:cNvSpPr txBox="1">
            <a:spLocks noChangeArrowheads="1"/>
          </p:cNvSpPr>
          <p:nvPr/>
        </p:nvSpPr>
        <p:spPr bwMode="auto">
          <a:xfrm>
            <a:off x="4572000" y="32766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pic>
        <p:nvPicPr>
          <p:cNvPr id="10284" name="Picture 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86200"/>
            <a:ext cx="2889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5" name="Picture 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4667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6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962400"/>
            <a:ext cx="374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7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8862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8" name="Picture 4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962400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9" name="Picture 4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200"/>
            <a:ext cx="352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90" name="Picture 5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962400"/>
            <a:ext cx="3048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92" name="Picture 5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962400"/>
            <a:ext cx="4159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94" name="Text Box 54"/>
          <p:cNvSpPr txBox="1"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uk-UA" sz="4000" dirty="0">
                <a:solidFill>
                  <a:srgbClr val="FFFF00"/>
                </a:solidFill>
              </a:rPr>
              <a:t>Графік  функцій </a:t>
            </a:r>
            <a:r>
              <a:rPr lang="en-US" sz="4000" i="1" dirty="0">
                <a:solidFill>
                  <a:srgbClr val="FFFF00"/>
                </a:solidFill>
              </a:rPr>
              <a:t>y</a:t>
            </a:r>
            <a:r>
              <a:rPr lang="en-US" sz="4000" dirty="0">
                <a:solidFill>
                  <a:srgbClr val="FFFF00"/>
                </a:solidFill>
              </a:rPr>
              <a:t> = </a:t>
            </a:r>
            <a:r>
              <a:rPr lang="en-US" sz="4000" dirty="0" err="1" smtClean="0">
                <a:solidFill>
                  <a:srgbClr val="FFFF00"/>
                </a:solidFill>
              </a:rPr>
              <a:t>tg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i="1" dirty="0">
                <a:solidFill>
                  <a:srgbClr val="FFFF00"/>
                </a:solidFill>
              </a:rPr>
              <a:t>x</a:t>
            </a:r>
            <a:endParaRPr lang="ru-RU" sz="4000" i="1" dirty="0">
              <a:solidFill>
                <a:srgbClr val="FFFF00"/>
              </a:solidFill>
            </a:endParaRPr>
          </a:p>
        </p:txBody>
      </p:sp>
      <p:grpSp>
        <p:nvGrpSpPr>
          <p:cNvPr id="10318" name="Group 78"/>
          <p:cNvGrpSpPr>
            <a:grpSpLocks/>
          </p:cNvGrpSpPr>
          <p:nvPr/>
        </p:nvGrpSpPr>
        <p:grpSpPr bwMode="auto">
          <a:xfrm>
            <a:off x="1447800" y="2514600"/>
            <a:ext cx="6324600" cy="3124200"/>
            <a:chOff x="912" y="1576"/>
            <a:chExt cx="3984" cy="1968"/>
          </a:xfrm>
        </p:grpSpPr>
        <p:sp>
          <p:nvSpPr>
            <p:cNvPr id="10296" name="Freeform 56"/>
            <p:cNvSpPr>
              <a:spLocks/>
            </p:cNvSpPr>
            <p:nvPr/>
          </p:nvSpPr>
          <p:spPr bwMode="auto">
            <a:xfrm>
              <a:off x="1712" y="1592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98" name="Freeform 58"/>
            <p:cNvSpPr>
              <a:spLocks/>
            </p:cNvSpPr>
            <p:nvPr/>
          </p:nvSpPr>
          <p:spPr bwMode="auto">
            <a:xfrm>
              <a:off x="3288" y="1576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0" name="Freeform 60"/>
            <p:cNvSpPr>
              <a:spLocks/>
            </p:cNvSpPr>
            <p:nvPr/>
          </p:nvSpPr>
          <p:spPr bwMode="auto">
            <a:xfrm>
              <a:off x="2496" y="1584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3" name="Freeform 63"/>
            <p:cNvSpPr>
              <a:spLocks/>
            </p:cNvSpPr>
            <p:nvPr/>
          </p:nvSpPr>
          <p:spPr bwMode="auto">
            <a:xfrm>
              <a:off x="912" y="1584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4" name="Freeform 64"/>
            <p:cNvSpPr>
              <a:spLocks/>
            </p:cNvSpPr>
            <p:nvPr/>
          </p:nvSpPr>
          <p:spPr bwMode="auto">
            <a:xfrm>
              <a:off x="4088" y="1576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6" name="Freeform 66"/>
            <p:cNvSpPr>
              <a:spLocks/>
            </p:cNvSpPr>
            <p:nvPr/>
          </p:nvSpPr>
          <p:spPr bwMode="auto">
            <a:xfrm>
              <a:off x="4895" y="1576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10319" name="Group 79"/>
          <p:cNvGrpSpPr>
            <a:grpSpLocks/>
          </p:cNvGrpSpPr>
          <p:nvPr/>
        </p:nvGrpSpPr>
        <p:grpSpPr bwMode="auto">
          <a:xfrm>
            <a:off x="1524000" y="2362200"/>
            <a:ext cx="6184900" cy="3187700"/>
            <a:chOff x="960" y="1488"/>
            <a:chExt cx="3896" cy="2008"/>
          </a:xfrm>
        </p:grpSpPr>
        <p:sp>
          <p:nvSpPr>
            <p:cNvPr id="10299" name="Freeform 59"/>
            <p:cNvSpPr>
              <a:spLocks/>
            </p:cNvSpPr>
            <p:nvPr/>
          </p:nvSpPr>
          <p:spPr bwMode="auto">
            <a:xfrm>
              <a:off x="2544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1" name="Freeform 61"/>
            <p:cNvSpPr>
              <a:spLocks/>
            </p:cNvSpPr>
            <p:nvPr/>
          </p:nvSpPr>
          <p:spPr bwMode="auto">
            <a:xfrm>
              <a:off x="1776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2" name="Freeform 62"/>
            <p:cNvSpPr>
              <a:spLocks/>
            </p:cNvSpPr>
            <p:nvPr/>
          </p:nvSpPr>
          <p:spPr bwMode="auto">
            <a:xfrm>
              <a:off x="960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5" name="Freeform 65"/>
            <p:cNvSpPr>
              <a:spLocks/>
            </p:cNvSpPr>
            <p:nvPr/>
          </p:nvSpPr>
          <p:spPr bwMode="auto">
            <a:xfrm>
              <a:off x="3360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7" name="Freeform 67"/>
            <p:cNvSpPr>
              <a:spLocks/>
            </p:cNvSpPr>
            <p:nvPr/>
          </p:nvSpPr>
          <p:spPr bwMode="auto">
            <a:xfrm>
              <a:off x="4176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0313" name="Text Box 73"/>
          <p:cNvSpPr txBox="1">
            <a:spLocks noChangeArrowheads="1"/>
          </p:cNvSpPr>
          <p:nvPr/>
        </p:nvSpPr>
        <p:spPr bwMode="auto">
          <a:xfrm>
            <a:off x="5652120" y="1676400"/>
            <a:ext cx="29584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uk-UA" sz="3200" dirty="0">
                <a:solidFill>
                  <a:srgbClr val="006600"/>
                </a:solidFill>
              </a:rPr>
              <a:t>тангенсоїда</a:t>
            </a:r>
            <a:endParaRPr lang="ru-RU" sz="3200" dirty="0">
              <a:solidFill>
                <a:srgbClr val="006600"/>
              </a:solidFill>
            </a:endParaRPr>
          </a:p>
        </p:txBody>
      </p:sp>
      <p:pic>
        <p:nvPicPr>
          <p:cNvPr id="10320" name="Picture 8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962400"/>
            <a:ext cx="3302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21" name="Picture 8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6200"/>
            <a:ext cx="35560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752803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4" grpId="0"/>
      <p:bldP spid="103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381000" y="2438400"/>
            <a:ext cx="8839200" cy="2917825"/>
            <a:chOff x="192" y="144"/>
            <a:chExt cx="5568" cy="1838"/>
          </a:xfrm>
        </p:grpSpPr>
        <p:grpSp>
          <p:nvGrpSpPr>
            <p:cNvPr id="10245" name="Group 5"/>
            <p:cNvGrpSpPr>
              <a:grpSpLocks/>
            </p:cNvGrpSpPr>
            <p:nvPr/>
          </p:nvGrpSpPr>
          <p:grpSpPr bwMode="auto">
            <a:xfrm>
              <a:off x="192" y="144"/>
              <a:ext cx="5568" cy="1824"/>
              <a:chOff x="192" y="144"/>
              <a:chExt cx="5376" cy="4032"/>
            </a:xfrm>
          </p:grpSpPr>
          <p:sp>
            <p:nvSpPr>
              <p:cNvPr id="10246" name="Line 6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47" name="Line 7"/>
              <p:cNvSpPr>
                <a:spLocks noChangeShapeType="1"/>
              </p:cNvSpPr>
              <p:nvPr/>
            </p:nvSpPr>
            <p:spPr bwMode="auto">
              <a:xfrm>
                <a:off x="556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48" name="Line 8"/>
              <p:cNvSpPr>
                <a:spLocks noChangeShapeType="1"/>
              </p:cNvSpPr>
              <p:nvPr/>
            </p:nvSpPr>
            <p:spPr bwMode="auto">
              <a:xfrm>
                <a:off x="44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49" name="Line 9"/>
              <p:cNvSpPr>
                <a:spLocks noChangeShapeType="1"/>
              </p:cNvSpPr>
              <p:nvPr/>
            </p:nvSpPr>
            <p:spPr bwMode="auto">
              <a:xfrm>
                <a:off x="70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0" name="Line 10"/>
              <p:cNvSpPr>
                <a:spLocks noChangeShapeType="1"/>
              </p:cNvSpPr>
              <p:nvPr/>
            </p:nvSpPr>
            <p:spPr bwMode="auto">
              <a:xfrm>
                <a:off x="96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1" name="Line 11"/>
              <p:cNvSpPr>
                <a:spLocks noChangeShapeType="1"/>
              </p:cNvSpPr>
              <p:nvPr/>
            </p:nvSpPr>
            <p:spPr bwMode="auto">
              <a:xfrm>
                <a:off x="121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2" name="Line 12"/>
              <p:cNvSpPr>
                <a:spLocks noChangeShapeType="1"/>
              </p:cNvSpPr>
              <p:nvPr/>
            </p:nvSpPr>
            <p:spPr bwMode="auto">
              <a:xfrm>
                <a:off x="147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3" name="Line 13"/>
              <p:cNvSpPr>
                <a:spLocks noChangeShapeType="1"/>
              </p:cNvSpPr>
              <p:nvPr/>
            </p:nvSpPr>
            <p:spPr bwMode="auto">
              <a:xfrm>
                <a:off x="172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4" name="Line 14"/>
              <p:cNvSpPr>
                <a:spLocks noChangeShapeType="1"/>
              </p:cNvSpPr>
              <p:nvPr/>
            </p:nvSpPr>
            <p:spPr bwMode="auto">
              <a:xfrm>
                <a:off x="198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5" name="Line 15"/>
              <p:cNvSpPr>
                <a:spLocks noChangeShapeType="1"/>
              </p:cNvSpPr>
              <p:nvPr/>
            </p:nvSpPr>
            <p:spPr bwMode="auto">
              <a:xfrm>
                <a:off x="224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6" name="Line 16"/>
              <p:cNvSpPr>
                <a:spLocks noChangeShapeType="1"/>
              </p:cNvSpPr>
              <p:nvPr/>
            </p:nvSpPr>
            <p:spPr bwMode="auto">
              <a:xfrm>
                <a:off x="249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7" name="Line 17"/>
              <p:cNvSpPr>
                <a:spLocks noChangeShapeType="1"/>
              </p:cNvSpPr>
              <p:nvPr/>
            </p:nvSpPr>
            <p:spPr bwMode="auto">
              <a:xfrm>
                <a:off x="275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8" name="Line 18"/>
              <p:cNvSpPr>
                <a:spLocks noChangeShapeType="1"/>
              </p:cNvSpPr>
              <p:nvPr/>
            </p:nvSpPr>
            <p:spPr bwMode="auto">
              <a:xfrm>
                <a:off x="300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9" name="Line 19"/>
              <p:cNvSpPr>
                <a:spLocks noChangeShapeType="1"/>
              </p:cNvSpPr>
              <p:nvPr/>
            </p:nvSpPr>
            <p:spPr bwMode="auto">
              <a:xfrm>
                <a:off x="326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0" name="Line 20"/>
              <p:cNvSpPr>
                <a:spLocks noChangeShapeType="1"/>
              </p:cNvSpPr>
              <p:nvPr/>
            </p:nvSpPr>
            <p:spPr bwMode="auto">
              <a:xfrm>
                <a:off x="352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1" name="Line 21"/>
              <p:cNvSpPr>
                <a:spLocks noChangeShapeType="1"/>
              </p:cNvSpPr>
              <p:nvPr/>
            </p:nvSpPr>
            <p:spPr bwMode="auto">
              <a:xfrm>
                <a:off x="377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2" name="Line 22"/>
              <p:cNvSpPr>
                <a:spLocks noChangeShapeType="1"/>
              </p:cNvSpPr>
              <p:nvPr/>
            </p:nvSpPr>
            <p:spPr bwMode="auto">
              <a:xfrm>
                <a:off x="403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3" name="Line 23"/>
              <p:cNvSpPr>
                <a:spLocks noChangeShapeType="1"/>
              </p:cNvSpPr>
              <p:nvPr/>
            </p:nvSpPr>
            <p:spPr bwMode="auto">
              <a:xfrm>
                <a:off x="4288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4" name="Line 24"/>
              <p:cNvSpPr>
                <a:spLocks noChangeShapeType="1"/>
              </p:cNvSpPr>
              <p:nvPr/>
            </p:nvSpPr>
            <p:spPr bwMode="auto">
              <a:xfrm>
                <a:off x="4544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5" name="Line 25"/>
              <p:cNvSpPr>
                <a:spLocks noChangeShapeType="1"/>
              </p:cNvSpPr>
              <p:nvPr/>
            </p:nvSpPr>
            <p:spPr bwMode="auto">
              <a:xfrm>
                <a:off x="4800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6" name="Line 26"/>
              <p:cNvSpPr>
                <a:spLocks noChangeShapeType="1"/>
              </p:cNvSpPr>
              <p:nvPr/>
            </p:nvSpPr>
            <p:spPr bwMode="auto">
              <a:xfrm>
                <a:off x="5056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7" name="Line 27"/>
              <p:cNvSpPr>
                <a:spLocks noChangeShapeType="1"/>
              </p:cNvSpPr>
              <p:nvPr/>
            </p:nvSpPr>
            <p:spPr bwMode="auto">
              <a:xfrm>
                <a:off x="5312" y="144"/>
                <a:ext cx="0" cy="403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268" name="Line 28"/>
            <p:cNvSpPr>
              <a:spLocks noChangeShapeType="1"/>
            </p:cNvSpPr>
            <p:nvPr/>
          </p:nvSpPr>
          <p:spPr bwMode="auto">
            <a:xfrm>
              <a:off x="192" y="14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69" name="Line 29"/>
            <p:cNvSpPr>
              <a:spLocks noChangeShapeType="1"/>
            </p:cNvSpPr>
            <p:nvPr/>
          </p:nvSpPr>
          <p:spPr bwMode="auto">
            <a:xfrm>
              <a:off x="192" y="37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0" name="Line 30"/>
            <p:cNvSpPr>
              <a:spLocks noChangeShapeType="1"/>
            </p:cNvSpPr>
            <p:nvPr/>
          </p:nvSpPr>
          <p:spPr bwMode="auto">
            <a:xfrm>
              <a:off x="192" y="60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1" name="Line 31"/>
            <p:cNvSpPr>
              <a:spLocks noChangeShapeType="1"/>
            </p:cNvSpPr>
            <p:nvPr/>
          </p:nvSpPr>
          <p:spPr bwMode="auto">
            <a:xfrm>
              <a:off x="192" y="834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2" name="Line 32"/>
            <p:cNvSpPr>
              <a:spLocks noChangeShapeType="1"/>
            </p:cNvSpPr>
            <p:nvPr/>
          </p:nvSpPr>
          <p:spPr bwMode="auto">
            <a:xfrm>
              <a:off x="192" y="1063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3" name="Line 33"/>
            <p:cNvSpPr>
              <a:spLocks noChangeShapeType="1"/>
            </p:cNvSpPr>
            <p:nvPr/>
          </p:nvSpPr>
          <p:spPr bwMode="auto">
            <a:xfrm>
              <a:off x="192" y="129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4" name="Line 34"/>
            <p:cNvSpPr>
              <a:spLocks noChangeShapeType="1"/>
            </p:cNvSpPr>
            <p:nvPr/>
          </p:nvSpPr>
          <p:spPr bwMode="auto">
            <a:xfrm>
              <a:off x="192" y="152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5" name="Line 35"/>
            <p:cNvSpPr>
              <a:spLocks noChangeShapeType="1"/>
            </p:cNvSpPr>
            <p:nvPr/>
          </p:nvSpPr>
          <p:spPr bwMode="auto">
            <a:xfrm>
              <a:off x="192" y="1751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76" name="Line 36"/>
            <p:cNvSpPr>
              <a:spLocks noChangeShapeType="1"/>
            </p:cNvSpPr>
            <p:nvPr/>
          </p:nvSpPr>
          <p:spPr bwMode="auto">
            <a:xfrm>
              <a:off x="192" y="1982"/>
              <a:ext cx="55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0277" name="Freeform 37"/>
          <p:cNvSpPr>
            <a:spLocks/>
          </p:cNvSpPr>
          <p:nvPr/>
        </p:nvSpPr>
        <p:spPr bwMode="auto">
          <a:xfrm>
            <a:off x="381000" y="3886200"/>
            <a:ext cx="8610600" cy="77788"/>
          </a:xfrm>
          <a:custGeom>
            <a:avLst/>
            <a:gdLst>
              <a:gd name="T0" fmla="*/ 0 w 5632"/>
              <a:gd name="T1" fmla="*/ 0 h 1"/>
              <a:gd name="T2" fmla="*/ 5632 w 563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632" h="1">
                <a:moveTo>
                  <a:pt x="0" y="0"/>
                </a:moveTo>
                <a:lnTo>
                  <a:pt x="563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78" name="Freeform 38"/>
          <p:cNvSpPr>
            <a:spLocks/>
          </p:cNvSpPr>
          <p:nvPr/>
        </p:nvSpPr>
        <p:spPr bwMode="auto">
          <a:xfrm>
            <a:off x="4572000" y="2514600"/>
            <a:ext cx="12700" cy="3200400"/>
          </a:xfrm>
          <a:custGeom>
            <a:avLst/>
            <a:gdLst>
              <a:gd name="T0" fmla="*/ 8 w 8"/>
              <a:gd name="T1" fmla="*/ 2016 h 2016"/>
              <a:gd name="T2" fmla="*/ 0 w 8"/>
              <a:gd name="T3" fmla="*/ 0 h 20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2016">
                <a:moveTo>
                  <a:pt x="8" y="2016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79" name="Text Box 39"/>
          <p:cNvSpPr txBox="1">
            <a:spLocks noChangeArrowheads="1"/>
          </p:cNvSpPr>
          <p:nvPr/>
        </p:nvSpPr>
        <p:spPr bwMode="auto">
          <a:xfrm>
            <a:off x="4267200" y="35814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O</a:t>
            </a:r>
            <a:endParaRPr lang="ru-RU" sz="20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0280" name="Text Box 40"/>
          <p:cNvSpPr txBox="1">
            <a:spLocks noChangeArrowheads="1"/>
          </p:cNvSpPr>
          <p:nvPr/>
        </p:nvSpPr>
        <p:spPr bwMode="auto">
          <a:xfrm>
            <a:off x="8610600" y="3276600"/>
            <a:ext cx="41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x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4191000" y="2209800"/>
            <a:ext cx="38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y</a:t>
            </a:r>
            <a:endParaRPr lang="ru-RU" sz="3600" b="1" i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0282" name="Text Box 42"/>
          <p:cNvSpPr txBox="1">
            <a:spLocks noChangeArrowheads="1"/>
          </p:cNvSpPr>
          <p:nvPr/>
        </p:nvSpPr>
        <p:spPr bwMode="auto">
          <a:xfrm>
            <a:off x="4495800" y="4038600"/>
            <a:ext cx="38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-</a:t>
            </a:r>
            <a: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0283" name="Text Box 43"/>
          <p:cNvSpPr txBox="1">
            <a:spLocks noChangeArrowheads="1"/>
          </p:cNvSpPr>
          <p:nvPr/>
        </p:nvSpPr>
        <p:spPr bwMode="auto">
          <a:xfrm>
            <a:off x="4572000" y="32766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1</a:t>
            </a:r>
            <a:endParaRPr lang="ru-RU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pic>
        <p:nvPicPr>
          <p:cNvPr id="10284" name="Picture 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86200"/>
            <a:ext cx="2889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5" name="Picture 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4667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6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962400"/>
            <a:ext cx="374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7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8862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8" name="Picture 4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962400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9" name="Picture 4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200"/>
            <a:ext cx="352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90" name="Picture 5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962400"/>
            <a:ext cx="3048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92" name="Picture 5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962400"/>
            <a:ext cx="4159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94" name="Text Box 54"/>
          <p:cNvSpPr txBox="1"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uk-UA" sz="4000" dirty="0">
                <a:solidFill>
                  <a:srgbClr val="FFFF00"/>
                </a:solidFill>
              </a:rPr>
              <a:t>Графік  функцій </a:t>
            </a:r>
            <a:r>
              <a:rPr lang="en-US" sz="4000" i="1" dirty="0">
                <a:solidFill>
                  <a:srgbClr val="FFFF00"/>
                </a:solidFill>
              </a:rPr>
              <a:t>y</a:t>
            </a:r>
            <a:r>
              <a:rPr lang="en-US" sz="4000" dirty="0">
                <a:solidFill>
                  <a:srgbClr val="FFFF00"/>
                </a:solidFill>
              </a:rPr>
              <a:t> = </a:t>
            </a:r>
            <a:r>
              <a:rPr lang="en-US" sz="4000" dirty="0" err="1" smtClean="0">
                <a:solidFill>
                  <a:srgbClr val="FFFF00"/>
                </a:solidFill>
              </a:rPr>
              <a:t>ctg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i="1" dirty="0">
                <a:solidFill>
                  <a:srgbClr val="FFFF00"/>
                </a:solidFill>
              </a:rPr>
              <a:t>x</a:t>
            </a:r>
            <a:endParaRPr lang="ru-RU" sz="4000" i="1" dirty="0">
              <a:solidFill>
                <a:srgbClr val="FFFF00"/>
              </a:solidFill>
            </a:endParaRPr>
          </a:p>
        </p:txBody>
      </p:sp>
      <p:grpSp>
        <p:nvGrpSpPr>
          <p:cNvPr id="10318" name="Group 78"/>
          <p:cNvGrpSpPr>
            <a:grpSpLocks/>
          </p:cNvGrpSpPr>
          <p:nvPr/>
        </p:nvGrpSpPr>
        <p:grpSpPr bwMode="auto">
          <a:xfrm>
            <a:off x="2051720" y="2514600"/>
            <a:ext cx="6324600" cy="3124200"/>
            <a:chOff x="912" y="1576"/>
            <a:chExt cx="3984" cy="1968"/>
          </a:xfrm>
        </p:grpSpPr>
        <p:sp>
          <p:nvSpPr>
            <p:cNvPr id="10296" name="Freeform 56"/>
            <p:cNvSpPr>
              <a:spLocks/>
            </p:cNvSpPr>
            <p:nvPr/>
          </p:nvSpPr>
          <p:spPr bwMode="auto">
            <a:xfrm>
              <a:off x="1712" y="1592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298" name="Freeform 58"/>
            <p:cNvSpPr>
              <a:spLocks/>
            </p:cNvSpPr>
            <p:nvPr/>
          </p:nvSpPr>
          <p:spPr bwMode="auto">
            <a:xfrm>
              <a:off x="3288" y="1576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0" name="Freeform 60"/>
            <p:cNvSpPr>
              <a:spLocks/>
            </p:cNvSpPr>
            <p:nvPr/>
          </p:nvSpPr>
          <p:spPr bwMode="auto">
            <a:xfrm>
              <a:off x="2496" y="1584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3" name="Freeform 63"/>
            <p:cNvSpPr>
              <a:spLocks/>
            </p:cNvSpPr>
            <p:nvPr/>
          </p:nvSpPr>
          <p:spPr bwMode="auto">
            <a:xfrm>
              <a:off x="912" y="1584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4" name="Freeform 64"/>
            <p:cNvSpPr>
              <a:spLocks/>
            </p:cNvSpPr>
            <p:nvPr/>
          </p:nvSpPr>
          <p:spPr bwMode="auto">
            <a:xfrm>
              <a:off x="4088" y="1576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6" name="Freeform 66"/>
            <p:cNvSpPr>
              <a:spLocks/>
            </p:cNvSpPr>
            <p:nvPr/>
          </p:nvSpPr>
          <p:spPr bwMode="auto">
            <a:xfrm>
              <a:off x="4895" y="1576"/>
              <a:ext cx="1" cy="1952"/>
            </a:xfrm>
            <a:custGeom>
              <a:avLst/>
              <a:gdLst>
                <a:gd name="T0" fmla="*/ 0 w 1"/>
                <a:gd name="T1" fmla="*/ 0 h 1952"/>
                <a:gd name="T2" fmla="*/ 0 w 1"/>
                <a:gd name="T3" fmla="*/ 1952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952">
                  <a:moveTo>
                    <a:pt x="0" y="0"/>
                  </a:moveTo>
                  <a:cubicBezTo>
                    <a:pt x="0" y="327"/>
                    <a:pt x="0" y="1545"/>
                    <a:pt x="0" y="1952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10319" name="Group 79"/>
          <p:cNvGrpSpPr>
            <a:grpSpLocks/>
          </p:cNvGrpSpPr>
          <p:nvPr/>
        </p:nvGrpSpPr>
        <p:grpSpPr bwMode="auto">
          <a:xfrm>
            <a:off x="1524000" y="7298084"/>
            <a:ext cx="6184900" cy="3187700"/>
            <a:chOff x="960" y="1488"/>
            <a:chExt cx="3896" cy="2008"/>
          </a:xfrm>
        </p:grpSpPr>
        <p:sp>
          <p:nvSpPr>
            <p:cNvPr id="10299" name="Freeform 59"/>
            <p:cNvSpPr>
              <a:spLocks/>
            </p:cNvSpPr>
            <p:nvPr/>
          </p:nvSpPr>
          <p:spPr bwMode="auto">
            <a:xfrm>
              <a:off x="2544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1" name="Freeform 61"/>
            <p:cNvSpPr>
              <a:spLocks/>
            </p:cNvSpPr>
            <p:nvPr/>
          </p:nvSpPr>
          <p:spPr bwMode="auto">
            <a:xfrm>
              <a:off x="1776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2" name="Freeform 62"/>
            <p:cNvSpPr>
              <a:spLocks/>
            </p:cNvSpPr>
            <p:nvPr/>
          </p:nvSpPr>
          <p:spPr bwMode="auto">
            <a:xfrm>
              <a:off x="960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5" name="Freeform 65"/>
            <p:cNvSpPr>
              <a:spLocks/>
            </p:cNvSpPr>
            <p:nvPr/>
          </p:nvSpPr>
          <p:spPr bwMode="auto">
            <a:xfrm>
              <a:off x="3360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07" name="Freeform 67"/>
            <p:cNvSpPr>
              <a:spLocks/>
            </p:cNvSpPr>
            <p:nvPr/>
          </p:nvSpPr>
          <p:spPr bwMode="auto">
            <a:xfrm>
              <a:off x="4176" y="1488"/>
              <a:ext cx="680" cy="2008"/>
            </a:xfrm>
            <a:custGeom>
              <a:avLst/>
              <a:gdLst>
                <a:gd name="T0" fmla="*/ 0 w 680"/>
                <a:gd name="T1" fmla="*/ 2008 h 2008"/>
                <a:gd name="T2" fmla="*/ 48 w 680"/>
                <a:gd name="T3" fmla="*/ 1576 h 2008"/>
                <a:gd name="T4" fmla="*/ 136 w 680"/>
                <a:gd name="T5" fmla="*/ 1200 h 2008"/>
                <a:gd name="T6" fmla="*/ 320 w 680"/>
                <a:gd name="T7" fmla="*/ 960 h 2008"/>
                <a:gd name="T8" fmla="*/ 526 w 680"/>
                <a:gd name="T9" fmla="*/ 734 h 2008"/>
                <a:gd name="T10" fmla="*/ 640 w 680"/>
                <a:gd name="T11" fmla="*/ 328 h 2008"/>
                <a:gd name="T12" fmla="*/ 680 w 680"/>
                <a:gd name="T13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0" h="2008">
                  <a:moveTo>
                    <a:pt x="0" y="2008"/>
                  </a:moveTo>
                  <a:cubicBezTo>
                    <a:pt x="8" y="1936"/>
                    <a:pt x="25" y="1711"/>
                    <a:pt x="48" y="1576"/>
                  </a:cubicBezTo>
                  <a:cubicBezTo>
                    <a:pt x="71" y="1441"/>
                    <a:pt x="91" y="1303"/>
                    <a:pt x="136" y="1200"/>
                  </a:cubicBezTo>
                  <a:cubicBezTo>
                    <a:pt x="181" y="1097"/>
                    <a:pt x="272" y="999"/>
                    <a:pt x="320" y="960"/>
                  </a:cubicBezTo>
                  <a:cubicBezTo>
                    <a:pt x="368" y="921"/>
                    <a:pt x="466" y="894"/>
                    <a:pt x="526" y="734"/>
                  </a:cubicBezTo>
                  <a:cubicBezTo>
                    <a:pt x="579" y="629"/>
                    <a:pt x="614" y="450"/>
                    <a:pt x="640" y="328"/>
                  </a:cubicBezTo>
                  <a:cubicBezTo>
                    <a:pt x="666" y="206"/>
                    <a:pt x="672" y="68"/>
                    <a:pt x="680" y="0"/>
                  </a:cubicBezTo>
                </a:path>
              </a:pathLst>
            </a:custGeom>
            <a:noFill/>
            <a:ln w="1905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0313" name="Text Box 73"/>
          <p:cNvSpPr txBox="1">
            <a:spLocks noChangeArrowheads="1"/>
          </p:cNvSpPr>
          <p:nvPr/>
        </p:nvSpPr>
        <p:spPr bwMode="auto">
          <a:xfrm>
            <a:off x="5724128" y="1676400"/>
            <a:ext cx="28864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uk-UA" sz="3200" dirty="0" err="1">
                <a:solidFill>
                  <a:srgbClr val="006600"/>
                </a:solidFill>
              </a:rPr>
              <a:t>котангенсоїда</a:t>
            </a:r>
            <a:endParaRPr lang="ru-RU" sz="3200" dirty="0">
              <a:solidFill>
                <a:srgbClr val="006600"/>
              </a:solidFill>
            </a:endParaRPr>
          </a:p>
        </p:txBody>
      </p:sp>
      <p:pic>
        <p:nvPicPr>
          <p:cNvPr id="10320" name="Picture 8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962400"/>
            <a:ext cx="3302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21" name="Picture 8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6200"/>
            <a:ext cx="35560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4" name="Picture 2" descr="C:\графік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49" b="21549"/>
          <a:stretch/>
        </p:blipFill>
        <p:spPr bwMode="auto">
          <a:xfrm>
            <a:off x="4685903" y="2455390"/>
            <a:ext cx="1038225" cy="291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графік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49" b="21549"/>
          <a:stretch/>
        </p:blipFill>
        <p:spPr bwMode="auto">
          <a:xfrm>
            <a:off x="5982047" y="2455390"/>
            <a:ext cx="1038225" cy="291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графік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49" b="21549"/>
          <a:stretch/>
        </p:blipFill>
        <p:spPr bwMode="auto">
          <a:xfrm>
            <a:off x="7236296" y="2455390"/>
            <a:ext cx="1038225" cy="291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графік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49" b="21549"/>
          <a:stretch/>
        </p:blipFill>
        <p:spPr bwMode="auto">
          <a:xfrm>
            <a:off x="3461767" y="2455390"/>
            <a:ext cx="1038225" cy="291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C:\графік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49" b="21549"/>
          <a:stretch/>
        </p:blipFill>
        <p:spPr bwMode="auto">
          <a:xfrm>
            <a:off x="2195736" y="2455390"/>
            <a:ext cx="1038225" cy="291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C:\графік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49" b="21549"/>
          <a:stretch/>
        </p:blipFill>
        <p:spPr bwMode="auto">
          <a:xfrm>
            <a:off x="941487" y="2455390"/>
            <a:ext cx="1038225" cy="291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381311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4" grpId="0"/>
      <p:bldP spid="103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uk-UA" dirty="0" smtClean="0"/>
              <a:t>Властивості функцій </a:t>
            </a:r>
            <a:br>
              <a:rPr lang="uk-UA" dirty="0" smtClean="0"/>
            </a:br>
            <a:r>
              <a:rPr lang="en-US" dirty="0" smtClean="0"/>
              <a:t>y=</a:t>
            </a:r>
            <a:r>
              <a:rPr lang="en-US" dirty="0" err="1" smtClean="0"/>
              <a:t>tg</a:t>
            </a:r>
            <a:r>
              <a:rPr lang="en-US" dirty="0" smtClean="0"/>
              <a:t> x, y=</a:t>
            </a:r>
            <a:r>
              <a:rPr lang="en-US" dirty="0" err="1" smtClean="0"/>
              <a:t>ctg</a:t>
            </a:r>
            <a:r>
              <a:rPr lang="en-US" dirty="0" smtClean="0"/>
              <a:t> x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77" y="1340768"/>
            <a:ext cx="7911163" cy="5508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77" y="1338588"/>
            <a:ext cx="7778280" cy="551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164682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>
                <a:solidFill>
                  <a:schemeClr val="tx1"/>
                </a:solidFill>
              </a:rPr>
              <a:t>Побудувати графіки функцій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414" name="Rectangle 30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6413" name="Picture 29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963" y="1804988"/>
            <a:ext cx="3779837" cy="113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6415" name="Picture 3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124200"/>
            <a:ext cx="3352800" cy="130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630747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4F4F4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804</Words>
  <Application>Microsoft Office PowerPoint</Application>
  <PresentationFormat>Экран (4:3)</PresentationFormat>
  <Paragraphs>159</Paragraphs>
  <Slides>59</Slides>
  <Notes>1</Notes>
  <HiddenSlides>2</HiddenSlides>
  <MMClips>2</MMClips>
  <ScaleCrop>false</ScaleCrop>
  <HeadingPairs>
    <vt:vector size="6" baseType="variant"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8" baseType="lpstr">
      <vt:lpstr>Тема Office</vt:lpstr>
      <vt:lpstr>Оформление по умолчанию</vt:lpstr>
      <vt:lpstr>Тема1</vt:lpstr>
      <vt:lpstr>Воздушный поток</vt:lpstr>
      <vt:lpstr>Глобус</vt:lpstr>
      <vt:lpstr>Соседство</vt:lpstr>
      <vt:lpstr>2_Тема Office</vt:lpstr>
      <vt:lpstr>1_Тема Office</vt:lpstr>
      <vt:lpstr>Формула</vt:lpstr>
      <vt:lpstr>Презентация PowerPoint</vt:lpstr>
      <vt:lpstr>Презентация PowerPoint</vt:lpstr>
      <vt:lpstr>Графік  функцій y = sin x</vt:lpstr>
      <vt:lpstr>Графік  функцій y = cos x</vt:lpstr>
      <vt:lpstr>Властивості функцій  y=sin x, y=cos x</vt:lpstr>
      <vt:lpstr>Графік  функцій y = tg x</vt:lpstr>
      <vt:lpstr>Графік  функцій y = ctg x</vt:lpstr>
      <vt:lpstr>Властивості функцій  y=tg x, y=ctg x</vt:lpstr>
      <vt:lpstr>Побудувати графіки функцій</vt:lpstr>
      <vt:lpstr>АЛГОРИТМ ПОБУДОВИ ФУНКЦІЇ  </vt:lpstr>
      <vt:lpstr>Презентация PowerPoint</vt:lpstr>
      <vt:lpstr>АЛГОРИТМ ПОБУДОВИ ФУНКЦІЇ  </vt:lpstr>
      <vt:lpstr>Графік  функцій </vt:lpstr>
      <vt:lpstr>Презентация PowerPoint</vt:lpstr>
      <vt:lpstr>Математичні пазли</vt:lpstr>
      <vt:lpstr>Презентация PowerPoint</vt:lpstr>
      <vt:lpstr>Презентация PowerPoint</vt:lpstr>
      <vt:lpstr>Домашнє завдання</vt:lpstr>
      <vt:lpstr>Застосування тригонометричних функцій в різних сферах людської діяльності</vt:lpstr>
      <vt:lpstr>Презентация PowerPoint</vt:lpstr>
      <vt:lpstr>Математичний маятник</vt:lpstr>
      <vt:lpstr>Гармонічні коливання</vt:lpstr>
      <vt:lpstr>Осцилографи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Тригонометрія в метеорології</vt:lpstr>
      <vt:lpstr>Презентация PowerPoint</vt:lpstr>
      <vt:lpstr>Як складаються  прогнози погоди</vt:lpstr>
      <vt:lpstr>Прилади, які використовуються в метеорології</vt:lpstr>
      <vt:lpstr>    Види морських хвиль   </vt:lpstr>
      <vt:lpstr>Хвилі як графіки функцій</vt:lpstr>
      <vt:lpstr>Приливи та відливи</vt:lpstr>
      <vt:lpstr>Графік припливів і відпливів залежно від часу дня та пір року</vt:lpstr>
      <vt:lpstr>Використання тригонометрії в сейсмології</vt:lpstr>
      <vt:lpstr>Сейсмологія-наука про землетруси</vt:lpstr>
      <vt:lpstr>Сейсмограф-прилад для попередження землетрусів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Тригонометрія в архітектурі , будівництві та мистецтві</vt:lpstr>
      <vt:lpstr>Міст шейха Зайда в Абу-Дабі , ОАЭ</vt:lpstr>
      <vt:lpstr>Дитяча школа Гауді у Барселоні </vt:lpstr>
      <vt:lpstr>Страхова корпорація Swiss Re у Лондоні</vt:lpstr>
      <vt:lpstr>Фелікс Кандела  Ресторан в Лос-Манантіалесі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seruy</dc:creator>
  <cp:lastModifiedBy>Admin</cp:lastModifiedBy>
  <cp:revision>14</cp:revision>
  <dcterms:created xsi:type="dcterms:W3CDTF">2016-03-16T12:21:55Z</dcterms:created>
  <dcterms:modified xsi:type="dcterms:W3CDTF">2016-03-17T13:09:53Z</dcterms:modified>
</cp:coreProperties>
</file>