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5" r:id="rId37"/>
    <p:sldId id="296" r:id="rId38"/>
    <p:sldId id="297" r:id="rId39"/>
    <p:sldId id="291" r:id="rId40"/>
    <p:sldId id="292" r:id="rId41"/>
    <p:sldId id="293" r:id="rId42"/>
    <p:sldId id="294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F16"/>
    <a:srgbClr val="D8A7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49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091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087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150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387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518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664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162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75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595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760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882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79067-CF8E-4D34-8D4F-AAC168835A28}" type="datetimeFigureOut">
              <a:rPr lang="ru-RU" smtClean="0"/>
              <a:t>18.02.2017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E4E3-B1DF-427B-B474-0B1A9C5DB6C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505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2448272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8500" b="1" cap="all" dirty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«Відсотки»</a:t>
            </a:r>
            <a:endParaRPr lang="ru-RU" sz="8500" b="1" cap="all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437112"/>
            <a:ext cx="8064896" cy="1631032"/>
          </a:xfrm>
        </p:spPr>
        <p:txBody>
          <a:bodyPr anchor="ctr"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uk-UA" sz="4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Урок узагальнення </a:t>
            </a:r>
            <a:r>
              <a:rPr lang="uk-UA" sz="40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та </a:t>
            </a:r>
            <a:r>
              <a:rPr lang="uk-UA" sz="40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систематизації знань</a:t>
            </a:r>
          </a:p>
        </p:txBody>
      </p:sp>
    </p:spTree>
    <p:extLst>
      <p:ext uri="{BB962C8B-B14F-4D97-AF65-F5344CB8AC3E}">
        <p14:creationId xmlns:p14="http://schemas.microsoft.com/office/powerpoint/2010/main" val="419893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Гра «Карусель запитань»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8568952" cy="4680520"/>
          </a:xfrm>
        </p:spPr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	Як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позначать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відсоток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  <a:p>
            <a:pPr marL="0" indent="0" algn="just">
              <a:buNone/>
            </a:pPr>
            <a:r>
              <a:rPr lang="ru-RU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</a:p>
          <a:p>
            <a:pPr marL="0" indent="0" algn="just">
              <a:buNone/>
            </a:pPr>
            <a:r>
              <a:rPr lang="ru-RU" sz="6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1 </a:t>
            </a:r>
            <a:r>
              <a:rPr lang="ru-RU" sz="6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 = 1/100 = 0,01</a:t>
            </a:r>
          </a:p>
        </p:txBody>
      </p:sp>
    </p:spTree>
    <p:extLst>
      <p:ext uri="{BB962C8B-B14F-4D97-AF65-F5344CB8AC3E}">
        <p14:creationId xmlns:p14="http://schemas.microsoft.com/office/powerpoint/2010/main" val="38707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Гра «Карусель запитань»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844824"/>
                <a:ext cx="8568952" cy="4680520"/>
              </a:xfrm>
            </p:spPr>
            <p:txBody>
              <a:bodyPr anchor="ctr">
                <a:normAutofit fontScale="62500" lnSpcReduction="20000"/>
              </a:bodyPr>
              <a:lstStyle/>
              <a:p>
                <a:pPr marL="0" indent="0" algn="just">
                  <a:buNone/>
                </a:pPr>
                <a:r>
                  <a:rPr lang="ru-RU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3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.</a:t>
                </a:r>
                <a:r>
                  <a:rPr lang="ru-RU" sz="4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	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Як </a:t>
                </a:r>
                <a:r>
                  <a:rPr lang="uk-UA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називається</a:t>
                </a:r>
                <a:r>
                  <a:rPr lang="ru-RU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1 %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від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центнера, метра, гектара?</a:t>
                </a:r>
              </a:p>
              <a:p>
                <a:pPr marL="0" indent="0" algn="just">
                  <a:buNone/>
                </a:pPr>
                <a:endParaRPr lang="ru-RU" sz="4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  <a:p>
                <a:pPr marL="0" indent="0" algn="ctr">
                  <a:buNone/>
                </a:pPr>
                <a:r>
                  <a:rPr lang="ru-RU" sz="60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1кг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79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79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79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ru-RU" sz="60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ц</a:t>
                </a:r>
              </a:p>
              <a:p>
                <a:pPr marL="0" indent="0" algn="ctr">
                  <a:buNone/>
                </a:pPr>
                <a:r>
                  <a:rPr lang="ru-RU" sz="60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1см </a:t>
                </a:r>
                <a:r>
                  <a:rPr lang="ru-RU" sz="60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=</a:t>
                </a:r>
                <a:r>
                  <a:rPr lang="ru-RU" sz="60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0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60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𝟏𝟎𝟎</m:t>
                        </m:r>
                      </m:den>
                    </m:f>
                    <m:r>
                      <a:rPr lang="ru-RU" sz="6000" b="1" i="1"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 </m:t>
                    </m:r>
                  </m:oMath>
                </a14:m>
                <a:r>
                  <a:rPr lang="ru-RU" sz="60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м</a:t>
                </a:r>
              </a:p>
              <a:p>
                <a:pPr marL="0" indent="0" algn="ctr">
                  <a:buNone/>
                </a:pPr>
                <a:r>
                  <a:rPr lang="ru-RU" sz="60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1ар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ru-RU" sz="60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ru-RU" sz="60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ru-RU" sz="60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0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га</a:t>
                </a:r>
                <a:endParaRPr lang="ru-RU" sz="60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844824"/>
                <a:ext cx="8568952" cy="4680520"/>
              </a:xfrm>
              <a:blipFill rotWithShape="1">
                <a:blip r:embed="rId4"/>
                <a:stretch>
                  <a:fillRect l="-2560" r="-30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990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Гра «Карусель запитань»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524" y="1844824"/>
            <a:ext cx="8568952" cy="4896544"/>
          </a:xfrm>
        </p:spPr>
        <p:txBody>
          <a:bodyPr anchor="ctr">
            <a:normAutofit fontScale="85000" lnSpcReduction="10000"/>
          </a:bodyPr>
          <a:lstStyle/>
          <a:p>
            <a:pPr marL="1143000" indent="-1143000" algn="just">
              <a:buAutoNum type="arabicPeriod" startAt="4"/>
            </a:pPr>
            <a:r>
              <a:rPr lang="uk-UA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Пригадай, де в своєму житті ви зустрічаєте поняття відсоток</a:t>
            </a: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  <a:p>
            <a:pPr marL="0" indent="0" algn="ctr">
              <a:buNone/>
            </a:pPr>
            <a:r>
              <a:rPr lang="uk-UA" sz="10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???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44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s://chargeback.pro/images/information/chargback02512201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6" t="7219" r="38559" b="9494"/>
          <a:stretch/>
        </p:blipFill>
        <p:spPr bwMode="auto">
          <a:xfrm>
            <a:off x="513567" y="576196"/>
            <a:ext cx="1716066" cy="197911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newsy-world.ru/uploads/posts/2014-08/1407212889150f2854472e8463ffa26de595b152fe2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7781" y="492730"/>
            <a:ext cx="3330364" cy="243221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0763" y="2536637"/>
            <a:ext cx="204220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Фінансова діяльність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00" y="3017225"/>
            <a:ext cx="309634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Соціальна діяльність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4" name="Picture 6" descr="http://dnpr.com.ua/sites/default/files/u1206/dsjhs2_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73016"/>
            <a:ext cx="3313537" cy="250709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05017" y="6237312"/>
            <a:ext cx="309634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Політична діяльність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6" name="Picture 8" descr="http://images.unian.net/photos/2015_06/1434440112-820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776" y="674096"/>
            <a:ext cx="2614636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555559" y="2555560"/>
            <a:ext cx="204220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Комунальні платежі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7178" name="Picture 10" descr="http://svan.com.ua/assets/images/News/sale/bonpla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59" y="3729154"/>
            <a:ext cx="2758165" cy="206862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0569" y="5797778"/>
            <a:ext cx="3096344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Розпродажі, знижки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7180" name="Picture 12" descr="http://careprost-russia.ru/sites/default/files/pictures/chemistry-woman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361" y="3402736"/>
            <a:ext cx="2686042" cy="239504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555560" y="5756941"/>
            <a:ext cx="232741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uk-UA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Наука, техніка, медицина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53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Гра «Карусель запитань»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8568952" cy="4464496"/>
          </a:xfrm>
        </p:spPr>
        <p:txBody>
          <a:bodyPr anchor="ctr"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5.Що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дає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нам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вміння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обчислювати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відсотки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  <a:p>
            <a:pPr marL="0" indent="0" algn="just">
              <a:buNone/>
            </a:pPr>
            <a:endParaRPr lang="ru-RU" sz="6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6.Чи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впливає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відсоток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 наше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життя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  <a:p>
            <a:pPr marL="0" indent="0" algn="just">
              <a:buNone/>
            </a:pPr>
            <a:endParaRPr lang="ru-RU" sz="6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7.Як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використовують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поняття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відсотка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професійній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діяльності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6051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ГРУПА І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5184576"/>
          </a:xfrm>
        </p:spPr>
        <p:txBody>
          <a:bodyPr anchor="ctr">
            <a:normAutofit fontScale="70000" lnSpcReduction="20000"/>
          </a:bodyPr>
          <a:lstStyle/>
          <a:p>
            <a:pPr algn="just">
              <a:buFontTx/>
              <a:buChar char="-"/>
            </a:pP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перетворити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відсоток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десятковий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дріб</a:t>
            </a: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  <a:p>
            <a:pPr marL="0" indent="0" algn="just">
              <a:buNone/>
            </a:pPr>
            <a:r>
              <a:rPr lang="ru-RU" sz="6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Щоб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перетворити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десятковий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дріб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треба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поділити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число </a:t>
            </a:r>
            <a:r>
              <a:rPr lang="ru-RU" sz="6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процентів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 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100%.</a:t>
            </a:r>
          </a:p>
          <a:p>
            <a:pPr marL="0" indent="0" algn="ctr">
              <a:buNone/>
            </a:pPr>
            <a:r>
              <a:rPr lang="uk-UA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Приклад:</a:t>
            </a:r>
          </a:p>
          <a:p>
            <a:pPr marL="0" indent="0" algn="ctr">
              <a:buNone/>
            </a:pPr>
            <a:r>
              <a:rPr lang="uk-UA" sz="79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17%=17%:100%=0,17</a:t>
            </a:r>
            <a:endParaRPr lang="ru-RU" sz="79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239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ГРУПА І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556792"/>
                <a:ext cx="8568952" cy="5112568"/>
              </a:xfrm>
            </p:spPr>
            <p:txBody>
              <a:bodyPr anchor="ctr">
                <a:normAutofit fontScale="62500" lnSpcReduction="20000"/>
              </a:bodyPr>
              <a:lstStyle/>
              <a:p>
                <a:pPr marL="0" indent="0" algn="just">
                  <a:buNone/>
                </a:pPr>
                <a:r>
                  <a:rPr lang="ru-RU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Як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перетворити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десятковий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дріб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на </a:t>
                </a:r>
                <a:r>
                  <a:rPr lang="ru-RU" sz="6400" b="1" dirty="0" err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відсоток</a:t>
                </a:r>
                <a:r>
                  <a:rPr lang="ru-RU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?</a:t>
                </a:r>
              </a:p>
              <a:p>
                <a:pPr marL="0" indent="0" algn="just">
                  <a:buNone/>
                </a:pPr>
                <a:r>
                  <a:rPr lang="ru-RU" sz="6400" b="1" dirty="0" err="1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Щоб</a:t>
                </a:r>
                <a:r>
                  <a:rPr lang="ru-RU" sz="64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перетворити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десятковий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дріб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у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відсотки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, треба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його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помножити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на </a:t>
                </a:r>
                <a:r>
                  <a:rPr lang="ru-RU" sz="64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100%.</a:t>
                </a:r>
              </a:p>
              <a:p>
                <a:pPr marL="0" indent="0" algn="ctr">
                  <a:buNone/>
                </a:pPr>
                <a:r>
                  <a:rPr lang="uk-UA" sz="5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Приклад</a:t>
                </a:r>
                <a:r>
                  <a:rPr lang="uk-UA" sz="5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:</a:t>
                </a:r>
              </a:p>
              <a:p>
                <a:pPr marL="0" indent="0" algn="ctr">
                  <a:buNone/>
                </a:pPr>
                <a:r>
                  <a:rPr lang="uk-UA" sz="66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0,48=0,48</a:t>
                </a:r>
                <a14:m>
                  <m:oMath xmlns:m="http://schemas.openxmlformats.org/officeDocument/2006/math">
                    <m:r>
                      <a:rPr lang="uk-UA" sz="6600" b="1" i="1" dirty="0" smtClean="0"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uk-UA" sz="66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100%=48%</a:t>
                </a:r>
                <a:endParaRPr lang="ru-RU" sz="6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556792"/>
                <a:ext cx="8568952" cy="5112568"/>
              </a:xfrm>
              <a:blipFill rotWithShape="1">
                <a:blip r:embed="rId4"/>
                <a:stretch>
                  <a:fillRect l="-2560" r="-30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9104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ГРУПА І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484784"/>
                <a:ext cx="8568952" cy="5184576"/>
              </a:xfrm>
            </p:spPr>
            <p:txBody>
              <a:bodyPr anchor="ctr">
                <a:normAutofit fontScale="55000" lnSpcReduction="20000"/>
              </a:bodyPr>
              <a:lstStyle/>
              <a:p>
                <a:pPr marL="0" indent="0" algn="just">
                  <a:buNone/>
                </a:pPr>
                <a:r>
                  <a:rPr lang="ru-RU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Як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перетворити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звичайний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дріб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на </a:t>
                </a:r>
                <a:r>
                  <a:rPr lang="ru-RU" sz="6400" b="1" dirty="0" err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відсоток</a:t>
                </a:r>
                <a:r>
                  <a:rPr lang="ru-RU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?</a:t>
                </a:r>
              </a:p>
              <a:p>
                <a:pPr marL="0" indent="0" algn="just">
                  <a:buNone/>
                </a:pPr>
                <a:r>
                  <a:rPr lang="ru-RU" sz="6400" b="1" dirty="0" err="1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Щоб</a:t>
                </a:r>
                <a:r>
                  <a:rPr lang="ru-RU" sz="64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перетворити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звичайний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дріб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у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відсотки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, треба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спочатку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перетворити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його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в </a:t>
                </a:r>
                <a:r>
                  <a:rPr lang="ru-RU" sz="6400" b="1" dirty="0" err="1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десятковий</a:t>
                </a:r>
                <a:r>
                  <a:rPr lang="ru-RU" sz="64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, а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потім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помножити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отриманий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десятковий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дріб</a:t>
                </a:r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на </a:t>
                </a:r>
                <a:r>
                  <a:rPr lang="ru-RU" sz="64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100%.</a:t>
                </a:r>
              </a:p>
              <a:p>
                <a:pPr marL="0" indent="0" algn="ctr">
                  <a:buNone/>
                </a:pPr>
                <a:r>
                  <a:rPr lang="uk-UA" sz="48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Приклад: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uk-UA" sz="8200" b="1" i="1" dirty="0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fPr>
                      <m:num>
                        <m:r>
                          <a:rPr lang="uk-UA" sz="8200" b="1" i="1" dirty="0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uk-UA" sz="8200" b="1" i="1" dirty="0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uk-UA" sz="60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=0,</a:t>
                </a:r>
                <a:r>
                  <a:rPr lang="uk-UA" sz="60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6</a:t>
                </a:r>
                <a14:m>
                  <m:oMath xmlns:m="http://schemas.openxmlformats.org/officeDocument/2006/math">
                    <m:r>
                      <a:rPr lang="uk-UA" sz="6000" b="1" i="1" dirty="0"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  <a:ea typeface="Cambria Math"/>
                      </a:rPr>
                      <m:t>∙</m:t>
                    </m:r>
                  </m:oMath>
                </a14:m>
                <a:r>
                  <a:rPr lang="uk-UA" sz="60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100</a:t>
                </a:r>
                <a:r>
                  <a:rPr lang="uk-UA" sz="60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%=60%</a:t>
                </a:r>
                <a:endParaRPr lang="ru-RU" sz="6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484784"/>
                <a:ext cx="8568952" cy="5184576"/>
              </a:xfrm>
              <a:blipFill rotWithShape="1">
                <a:blip r:embed="rId4"/>
                <a:stretch>
                  <a:fillRect l="-2134" r="-25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91048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ГРУПА ІІ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2" cy="5184576"/>
          </a:xfrm>
        </p:spPr>
        <p:txBody>
          <a:bodyPr anchor="ctr"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знайти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відсоток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числа?</a:t>
            </a:r>
          </a:p>
          <a:p>
            <a:pPr marL="0" indent="0" algn="just">
              <a:buNone/>
            </a:pPr>
            <a:endParaRPr lang="ru-RU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6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Щоб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знайти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р%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числа </a:t>
            </a:r>
            <a:r>
              <a:rPr lang="ru-RU" sz="6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потрібно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число </a:t>
            </a:r>
            <a:r>
              <a:rPr lang="ru-RU" sz="6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помножити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дріб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р/100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Приклад:</a:t>
            </a:r>
          </a:p>
          <a:p>
            <a:pPr marL="0" indent="0" algn="just">
              <a:buNone/>
            </a:pPr>
            <a:r>
              <a:rPr lang="ru-RU" sz="6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Знайти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25%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65.</a:t>
            </a:r>
          </a:p>
          <a:p>
            <a:pPr marL="0" indent="0" algn="ctr">
              <a:buNone/>
            </a:pPr>
            <a:r>
              <a:rPr lang="ru-RU" sz="6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Розв’язання</a:t>
            </a: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just">
              <a:buNone/>
            </a:pP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65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∙25/100=16,25.</a:t>
            </a:r>
          </a:p>
          <a:p>
            <a:pPr marL="0" indent="0" algn="just">
              <a:buNone/>
            </a:pP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08372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ГРУПА ІІ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2" cy="5184576"/>
          </a:xfrm>
        </p:spPr>
        <p:txBody>
          <a:bodyPr anchor="ctr"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знайти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число за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його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відсотком</a:t>
            </a: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  <a:p>
            <a:pPr marL="0" indent="0" algn="just">
              <a:buNone/>
            </a:pPr>
            <a:r>
              <a:rPr lang="ru-RU" sz="6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Щоб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знайти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число, </a:t>
            </a:r>
            <a:r>
              <a:rPr lang="ru-RU" sz="6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р%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якого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дорівнюють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потрібно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число в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поділити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дріб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р/100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Приклад:</a:t>
            </a:r>
          </a:p>
          <a:p>
            <a:pPr marL="0" indent="0" algn="just">
              <a:buNone/>
            </a:pPr>
            <a:r>
              <a:rPr lang="ru-RU" sz="6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Знайти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число, 15%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якого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дорівнюють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45.</a:t>
            </a:r>
          </a:p>
          <a:p>
            <a:pPr marL="0" indent="0" algn="ctr">
              <a:buNone/>
            </a:pPr>
            <a:r>
              <a:rPr lang="ru-RU" sz="6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Розв’язання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45:15/100=∙(45∙100)/15=300.</a:t>
            </a:r>
          </a:p>
        </p:txBody>
      </p:sp>
    </p:spTree>
    <p:extLst>
      <p:ext uri="{BB962C8B-B14F-4D97-AF65-F5344CB8AC3E}">
        <p14:creationId xmlns:p14="http://schemas.microsoft.com/office/powerpoint/2010/main" val="300421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8500" b="1" cap="all" dirty="0" smtClean="0">
                <a:ln w="0"/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Цілі:</a:t>
            </a:r>
            <a:endParaRPr lang="ru-RU" sz="8500" b="1" cap="all" dirty="0">
              <a:ln w="0"/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 anchor="ctr">
            <a:normAutofit fontScale="70000" lnSpcReduction="20000"/>
          </a:bodyPr>
          <a:lstStyle/>
          <a:p>
            <a:pPr lvl="0" algn="just"/>
            <a:r>
              <a:rPr lang="uk-UA" b="1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навчальна</a:t>
            </a:r>
            <a:r>
              <a:rPr lang="uk-UA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систематизувати і узагальнити знання учнів про раціональні числа, відсотки, продемонструвати можливість інтегрування математики з економікою на прикладі розв’язування текстових задач, вдосконалювати обчислювальні навички учнів. 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just"/>
            <a:r>
              <a:rPr lang="uk-UA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виховна: 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розвиток соціального інтелекту, формування уміння оперувати економічними термінами, аналізувати, робити висновки, розвивати уміння працювати в групі.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lvl="0" algn="just"/>
            <a:r>
              <a:rPr lang="uk-UA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розвиваюча: </a:t>
            </a:r>
            <a:r>
              <a:rPr lang="uk-UA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набуття навичок самостійної роботи з інформаційно-комп’ютерними технологіями, уміння бачити проблему і визначати шляхи її вирішення, розвиток інтересу до даної теми і взагалі до предмету</a:t>
            </a:r>
            <a:r>
              <a:rPr lang="uk-UA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82787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ГРУПА ІІІ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2" cy="5184576"/>
          </a:xfrm>
        </p:spPr>
        <p:txBody>
          <a:bodyPr anchor="ctr"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знайти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відсоткове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відношення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двох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чисел</a:t>
            </a: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  <a:p>
            <a:pPr marL="0" indent="0" algn="just">
              <a:buNone/>
            </a:pPr>
            <a:r>
              <a:rPr lang="ru-RU" sz="6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Щоб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знайти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скільки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відсотків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становить число </a:t>
            </a:r>
            <a:r>
              <a:rPr lang="ru-RU" sz="6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числа </a:t>
            </a:r>
            <a:r>
              <a:rPr lang="ru-RU" sz="6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потрібно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поділити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6400" b="1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і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записати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результат у </a:t>
            </a:r>
            <a:r>
              <a:rPr lang="ru-RU" sz="6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відсотках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</a:p>
          <a:p>
            <a:pPr marL="0" indent="0" algn="ctr">
              <a:buNone/>
            </a:pP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Приклад:</a:t>
            </a:r>
          </a:p>
          <a:p>
            <a:pPr marL="0" indent="0" algn="just">
              <a:buNone/>
            </a:pPr>
            <a:r>
              <a:rPr lang="ru-RU" sz="6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Знайти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відсоткове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відношення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чисел 26 і 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65.</a:t>
            </a:r>
          </a:p>
          <a:p>
            <a:pPr marL="0" indent="0" algn="ctr">
              <a:buNone/>
            </a:pPr>
            <a:r>
              <a:rPr lang="ru-RU" sz="6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Розв’язання</a:t>
            </a:r>
            <a:r>
              <a:rPr lang="ru-RU" sz="6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26/65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∙100%=0,4∙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100%=40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%.</a:t>
            </a:r>
          </a:p>
        </p:txBody>
      </p:sp>
    </p:spTree>
    <p:extLst>
      <p:ext uri="{BB962C8B-B14F-4D97-AF65-F5344CB8AC3E}">
        <p14:creationId xmlns:p14="http://schemas.microsoft.com/office/powerpoint/2010/main" val="300421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ГРУПА І</a:t>
            </a:r>
            <a:r>
              <a:rPr lang="en-US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V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484784"/>
                <a:ext cx="8568952" cy="5184576"/>
              </a:xfrm>
            </p:spPr>
            <p:txBody>
              <a:bodyPr anchor="ctr">
                <a:normAutofit fontScale="62500" lnSpcReduction="20000"/>
              </a:bodyPr>
              <a:lstStyle/>
              <a:p>
                <a:pPr marL="0" indent="0" algn="ctr">
                  <a:buNone/>
                </a:pP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Формула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простих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відсотків</a:t>
                </a:r>
                <a:endParaRPr lang="ru-RU" sz="64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64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64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en-US" sz="64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b>
                    </m:sSub>
                    <m:r>
                      <a:rPr lang="en-US" sz="6400" b="1"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64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64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en-US" sz="6400" b="1" i="1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en-US" sz="6400" b="1"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(</m:t>
                    </m:r>
                  </m:oMath>
                </a14:m>
                <a:r>
                  <a:rPr lang="ru-RU" sz="64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1+p</a:t>
                </a:r>
                <a:r>
                  <a:rPr lang="en-US" sz="64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n</a:t>
                </a:r>
                <a:r>
                  <a:rPr lang="ru-RU" sz="64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/100</a:t>
                </a:r>
                <a:r>
                  <a:rPr lang="en-US" sz="64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)</a:t>
                </a:r>
              </a:p>
              <a:p>
                <a:pPr marL="0" indent="0" algn="just">
                  <a:buNone/>
                </a:pPr>
                <a:r>
                  <a:rPr lang="ru-RU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За </a:t>
                </a:r>
                <a:r>
                  <a:rPr lang="ru-RU" sz="6400" b="1" dirty="0" err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за</a:t>
                </a:r>
                <a:r>
                  <a:rPr lang="ru-RU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допомогою</a:t>
                </a:r>
                <a:r>
                  <a:rPr lang="ru-RU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цієї</a:t>
                </a:r>
                <a:r>
                  <a:rPr lang="ru-RU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формули</a:t>
                </a:r>
                <a:r>
                  <a:rPr lang="ru-RU" sz="64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проводять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обчислення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пов’язані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з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нарахуванням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пені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,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амортизацією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механізмів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,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зміною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ціни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64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тощо</a:t>
                </a:r>
                <a:r>
                  <a:rPr lang="ru-RU" sz="64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. </a:t>
                </a:r>
                <a:endParaRPr lang="ru-RU" sz="64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484784"/>
                <a:ext cx="8568952" cy="5184576"/>
              </a:xfrm>
              <a:blipFill rotWithShape="1">
                <a:blip r:embed="rId4"/>
                <a:stretch>
                  <a:fillRect l="-2560" r="-30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8543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ГРУПА І</a:t>
            </a:r>
            <a:r>
              <a:rPr lang="en-US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V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568952" cy="5184576"/>
          </a:xfrm>
        </p:spPr>
        <p:txBody>
          <a:bodyPr anchor="ctr"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Приклад:</a:t>
            </a:r>
          </a:p>
          <a:p>
            <a:pPr marL="0" indent="0" algn="just">
              <a:buNone/>
            </a:pP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Банк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нараховує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вкладникам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щомісяця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0,5%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внесеної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суми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Клієнт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зробив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внесок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у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розмірі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1200 грн. Яка сума буде на </a:t>
            </a:r>
            <a:r>
              <a:rPr lang="ru-RU" sz="6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рахунку</a:t>
            </a:r>
            <a:r>
              <a:rPr lang="ru-RU" sz="6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через 7 </a:t>
            </a:r>
            <a:r>
              <a:rPr lang="ru-RU" sz="6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місяців</a:t>
            </a:r>
            <a:r>
              <a:rPr lang="ru-RU" sz="6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  <a:endParaRPr lang="ru-RU" sz="6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6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Розв’язання</a:t>
            </a:r>
            <a:r>
              <a:rPr lang="ru-RU" sz="6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ctr">
              <a:buNone/>
            </a:pPr>
            <a:r>
              <a:rPr lang="ru-RU" sz="55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</a:t>
            </a:r>
            <a:r>
              <a:rPr lang="en-US" sz="55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 = 1200 (1+(0,5∙7)/100) =1242 </a:t>
            </a:r>
            <a:r>
              <a:rPr lang="ru-RU" sz="40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грн</a:t>
            </a:r>
            <a:endParaRPr lang="ru-RU" sz="4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48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ГРУПА </a:t>
            </a:r>
            <a:r>
              <a:rPr lang="en-US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V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484784"/>
                <a:ext cx="8568952" cy="5184576"/>
              </a:xfrm>
            </p:spPr>
            <p:txBody>
              <a:bodyPr anchor="ctr">
                <a:normAutofit/>
              </a:bodyPr>
              <a:lstStyle/>
              <a:p>
                <a:pPr marL="0" indent="0" algn="ctr">
                  <a:buNone/>
                </a:pPr>
                <a:r>
                  <a:rPr lang="ru-RU" sz="40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Формула </a:t>
                </a:r>
                <a:r>
                  <a:rPr lang="ru-RU" sz="4000" b="1" dirty="0" err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складних</a:t>
                </a:r>
                <a:r>
                  <a:rPr lang="ru-RU" sz="4000" b="1" dirty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4000" b="1" dirty="0" err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відсотків</a:t>
                </a:r>
                <a:endParaRPr lang="en-US" sz="40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  <a:p>
                <a:pPr marL="0" indent="0" algn="ctr">
                  <a:buNone/>
                </a:pPr>
                <a:endParaRPr lang="ru-RU" sz="40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64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64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en-US" sz="64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b>
                    </m:sSub>
                    <m:r>
                      <a:rPr lang="en-US" sz="6400" b="1" i="0" smtClean="0"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sz="64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64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en-US" sz="64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𝟎</m:t>
                        </m:r>
                      </m:sub>
                    </m:sSub>
                    <m:r>
                      <a:rPr lang="en-US" sz="6400" b="1" i="0" smtClean="0">
                        <a:solidFill>
                          <a:schemeClr val="accent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/>
                      </a:rPr>
                      <m:t>(</m:t>
                    </m:r>
                  </m:oMath>
                </a14:m>
                <a:r>
                  <a:rPr lang="ru-RU" sz="64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1+p/100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6400" b="1" i="1" dirty="0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en-US" sz="6400" b="1" i="1" dirty="0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6400" b="1" i="1" dirty="0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𝒏</m:t>
                        </m:r>
                      </m:sup>
                    </m:sSup>
                  </m:oMath>
                </a14:m>
                <a:endParaRPr lang="ru-RU" sz="40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484784"/>
                <a:ext cx="8568952" cy="5184576"/>
              </a:xfrm>
              <a:blipFill rotWithShape="1">
                <a:blip r:embed="rId4"/>
                <a:stretch>
                  <a:fillRect l="-1707" r="-21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520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ГРУПА </a:t>
            </a:r>
            <a:r>
              <a:rPr lang="en-US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V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1484784"/>
                <a:ext cx="8928992" cy="5184576"/>
              </a:xfrm>
            </p:spPr>
            <p:txBody>
              <a:bodyPr anchor="ctr">
                <a:normAutofit/>
              </a:bodyPr>
              <a:lstStyle/>
              <a:p>
                <a:pPr marL="0" indent="0" algn="ctr">
                  <a:buNone/>
                </a:pPr>
                <a:r>
                  <a:rPr lang="ru-RU" sz="40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Приклад:</a:t>
                </a:r>
                <a:endParaRPr lang="en-US" sz="40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  <a:p>
                <a:pPr marL="0" indent="0" algn="just">
                  <a:buNone/>
                </a:pPr>
                <a:r>
                  <a:rPr lang="ru-RU" sz="4000" b="1" dirty="0" err="1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Вкладник</a:t>
                </a:r>
                <a:r>
                  <a:rPr lang="ru-RU" sz="40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40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вніс</a:t>
                </a:r>
                <a:r>
                  <a:rPr lang="ru-RU" sz="40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до банку 12000 грн. </a:t>
                </a:r>
                <a:r>
                  <a:rPr lang="ru-RU" sz="40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під</a:t>
                </a:r>
                <a:r>
                  <a:rPr lang="ru-RU" sz="40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13 % </a:t>
                </a:r>
                <a:r>
                  <a:rPr lang="ru-RU" sz="40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річних</a:t>
                </a:r>
                <a:r>
                  <a:rPr lang="ru-RU" sz="40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. </a:t>
                </a:r>
                <a:r>
                  <a:rPr lang="ru-RU" sz="40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Скільки</a:t>
                </a:r>
                <a:r>
                  <a:rPr lang="ru-RU" sz="40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грошей буде на </a:t>
                </a:r>
                <a:r>
                  <a:rPr lang="ru-RU" sz="40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рахунку</a:t>
                </a:r>
                <a:r>
                  <a:rPr lang="ru-RU" sz="40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4000" b="1" dirty="0" err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вкладника</a:t>
                </a:r>
                <a:r>
                  <a:rPr lang="ru-RU" sz="40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через 2 </a:t>
                </a:r>
                <a:r>
                  <a:rPr lang="ru-RU" sz="40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роки?</a:t>
                </a:r>
                <a:endParaRPr lang="en-US" sz="4000" b="1" dirty="0" smtClean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  <a:p>
                <a:pPr marL="0" indent="0" algn="ctr">
                  <a:buNone/>
                </a:pPr>
                <a:r>
                  <a:rPr lang="ru-RU" sz="4000" b="1" dirty="0" err="1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Розв’язання</a:t>
                </a:r>
                <a:r>
                  <a:rPr lang="ru-RU" sz="4000" b="1" dirty="0" smtClean="0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:</a:t>
                </a:r>
                <a:endParaRPr lang="en-US" sz="40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anose="020B0A04020102020204" pitchFamily="34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300" b="1" i="1" dirty="0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2300" b="1" i="1" dirty="0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𝑨</m:t>
                        </m:r>
                      </m:e>
                      <m:sub>
                        <m:r>
                          <a:rPr lang="en-US" sz="2300" b="1" i="1" dirty="0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ru-RU" sz="23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23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= </a:t>
                </a:r>
                <a:r>
                  <a:rPr lang="ru-RU" sz="2300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12000 (</a:t>
                </a:r>
                <a:r>
                  <a:rPr lang="ru-RU" sz="2300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1+13/100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3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en-US" sz="23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)</m:t>
                        </m:r>
                      </m:e>
                      <m:sup>
                        <m:r>
                          <a:rPr lang="en-US" sz="23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ru-RU" sz="23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=12000•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3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</m:ctrlPr>
                      </m:sSupPr>
                      <m:e>
                        <m:r>
                          <a:rPr lang="en-US" sz="23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</m:t>
                        </m:r>
                        <m:r>
                          <a:rPr lang="en-US" sz="23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,</m:t>
                        </m:r>
                        <m:r>
                          <a:rPr lang="en-US" sz="23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𝟏𝟑</m:t>
                        </m:r>
                      </m:e>
                      <m:sup>
                        <m:r>
                          <a:rPr lang="en-US" sz="2300" b="1" i="1" smtClean="0">
                            <a:solidFill>
                              <a:schemeClr val="accent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ru-RU" sz="23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=17314,764</a:t>
                </a:r>
                <a:r>
                  <a:rPr lang="en-US" sz="23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 </a:t>
                </a:r>
                <a:r>
                  <a:rPr lang="ru-RU" sz="2300" b="1" dirty="0" smtClean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(грн</a:t>
                </a:r>
                <a:r>
                  <a:rPr lang="ru-RU" sz="2300" b="1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Black" panose="020B0A04020102020204" pitchFamily="34" charset="0"/>
                  </a:rPr>
                  <a:t>.)</a:t>
                </a: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1484784"/>
                <a:ext cx="8928992" cy="5184576"/>
              </a:xfrm>
              <a:blipFill rotWithShape="1">
                <a:blip r:embed="rId4"/>
                <a:stretch>
                  <a:fillRect l="-2527" r="-29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560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Гра «Хто швидше?»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8928992" cy="5184576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55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Виберіть</a:t>
            </a:r>
            <a:r>
              <a:rPr lang="ru-RU" sz="55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55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правильну</a:t>
            </a:r>
            <a:r>
              <a:rPr lang="ru-RU" sz="55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55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рівність</a:t>
            </a:r>
            <a:r>
              <a:rPr lang="ru-RU" sz="55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…</a:t>
            </a:r>
          </a:p>
          <a:p>
            <a:pPr marL="0" indent="0" algn="ctr">
              <a:buNone/>
            </a:pPr>
            <a:r>
              <a:rPr lang="ru-RU" sz="5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2% = </a:t>
            </a:r>
            <a:r>
              <a:rPr lang="ru-RU" sz="5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0,02,</a:t>
            </a:r>
            <a:endParaRPr lang="en-US" sz="55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5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ru-RU" sz="5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 = </a:t>
            </a:r>
            <a:r>
              <a:rPr lang="ru-RU" sz="5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0,002,</a:t>
            </a:r>
            <a:endParaRPr lang="en-US" sz="55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5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ru-RU" sz="5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 = 0,2,	</a:t>
            </a:r>
            <a:endParaRPr lang="en-US" sz="55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5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</a:t>
            </a:r>
            <a:r>
              <a:rPr lang="ru-RU" sz="5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 = 2</a:t>
            </a:r>
            <a:r>
              <a:rPr lang="ru-RU" sz="5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  <a:endParaRPr lang="ru-RU" sz="55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16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Гра «Хто швидше?»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8928992" cy="5184576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55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Виберіть</a:t>
            </a:r>
            <a:r>
              <a:rPr lang="ru-RU" sz="55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55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правильну</a:t>
            </a:r>
            <a:r>
              <a:rPr lang="ru-RU" sz="55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55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рівність</a:t>
            </a:r>
            <a:r>
              <a:rPr lang="ru-RU" sz="55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…</a:t>
            </a:r>
          </a:p>
          <a:p>
            <a:pPr marL="0" indent="0" algn="ctr">
              <a:buNone/>
            </a:pPr>
            <a:r>
              <a:rPr lang="ru-RU" sz="5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54%=</a:t>
            </a:r>
            <a:r>
              <a:rPr lang="ru-RU" sz="5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0,54,</a:t>
            </a:r>
            <a:endParaRPr lang="en-US" sz="5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5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54</a:t>
            </a:r>
            <a:r>
              <a:rPr lang="ru-RU" sz="5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%=</a:t>
            </a:r>
            <a:r>
              <a:rPr lang="ru-RU" sz="5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0,0054,</a:t>
            </a:r>
            <a:endParaRPr lang="en-US" sz="58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5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54</a:t>
            </a:r>
            <a:r>
              <a:rPr lang="ru-RU" sz="5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%=5,4,		54%=</a:t>
            </a:r>
            <a:r>
              <a:rPr lang="ru-RU" sz="5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54</a:t>
            </a:r>
            <a:endParaRPr lang="ru-RU" sz="5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92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Гра «Хто швидше?»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8928992" cy="5184576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50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Запишіть</a:t>
            </a:r>
            <a:r>
              <a:rPr lang="ru-RU" sz="5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5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 </a:t>
            </a:r>
            <a:r>
              <a:rPr lang="ru-RU" sz="5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допомогою</a:t>
            </a:r>
            <a:r>
              <a:rPr lang="ru-RU" sz="5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5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відсотків</a:t>
            </a:r>
            <a:r>
              <a:rPr lang="ru-RU" sz="5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5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0,9</a:t>
            </a:r>
            <a:endParaRPr lang="en-US" sz="50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9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%,	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0,9%,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	 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0,09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%,	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9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0%</a:t>
            </a:r>
            <a:endParaRPr lang="en-US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4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Запишіть</a:t>
            </a:r>
            <a:r>
              <a:rPr lang="ru-RU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 </a:t>
            </a:r>
            <a:r>
              <a:rPr lang="ru-RU" sz="4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допомогою</a:t>
            </a:r>
            <a:r>
              <a:rPr 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відсотків</a:t>
            </a:r>
            <a:r>
              <a:rPr 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23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23%,	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0,23,%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2,3%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	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230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53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Гра «Хто швидше?»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28800"/>
            <a:ext cx="8928992" cy="504056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4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Чому</a:t>
            </a:r>
            <a:r>
              <a:rPr lang="ru-RU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дорівнює</a:t>
            </a:r>
            <a:r>
              <a:rPr 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3% </a:t>
            </a:r>
            <a:r>
              <a:rPr lang="ru-RU" sz="4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</a:t>
            </a:r>
            <a:r>
              <a:rPr 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60 </a:t>
            </a:r>
            <a:r>
              <a:rPr lang="ru-RU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  <a:endParaRPr lang="en-US" sz="44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180,	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18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	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1,8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	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0,18.</a:t>
            </a:r>
            <a:endParaRPr lang="en-US" sz="44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42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Чому</a:t>
            </a:r>
            <a:r>
              <a:rPr lang="ru-RU" sz="4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2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дорівнює</a:t>
            </a:r>
            <a:r>
              <a:rPr lang="ru-RU" sz="4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7% </a:t>
            </a:r>
            <a:r>
              <a:rPr lang="ru-RU" sz="42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</a:t>
            </a:r>
            <a:r>
              <a:rPr lang="ru-RU" sz="4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700 </a:t>
            </a:r>
            <a:r>
              <a:rPr lang="ru-RU" sz="42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  <a:endParaRPr lang="en-US" sz="4200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endParaRPr lang="ru-RU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49,	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4,9,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	490,	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0,49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06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Гра «Хто швидше?»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28800"/>
            <a:ext cx="8928992" cy="504056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4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Чому</a:t>
            </a:r>
            <a:r>
              <a:rPr lang="ru-RU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дорівнює</a:t>
            </a:r>
            <a:r>
              <a:rPr 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число 1 % </a:t>
            </a:r>
            <a:r>
              <a:rPr lang="ru-RU" sz="4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якого</a:t>
            </a:r>
            <a:r>
              <a:rPr 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дорівнює</a:t>
            </a:r>
            <a:r>
              <a:rPr 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14?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140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1400,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1,4,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	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0,14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sz="44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Чому</a:t>
            </a:r>
            <a:r>
              <a:rPr lang="ru-RU" sz="4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дорівнює</a:t>
            </a:r>
            <a:r>
              <a:rPr 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число 3 % </a:t>
            </a:r>
            <a:r>
              <a:rPr lang="ru-RU" sz="4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якого</a:t>
            </a:r>
            <a:r>
              <a:rPr 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дорівнює</a:t>
            </a:r>
            <a:r>
              <a:rPr lang="ru-RU" sz="4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21?</a:t>
            </a:r>
          </a:p>
          <a:p>
            <a:pPr marL="0" indent="0" algn="ctr">
              <a:buNone/>
            </a:pP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700,	</a:t>
            </a:r>
            <a:r>
              <a:rPr 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0,7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	</a:t>
            </a:r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7700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	</a:t>
            </a: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70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452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Історична </a:t>
            </a:r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довідка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5194920" cy="5328592"/>
          </a:xfrm>
        </p:spPr>
        <p:txBody>
          <a:bodyPr anchor="ctr">
            <a:normAutofit lnSpcReduction="10000"/>
          </a:bodyPr>
          <a:lstStyle/>
          <a:p>
            <a:pPr marL="0" indent="0">
              <a:buNone/>
            </a:pPr>
            <a:r>
              <a:rPr lang="uk-UA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Слово «процент» походить від латинського слова </a:t>
            </a:r>
            <a:r>
              <a:rPr lang="uk-UA" sz="40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per</a:t>
            </a:r>
            <a:r>
              <a:rPr lang="uk-UA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uk-UA" sz="4000" b="1" i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cent</a:t>
            </a:r>
            <a:r>
              <a:rPr lang="uk-UA" sz="40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uk-UA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— на сотню, що вказує на зменшення одиниці виміру в сто разів</a:t>
            </a:r>
            <a:r>
              <a:rPr lang="uk-UA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6" name="Picture 2" descr="C:\Users\FOX\Desktop\Відсотки\img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9" t="13081" r="12397" b="8288"/>
          <a:stretch/>
        </p:blipFill>
        <p:spPr bwMode="auto">
          <a:xfrm>
            <a:off x="5508104" y="1916832"/>
            <a:ext cx="3287780" cy="4320480"/>
          </a:xfrm>
          <a:prstGeom prst="rect">
            <a:avLst/>
          </a:prstGeom>
          <a:noFill/>
          <a:ln>
            <a:solidFill>
              <a:srgbClr val="FFFF00"/>
            </a:solidFill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8101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FOX\Desktop\Відсотки\9bcaabc43439a4efb2b0c8e0f1ab1548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6220" y="-1"/>
            <a:ext cx="91602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5000" b="1" dirty="0" err="1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група</a:t>
            </a:r>
            <a:r>
              <a:rPr lang="ru-RU" sz="50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50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«</a:t>
            </a:r>
            <a:r>
              <a:rPr lang="ru-RU" sz="5000" b="1" dirty="0" err="1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Економісти</a:t>
            </a:r>
            <a:r>
              <a:rPr lang="ru-RU" sz="50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96752"/>
                <a:ext cx="8229600" cy="5472608"/>
              </a:xfrm>
            </p:spPr>
            <p:txBody>
              <a:bodyPr anchor="ctr">
                <a:noAutofit/>
              </a:bodyPr>
              <a:lstStyle/>
              <a:p>
                <a:pPr marL="0" indent="0" algn="ctr">
                  <a:buNone/>
                </a:pPr>
                <a:r>
                  <a:rPr lang="ru-RU" sz="3000" dirty="0" smtClean="0">
                    <a:ln>
                      <a:solidFill>
                        <a:srgbClr val="92D050"/>
                      </a:solidFill>
                    </a:ln>
                    <a:solidFill>
                      <a:srgbClr val="0070C0"/>
                    </a:solidFill>
                    <a:latin typeface="Arial Black" panose="020B0A04020102020204" pitchFamily="34" charset="0"/>
                  </a:rPr>
                  <a:t>Задача 1.</a:t>
                </a:r>
              </a:p>
              <a:p>
                <a:pPr marL="0" indent="0" algn="just">
                  <a:buNone/>
                </a:pP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Який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додатковий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доход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матиме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вкладник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через 5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місяців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,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якщо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він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поклав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до банку 3000 грн.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під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7%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річних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.</a:t>
                </a:r>
              </a:p>
              <a:p>
                <a:pPr marL="0" indent="0" algn="ctr">
                  <a:buNone/>
                </a:pP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70C0"/>
                    </a:solidFill>
                    <a:latin typeface="Arial Black" panose="020B0A04020102020204" pitchFamily="34" charset="0"/>
                  </a:rPr>
                  <a:t>Розв’язання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70C0"/>
                    </a:solidFill>
                    <a:latin typeface="Arial Black" panose="020B0A04020102020204" pitchFamily="34" charset="0"/>
                  </a:rPr>
                  <a:t>:</a:t>
                </a:r>
              </a:p>
              <a:p>
                <a:pPr marL="0" indent="0" algn="just">
                  <a:buNone/>
                </a:pP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5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місяців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становлять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5/12 року,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тоді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процент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знайдемо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за формулою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простих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 </a:t>
                </a:r>
                <a:r>
                  <a:rPr lang="ru-RU" sz="3000" dirty="0" err="1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відсотків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3600" b="1" i="1" dirty="0" smtClean="0">
                            <a:ln>
                              <a:solidFill>
                                <a:srgbClr val="92D05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3600" b="1" i="0" dirty="0" smtClean="0">
                            <a:ln>
                              <a:solidFill>
                                <a:srgbClr val="92D05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/>
                          </a:rPr>
                          <m:t>𝐀</m:t>
                        </m:r>
                      </m:e>
                      <m:sub>
                        <m:r>
                          <a:rPr lang="en-US" sz="3600" b="1" i="0" dirty="0" smtClean="0">
                            <a:ln>
                              <a:solidFill>
                                <a:srgbClr val="92D05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/>
                          </a:rPr>
                          <m:t>𝐧</m:t>
                        </m:r>
                      </m:sub>
                    </m:sSub>
                    <m:r>
                      <a:rPr lang="en-US" sz="3600" b="1" i="0" dirty="0">
                        <a:ln>
                          <a:solidFill>
                            <a:srgbClr val="92D050"/>
                          </a:solidFill>
                        </a:ln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ru-RU" sz="3600" b="1" i="1" dirty="0" smtClean="0">
                            <a:ln>
                              <a:solidFill>
                                <a:srgbClr val="92D05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3600" b="1" i="0" dirty="0" smtClean="0">
                            <a:ln>
                              <a:solidFill>
                                <a:srgbClr val="92D05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/>
                          </a:rPr>
                          <m:t>𝐀</m:t>
                        </m:r>
                      </m:e>
                      <m:sub>
                        <m:r>
                          <a:rPr lang="en-US" sz="3600" b="1" i="0" dirty="0" smtClean="0">
                            <a:ln>
                              <a:solidFill>
                                <a:srgbClr val="92D050"/>
                              </a:solidFill>
                            </a:ln>
                            <a:solidFill>
                              <a:srgbClr val="002060"/>
                            </a:solidFill>
                            <a:latin typeface="Cambria Math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ru-RU" sz="3600" b="1" dirty="0" smtClean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•р•</a:t>
                </a:r>
                <a:r>
                  <a:rPr lang="en-US" sz="3000" dirty="0" smtClean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n</a:t>
                </a:r>
                <a:r>
                  <a:rPr lang="en-US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. = </a:t>
                </a:r>
                <a:r>
                  <a:rPr lang="en-US" sz="3000" dirty="0" smtClean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3000•0,07•5/12 </a:t>
                </a:r>
                <a:r>
                  <a:rPr lang="en-US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= 87,5 </a:t>
                </a:r>
              </a:p>
              <a:p>
                <a:pPr marL="0" indent="0">
                  <a:buNone/>
                </a:pPr>
                <a:r>
                  <a:rPr lang="ru-RU" sz="3000" dirty="0" err="1" smtClean="0">
                    <a:ln>
                      <a:solidFill>
                        <a:srgbClr val="92D050"/>
                      </a:solidFill>
                    </a:ln>
                    <a:solidFill>
                      <a:srgbClr val="0070C0"/>
                    </a:solidFill>
                    <a:latin typeface="Arial Black" panose="020B0A04020102020204" pitchFamily="34" charset="0"/>
                  </a:rPr>
                  <a:t>Відповідь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70C0"/>
                    </a:solidFill>
                    <a:latin typeface="Arial Black" panose="020B0A04020102020204" pitchFamily="34" charset="0"/>
                  </a:rPr>
                  <a:t>: </a:t>
                </a:r>
                <a:r>
                  <a:rPr lang="ru-RU" sz="3000" dirty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87,5 грн</a:t>
                </a:r>
                <a:r>
                  <a:rPr lang="ru-RU" sz="3000" dirty="0" smtClean="0">
                    <a:ln>
                      <a:solidFill>
                        <a:srgbClr val="92D050"/>
                      </a:solidFill>
                    </a:ln>
                    <a:solidFill>
                      <a:srgbClr val="002060"/>
                    </a:solidFill>
                    <a:latin typeface="Arial Black" panose="020B0A04020102020204" pitchFamily="34" charset="0"/>
                  </a:rPr>
                  <a:t>.</a:t>
                </a:r>
                <a:endParaRPr lang="ru-RU" sz="30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96752"/>
                <a:ext cx="8229600" cy="5472608"/>
              </a:xfrm>
              <a:blipFill rotWithShape="1">
                <a:blip r:embed="rId3"/>
                <a:stretch>
                  <a:fillRect l="-1704" t="-3229" r="-2148" b="-55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552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FOX\Desktop\Відсотки\9bcaabc43439a4efb2b0c8e0f1ab1548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6220" y="-1"/>
            <a:ext cx="91602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000" b="1" dirty="0" err="1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група</a:t>
            </a:r>
            <a:r>
              <a:rPr lang="ru-RU" sz="50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50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«</a:t>
            </a:r>
            <a:r>
              <a:rPr lang="ru-RU" sz="5000" b="1" dirty="0" err="1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Економісти</a:t>
            </a:r>
            <a:r>
              <a:rPr lang="ru-RU" sz="50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00600"/>
          </a:xfrm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uk-UA" sz="4800" b="1" i="1" dirty="0">
                <a:ln>
                  <a:solidFill>
                    <a:srgbClr val="92D050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Задача 2.</a:t>
            </a:r>
            <a:endParaRPr lang="ru-RU" sz="4800" dirty="0">
              <a:ln>
                <a:solidFill>
                  <a:srgbClr val="92D050"/>
                </a:solidFill>
              </a:ln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uk-UA" sz="44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Говорять, що в 1723 р. гетьман Полуботок поклав до англійського банку великий капітал з України під 4% річних. У скільки разів збільшився б той капітал до наших </a:t>
            </a:r>
            <a:r>
              <a:rPr lang="uk-UA" sz="48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днів (2017 р</a:t>
            </a:r>
            <a:r>
              <a:rPr lang="uk-UA" sz="48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.)?</a:t>
            </a:r>
            <a:endParaRPr lang="ru-RU" sz="4800" dirty="0">
              <a:ln>
                <a:solidFill>
                  <a:srgbClr val="92D050"/>
                </a:solidFill>
              </a:ln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781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FOX\Desktop\Відсотки\9bcaabc43439a4efb2b0c8e0f1ab1548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6220" y="-1"/>
            <a:ext cx="91602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ru-RU" sz="5000" b="1" dirty="0" err="1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група</a:t>
            </a:r>
            <a:r>
              <a:rPr lang="ru-RU" sz="50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50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«</a:t>
            </a:r>
            <a:r>
              <a:rPr lang="ru-RU" sz="5000" b="1" dirty="0" err="1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Економісти</a:t>
            </a:r>
            <a:r>
              <a:rPr lang="ru-RU" sz="50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832648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uk-UA" sz="3500" b="1" i="1" dirty="0" smtClean="0">
                <a:ln>
                  <a:solidFill>
                    <a:srgbClr val="92D050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Розв’язання</a:t>
            </a:r>
            <a:r>
              <a:rPr lang="uk-UA" sz="3500" b="1" i="1" dirty="0">
                <a:ln>
                  <a:solidFill>
                    <a:srgbClr val="92D050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:</a:t>
            </a:r>
            <a:endParaRPr lang="ru-RU" sz="3500" dirty="0">
              <a:ln>
                <a:solidFill>
                  <a:srgbClr val="92D050"/>
                </a:solidFill>
              </a:ln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uk-UA" sz="35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Нехай А </a:t>
            </a:r>
            <a:r>
              <a:rPr lang="uk-UA" sz="3500" baseline="-250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0</a:t>
            </a:r>
            <a:r>
              <a:rPr lang="uk-UA" sz="35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 грн. - початкова сума.</a:t>
            </a:r>
            <a:endParaRPr lang="ru-RU" sz="3500" dirty="0">
              <a:ln>
                <a:solidFill>
                  <a:srgbClr val="92D050"/>
                </a:solidFill>
              </a:ln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uk-UA" sz="35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Знайдемо n - період часу в </a:t>
            </a:r>
            <a:r>
              <a:rPr lang="uk-UA" sz="35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роках.</a:t>
            </a:r>
            <a:endParaRPr lang="en-US" sz="3500" dirty="0" smtClean="0">
              <a:ln>
                <a:solidFill>
                  <a:srgbClr val="92D050"/>
                </a:solidFill>
              </a:ln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uk-UA" sz="35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Він </a:t>
            </a:r>
            <a:r>
              <a:rPr lang="uk-UA" sz="35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становитиме </a:t>
            </a:r>
            <a:r>
              <a:rPr lang="uk-UA" sz="35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2017-1723=294 </a:t>
            </a:r>
            <a:r>
              <a:rPr lang="uk-UA" sz="35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р.</a:t>
            </a:r>
            <a:endParaRPr lang="ru-RU" sz="3500" dirty="0">
              <a:ln>
                <a:solidFill>
                  <a:srgbClr val="92D050"/>
                </a:solidFill>
              </a:ln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uk-UA" sz="35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Підсумкова сума, за формулою складних відсотків, матиме вигляд:</a:t>
            </a:r>
            <a:endParaRPr lang="ru-RU" sz="3500" dirty="0">
              <a:ln>
                <a:solidFill>
                  <a:srgbClr val="92D050"/>
                </a:solidFill>
              </a:ln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uk-UA" sz="3500" dirty="0" err="1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А</a:t>
            </a:r>
            <a:r>
              <a:rPr lang="uk-UA" sz="3500" baseline="-25000" dirty="0" err="1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n</a:t>
            </a:r>
            <a:r>
              <a:rPr lang="uk-UA" sz="35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 =А</a:t>
            </a:r>
            <a:r>
              <a:rPr lang="uk-UA" sz="3500" baseline="-250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0</a:t>
            </a:r>
            <a:r>
              <a:rPr lang="uk-UA" sz="35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 (1+ 0,04)</a:t>
            </a:r>
            <a:r>
              <a:rPr lang="uk-UA" sz="3500" baseline="300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n</a:t>
            </a:r>
            <a:r>
              <a:rPr lang="uk-UA" sz="35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, де n = 294</a:t>
            </a:r>
            <a:r>
              <a:rPr lang="uk-UA" sz="29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endParaRPr lang="ru-RU" sz="2900" dirty="0">
              <a:ln>
                <a:solidFill>
                  <a:srgbClr val="92D050"/>
                </a:solidFill>
              </a:ln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12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FOX\Desktop\Відсотки\9bcaabc43439a4efb2b0c8e0f1ab1548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6220" y="-1"/>
            <a:ext cx="916022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>
            <a:normAutofit/>
          </a:bodyPr>
          <a:lstStyle/>
          <a:p>
            <a:r>
              <a:rPr lang="ru-RU" sz="5000" b="1" dirty="0" err="1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група</a:t>
            </a:r>
            <a:r>
              <a:rPr lang="ru-RU" sz="5000" b="1" dirty="0" smtClean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50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«</a:t>
            </a:r>
            <a:r>
              <a:rPr lang="ru-RU" sz="5000" b="1" dirty="0" err="1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Економісти</a:t>
            </a:r>
            <a:r>
              <a:rPr lang="ru-RU" sz="5000" b="1" dirty="0">
                <a:ln w="18000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00B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Black" panose="020B0A04020102020204" pitchFamily="34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640960" cy="5256584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uk-UA" sz="3500" b="1" i="1" dirty="0" smtClean="0">
                <a:ln>
                  <a:solidFill>
                    <a:srgbClr val="92D050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Розв’язання</a:t>
            </a:r>
            <a:r>
              <a:rPr lang="uk-UA" sz="3500" b="1" i="1" dirty="0">
                <a:ln>
                  <a:solidFill>
                    <a:srgbClr val="92D050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:</a:t>
            </a:r>
            <a:endParaRPr lang="ru-RU" sz="3500" dirty="0">
              <a:ln>
                <a:solidFill>
                  <a:srgbClr val="92D050"/>
                </a:solidFill>
              </a:ln>
              <a:solidFill>
                <a:srgbClr val="0070C0"/>
              </a:solidFill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uk-UA" sz="35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Розділивши </a:t>
            </a:r>
            <a:r>
              <a:rPr lang="uk-UA" sz="3500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тепер підсумкову суму на початковий капітал, знайдемо, у скільки разів збільшився б той капітал:</a:t>
            </a:r>
            <a:endParaRPr lang="ru-RU" sz="3500" dirty="0">
              <a:ln>
                <a:solidFill>
                  <a:srgbClr val="92D050"/>
                </a:solidFill>
              </a:ln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uk-UA" sz="33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А:А</a:t>
            </a:r>
            <a:r>
              <a:rPr lang="uk-UA" sz="3300" baseline="-250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0</a:t>
            </a:r>
            <a:r>
              <a:rPr lang="uk-UA" sz="33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=1,04</a:t>
            </a:r>
            <a:r>
              <a:rPr lang="uk-UA" sz="3300" baseline="300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n</a:t>
            </a:r>
            <a:r>
              <a:rPr lang="uk-UA" sz="33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=71533разів,(приn=294</a:t>
            </a:r>
            <a:r>
              <a:rPr lang="en-US" sz="33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)</a:t>
            </a:r>
            <a:r>
              <a:rPr lang="uk-UA" sz="3300" dirty="0" smtClean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.</a:t>
            </a:r>
            <a:endParaRPr lang="ru-RU" sz="3300" dirty="0">
              <a:ln>
                <a:solidFill>
                  <a:srgbClr val="92D050"/>
                </a:solidFill>
              </a:ln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uk-UA" sz="3500" b="1" dirty="0">
                <a:ln>
                  <a:solidFill>
                    <a:srgbClr val="92D050"/>
                  </a:solidFill>
                </a:ln>
                <a:solidFill>
                  <a:srgbClr val="0070C0"/>
                </a:solidFill>
                <a:latin typeface="Arial Black" panose="020B0A04020102020204" pitchFamily="34" charset="0"/>
              </a:rPr>
              <a:t>Відповідь:</a:t>
            </a:r>
            <a:r>
              <a:rPr lang="uk-UA" sz="3500" b="1" dirty="0">
                <a:ln>
                  <a:solidFill>
                    <a:srgbClr val="92D050"/>
                  </a:solidFill>
                </a:ln>
                <a:solidFill>
                  <a:srgbClr val="002060"/>
                </a:solidFill>
                <a:latin typeface="Arial Black" panose="020B0A04020102020204" pitchFamily="34" charset="0"/>
              </a:rPr>
              <a:t> у 101813 разів</a:t>
            </a:r>
            <a:endParaRPr lang="ru-RU" sz="3500" dirty="0">
              <a:ln>
                <a:solidFill>
                  <a:srgbClr val="92D050"/>
                </a:solidFill>
              </a:ln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25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FOX\Desktop\Відсотки\520b7eea32890adb18f3bb06f28fe3bd8ba663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«Хімія»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92514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Задача 1.</a:t>
            </a:r>
          </a:p>
          <a:p>
            <a:pPr marL="0" indent="0" algn="just">
              <a:buNone/>
            </a:pP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 8-ми кг 70-відсоткового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розчину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кислоти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долили 2кг води.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Визначте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відсоткову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концентрацію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нового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розчину</a:t>
            </a: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  <a:endParaRPr lang="ru-RU" sz="45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52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FOX\Desktop\Відсотки\520b7eea32890adb18f3bb06f28fe3bd8ba663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«Хімія»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92514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5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Розв’язання</a:t>
            </a:r>
            <a:r>
              <a:rPr lang="ru-RU" sz="45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just">
              <a:buNone/>
            </a:pP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1)	 8 кг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розчину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– 100%,</a:t>
            </a:r>
          </a:p>
          <a:p>
            <a:pPr marL="1165225" indent="-1165225" algn="just">
              <a:buNone/>
            </a:pPr>
            <a:r>
              <a:rPr lang="en-US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   </a:t>
            </a: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 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кг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кислоти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– 70%,</a:t>
            </a:r>
          </a:p>
          <a:p>
            <a:pPr marL="1077913" indent="-1077913" algn="just">
              <a:buNone/>
              <a:tabLst>
                <a:tab pos="989013" algn="l"/>
              </a:tabLst>
            </a:pPr>
            <a:r>
              <a:rPr lang="en-US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     </a:t>
            </a: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Х=8•70/100=5,6(кг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)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кислоти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розчині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2)	 8-5,6 = 2,4 (кг) води в </a:t>
            </a:r>
            <a:r>
              <a:rPr lang="ru-RU" sz="4500" dirty="0" err="1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розчині</a:t>
            </a:r>
            <a:r>
              <a:rPr lang="en-US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  <a:endParaRPr lang="ru-RU" sz="45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7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FOX\Desktop\Відсотки\520b7eea32890adb18f3bb06f28fe3bd8ba663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«Хімія»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92514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5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Занесемо</a:t>
            </a:r>
            <a:r>
              <a:rPr lang="ru-RU" sz="45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5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дані</a:t>
            </a:r>
            <a:r>
              <a:rPr lang="ru-RU" sz="45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45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таблицю</a:t>
            </a:r>
            <a:r>
              <a:rPr lang="ru-RU" sz="45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ctr">
              <a:buNone/>
            </a:pPr>
            <a:endParaRPr lang="ru-RU" sz="4500" dirty="0" smtClean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ru-RU" sz="45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ru-RU" sz="4500" dirty="0" smtClean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ru-RU" sz="45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endParaRPr lang="ru-RU" sz="4500" dirty="0" smtClean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ctr">
              <a:buNone/>
            </a:pP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</a:t>
            </a:r>
            <a:endParaRPr lang="ru-RU" sz="4500" dirty="0">
              <a:ln>
                <a:solidFill>
                  <a:srgbClr val="FFFF00"/>
                </a:solidFill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811497"/>
              </p:ext>
            </p:extLst>
          </p:nvPr>
        </p:nvGraphicFramePr>
        <p:xfrm>
          <a:off x="611560" y="2492896"/>
          <a:ext cx="7920880" cy="4120448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979216"/>
                <a:gridCol w="1980020"/>
                <a:gridCol w="1980822"/>
                <a:gridCol w="1980822"/>
              </a:tblGrid>
              <a:tr h="10311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500" dirty="0">
                          <a:effectLst/>
                          <a:latin typeface="Arial Black" panose="020B0A04020102020204" pitchFamily="34" charset="0"/>
                        </a:rPr>
                        <a:t>Речовина</a:t>
                      </a:r>
                      <a:endParaRPr lang="ru-RU" sz="2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500" dirty="0">
                          <a:effectLst/>
                          <a:latin typeface="Arial Black" panose="020B0A04020102020204" pitchFamily="34" charset="0"/>
                        </a:rPr>
                        <a:t>Маса розчину, (кг)</a:t>
                      </a:r>
                      <a:endParaRPr lang="ru-RU" sz="2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500" dirty="0">
                          <a:effectLst/>
                          <a:latin typeface="Arial Black" panose="020B0A04020102020204" pitchFamily="34" charset="0"/>
                        </a:rPr>
                        <a:t>Маса води, (кг)</a:t>
                      </a:r>
                      <a:endParaRPr lang="ru-RU" sz="2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500" dirty="0">
                          <a:effectLst/>
                          <a:latin typeface="Arial Black" panose="020B0A04020102020204" pitchFamily="34" charset="0"/>
                        </a:rPr>
                        <a:t>Маса кислоти, (кг)</a:t>
                      </a:r>
                      <a:endParaRPr lang="ru-RU" sz="2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7322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500" dirty="0">
                          <a:effectLst/>
                          <a:latin typeface="Arial Black" panose="020B0A04020102020204" pitchFamily="34" charset="0"/>
                        </a:rPr>
                        <a:t>Було</a:t>
                      </a:r>
                      <a:endParaRPr lang="ru-RU" sz="2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500" kern="1200" dirty="0">
                          <a:effectLst/>
                          <a:latin typeface="Arial Black" panose="020B0A04020102020204" pitchFamily="34" charset="0"/>
                        </a:rPr>
                        <a:t>8</a:t>
                      </a:r>
                      <a:endParaRPr lang="ru-RU" sz="3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500" kern="1200" dirty="0">
                          <a:effectLst/>
                          <a:latin typeface="Arial Black" panose="020B0A04020102020204" pitchFamily="34" charset="0"/>
                        </a:rPr>
                        <a:t>2,4</a:t>
                      </a:r>
                      <a:endParaRPr lang="ru-RU" sz="3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500" kern="1200">
                          <a:effectLst/>
                          <a:latin typeface="Arial Black" panose="020B0A04020102020204" pitchFamily="34" charset="0"/>
                        </a:rPr>
                        <a:t>5,6</a:t>
                      </a:r>
                      <a:endParaRPr lang="ru-RU" sz="350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722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500" kern="1200" dirty="0">
                          <a:effectLst/>
                          <a:latin typeface="Arial Black" panose="020B0A04020102020204" pitchFamily="34" charset="0"/>
                        </a:rPr>
                        <a:t>Долили</a:t>
                      </a:r>
                      <a:endParaRPr lang="ru-RU" sz="2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500" kern="1200" dirty="0"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3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500" kern="1200" dirty="0">
                          <a:effectLst/>
                          <a:latin typeface="Arial Black" panose="020B0A04020102020204" pitchFamily="34" charset="0"/>
                        </a:rPr>
                        <a:t>2</a:t>
                      </a:r>
                      <a:endParaRPr lang="ru-RU" sz="3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500" kern="1200" dirty="0">
                          <a:effectLst/>
                          <a:latin typeface="Arial Black" panose="020B0A04020102020204" pitchFamily="34" charset="0"/>
                        </a:rPr>
                        <a:t>-</a:t>
                      </a:r>
                      <a:endParaRPr lang="ru-RU" sz="3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132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500" kern="1200" dirty="0">
                          <a:effectLst/>
                          <a:latin typeface="Arial Black" panose="020B0A04020102020204" pitchFamily="34" charset="0"/>
                        </a:rPr>
                        <a:t>Стало</a:t>
                      </a:r>
                      <a:endParaRPr lang="ru-RU" sz="2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500" kern="1200" dirty="0">
                          <a:effectLst/>
                          <a:latin typeface="Arial Black" panose="020B0A04020102020204" pitchFamily="34" charset="0"/>
                        </a:rPr>
                        <a:t>10</a:t>
                      </a:r>
                      <a:endParaRPr lang="ru-RU" sz="3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500" kern="1200" dirty="0">
                          <a:effectLst/>
                          <a:latin typeface="Arial Black" panose="020B0A04020102020204" pitchFamily="34" charset="0"/>
                        </a:rPr>
                        <a:t>4,4</a:t>
                      </a:r>
                      <a:endParaRPr lang="ru-RU" sz="3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500" kern="1200" dirty="0">
                          <a:effectLst/>
                          <a:latin typeface="Arial Black" panose="020B0A04020102020204" pitchFamily="34" charset="0"/>
                        </a:rPr>
                        <a:t>5,6</a:t>
                      </a:r>
                      <a:endParaRPr lang="ru-RU" sz="3500" dirty="0">
                        <a:effectLst/>
                        <a:latin typeface="Arial Black" panose="020B0A040201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587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FOX\Desktop\Відсотки\520b7eea32890adb18f3bb06f28fe3bd8ba663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«Хімія»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925144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10кг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розчину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– 100%,</a:t>
            </a:r>
          </a:p>
          <a:p>
            <a:pPr marL="0" indent="0" algn="ctr">
              <a:buNone/>
            </a:pP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5,6кг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кислоти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– Х %,</a:t>
            </a:r>
          </a:p>
          <a:p>
            <a:pPr marL="0" indent="0" algn="ctr">
              <a:buNone/>
            </a:pP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Х= 5,6 • 100/10=56(%)</a:t>
            </a:r>
          </a:p>
          <a:p>
            <a:pPr marL="0" indent="0" algn="just">
              <a:buNone/>
            </a:pPr>
            <a:r>
              <a:rPr lang="ru-RU" sz="45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Відповідь</a:t>
            </a:r>
            <a:r>
              <a:rPr lang="ru-RU" sz="45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56</a:t>
            </a:r>
            <a:r>
              <a:rPr lang="ru-RU" sz="45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8151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FOX\Desktop\Відсотки\520b7eea32890adb18f3bb06f28fe3bd8ba663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«Хімія»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12776"/>
            <a:ext cx="8568952" cy="5256584"/>
          </a:xfrm>
        </p:spPr>
        <p:txBody>
          <a:bodyPr anchor="ctr"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sz="4500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Зауваження</a:t>
            </a:r>
            <a:r>
              <a:rPr lang="ru-RU" sz="45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</a:t>
            </a:r>
            <a:r>
              <a:rPr lang="ru-RU" sz="4500" dirty="0" err="1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Розв'язуючи</a:t>
            </a: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задачу, в </a:t>
            </a:r>
            <a:r>
              <a:rPr lang="ru-RU" sz="4500" dirty="0" err="1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якій</a:t>
            </a: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500" dirty="0" err="1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масу</a:t>
            </a: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500" dirty="0" err="1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розчину</a:t>
            </a: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буде </a:t>
            </a:r>
            <a:r>
              <a:rPr lang="ru-RU" sz="4500" dirty="0" err="1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замінено</a:t>
            </a: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4500" dirty="0" err="1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об'єм</a:t>
            </a: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одержимо </a:t>
            </a:r>
            <a:r>
              <a:rPr lang="ru-RU" sz="4500" dirty="0" err="1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іншу</a:t>
            </a: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500" dirty="0" err="1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відповідь</a:t>
            </a:r>
            <a:r>
              <a:rPr lang="ru-RU" sz="4500" dirty="0" smtClean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sz="45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Задача 2</a:t>
            </a:r>
            <a:r>
              <a:rPr lang="ru-RU" sz="45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 8 л 70-відсоткового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розчину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сірчаної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кислоти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долили 2 л води.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Визначте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відсоткову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концентрацію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нового </a:t>
            </a:r>
            <a:r>
              <a:rPr lang="ru-RU" sz="4500" dirty="0" err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розчину</a:t>
            </a:r>
            <a:r>
              <a:rPr lang="ru-RU" sz="4500" dirty="0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1314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X\Desktop\Відсотки\Sg_pracivni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"/>
          <a:stretch/>
        </p:blipFill>
        <p:spPr bwMode="auto">
          <a:xfrm>
            <a:off x="-1" y="0"/>
            <a:ext cx="91285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«Господарство»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Задача 1.</a:t>
            </a:r>
            <a:endParaRPr lang="ru-RU" sz="4000" dirty="0">
              <a:ln>
                <a:solidFill>
                  <a:srgbClr val="00B05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4000" dirty="0" err="1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Із</a:t>
            </a:r>
            <a:r>
              <a:rPr lang="ru-RU" sz="40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свіжих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слив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одержують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32 %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сушених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Скільки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взяли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свіжих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слив,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якщо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одержали 8 кг </a:t>
            </a:r>
            <a:r>
              <a:rPr lang="ru-RU" sz="4000" dirty="0" err="1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сушених</a:t>
            </a:r>
            <a:r>
              <a:rPr lang="ru-RU" sz="40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1859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Історична </a:t>
            </a:r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довідка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7978298" cy="3024336"/>
          </a:xfrm>
        </p:spPr>
        <p:txBody>
          <a:bodyPr anchor="ctr"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Вже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клинописних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таблицях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вавилонян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містяться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завдання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розрахунок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відсотків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До нас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дійшли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складені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вавилонянами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таблиці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відсотків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дозволяли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швидко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визначити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суму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процентних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грошей.</a:t>
            </a:r>
          </a:p>
        </p:txBody>
      </p:sp>
      <p:pic>
        <p:nvPicPr>
          <p:cNvPr id="2050" name="Picture 2" descr="C:\Users\FOX\Desktop\Відсотки\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293096"/>
            <a:ext cx="6552728" cy="242088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51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X\Desktop\Відсотки\Sg_pracivni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"/>
          <a:stretch/>
        </p:blipFill>
        <p:spPr bwMode="auto">
          <a:xfrm>
            <a:off x="-1" y="0"/>
            <a:ext cx="91285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«Господарство»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968552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500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Розв'язання</a:t>
            </a:r>
            <a:r>
              <a:rPr lang="ru-RU" sz="35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ctr">
              <a:buNone/>
            </a:pPr>
            <a:r>
              <a:rPr lang="ru-RU" sz="3500" u="sng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Складаємо</a:t>
            </a:r>
            <a:r>
              <a:rPr lang="ru-RU" sz="3500" u="sng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u="sng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відсоткову</a:t>
            </a:r>
            <a:r>
              <a:rPr lang="ru-RU" sz="3500" u="sng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u="sng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пропорцію</a:t>
            </a:r>
            <a:r>
              <a:rPr lang="ru-RU" sz="3500" u="sng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ctr">
              <a:buNone/>
            </a:pP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100 % </a:t>
            </a:r>
            <a:r>
              <a:rPr lang="ru-RU" sz="3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свіжих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слив – 32 % </a:t>
            </a:r>
            <a:r>
              <a:rPr lang="uk-UA" sz="35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сушених</a:t>
            </a:r>
            <a:r>
              <a:rPr lang="ru-RU" sz="35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слив.</a:t>
            </a:r>
          </a:p>
          <a:p>
            <a:pPr marL="0" indent="0" algn="ctr">
              <a:buNone/>
            </a:pP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100 кг </a:t>
            </a:r>
            <a:r>
              <a:rPr lang="ru-RU" sz="3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свіжих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слив – 32 кг </a:t>
            </a:r>
            <a:r>
              <a:rPr lang="ru-RU" sz="3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сушених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слив,</a:t>
            </a:r>
          </a:p>
          <a:p>
            <a:pPr marL="0" indent="0" algn="ctr">
              <a:buNone/>
            </a:pP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 кг </a:t>
            </a:r>
            <a:r>
              <a:rPr lang="ru-RU" sz="3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свіжих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слив – 8 кг </a:t>
            </a:r>
            <a:r>
              <a:rPr lang="ru-RU" sz="3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сушених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слив</a:t>
            </a:r>
            <a:r>
              <a:rPr lang="ru-RU" sz="35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  <a:endParaRPr lang="ru-RU" sz="3500" dirty="0">
              <a:ln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8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X\Desktop\Відсотки\Sg_pracivni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"/>
          <a:stretch/>
        </p:blipFill>
        <p:spPr bwMode="auto">
          <a:xfrm>
            <a:off x="-1" y="0"/>
            <a:ext cx="91285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«Господарство»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4000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Складаємо</a:t>
            </a:r>
            <a:r>
              <a:rPr lang="ru-RU" sz="400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рівняння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ctr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100 : Х = 32 : 8,</a:t>
            </a:r>
          </a:p>
          <a:p>
            <a:pPr marL="0" indent="0" algn="ctr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32Х=100∙8,</a:t>
            </a:r>
          </a:p>
          <a:p>
            <a:pPr marL="0" indent="0" algn="ctr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Х=800:32,</a:t>
            </a:r>
          </a:p>
          <a:p>
            <a:pPr marL="0" indent="0" algn="ctr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 = 25</a:t>
            </a:r>
            <a:r>
              <a:rPr lang="ru-RU" sz="40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  <a:endParaRPr lang="ru-RU" sz="4000" dirty="0">
              <a:ln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42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X\Desktop\Відсотки\Sg_pracivni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"/>
          <a:stretch/>
        </p:blipFill>
        <p:spPr bwMode="auto">
          <a:xfrm>
            <a:off x="-1" y="0"/>
            <a:ext cx="91285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«Господарство»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4000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Складаємо</a:t>
            </a:r>
            <a:r>
              <a:rPr lang="ru-RU" sz="400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рівняння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ctr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100 : Х = 32 : 8,</a:t>
            </a:r>
          </a:p>
          <a:p>
            <a:pPr marL="0" indent="0" algn="ctr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32Х=100∙8,</a:t>
            </a:r>
          </a:p>
          <a:p>
            <a:pPr marL="0" indent="0" algn="ctr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Х=800:32,</a:t>
            </a:r>
          </a:p>
          <a:p>
            <a:pPr marL="0" indent="0" algn="ctr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 = 25</a:t>
            </a:r>
            <a:r>
              <a:rPr lang="ru-RU" sz="40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sz="40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Відповідь</a:t>
            </a:r>
            <a:r>
              <a:rPr lang="ru-RU" sz="40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25 кг.</a:t>
            </a:r>
          </a:p>
        </p:txBody>
      </p:sp>
    </p:spTree>
    <p:extLst>
      <p:ext uri="{BB962C8B-B14F-4D97-AF65-F5344CB8AC3E}">
        <p14:creationId xmlns:p14="http://schemas.microsoft.com/office/powerpoint/2010/main" val="420782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X\Desktop\Відсотки\Sg_pracivni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"/>
          <a:stretch/>
        </p:blipFill>
        <p:spPr bwMode="auto">
          <a:xfrm>
            <a:off x="-1" y="0"/>
            <a:ext cx="91285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«Господарство»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Задача 2.</a:t>
            </a:r>
            <a:endParaRPr lang="ru-RU" sz="4000" dirty="0">
              <a:ln>
                <a:solidFill>
                  <a:srgbClr val="00B05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тривалого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зберігання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ячмінь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втрачає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за перший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рік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3 %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своєї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маси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а за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кожний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наступний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по 1 %.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Скільки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залишиться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100 ц ячменю через 4 роки?</a:t>
            </a:r>
            <a:endParaRPr lang="ru-RU" sz="4000" dirty="0" smtClean="0">
              <a:ln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16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X\Desktop\Відсотки\Sg_pracivni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"/>
          <a:stretch/>
        </p:blipFill>
        <p:spPr bwMode="auto">
          <a:xfrm>
            <a:off x="-1" y="0"/>
            <a:ext cx="91285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«Господарство»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968552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4000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Розв'язання</a:t>
            </a:r>
            <a:r>
              <a:rPr lang="ru-RU" sz="40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ctr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(ц) –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втрати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ячменю за перший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рік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зберігання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(ц) –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маса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ячменю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після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першого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року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зберігання</a:t>
            </a:r>
            <a:r>
              <a:rPr lang="ru-RU" sz="40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  <a:endParaRPr lang="ru-RU" sz="4000" dirty="0">
              <a:ln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2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X\Desktop\Відсотки\Sg_pracivni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"/>
          <a:stretch/>
        </p:blipFill>
        <p:spPr bwMode="auto">
          <a:xfrm>
            <a:off x="-1" y="0"/>
            <a:ext cx="91285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«Господарство»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968552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4000" dirty="0" err="1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Використаємо</a:t>
            </a:r>
            <a:r>
              <a:rPr lang="ru-RU" sz="40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формулу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складних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відсотків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Оскільки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ячмінь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втрачає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у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масі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то у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формулі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знак «—». Де р = 1%, </a:t>
            </a:r>
            <a:r>
              <a:rPr lang="en-US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n=3, A0=97 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ц.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Отже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через 4 роки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100 ц ячменю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залишиться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94 ц</a:t>
            </a:r>
            <a:r>
              <a:rPr lang="ru-RU" sz="40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ctr">
              <a:buNone/>
            </a:pPr>
            <a:r>
              <a:rPr lang="ru-RU" sz="40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Відповідь</a:t>
            </a:r>
            <a:r>
              <a:rPr lang="ru-RU" sz="40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94 ц ячменю.</a:t>
            </a:r>
          </a:p>
        </p:txBody>
      </p:sp>
    </p:spTree>
    <p:extLst>
      <p:ext uri="{BB962C8B-B14F-4D97-AF65-F5344CB8AC3E}">
        <p14:creationId xmlns:p14="http://schemas.microsoft.com/office/powerpoint/2010/main" val="14214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X\Desktop\Відсотки\Sg_pracivni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"/>
          <a:stretch/>
        </p:blipFill>
        <p:spPr bwMode="auto">
          <a:xfrm>
            <a:off x="-1" y="0"/>
            <a:ext cx="91285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«Господарство»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Задача 3.</a:t>
            </a:r>
            <a:endParaRPr lang="ru-RU" sz="4000" dirty="0">
              <a:ln>
                <a:solidFill>
                  <a:srgbClr val="00B05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процесі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виготовлення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силосу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втрачається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12 %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закладеної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зеленої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маси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Скільки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одержать силосу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із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450 т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зеленої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маси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  <a:endParaRPr lang="ru-RU" sz="4000" dirty="0" smtClean="0">
              <a:ln>
                <a:solidFill>
                  <a:srgbClr val="FFFF00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65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FOX\Desktop\Відсотки\Sg_pracivnik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3"/>
          <a:stretch/>
        </p:blipFill>
        <p:spPr bwMode="auto">
          <a:xfrm>
            <a:off x="-1" y="0"/>
            <a:ext cx="912853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«Господарство»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640960" cy="4968552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500" dirty="0" err="1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Розв'язання</a:t>
            </a:r>
            <a:r>
              <a:rPr lang="ru-RU" sz="35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just">
              <a:buNone/>
            </a:pP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	 </a:t>
            </a:r>
            <a:r>
              <a:rPr lang="ru-RU" sz="3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Скільки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відсотків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становить силос?</a:t>
            </a:r>
          </a:p>
          <a:p>
            <a:pPr marL="0" indent="0" algn="just">
              <a:buNone/>
            </a:pP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100 % - 12 % = 88 %.</a:t>
            </a:r>
          </a:p>
          <a:p>
            <a:pPr marL="0" indent="0" algn="just">
              <a:buNone/>
            </a:pP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2.	 </a:t>
            </a:r>
            <a:r>
              <a:rPr lang="ru-RU" sz="3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Скільки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одержали силосу </a:t>
            </a:r>
            <a:r>
              <a:rPr lang="ru-RU" sz="3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із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450 т </a:t>
            </a:r>
            <a:r>
              <a:rPr lang="ru-RU" sz="3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зеленої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маси</a:t>
            </a: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  <a:p>
            <a:pPr marL="0" indent="0" algn="just">
              <a:buNone/>
            </a:pPr>
            <a:r>
              <a:rPr lang="ru-RU" sz="3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88% = 0,88;	 450∙0,88 = 396 (т</a:t>
            </a:r>
            <a:r>
              <a:rPr lang="ru-RU" sz="35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).</a:t>
            </a:r>
          </a:p>
          <a:p>
            <a:pPr marL="0" indent="0" algn="just">
              <a:buNone/>
            </a:pPr>
            <a:r>
              <a:rPr lang="ru-RU" sz="35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Відповідь</a:t>
            </a:r>
            <a:r>
              <a:rPr lang="ru-RU" sz="35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</a:t>
            </a:r>
            <a:r>
              <a:rPr lang="ru-RU" sz="35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396 </a:t>
            </a:r>
            <a:r>
              <a:rPr lang="ru-RU" sz="35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т.</a:t>
            </a:r>
          </a:p>
        </p:txBody>
      </p:sp>
    </p:spTree>
    <p:extLst>
      <p:ext uri="{BB962C8B-B14F-4D97-AF65-F5344CB8AC3E}">
        <p14:creationId xmlns:p14="http://schemas.microsoft.com/office/powerpoint/2010/main" val="153252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chef.bbci.co.uk/news/1024/media/images/70616000/jpg/_70616020_blood_cells,_sem-spl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«БІОЛОГІЯ»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925144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Задача 1.</a:t>
            </a:r>
            <a:endParaRPr lang="ru-RU" sz="4000" dirty="0">
              <a:ln>
                <a:solidFill>
                  <a:srgbClr val="00B05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 склад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еритроцитів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крові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людини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входить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гемоглобін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що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містить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0,34 %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заліза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Визначте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молекулярну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масу</a:t>
            </a:r>
            <a:r>
              <a:rPr lang="ru-RU" sz="4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dirty="0" err="1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гемоглобіну</a:t>
            </a:r>
            <a:r>
              <a:rPr lang="ru-RU" sz="40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084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ichef.bbci.co.uk/news/1024/media/images/70616000/jpg/_70616020_blood_cells,_sem-spl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«БІОЛОГІЯ»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256584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0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Розв'язання</a:t>
            </a:r>
            <a:r>
              <a:rPr lang="ru-RU" sz="30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ctr">
              <a:buNone/>
            </a:pPr>
            <a:r>
              <a:rPr lang="en-US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Fe = 0,34%.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Атомна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маса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заліза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- 56. За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умовою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задачі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en-US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Ar</a:t>
            </a:r>
            <a:r>
              <a:rPr lang="en-US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(Fe) = 56 0,34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чатини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заліза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відповідають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100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чистинам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en-US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Mr</a:t>
            </a:r>
            <a:r>
              <a:rPr lang="en-US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гемоглобіну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) -?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відповідно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56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частинам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заліза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буде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відповідати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М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частин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гемоглобина.</a:t>
            </a:r>
          </a:p>
          <a:p>
            <a:pPr marL="0" indent="0" algn="ctr">
              <a:buNone/>
            </a:pP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0.34 100 М –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молекулярна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маса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гемоглобіну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дорівнює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56 Х Мг = 16 </a:t>
            </a:r>
            <a:r>
              <a:rPr lang="ru-RU" sz="30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471</a:t>
            </a:r>
          </a:p>
          <a:p>
            <a:pPr marL="0" indent="0" algn="ctr">
              <a:buNone/>
            </a:pPr>
            <a:r>
              <a:rPr lang="ru-RU" sz="30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Відповідь</a:t>
            </a:r>
            <a:r>
              <a:rPr lang="ru-RU" sz="30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 </a:t>
            </a:r>
            <a:r>
              <a:rPr lang="ru-RU" sz="30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маса</a:t>
            </a:r>
            <a:r>
              <a:rPr lang="ru-RU" sz="30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молекули</a:t>
            </a:r>
            <a:r>
              <a:rPr lang="ru-RU" sz="30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гемоглобіну</a:t>
            </a:r>
            <a:r>
              <a:rPr lang="ru-RU" sz="30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дорівнює</a:t>
            </a:r>
            <a:r>
              <a:rPr lang="ru-RU" sz="30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16 471.</a:t>
            </a:r>
          </a:p>
        </p:txBody>
      </p:sp>
    </p:spTree>
    <p:extLst>
      <p:ext uri="{BB962C8B-B14F-4D97-AF65-F5344CB8AC3E}">
        <p14:creationId xmlns:p14="http://schemas.microsoft.com/office/powerpoint/2010/main" val="211527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Історична </a:t>
            </a:r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довідка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7978298" cy="3024336"/>
          </a:xfrm>
        </p:spPr>
        <p:txBody>
          <a:bodyPr anchor="ctr"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Були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відомі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і в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Індії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Індійські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математики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обчислювали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застосувавши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так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зване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потрійне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правило,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тобто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користуючись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пропорцією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Вони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вміли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виробляти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і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складніші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обчислення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із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застосуванням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відсотків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</p:txBody>
      </p:sp>
      <p:pic>
        <p:nvPicPr>
          <p:cNvPr id="3074" name="Picture 2" descr="C:\Users\FOX\Desktop\Відсотки\сред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75" y="4221088"/>
            <a:ext cx="8283649" cy="245303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4880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FOX\Desktop\Відсотки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«Статистика»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256584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2500" dirty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Задача 1</a:t>
            </a:r>
            <a:r>
              <a:rPr lang="ru-RU" sz="25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 2016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році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звернулось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медичною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допомогою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до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терапевтів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en-US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II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міської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поліклініки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130000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осіб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з них до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своїх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дільничних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терапевтів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90000.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Надана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медична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допомога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8000 жителям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приміських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сіл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Проведений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цільовий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огляд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для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виявлення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туберкульозу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- 2500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осіб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З 300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зареєстрованих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хворих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взяті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диспансерний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облік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130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хворих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виразковою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хворобою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шлунку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і 12-палої кишки.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Визначити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якісні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показники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діяльності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5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поліклініки</a:t>
            </a:r>
            <a:r>
              <a:rPr lang="ru-RU" sz="25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№ 2.</a:t>
            </a:r>
            <a:endParaRPr lang="ru-RU" sz="2500" dirty="0">
              <a:ln>
                <a:solidFill>
                  <a:srgbClr val="00B05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19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FOX\Desktop\Відсотки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«Статистика»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256584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28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Розв'язання</a:t>
            </a:r>
            <a:r>
              <a:rPr lang="ru-RU" sz="28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ctr">
              <a:buNone/>
            </a:pP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Визначимо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якісні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показники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діяльності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поліклініки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№ 2:</a:t>
            </a:r>
          </a:p>
          <a:p>
            <a:pPr marL="0" indent="0" algn="just">
              <a:buNone/>
            </a:pP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1)	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Частина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відвідувань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дільничних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терапевтів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серед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загальної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кількості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відвідувань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становить:</a:t>
            </a:r>
          </a:p>
          <a:p>
            <a:pPr marL="0" indent="0" algn="just">
              <a:buNone/>
            </a:pP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90 000 : 130 000 • 100% = 69,2%</a:t>
            </a:r>
          </a:p>
          <a:p>
            <a:pPr marL="0" indent="0" algn="just">
              <a:buNone/>
            </a:pP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2)	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Поширеність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виразкової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хвороби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8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шлунку</a:t>
            </a: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та 12-палої кишки:</a:t>
            </a:r>
          </a:p>
          <a:p>
            <a:pPr marL="0" indent="0" algn="just">
              <a:buNone/>
            </a:pPr>
            <a:r>
              <a:rPr lang="ru-RU" sz="28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130 : 300 • 100% = 43,3%</a:t>
            </a:r>
          </a:p>
        </p:txBody>
      </p:sp>
    </p:spTree>
    <p:extLst>
      <p:ext uri="{BB962C8B-B14F-4D97-AF65-F5344CB8AC3E}">
        <p14:creationId xmlns:p14="http://schemas.microsoft.com/office/powerpoint/2010/main" val="78030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Users\FOX\Desktop\Відсотки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uk-UA" sz="5500" b="1" cap="all" dirty="0" smtClean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Картка </a:t>
            </a:r>
            <a:r>
              <a:rPr lang="uk-UA" sz="5500" b="1" cap="all" dirty="0">
                <a:ln>
                  <a:solidFill>
                    <a:srgbClr val="FFFF00"/>
                  </a:solidFill>
                </a:ln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anose="020B0A04020102020204" pitchFamily="34" charset="0"/>
              </a:rPr>
              <a:t>«Статистика»</a:t>
            </a:r>
            <a:endParaRPr lang="ru-RU" sz="5500" b="1" cap="all" dirty="0">
              <a:ln>
                <a:solidFill>
                  <a:srgbClr val="FFFF00"/>
                </a:solidFill>
              </a:ln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256584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000" dirty="0" err="1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Розв'язання</a:t>
            </a:r>
            <a:r>
              <a:rPr lang="ru-RU" sz="3000" dirty="0" smtClean="0">
                <a:ln>
                  <a:solidFill>
                    <a:srgbClr val="00B05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just">
              <a:buNone/>
            </a:pPr>
            <a:r>
              <a:rPr lang="ru-RU" sz="30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3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)	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Частина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жителів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приміських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сіл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у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загальній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кількості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звернень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до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міської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поліклініки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0" indent="0" algn="just">
              <a:buNone/>
            </a:pP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8 000 : 130 000 • 100% = 6,2%</a:t>
            </a:r>
          </a:p>
          <a:p>
            <a:pPr marL="0" indent="0" algn="just">
              <a:buNone/>
            </a:pP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4)	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Охоплення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цільовим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оглядом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для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виявлення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туберкульозу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загальній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кількості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dirty="0" err="1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відвідувань</a:t>
            </a: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терапевта становить:</a:t>
            </a:r>
          </a:p>
          <a:p>
            <a:pPr marL="0" indent="0" algn="just">
              <a:buNone/>
            </a:pPr>
            <a:r>
              <a:rPr lang="ru-RU" sz="3000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2 500 : 90 000 • 100% = 2,8</a:t>
            </a:r>
            <a:r>
              <a:rPr lang="ru-RU" sz="3000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424703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ПІДБИТТЯ ПІДСУМКІВ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472608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000" b="1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Відсотки</a:t>
            </a:r>
            <a:r>
              <a:rPr lang="ru-RU" sz="3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допомагають</a:t>
            </a:r>
            <a:r>
              <a:rPr lang="ru-RU" sz="3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нам</a:t>
            </a:r>
            <a:r>
              <a:rPr lang="ru-RU" sz="3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розбиратися</a:t>
            </a:r>
            <a:r>
              <a:rPr lang="ru-RU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 великому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потоці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інформації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правильно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вкладати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гроші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брати</a:t>
            </a:r>
            <a:r>
              <a:rPr lang="ru-RU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кредити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вибираючи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більш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вигідний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варіант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здійснювати</a:t>
            </a:r>
            <a:r>
              <a:rPr lang="ru-RU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вигідні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покупки,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заощаджуючи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знижках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вирішувати</a:t>
            </a:r>
            <a:r>
              <a:rPr lang="ru-RU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життєві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завдання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3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БУТИ </a:t>
            </a:r>
            <a:r>
              <a:rPr lang="ru-RU" sz="3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УСПІШНИМИ</a:t>
            </a:r>
            <a:r>
              <a:rPr lang="ru-RU" sz="3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!</a:t>
            </a:r>
            <a:endParaRPr lang="ru-RU" sz="3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51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Рефлексія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472608"/>
          </a:xfrm>
        </p:spPr>
        <p:txBody>
          <a:bodyPr anchor="ctr">
            <a:no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оцінюєте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роботу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вашої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групи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оцінюєте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свою роботу?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5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Які</a:t>
            </a:r>
            <a:r>
              <a:rPr lang="ru-RU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завдання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були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найскладнішими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чому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причина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помилок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яких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припустилася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група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під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час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виконання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завдань</a:t>
            </a:r>
            <a:r>
              <a:rPr lang="ru-RU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  <a:endParaRPr lang="ru-RU" sz="35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83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ДОМАШНЄ ЗАВДАННЯ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472608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600" b="1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Розв’язати</a:t>
            </a:r>
            <a:r>
              <a:rPr lang="ru-RU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вправи</a:t>
            </a: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Товар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коштував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80 грн. Через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деякий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час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його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ціна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підвищилась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 10%.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Визначте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нову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ціну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товару.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5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Який</a:t>
            </a:r>
            <a:r>
              <a:rPr lang="ru-RU" sz="3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відсотковий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вміст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солі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розчині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якщо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200 г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розчину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містять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20 г </a:t>
            </a:r>
            <a:r>
              <a:rPr lang="ru-RU" sz="35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солі</a:t>
            </a:r>
            <a:r>
              <a:rPr lang="ru-RU" sz="35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6166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ДОМАШНЄ ЗАВДАННЯ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472608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000" b="1" dirty="0" err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Розв’язати</a:t>
            </a:r>
            <a:r>
              <a:rPr lang="ru-RU" sz="3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вправи</a:t>
            </a:r>
            <a:r>
              <a:rPr lang="ru-RU" sz="3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 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саду росте 50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вишневих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дерев,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що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становить 20%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всіх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дерев.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Скільки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всього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дерев росте в саду.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Маса</a:t>
            </a:r>
            <a:r>
              <a:rPr lang="ru-RU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4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однакових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деталей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дорівнює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10 кг.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Знайдіть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масу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6 таких деталей.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Вартість</a:t>
            </a:r>
            <a:r>
              <a:rPr lang="ru-RU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квитка у театр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перевищую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вартість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квитка до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кінотеатру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на 200%. У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скільки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разів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квиток у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кінотеатр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3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дешевше</a:t>
            </a:r>
            <a:r>
              <a:rPr lang="ru-RU" sz="3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квитка до театру</a:t>
            </a:r>
            <a:r>
              <a:rPr lang="ru-RU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?</a:t>
            </a:r>
            <a:endParaRPr lang="ru-RU" sz="3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56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480720"/>
          </a:xfrm>
        </p:spPr>
        <p:txBody>
          <a:bodyPr anchor="ctr">
            <a:prstTxWarp prst="textWave2">
              <a:avLst/>
            </a:prstTxWarp>
            <a:noAutofit/>
          </a:bodyPr>
          <a:lstStyle/>
          <a:p>
            <a:pPr marL="0" indent="0" algn="ctr">
              <a:buNone/>
            </a:pPr>
            <a:r>
              <a:rPr lang="uk-UA" sz="9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Дякую</a:t>
            </a:r>
          </a:p>
          <a:p>
            <a:pPr marL="0" indent="0" algn="ctr">
              <a:buNone/>
            </a:pPr>
            <a:r>
              <a:rPr lang="uk-UA" sz="9600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за співпрацю!</a:t>
            </a:r>
          </a:p>
        </p:txBody>
      </p: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8571">
            <a:off x="282062" y="243984"/>
            <a:ext cx="1143000" cy="15240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8858">
            <a:off x="7472936" y="5542218"/>
            <a:ext cx="1321429" cy="132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874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Історична </a:t>
            </a:r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довідка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5194920" cy="5400600"/>
          </a:xfrm>
        </p:spPr>
        <p:txBody>
          <a:bodyPr anchor="ctr"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Грошові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розрахунки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з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відсотками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були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особливо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поширені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Стародавньому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Римі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Римляни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називали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відсотками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гроші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платив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боржник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позикодавцеві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за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кожну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сотню. </a:t>
            </a:r>
          </a:p>
        </p:txBody>
      </p:sp>
      <p:pic>
        <p:nvPicPr>
          <p:cNvPr id="4098" name="Picture 2" descr="C:\Users\FOX\Desktop\Відсотки\4089_html_m76b90cc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988840"/>
            <a:ext cx="3006056" cy="418843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770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Історична </a:t>
            </a:r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довідка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57362"/>
            <a:ext cx="5400600" cy="5400600"/>
          </a:xfrm>
        </p:spPr>
        <p:txBody>
          <a:bodyPr anchor="ctr"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Навіть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римський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сенат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змушений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був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встановити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максимально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допустимий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відсоток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що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стягується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з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боржника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, так як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деякі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позикодавці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старалися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в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отриманні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процентних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грошей. </a:t>
            </a:r>
            <a:endParaRPr lang="ru-RU" sz="4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  <a:p>
            <a:pPr marL="0" indent="0" algn="just">
              <a:buNone/>
            </a:pPr>
            <a:r>
              <a:rPr lang="ru-RU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римлян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перейшли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до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інших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народів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</p:txBody>
      </p:sp>
      <p:pic>
        <p:nvPicPr>
          <p:cNvPr id="5122" name="Picture 2" descr="http://ok-t.ru/mydocxru/baza7/1081522654.files/image0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628800"/>
            <a:ext cx="3240360" cy="475252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781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Історична </a:t>
            </a:r>
            <a:r>
              <a:rPr lang="uk-UA" sz="4500" b="1" cap="all" dirty="0" smtClean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довідка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57362"/>
            <a:ext cx="5832648" cy="3323766"/>
          </a:xfrm>
        </p:spPr>
        <p:txBody>
          <a:bodyPr anchor="ctr"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 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1000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років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пізніше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у </a:t>
            </a:r>
            <a:r>
              <a:rPr lang="ru-RU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Європі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з'явилися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десяткові</a:t>
            </a: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дроби.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Їх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ввів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Бельгійський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вчений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Сімон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Стевін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Він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же в 1584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році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вперше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опублікував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таблицю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відсотків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</p:txBody>
      </p:sp>
      <p:pic>
        <p:nvPicPr>
          <p:cNvPr id="6146" name="Picture 2" descr="C:\Users\FOX\Desktop\Відсотки\img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75" t="37739" r="14452" b="5275"/>
          <a:stretch/>
        </p:blipFill>
        <p:spPr bwMode="auto">
          <a:xfrm>
            <a:off x="899592" y="4293096"/>
            <a:ext cx="4680520" cy="249357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FOX\Desktop\Відсотки\SFDDLHWEPTwvoNLCpHmZ91L5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555326"/>
            <a:ext cx="2952328" cy="439395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05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FOX\Desktop\Відсотки\depositphotos_3427072-Percentage-sales-concep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2"/>
            <a:ext cx="9144000" cy="6860932"/>
          </a:xfrm>
          <a:prstGeom prst="rect">
            <a:avLst/>
          </a:prstGeom>
          <a:noFill/>
          <a:ln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4500" b="1" cap="all" dirty="0">
                <a:ln w="0"/>
                <a:solidFill>
                  <a:srgbClr val="FFFF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Гра «Карусель запитань»</a:t>
            </a:r>
            <a:endParaRPr lang="ru-RU" sz="4500" b="1" cap="all" dirty="0">
              <a:ln w="0"/>
              <a:solidFill>
                <a:srgbClr val="FFFF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8568952" cy="4680520"/>
          </a:xfrm>
        </p:spPr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1.	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Дати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визначення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поняттю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відсоток</a:t>
            </a:r>
            <a:r>
              <a:rPr lang="ru-RU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ru-RU" sz="40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Відсотком</a:t>
            </a:r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(процентом) </a:t>
            </a:r>
            <a:r>
              <a:rPr lang="ru-RU" sz="4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називається</a:t>
            </a:r>
            <a:r>
              <a:rPr lang="ru-RU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сота</a:t>
            </a:r>
            <a:r>
              <a:rPr lang="ru-RU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частина</a:t>
            </a:r>
            <a:r>
              <a:rPr lang="ru-RU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будь-</a:t>
            </a:r>
            <a:r>
              <a:rPr lang="ru-RU" sz="4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якого</a:t>
            </a:r>
            <a:r>
              <a:rPr lang="ru-RU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числа (</a:t>
            </a:r>
            <a:r>
              <a:rPr lang="ru-RU" sz="4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або</a:t>
            </a:r>
            <a:r>
              <a:rPr lang="ru-RU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числового </a:t>
            </a:r>
            <a:r>
              <a:rPr lang="ru-RU" sz="4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значення</a:t>
            </a:r>
            <a:r>
              <a:rPr lang="ru-RU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40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величини</a:t>
            </a:r>
            <a:r>
              <a:rPr lang="ru-RU" sz="40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).</a:t>
            </a:r>
            <a:endParaRPr lang="ru-RU" sz="4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25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1830</Words>
  <Application>Microsoft Office PowerPoint</Application>
  <PresentationFormat>Экран (4:3)</PresentationFormat>
  <Paragraphs>284</Paragraphs>
  <Slides>57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Тема Office</vt:lpstr>
      <vt:lpstr>«Відсотки»</vt:lpstr>
      <vt:lpstr>Цілі:</vt:lpstr>
      <vt:lpstr>Історична довідка</vt:lpstr>
      <vt:lpstr>Історична довідка</vt:lpstr>
      <vt:lpstr>Історична довідка</vt:lpstr>
      <vt:lpstr>Історична довідка</vt:lpstr>
      <vt:lpstr>Історична довідка</vt:lpstr>
      <vt:lpstr>Історична довідка</vt:lpstr>
      <vt:lpstr>Гра «Карусель запитань»</vt:lpstr>
      <vt:lpstr>Гра «Карусель запитань»</vt:lpstr>
      <vt:lpstr>Гра «Карусель запитань»</vt:lpstr>
      <vt:lpstr>Гра «Карусель запитань»</vt:lpstr>
      <vt:lpstr>Презентация PowerPoint</vt:lpstr>
      <vt:lpstr>Гра «Карусель запитань»</vt:lpstr>
      <vt:lpstr>ГРУПА І</vt:lpstr>
      <vt:lpstr>ГРУПА І</vt:lpstr>
      <vt:lpstr>ГРУПА І</vt:lpstr>
      <vt:lpstr>ГРУПА ІІ</vt:lpstr>
      <vt:lpstr>ГРУПА ІІ</vt:lpstr>
      <vt:lpstr>ГРУПА ІІІ</vt:lpstr>
      <vt:lpstr>ГРУПА ІV</vt:lpstr>
      <vt:lpstr>ГРУПА ІV</vt:lpstr>
      <vt:lpstr>ГРУПА V</vt:lpstr>
      <vt:lpstr>ГРУПА V</vt:lpstr>
      <vt:lpstr>Гра «Хто швидше?»</vt:lpstr>
      <vt:lpstr>Гра «Хто швидше?»</vt:lpstr>
      <vt:lpstr>Гра «Хто швидше?»</vt:lpstr>
      <vt:lpstr>Гра «Хто швидше?»</vt:lpstr>
      <vt:lpstr>Гра «Хто швидше?»</vt:lpstr>
      <vt:lpstr>група «Економісти»</vt:lpstr>
      <vt:lpstr>група «Економісти»</vt:lpstr>
      <vt:lpstr>група «Економісти»</vt:lpstr>
      <vt:lpstr>група «Економісти»</vt:lpstr>
      <vt:lpstr>Картка «Хімія»</vt:lpstr>
      <vt:lpstr>Картка «Хімія»</vt:lpstr>
      <vt:lpstr>Картка «Хімія»</vt:lpstr>
      <vt:lpstr>Картка «Хімія»</vt:lpstr>
      <vt:lpstr>Картка «Хімія»</vt:lpstr>
      <vt:lpstr>Картка «Господарство»</vt:lpstr>
      <vt:lpstr>Картка «Господарство»</vt:lpstr>
      <vt:lpstr>Картка «Господарство»</vt:lpstr>
      <vt:lpstr>Картка «Господарство»</vt:lpstr>
      <vt:lpstr>Картка «Господарство»</vt:lpstr>
      <vt:lpstr>Картка «Господарство»</vt:lpstr>
      <vt:lpstr>Картка «Господарство»</vt:lpstr>
      <vt:lpstr>Картка «Господарство»</vt:lpstr>
      <vt:lpstr>Картка «Господарство»</vt:lpstr>
      <vt:lpstr>Картка «БІОЛОГІЯ»</vt:lpstr>
      <vt:lpstr>Картка «БІОЛОГІЯ»</vt:lpstr>
      <vt:lpstr>Картка «Статистика»</vt:lpstr>
      <vt:lpstr>Картка «Статистика»</vt:lpstr>
      <vt:lpstr>Картка «Статистика»</vt:lpstr>
      <vt:lpstr>ПІДБИТТЯ ПІДСУМКІВ</vt:lpstr>
      <vt:lpstr>Рефлексія</vt:lpstr>
      <vt:lpstr>ДОМАШНЄ ЗАВДАННЯ</vt:lpstr>
      <vt:lpstr>ДОМАШНЄ ЗАВДАННЯ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«Відсотки»</dc:title>
  <dc:creator>FOX</dc:creator>
  <cp:lastModifiedBy>FOX</cp:lastModifiedBy>
  <cp:revision>36</cp:revision>
  <dcterms:created xsi:type="dcterms:W3CDTF">2017-01-05T22:03:36Z</dcterms:created>
  <dcterms:modified xsi:type="dcterms:W3CDTF">2017-02-18T14:23:40Z</dcterms:modified>
</cp:coreProperties>
</file>