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7" r:id="rId2"/>
    <p:sldId id="256" r:id="rId3"/>
    <p:sldId id="257" r:id="rId4"/>
    <p:sldId id="259" r:id="rId5"/>
    <p:sldId id="260" r:id="rId6"/>
    <p:sldId id="261" r:id="rId7"/>
    <p:sldId id="262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E35FE-3350-4DA7-B8A2-2D3C32690058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62276-F9F6-4D99-8393-A88E2C93B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7A1D3-34AC-4E16-B0AB-1B5B2E1C5BB7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3AAD7-ADFB-47F3-BC06-05609465C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B5E2F-2BDC-44E6-BF68-4E4FFAD45607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A5291-90B7-414D-92DA-EE6398DE0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8DFE4-4FD3-4A77-8198-C7F9B0C5616D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D92CE-929F-4B5A-972D-75C768494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74481-8B6E-4F71-8AC1-881125EBD760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04DE5-BFA6-43CC-8C44-70D5D723C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713D-7B0F-443A-A926-4219A34D09EC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C3906-3662-44A6-833A-34252FA55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CA396-3BFD-4DAA-A46E-B8524C0FF0A6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AE8B-4BC2-4C6F-ACC4-A505387512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93422-8A10-4A0F-802E-6450D5D93655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AC402-3127-446F-9474-7874B6E3C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DA542-51EE-4FA8-B965-A29220ED7FB8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BC8FF-81DA-4601-822D-37B24A8A4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5FAFD-538A-47F5-9CE7-D13AFFEF7D13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1B91A-C628-4C5A-B19A-11679253A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42C2-21F5-4943-AA6D-AE1DA1DCECB8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4CE0B-BA63-4D16-B2DB-1FEE7CAB6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C74634-1674-4055-A090-6619882C768E}" type="datetimeFigureOut">
              <a:rPr lang="ru-RU"/>
              <a:pPr>
                <a:defRPr/>
              </a:pPr>
              <a:t>24.02.2017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5512DF0-A393-4C30-8341-1C0D4364B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1" r:id="rId1"/>
    <p:sldLayoutId id="2147483850" r:id="rId2"/>
    <p:sldLayoutId id="2147483852" r:id="rId3"/>
    <p:sldLayoutId id="2147483849" r:id="rId4"/>
    <p:sldLayoutId id="2147483848" r:id="rId5"/>
    <p:sldLayoutId id="2147483847" r:id="rId6"/>
    <p:sldLayoutId id="2147483846" r:id="rId7"/>
    <p:sldLayoutId id="2147483845" r:id="rId8"/>
    <p:sldLayoutId id="2147483844" r:id="rId9"/>
    <p:sldLayoutId id="2147483843" r:id="rId10"/>
    <p:sldLayoutId id="214748384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Тема уроку :</a:t>
            </a:r>
            <a:endParaRPr lang="ru-RU" dirty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z="8000" b="1" smtClean="0">
                <a:solidFill>
                  <a:srgbClr val="FFFF00"/>
                </a:solidFill>
              </a:rPr>
              <a:t>Додавання та віднімання мішаних чисел.</a:t>
            </a:r>
            <a:endParaRPr lang="ru-RU" sz="80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323528" y="476672"/>
            <a:ext cx="8568952" cy="6120680"/>
          </a:xfrm>
          <a:blipFill rotWithShape="1">
            <a:blip r:embed="rId2"/>
            <a:stretch>
              <a:fillRect l="-2276" t="-797"/>
            </a:stretch>
          </a:blipFill>
        </p:spPr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User\AppData\Local\Microsoft\Windows\Temporary Internet Files\Content.IE5\KUB63QY2\owl-reading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8" y="188913"/>
            <a:ext cx="260667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2238375" y="23813"/>
            <a:ext cx="6719888" cy="6594475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sz="5400" b="1" u="sng" smtClean="0">
                <a:cs typeface="Times New Roman" pitchFamily="18" charset="0"/>
              </a:rPr>
              <a:t>Задача для допитливих</a:t>
            </a:r>
            <a:endParaRPr lang="uk-UA" sz="4800" b="1" u="sng" smtClean="0">
              <a:cs typeface="Times New Roman" pitchFamily="18" charset="0"/>
            </a:endParaRPr>
          </a:p>
          <a:p>
            <a:pPr marL="0" indent="0" algn="just">
              <a:buFont typeface="Wingdings 2" pitchFamily="18" charset="2"/>
              <a:buNone/>
            </a:pPr>
            <a:r>
              <a:rPr lang="uk-UA" sz="4800" smtClean="0">
                <a:cs typeface="Times New Roman" pitchFamily="18" charset="0"/>
              </a:rPr>
              <a:t>1) У кошику лежать 5  яблук. Чи можна поділити їх так, щоб одне яблуко залишилося у кошику?</a:t>
            </a:r>
          </a:p>
          <a:p>
            <a:pPr marL="0" indent="0" algn="just">
              <a:buFont typeface="Wingdings 2" pitchFamily="18" charset="2"/>
              <a:buNone/>
            </a:pPr>
            <a:endParaRPr lang="uk-UA" sz="4800" smtClean="0"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endParaRPr lang="uk-UA" sz="4800" smtClean="0"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endParaRPr lang="uk-UA" sz="4800" smtClean="0">
              <a:cs typeface="Times New Roman" pitchFamily="18" charset="0"/>
            </a:endParaRPr>
          </a:p>
          <a:p>
            <a:pPr marL="0" indent="0" algn="ctr">
              <a:buFont typeface="Wingdings 2" pitchFamily="18" charset="2"/>
              <a:buNone/>
            </a:pPr>
            <a:endParaRPr lang="ru-RU" sz="4800" smtClean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User\AppData\Local\Microsoft\Windows\Temporary Internet Files\Content.IE5\JD8OEBZL\lechuza y libro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0"/>
            <a:ext cx="2857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250825" y="333375"/>
            <a:ext cx="589756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uk-UA" sz="4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Розділити 10 апельсинів порівну між 12-ма особами, при умові, що різати можна апельсин не більше як на 3 рівні частини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285728"/>
            <a:ext cx="8229600" cy="1214446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/>
              <a:t>Мета :</a:t>
            </a:r>
            <a:endParaRPr lang="ru-RU" dirty="0"/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357313" y="1643063"/>
            <a:ext cx="7072312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Продовжити формувати вміння і навички учнів роз'язувати вправи, що передбачають використання звичайних дробів, додавання та віднімання звичайних дробів, мішаних чисел.</a:t>
            </a:r>
          </a:p>
          <a:p>
            <a:endParaRPr lang="ru-RU" sz="1400">
              <a:solidFill>
                <a:srgbClr val="FFFF00"/>
              </a:solidFill>
            </a:endParaRPr>
          </a:p>
          <a:p>
            <a:pPr eaLnBrk="0" hangingPunct="0"/>
            <a:r>
              <a:rPr lang="uk-UA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Розвивати всі види пам'яті. Уяву, логічне мислення, вміння аналізувати та робити висновки, інтелектуальні здібності учнів, розширювати світогляд.</a:t>
            </a:r>
          </a:p>
          <a:p>
            <a:pPr eaLnBrk="0" hangingPunct="0"/>
            <a:endParaRPr lang="ru-RU" sz="1400">
              <a:solidFill>
                <a:srgbClr val="FFFF00"/>
              </a:solidFill>
            </a:endParaRPr>
          </a:p>
          <a:p>
            <a:pPr eaLnBrk="0" hangingPunct="0"/>
            <a:r>
              <a:rPr lang="uk-UA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Виховувати старанність, працьовитість, інтерес до вивчення предмета, здоров'язберігаючі навички, почуття патріотизму.</a:t>
            </a:r>
            <a:endParaRPr lang="uk-UA" sz="36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Максим\Desktop\картинки\slide1-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000125"/>
            <a:ext cx="7786688" cy="50006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79512" y="476672"/>
            <a:ext cx="8507288" cy="6381328"/>
          </a:xfrm>
          <a:blipFill rotWithShape="1">
            <a:blip r:embed="rId2"/>
            <a:stretch>
              <a:fillRect l="-2507"/>
            </a:stretch>
          </a:blipFill>
        </p:spPr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>
                <a:noFill/>
              </a:rPr>
              <a:t> 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80119" y="1500174"/>
          <a:ext cx="6421036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4793"/>
                <a:gridCol w="1195819"/>
                <a:gridCol w="1055134"/>
                <a:gridCol w="1055134"/>
                <a:gridCol w="1055134"/>
                <a:gridCol w="1075022"/>
              </a:tblGrid>
              <a:tr h="1262626"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5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159489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606" t="-88732" r="-553939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82587" t="-88732" r="-354726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207345" t="-88732" r="-30282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blipFill rotWithShape="1">
                      <a:blip r:embed="rId3"/>
                      <a:stretch>
                        <a:fillRect l="-307345" t="-88732" r="-202825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4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1">
                      <a:blip r:embed="rId3"/>
                      <a:stretch>
                        <a:fillRect l="-499444" t="-88732" r="-556"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3" descr="gueld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1047750"/>
            <a:ext cx="72771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 descr="img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Содержимое 3" descr="img3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72525" cy="63579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592138" y="544513"/>
            <a:ext cx="3187700" cy="295275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482" name="TextBox 5"/>
          <p:cNvSpPr txBox="1">
            <a:spLocks noChangeArrowheads="1"/>
          </p:cNvSpPr>
          <p:nvPr/>
        </p:nvSpPr>
        <p:spPr bwMode="auto">
          <a:xfrm>
            <a:off x="2238375" y="0"/>
            <a:ext cx="576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latin typeface="Book Antiqua" pitchFamily="18" charset="0"/>
              </a:rPr>
              <a:t>B</a:t>
            </a:r>
            <a:endParaRPr lang="ru-RU" sz="3600">
              <a:latin typeface="Times New Roman" pitchFamily="18" charset="0"/>
            </a:endParaRPr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114300" y="3152775"/>
            <a:ext cx="477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Book Antiqua" pitchFamily="18" charset="0"/>
              </a:rPr>
              <a:t>A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3863975" y="3143250"/>
            <a:ext cx="385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Book Antiqua" pitchFamily="18" charset="0"/>
              </a:rPr>
              <a:t>C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9674672">
            <a:off x="1114015" y="1654984"/>
            <a:ext cx="59710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\</a:t>
            </a:r>
            <a:endParaRPr lang="ru-RU" sz="400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6" name="TextBox 9"/>
          <p:cNvSpPr txBox="1">
            <a:spLocks noChangeArrowheads="1"/>
          </p:cNvSpPr>
          <p:nvPr/>
        </p:nvSpPr>
        <p:spPr bwMode="auto">
          <a:xfrm rot="1240141">
            <a:off x="2868613" y="1774825"/>
            <a:ext cx="7921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>
                <a:latin typeface="Times New Roman" pitchFamily="18" charset="0"/>
              </a:rPr>
              <a:t>/</a:t>
            </a:r>
            <a:endParaRPr lang="ru-RU" sz="4000">
              <a:latin typeface="Times New Roman" pitchFamily="18" charset="0"/>
            </a:endParaRPr>
          </a:p>
        </p:txBody>
      </p:sp>
      <p:sp>
        <p:nvSpPr>
          <p:cNvPr id="12" name="TextBox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60032" y="300660"/>
            <a:ext cx="4032448" cy="3657796"/>
          </a:xfrm>
          <a:prstGeom prst="rect">
            <a:avLst/>
          </a:prstGeom>
          <a:blipFill rotWithShape="1">
            <a:blip r:embed="rId2"/>
            <a:stretch>
              <a:fillRect l="-6798" t="-3667" b="-800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FF00"/>
                </a:solidFill>
                <a:latin typeface="+mn-lt"/>
                <a:cs typeface="+mn-cs"/>
              </a:rPr>
              <a:t>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33375"/>
          <a:ext cx="9113838" cy="6048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8174"/>
                <a:gridCol w="3038174"/>
                <a:gridCol w="3038174"/>
              </a:tblGrid>
              <a:tr h="30532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9954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19" name="Picture 3" descr="C:\Users\User\AppData\Local\Microsoft\Windows\Temporary Internet Files\Content.IE5\JD8OEBZL\yabloki-foto-05[1].jpg"/>
          <p:cNvPicPr>
            <a:picLocks noChangeAspect="1" noChangeArrowheads="1"/>
          </p:cNvPicPr>
          <p:nvPr/>
        </p:nvPicPr>
        <p:blipFill>
          <a:blip r:embed="rId2"/>
          <a:srcRect l="-5183" t="8659" r="5183" b="8659"/>
          <a:stretch>
            <a:fillRect/>
          </a:stretch>
        </p:blipFill>
        <p:spPr bwMode="auto">
          <a:xfrm>
            <a:off x="0" y="404813"/>
            <a:ext cx="2592388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5" descr="C:\Users\User\AppData\Local\Microsoft\Windows\Temporary Internet Files\Content.IE5\JD8OEBZL\1-1248158051Ix2h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404813"/>
            <a:ext cx="2808287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6" descr="C:\Users\User\AppData\Local\Microsoft\Windows\Temporary Internet Files\Content.IE5\JD8OEBZL\cabbage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04813"/>
            <a:ext cx="27368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7" descr="C:\Users\User\AppData\Local\Microsoft\Windows\Temporary Internet Files\Content.IE5\JD8OEBZL\ai-204773-aux-head-20160518_morkow_t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550" y="3644900"/>
            <a:ext cx="2905125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8" descr="C:\Users\User\AppData\Local\Microsoft\Windows\Temporary Internet Files\Content.IE5\JD8OEBZL\potato[1]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8338" y="3560763"/>
            <a:ext cx="2732087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9" descr="C:\Users\User\AppData\Local\Microsoft\Windows\Temporary Internet Files\Content.IE5\JD8OEBZL\pear-grusha-leyla-shop-moskva-256-150x150[1]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78525" y="3419475"/>
            <a:ext cx="287337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</TotalTime>
  <Words>97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Times New Roman</vt:lpstr>
      <vt:lpstr>Arial</vt:lpstr>
      <vt:lpstr>Wingdings 2</vt:lpstr>
      <vt:lpstr>Wingdings</vt:lpstr>
      <vt:lpstr>Wingdings 3</vt:lpstr>
      <vt:lpstr>Calibri</vt:lpstr>
      <vt:lpstr>Book Antiqua</vt:lpstr>
      <vt:lpstr>Апекс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 :</dc:title>
  <dc:creator>Максим</dc:creator>
  <cp:lastModifiedBy>ы</cp:lastModifiedBy>
  <cp:revision>13</cp:revision>
  <dcterms:created xsi:type="dcterms:W3CDTF">2017-02-17T12:05:52Z</dcterms:created>
  <dcterms:modified xsi:type="dcterms:W3CDTF">2017-02-24T11:49:13Z</dcterms:modified>
</cp:coreProperties>
</file>