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58" r:id="rId4"/>
    <p:sldId id="289" r:id="rId5"/>
    <p:sldId id="260" r:id="rId6"/>
    <p:sldId id="268" r:id="rId7"/>
    <p:sldId id="261" r:id="rId8"/>
    <p:sldId id="269" r:id="rId9"/>
    <p:sldId id="263" r:id="rId10"/>
    <p:sldId id="270" r:id="rId11"/>
    <p:sldId id="264" r:id="rId12"/>
    <p:sldId id="271" r:id="rId13"/>
    <p:sldId id="265" r:id="rId14"/>
    <p:sldId id="272" r:id="rId15"/>
    <p:sldId id="266" r:id="rId16"/>
    <p:sldId id="267" r:id="rId17"/>
    <p:sldId id="290" r:id="rId18"/>
    <p:sldId id="287" r:id="rId19"/>
    <p:sldId id="275" r:id="rId20"/>
    <p:sldId id="273" r:id="rId21"/>
    <p:sldId id="274" r:id="rId22"/>
    <p:sldId id="276" r:id="rId23"/>
    <p:sldId id="277" r:id="rId24"/>
    <p:sldId id="278" r:id="rId25"/>
    <p:sldId id="279" r:id="rId26"/>
    <p:sldId id="280" r:id="rId27"/>
    <p:sldId id="288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0" autoAdjust="0"/>
    <p:restoredTop sz="94662" autoAdjust="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1815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k.wikipedia.org/wiki/1897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%D0%92%D0%B0%D1%80%D1%96%D0%B0%D1%86%D1%96%D0%B9%D0%BD%D0%B5_%D1%87%D0%B8%D1%81%D0%BB%D0%B5%D0%BD%D0%BD%D1%8F" TargetMode="External"/><Relationship Id="rId13" Type="http://schemas.openxmlformats.org/officeDocument/2006/relationships/hyperlink" Target="https://uk.wikipedia.org/wiki/%D0%9A%D0%B5%D0%BD%D1%96%D0%B3%D1%81%D0%B1%D0%B5%D1%80%D0%B7%D1%8C%D0%BA%D0%B8%D0%B9_%D1%83%D0%BD%D1%96%D0%B2%D0%B5%D1%80%D1%81%D0%B8%D1%82%D0%B5%D1%82" TargetMode="External"/><Relationship Id="rId3" Type="http://schemas.openxmlformats.org/officeDocument/2006/relationships/hyperlink" Target="https://uk.wikipedia.org/wiki/%D0%91%D0%BE%D0%BD%D0%BD" TargetMode="External"/><Relationship Id="rId7" Type="http://schemas.openxmlformats.org/officeDocument/2006/relationships/hyperlink" Target="https://uk.wikipedia.org/wiki/%D0%A2%D0%B5%D0%BE%D1%80%D1%96%D1%8F_%D1%84%D1%83%D0%BD%D0%BA%D1%86%D1%96%D0%B9" TargetMode="External"/><Relationship Id="rId12" Type="http://schemas.openxmlformats.org/officeDocument/2006/relationships/hyperlink" Target="https://uk.wikipedia.org/wiki/1854" TargetMode="External"/><Relationship Id="rId2" Type="http://schemas.openxmlformats.org/officeDocument/2006/relationships/hyperlink" Target="https://uk.wikipedia.org/w/index.php?title=%D0%9E%D1%81%D1%82%D0%B5%D0%BD%D1%84%D0%B5%D0%BB%D1%8C%D0%B4&amp;action=edit&amp;redlink=1" TargetMode="External"/><Relationship Id="rId16" Type="http://schemas.openxmlformats.org/officeDocument/2006/relationships/hyperlink" Target="https://uk.wikipedia.org/w/index.php?title=%D0%91%D0%B5%D1%80%D0%BB%D1%96%D0%BD%D1%81%D1%8C%D0%BA%D0%B0_%D0%90%D0%BA%D0%B0%D0%B4%D0%B5%D0%BC%D1%96%D1%8F_%D0%BD%D0%B0%D1%83%D0%BA&amp;action=edit&amp;redlink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k.wikipedia.org/wiki/%D0%9C%D0%B0%D1%82%D0%B5%D0%BC%D0%B0%D1%82%D0%B8%D1%87%D0%BD%D0%B8%D0%B9_%D0%B0%D0%BD%D0%B0%D0%BB%D1%96%D0%B7" TargetMode="External"/><Relationship Id="rId11" Type="http://schemas.openxmlformats.org/officeDocument/2006/relationships/hyperlink" Target="https://uk.wikipedia.org/wiki/1842" TargetMode="External"/><Relationship Id="rId5" Type="http://schemas.openxmlformats.org/officeDocument/2006/relationships/hyperlink" Target="https://uk.wikipedia.org/wiki/1856" TargetMode="External"/><Relationship Id="rId15" Type="http://schemas.openxmlformats.org/officeDocument/2006/relationships/hyperlink" Target="https://uk.wikipedia.org/wiki/%D0%94%D1%96%D1%80%D1%96%D1%85%D0%BB%D0%B5" TargetMode="External"/><Relationship Id="rId10" Type="http://schemas.openxmlformats.org/officeDocument/2006/relationships/hyperlink" Target="https://uk.wikipedia.org/wiki/%D0%9B%D1%96%D0%BD%D1%96%D0%B9%D0%BD%D0%B0_%D0%B0%D0%BB%D0%B3%D0%B5%D0%B1%D1%80%D0%B0" TargetMode="External"/><Relationship Id="rId4" Type="http://schemas.openxmlformats.org/officeDocument/2006/relationships/hyperlink" Target="https://uk.wikipedia.org/wiki/%D0%9C%D1%8E%D0%BD%D1%81%D1%82%D0%B5%D1%80" TargetMode="External"/><Relationship Id="rId9" Type="http://schemas.openxmlformats.org/officeDocument/2006/relationships/hyperlink" Target="https://uk.wikipedia.org/wiki/%D0%94%D0%B8%D1%84%D0%B5%D1%80%D0%B5%D0%BD%D1%86%D1%96%D0%B0%D0%BB%D1%8C%D0%BD%D0%B0_%D0%B3%D0%B5%D0%BE%D0%BC%D0%B5%D1%82%D1%80%D1%96%D1%8F" TargetMode="External"/><Relationship Id="rId14" Type="http://schemas.openxmlformats.org/officeDocument/2006/relationships/hyperlink" Target="https://uk.wikipedia.org/wiki/Honoris_causa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sz="6000" i="1" dirty="0" smtClean="0"/>
              <a:t>Тема</a:t>
            </a:r>
            <a:r>
              <a:rPr lang="en-US" sz="6000" i="1" dirty="0" smtClean="0">
                <a:latin typeface="Freestyle Script" panose="030804020302050B0404" pitchFamily="66" charset="0"/>
              </a:rPr>
              <a:t>: </a:t>
            </a:r>
            <a:r>
              <a:rPr lang="uk-UA" sz="6000" i="1" dirty="0" smtClean="0"/>
              <a:t>Модуль числа</a:t>
            </a:r>
            <a:endParaRPr lang="ru-RU" sz="60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За підручником Н.А. </a:t>
            </a:r>
            <a:r>
              <a:rPr lang="uk-UA" dirty="0" err="1" smtClean="0"/>
              <a:t>Тарасенкової</a:t>
            </a:r>
            <a:r>
              <a:rPr lang="uk-UA" dirty="0" smtClean="0"/>
              <a:t>, І.М. Богатирьової та інші, 2014 р. «Математика 6»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15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етр\Desktop\cut_images_bq9oCo302ij691\image_part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52735"/>
            <a:ext cx="878827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петр\Desktop\cut_images_bq9oCo302ij691\image_part_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6952"/>
            <a:ext cx="878827" cy="193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петр\Desktop\cut_images_bq9oCo302ij691\image_part_0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571" y="2996952"/>
            <a:ext cx="883735" cy="193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73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k-UA" dirty="0" smtClean="0"/>
                  <a:t>1) -0,2                                         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dirty="0" smtClean="0"/>
                  <a:t>2) 3,2                                          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uk-UA" dirty="0" smtClean="0"/>
                  <a:t>  </a:t>
                </a:r>
              </a:p>
              <a:p>
                <a:r>
                  <a:rPr lang="uk-UA" dirty="0" smtClean="0"/>
                  <a:t>3) 0                                             </a:t>
                </a:r>
                <a:r>
                  <a:rPr lang="uk-UA" b="1" dirty="0" smtClean="0"/>
                  <a:t>3) </a:t>
                </a:r>
                <a:r>
                  <a:rPr lang="uk-UA" dirty="0" smtClean="0"/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b="1" dirty="0" smtClean="0"/>
                  <a:t>4) </a:t>
                </a:r>
                <a:r>
                  <a:rPr lang="uk-UA" dirty="0" smtClean="0"/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 4) -12</a:t>
                </a:r>
              </a:p>
              <a:p>
                <a:r>
                  <a:rPr lang="ru-RU" dirty="0" smtClean="0"/>
                  <a:t>5) 12                                           5) 0</a:t>
                </a:r>
              </a:p>
              <a:p>
                <a:r>
                  <a:rPr lang="ru-RU" dirty="0" smtClean="0"/>
                  <a:t>6) -2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6) -3,2 </a:t>
                </a:r>
                <a:endParaRPr lang="ru-RU" dirty="0"/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  <a:blipFill rotWithShape="1">
                <a:blip r:embed="rId2"/>
                <a:stretch>
                  <a:fillRect l="-1630" t="-9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>
            <a:off x="2123728" y="2132856"/>
            <a:ext cx="367240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2123728" y="2852936"/>
            <a:ext cx="3456384" cy="2736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123728" y="3573016"/>
            <a:ext cx="3528392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123728" y="3717032"/>
            <a:ext cx="345638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/>
              <a:t>Математичне лото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7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етр\Desktop\cut_images_bq9oCo302ij691\image_part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52735"/>
            <a:ext cx="878827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петр\Desktop\cut_images_bq9oCo302ij691\image_part_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6952"/>
            <a:ext cx="878827" cy="193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петр\Desktop\cut_images_bq9oCo302ij691\image_part_0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571" y="2996952"/>
            <a:ext cx="883735" cy="193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петр\Desktop\cut_images_bq9oCo302ij691\image_part_0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427" y="2996952"/>
            <a:ext cx="862043" cy="193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41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k-UA" dirty="0" smtClean="0"/>
                  <a:t>1) -0,2                                         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dirty="0" smtClean="0"/>
                  <a:t>2) 3,2                                          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uk-UA" dirty="0" smtClean="0"/>
                  <a:t>  </a:t>
                </a:r>
              </a:p>
              <a:p>
                <a:r>
                  <a:rPr lang="uk-UA" dirty="0" smtClean="0"/>
                  <a:t>3) 0                                             3)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dirty="0" smtClean="0"/>
                  <a:t>4)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 </a:t>
                </a:r>
                <a:r>
                  <a:rPr lang="ru-RU" b="1" dirty="0" smtClean="0"/>
                  <a:t>4) </a:t>
                </a:r>
                <a:r>
                  <a:rPr lang="ru-RU" dirty="0" smtClean="0"/>
                  <a:t>-12</a:t>
                </a:r>
              </a:p>
              <a:p>
                <a:r>
                  <a:rPr lang="ru-RU" b="1" dirty="0" smtClean="0"/>
                  <a:t>5) </a:t>
                </a:r>
                <a:r>
                  <a:rPr lang="ru-RU" dirty="0" smtClean="0"/>
                  <a:t>12                                           5) 0</a:t>
                </a:r>
              </a:p>
              <a:p>
                <a:r>
                  <a:rPr lang="ru-RU" dirty="0" smtClean="0"/>
                  <a:t>6) -2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6) -3,2 </a:t>
                </a:r>
                <a:endParaRPr lang="ru-RU" dirty="0"/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  <a:blipFill rotWithShape="1">
                <a:blip r:embed="rId2"/>
                <a:stretch>
                  <a:fillRect l="-1630" t="-9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>
            <a:off x="2123728" y="2132856"/>
            <a:ext cx="367240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2123728" y="2852936"/>
            <a:ext cx="3456384" cy="2736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123728" y="3573016"/>
            <a:ext cx="3528392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123728" y="3717032"/>
            <a:ext cx="345638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123728" y="4437112"/>
            <a:ext cx="352839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/>
              <a:t>Математичне лото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613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етр\Desktop\cut_images_bq9oCo302ij691\image_part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52735"/>
            <a:ext cx="878827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петр\Desktop\cut_images_bq9oCo302ij691\image_part_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6952"/>
            <a:ext cx="878827" cy="193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петр\Desktop\cut_images_bq9oCo302ij691\image_part_0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571" y="2996952"/>
            <a:ext cx="883735" cy="193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петр\Desktop\cut_images_bq9oCo302ij691\image_part_0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427" y="2996952"/>
            <a:ext cx="862043" cy="193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етр\Desktop\cut_images_bq9oCo302ij691\image_part_00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570" y="1052734"/>
            <a:ext cx="883735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80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k-UA" dirty="0" smtClean="0"/>
                  <a:t>1) -0,2                                         </a:t>
                </a:r>
                <a:r>
                  <a:rPr lang="uk-UA" b="1" dirty="0" smtClean="0"/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dirty="0" smtClean="0"/>
                  <a:t>2) 3,2                                          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uk-UA" dirty="0" smtClean="0"/>
                  <a:t>  </a:t>
                </a:r>
              </a:p>
              <a:p>
                <a:r>
                  <a:rPr lang="uk-UA" dirty="0" smtClean="0"/>
                  <a:t>3) 0                                             3)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dirty="0" smtClean="0"/>
                  <a:t>4)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 4) -12</a:t>
                </a:r>
              </a:p>
              <a:p>
                <a:r>
                  <a:rPr lang="ru-RU" dirty="0" smtClean="0"/>
                  <a:t>5) 12                                           5) 0</a:t>
                </a:r>
              </a:p>
              <a:p>
                <a:r>
                  <a:rPr lang="ru-RU" b="1" dirty="0" smtClean="0"/>
                  <a:t>6) </a:t>
                </a:r>
                <a:r>
                  <a:rPr lang="ru-RU" dirty="0" smtClean="0"/>
                  <a:t>-2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6) -3,2 </a:t>
                </a:r>
                <a:endParaRPr lang="ru-RU" dirty="0"/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  <a:blipFill rotWithShape="1">
                <a:blip r:embed="rId2"/>
                <a:stretch>
                  <a:fillRect l="-1630" t="-9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>
            <a:off x="2123728" y="2132856"/>
            <a:ext cx="367240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2123728" y="2852936"/>
            <a:ext cx="3456384" cy="2736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123728" y="3573016"/>
            <a:ext cx="3528392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123728" y="3717032"/>
            <a:ext cx="345638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123728" y="4437112"/>
            <a:ext cx="352839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123728" y="2276872"/>
            <a:ext cx="3672408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/>
              <a:t>Математичне лото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19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84784"/>
            <a:ext cx="2592288" cy="381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/>
              <a:t>Карл </a:t>
            </a:r>
            <a:r>
              <a:rPr lang="uk-UA" b="1" dirty="0" err="1"/>
              <a:t>Веєрштрас</a:t>
            </a:r>
            <a:r>
              <a:rPr lang="uk-UA" dirty="0"/>
              <a:t/>
            </a:r>
            <a:br>
              <a:rPr lang="uk-UA" dirty="0"/>
            </a:br>
            <a:r>
              <a:rPr lang="ru-RU" dirty="0"/>
              <a:t> (</a:t>
            </a:r>
            <a:r>
              <a:rPr lang="ru-RU" dirty="0" smtClean="0">
                <a:hlinkClick r:id="rId3" tooltip="1815"/>
              </a:rPr>
              <a:t>1815</a:t>
            </a:r>
            <a:r>
              <a:rPr lang="ru-RU" dirty="0"/>
              <a:t> — </a:t>
            </a:r>
            <a:r>
              <a:rPr lang="ru-RU" dirty="0" smtClean="0">
                <a:hlinkClick r:id="rId4" tooltip="1897"/>
              </a:rPr>
              <a:t>1897</a:t>
            </a:r>
            <a:r>
              <a:rPr lang="ru-RU" dirty="0" smtClean="0"/>
              <a:t>)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95536" y="54452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/>
              <a:t>Німецький математик. В 1841 році ввів позначення модуля </a:t>
            </a:r>
            <a:r>
              <a:rPr lang="uk-UA" b="1" dirty="0" err="1" smtClean="0"/>
              <a:t>ІхІ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023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6632"/>
            <a:ext cx="7467600" cy="6357320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/>
              <a:t>Народився</a:t>
            </a:r>
            <a:r>
              <a:rPr lang="ru-RU" dirty="0"/>
              <a:t> в </a:t>
            </a:r>
            <a:r>
              <a:rPr lang="ru-RU" dirty="0" err="1">
                <a:hlinkClick r:id="rId2" tooltip="Остенфельд (ще не написана)"/>
              </a:rPr>
              <a:t>Остенфельді</a:t>
            </a:r>
            <a:r>
              <a:rPr lang="ru-RU" dirty="0"/>
              <a:t>. </a:t>
            </a:r>
            <a:r>
              <a:rPr lang="ru-RU" dirty="0" err="1"/>
              <a:t>Вивчав</a:t>
            </a:r>
            <a:r>
              <a:rPr lang="ru-RU" dirty="0"/>
              <a:t> </a:t>
            </a:r>
            <a:r>
              <a:rPr lang="ru-RU" dirty="0" err="1"/>
              <a:t>юридичні</a:t>
            </a:r>
            <a:r>
              <a:rPr lang="ru-RU" dirty="0"/>
              <a:t> науки у </a:t>
            </a:r>
            <a:r>
              <a:rPr lang="ru-RU" dirty="0" err="1">
                <a:hlinkClick r:id="rId3" tooltip="Бонн"/>
              </a:rPr>
              <a:t>Бонні</a:t>
            </a:r>
            <a:r>
              <a:rPr lang="ru-RU" dirty="0"/>
              <a:t> та </a:t>
            </a:r>
            <a:r>
              <a:rPr lang="ru-RU" dirty="0" err="1"/>
              <a:t>математичні</a:t>
            </a:r>
            <a:r>
              <a:rPr lang="ru-RU" dirty="0"/>
              <a:t> в </a:t>
            </a:r>
            <a:r>
              <a:rPr lang="ru-RU" dirty="0" err="1">
                <a:hlinkClick r:id="rId4" tooltip="Мюнстер"/>
              </a:rPr>
              <a:t>Мюнстері</a:t>
            </a:r>
            <a:r>
              <a:rPr lang="ru-RU" dirty="0"/>
              <a:t>. </a:t>
            </a:r>
            <a:r>
              <a:rPr lang="ru-RU" dirty="0" err="1"/>
              <a:t>Професор</a:t>
            </a:r>
            <a:r>
              <a:rPr lang="ru-RU" dirty="0"/>
              <a:t> </a:t>
            </a:r>
            <a:r>
              <a:rPr lang="ru-RU" dirty="0" err="1"/>
              <a:t>Берлінського</a:t>
            </a:r>
            <a:r>
              <a:rPr lang="ru-RU" dirty="0"/>
              <a:t> </a:t>
            </a:r>
            <a:r>
              <a:rPr lang="ru-RU" dirty="0" err="1"/>
              <a:t>університету</a:t>
            </a:r>
            <a:r>
              <a:rPr lang="ru-RU" dirty="0"/>
              <a:t> (з </a:t>
            </a:r>
            <a:r>
              <a:rPr lang="ru-RU" dirty="0">
                <a:hlinkClick r:id="rId5" tooltip="1856"/>
              </a:rPr>
              <a:t>1856</a:t>
            </a:r>
            <a:r>
              <a:rPr lang="ru-RU" dirty="0"/>
              <a:t>). </a:t>
            </a:r>
            <a:r>
              <a:rPr lang="ru-RU" dirty="0" err="1"/>
              <a:t>Дослідження</a:t>
            </a:r>
            <a:r>
              <a:rPr lang="ru-RU" dirty="0"/>
              <a:t> </a:t>
            </a:r>
            <a:r>
              <a:rPr lang="ru-RU" dirty="0" err="1"/>
              <a:t>Веєрштраса</a:t>
            </a:r>
            <a:r>
              <a:rPr lang="ru-RU" dirty="0"/>
              <a:t> </a:t>
            </a:r>
            <a:r>
              <a:rPr lang="ru-RU" dirty="0" err="1"/>
              <a:t>присвячені</a:t>
            </a:r>
            <a:r>
              <a:rPr lang="ru-RU" dirty="0"/>
              <a:t> </a:t>
            </a:r>
            <a:r>
              <a:rPr lang="ru-RU" dirty="0" err="1">
                <a:hlinkClick r:id="rId6" tooltip="Математичний аналіз"/>
              </a:rPr>
              <a:t>математичному</a:t>
            </a:r>
            <a:r>
              <a:rPr lang="ru-RU" dirty="0">
                <a:hlinkClick r:id="rId6" tooltip="Математичний аналіз"/>
              </a:rPr>
              <a:t> </a:t>
            </a:r>
            <a:r>
              <a:rPr lang="ru-RU" dirty="0" err="1">
                <a:hlinkClick r:id="rId6" tooltip="Математичний аналіз"/>
              </a:rPr>
              <a:t>аналізу</a:t>
            </a:r>
            <a:r>
              <a:rPr lang="ru-RU" dirty="0"/>
              <a:t>, </a:t>
            </a:r>
            <a:r>
              <a:rPr lang="ru-RU" dirty="0" err="1">
                <a:hlinkClick r:id="rId7" tooltip="Теорія функцій"/>
              </a:rPr>
              <a:t>теорії</a:t>
            </a:r>
            <a:r>
              <a:rPr lang="ru-RU" dirty="0">
                <a:hlinkClick r:id="rId7" tooltip="Теорія функцій"/>
              </a:rPr>
              <a:t> </a:t>
            </a:r>
            <a:r>
              <a:rPr lang="ru-RU" dirty="0" err="1">
                <a:hlinkClick r:id="rId7" tooltip="Теорія функцій"/>
              </a:rPr>
              <a:t>функцій</a:t>
            </a:r>
            <a:r>
              <a:rPr lang="ru-RU" dirty="0"/>
              <a:t>, </a:t>
            </a:r>
            <a:r>
              <a:rPr lang="ru-RU" dirty="0" err="1">
                <a:hlinkClick r:id="rId8" tooltip="Варіаційне числення"/>
              </a:rPr>
              <a:t>варіаційному</a:t>
            </a:r>
            <a:r>
              <a:rPr lang="ru-RU" dirty="0">
                <a:hlinkClick r:id="rId8" tooltip="Варіаційне числення"/>
              </a:rPr>
              <a:t> </a:t>
            </a:r>
            <a:r>
              <a:rPr lang="ru-RU" dirty="0" err="1">
                <a:hlinkClick r:id="rId8" tooltip="Варіаційне числення"/>
              </a:rPr>
              <a:t>численню</a:t>
            </a:r>
            <a:r>
              <a:rPr lang="ru-RU" dirty="0"/>
              <a:t>, </a:t>
            </a:r>
            <a:r>
              <a:rPr lang="ru-RU" dirty="0" err="1">
                <a:hlinkClick r:id="rId9" tooltip="Диференціальна геометрія"/>
              </a:rPr>
              <a:t>диференціальній</a:t>
            </a:r>
            <a:r>
              <a:rPr lang="ru-RU" dirty="0">
                <a:hlinkClick r:id="rId9" tooltip="Диференціальна геометрія"/>
              </a:rPr>
              <a:t> </a:t>
            </a:r>
            <a:r>
              <a:rPr lang="ru-RU" dirty="0" err="1">
                <a:hlinkClick r:id="rId9" tooltip="Диференціальна геометрія"/>
              </a:rPr>
              <a:t>геометрії</a:t>
            </a:r>
            <a:r>
              <a:rPr lang="ru-RU" dirty="0"/>
              <a:t> й </a:t>
            </a:r>
            <a:r>
              <a:rPr lang="ru-RU" dirty="0" err="1">
                <a:hlinkClick r:id="rId10" tooltip="Лінійна алгебра"/>
              </a:rPr>
              <a:t>лінійній</a:t>
            </a:r>
            <a:r>
              <a:rPr lang="ru-RU" dirty="0">
                <a:hlinkClick r:id="rId10" tooltip="Лінійна алгебра"/>
              </a:rPr>
              <a:t> </a:t>
            </a:r>
            <a:r>
              <a:rPr lang="ru-RU" dirty="0" err="1">
                <a:hlinkClick r:id="rId10" tooltip="Лінійна алгебра"/>
              </a:rPr>
              <a:t>алгебрі</a:t>
            </a:r>
            <a:r>
              <a:rPr lang="ru-RU" dirty="0"/>
              <a:t>. </a:t>
            </a:r>
            <a:r>
              <a:rPr lang="ru-RU" dirty="0">
                <a:hlinkClick r:id="rId11" tooltip="1842"/>
              </a:rPr>
              <a:t>1842</a:t>
            </a:r>
            <a:r>
              <a:rPr lang="ru-RU" dirty="0"/>
              <a:t>: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закінчення</a:t>
            </a:r>
            <a:r>
              <a:rPr lang="ru-RU" dirty="0"/>
              <a:t> </a:t>
            </a:r>
            <a:r>
              <a:rPr lang="ru-RU" dirty="0" err="1"/>
              <a:t>Академії</a:t>
            </a:r>
            <a:r>
              <a:rPr lang="ru-RU" dirty="0"/>
              <a:t> </a:t>
            </a:r>
            <a:r>
              <a:rPr lang="ru-RU" dirty="0" err="1"/>
              <a:t>отримав</a:t>
            </a:r>
            <a:r>
              <a:rPr lang="ru-RU" dirty="0"/>
              <a:t> </a:t>
            </a:r>
            <a:r>
              <a:rPr lang="ru-RU" dirty="0" err="1"/>
              <a:t>місце</a:t>
            </a:r>
            <a:r>
              <a:rPr lang="ru-RU" dirty="0"/>
              <a:t> </a:t>
            </a:r>
            <a:r>
              <a:rPr lang="ru-RU" dirty="0" err="1"/>
              <a:t>вчителя</a:t>
            </a:r>
            <a:r>
              <a:rPr lang="ru-RU" dirty="0"/>
              <a:t> у </a:t>
            </a:r>
            <a:r>
              <a:rPr lang="ru-RU" dirty="0" err="1"/>
              <a:t>провінційній</a:t>
            </a:r>
            <a:r>
              <a:rPr lang="ru-RU" dirty="0"/>
              <a:t> </a:t>
            </a:r>
            <a:r>
              <a:rPr lang="ru-RU" dirty="0" err="1"/>
              <a:t>католицькій</a:t>
            </a:r>
            <a:r>
              <a:rPr lang="ru-RU" dirty="0"/>
              <a:t> </a:t>
            </a:r>
            <a:r>
              <a:rPr lang="ru-RU" dirty="0" err="1"/>
              <a:t>прогімназії</a:t>
            </a:r>
            <a:r>
              <a:rPr lang="ru-RU" dirty="0"/>
              <a:t>, де </a:t>
            </a:r>
            <a:r>
              <a:rPr lang="ru-RU" dirty="0" err="1"/>
              <a:t>пропрацював</a:t>
            </a:r>
            <a:r>
              <a:rPr lang="ru-RU" dirty="0"/>
              <a:t> 14 </a:t>
            </a:r>
            <a:r>
              <a:rPr lang="ru-RU" dirty="0" err="1"/>
              <a:t>років</a:t>
            </a:r>
            <a:r>
              <a:rPr lang="ru-RU" dirty="0"/>
              <a:t>. </a:t>
            </a:r>
            <a:r>
              <a:rPr lang="ru-RU" dirty="0" err="1"/>
              <a:t>Навички</a:t>
            </a:r>
            <a:r>
              <a:rPr lang="ru-RU" dirty="0"/>
              <a:t> </a:t>
            </a:r>
            <a:r>
              <a:rPr lang="ru-RU" dirty="0" err="1"/>
              <a:t>вчителя</a:t>
            </a:r>
            <a:r>
              <a:rPr lang="ru-RU" dirty="0"/>
              <a:t> </a:t>
            </a:r>
            <a:r>
              <a:rPr lang="ru-RU" dirty="0" err="1"/>
              <a:t>потім</a:t>
            </a:r>
            <a:r>
              <a:rPr lang="ru-RU" dirty="0"/>
              <a:t> </a:t>
            </a:r>
            <a:r>
              <a:rPr lang="ru-RU" dirty="0" err="1"/>
              <a:t>допомогли</a:t>
            </a:r>
            <a:r>
              <a:rPr lang="ru-RU" dirty="0"/>
              <a:t> </a:t>
            </a:r>
            <a:r>
              <a:rPr lang="ru-RU" dirty="0" err="1"/>
              <a:t>Веєрштрасу</a:t>
            </a:r>
            <a:r>
              <a:rPr lang="ru-RU" dirty="0"/>
              <a:t> стати </a:t>
            </a:r>
            <a:r>
              <a:rPr lang="ru-RU" dirty="0" err="1"/>
              <a:t>найкращим</a:t>
            </a:r>
            <a:r>
              <a:rPr lang="ru-RU" dirty="0"/>
              <a:t> </a:t>
            </a:r>
            <a:r>
              <a:rPr lang="ru-RU" dirty="0" err="1"/>
              <a:t>викладачем</a:t>
            </a:r>
            <a:r>
              <a:rPr lang="ru-RU" dirty="0"/>
              <a:t> </a:t>
            </a:r>
            <a:r>
              <a:rPr lang="ru-RU" dirty="0" err="1"/>
              <a:t>Німеччини</a:t>
            </a:r>
            <a:r>
              <a:rPr lang="ru-RU" dirty="0"/>
              <a:t>, а </a:t>
            </a:r>
            <a:r>
              <a:rPr lang="ru-RU" dirty="0" err="1"/>
              <a:t>рідкісний</a:t>
            </a:r>
            <a:r>
              <a:rPr lang="ru-RU" dirty="0"/>
              <a:t> </a:t>
            </a:r>
            <a:r>
              <a:rPr lang="ru-RU" dirty="0" err="1"/>
              <a:t>вільний</a:t>
            </a:r>
            <a:r>
              <a:rPr lang="ru-RU" dirty="0"/>
              <a:t> час (</a:t>
            </a:r>
            <a:r>
              <a:rPr lang="ru-RU" dirty="0" err="1"/>
              <a:t>здебільшого</a:t>
            </a:r>
            <a:r>
              <a:rPr lang="ru-RU" dirty="0"/>
              <a:t> </a:t>
            </a:r>
            <a:r>
              <a:rPr lang="ru-RU" dirty="0" err="1"/>
              <a:t>нічний</a:t>
            </a:r>
            <a:r>
              <a:rPr lang="ru-RU" dirty="0"/>
              <a:t>)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використовував</a:t>
            </a:r>
            <a:r>
              <a:rPr lang="ru-RU" dirty="0"/>
              <a:t> для </a:t>
            </a:r>
            <a:r>
              <a:rPr lang="ru-RU" dirty="0" err="1"/>
              <a:t>математичних</a:t>
            </a:r>
            <a:r>
              <a:rPr lang="ru-RU" dirty="0"/>
              <a:t> </a:t>
            </a:r>
            <a:r>
              <a:rPr lang="ru-RU" dirty="0" err="1"/>
              <a:t>досліджень</a:t>
            </a:r>
            <a:r>
              <a:rPr lang="ru-RU" dirty="0"/>
              <a:t>. </a:t>
            </a:r>
            <a:r>
              <a:rPr lang="ru-RU" dirty="0" err="1"/>
              <a:t>Крім</a:t>
            </a:r>
            <a:r>
              <a:rPr lang="ru-RU" dirty="0"/>
              <a:t> математики, </a:t>
            </a:r>
            <a:r>
              <a:rPr lang="ru-RU" dirty="0" err="1"/>
              <a:t>він</a:t>
            </a:r>
            <a:r>
              <a:rPr lang="ru-RU" dirty="0"/>
              <a:t> проводив там </a:t>
            </a:r>
            <a:r>
              <a:rPr lang="ru-RU" dirty="0" err="1"/>
              <a:t>заняття</a:t>
            </a:r>
            <a:r>
              <a:rPr lang="ru-RU" dirty="0"/>
              <a:t> з </a:t>
            </a:r>
            <a:r>
              <a:rPr lang="ru-RU" dirty="0" err="1"/>
              <a:t>фізики</a:t>
            </a:r>
            <a:r>
              <a:rPr lang="ru-RU" dirty="0"/>
              <a:t>, </a:t>
            </a:r>
            <a:r>
              <a:rPr lang="ru-RU" dirty="0" err="1"/>
              <a:t>ботаніки</a:t>
            </a:r>
            <a:r>
              <a:rPr lang="ru-RU" dirty="0"/>
              <a:t>, </a:t>
            </a:r>
            <a:r>
              <a:rPr lang="ru-RU" dirty="0" err="1"/>
              <a:t>географії</a:t>
            </a:r>
            <a:r>
              <a:rPr lang="ru-RU" dirty="0"/>
              <a:t>, </a:t>
            </a:r>
            <a:r>
              <a:rPr lang="ru-RU" dirty="0" err="1"/>
              <a:t>історії</a:t>
            </a:r>
            <a:r>
              <a:rPr lang="ru-RU" dirty="0"/>
              <a:t>, </a:t>
            </a:r>
            <a:r>
              <a:rPr lang="ru-RU" dirty="0" err="1"/>
              <a:t>німецької</a:t>
            </a:r>
            <a:r>
              <a:rPr lang="ru-RU" dirty="0"/>
              <a:t> </a:t>
            </a:r>
            <a:r>
              <a:rPr lang="ru-RU" dirty="0" err="1"/>
              <a:t>мови</a:t>
            </a:r>
            <a:r>
              <a:rPr lang="ru-RU" dirty="0"/>
              <a:t>, </a:t>
            </a:r>
            <a:r>
              <a:rPr lang="ru-RU" dirty="0" err="1"/>
              <a:t>чистописання</a:t>
            </a:r>
            <a:r>
              <a:rPr lang="ru-RU" dirty="0"/>
              <a:t> та </a:t>
            </a:r>
            <a:r>
              <a:rPr lang="ru-RU" dirty="0" err="1"/>
              <a:t>гімнастики</a:t>
            </a:r>
            <a:r>
              <a:rPr lang="ru-RU" dirty="0"/>
              <a:t>.</a:t>
            </a:r>
          </a:p>
          <a:p>
            <a:r>
              <a:rPr lang="ru-RU" dirty="0">
                <a:hlinkClick r:id="rId12" tooltip="1854"/>
              </a:rPr>
              <a:t>1854</a:t>
            </a:r>
            <a:r>
              <a:rPr lang="ru-RU" dirty="0"/>
              <a:t>: </a:t>
            </a:r>
            <a:r>
              <a:rPr lang="ru-RU" dirty="0" err="1"/>
              <a:t>опублікував</a:t>
            </a:r>
            <a:r>
              <a:rPr lang="ru-RU" dirty="0"/>
              <a:t> </a:t>
            </a:r>
            <a:r>
              <a:rPr lang="ru-RU" dirty="0" err="1"/>
              <a:t>статтю</a:t>
            </a:r>
            <a:r>
              <a:rPr lang="ru-RU" dirty="0"/>
              <a:t> про </a:t>
            </a:r>
            <a:r>
              <a:rPr lang="ru-RU" dirty="0" err="1"/>
              <a:t>абелеві</a:t>
            </a:r>
            <a:r>
              <a:rPr lang="ru-RU" dirty="0"/>
              <a:t> </a:t>
            </a:r>
            <a:r>
              <a:rPr lang="ru-RU" dirty="0" err="1"/>
              <a:t>функції</a:t>
            </a:r>
            <a:r>
              <a:rPr lang="ru-RU" dirty="0"/>
              <a:t>, за яку </a:t>
            </a:r>
            <a:r>
              <a:rPr lang="ru-RU" dirty="0" err="1">
                <a:hlinkClick r:id="rId13" tooltip="Кенігсберзький університет"/>
              </a:rPr>
              <a:t>Кенігсберзький</a:t>
            </a:r>
            <a:r>
              <a:rPr lang="ru-RU" dirty="0">
                <a:hlinkClick r:id="rId13" tooltip="Кенігсберзький університет"/>
              </a:rPr>
              <a:t> </a:t>
            </a:r>
            <a:r>
              <a:rPr lang="ru-RU" dirty="0" err="1">
                <a:hlinkClick r:id="rId13" tooltip="Кенігсберзький університет"/>
              </a:rPr>
              <a:t>університет</a:t>
            </a:r>
            <a:r>
              <a:rPr lang="ru-RU" dirty="0"/>
              <a:t> </a:t>
            </a:r>
            <a:r>
              <a:rPr lang="ru-RU" dirty="0" err="1"/>
              <a:t>відразу</a:t>
            </a:r>
            <a:r>
              <a:rPr lang="ru-RU" dirty="0"/>
              <a:t> </a:t>
            </a:r>
            <a:r>
              <a:rPr lang="ru-RU" dirty="0" err="1"/>
              <a:t>надає</a:t>
            </a:r>
            <a:r>
              <a:rPr lang="ru-RU" dirty="0"/>
              <a:t> </a:t>
            </a:r>
            <a:r>
              <a:rPr lang="ru-RU" dirty="0" err="1"/>
              <a:t>йому</a:t>
            </a:r>
            <a:r>
              <a:rPr lang="ru-RU" dirty="0"/>
              <a:t> </a:t>
            </a:r>
            <a:r>
              <a:rPr lang="ru-RU" dirty="0" err="1"/>
              <a:t>ступінь</a:t>
            </a:r>
            <a:r>
              <a:rPr lang="ru-RU" dirty="0"/>
              <a:t> доктора </a:t>
            </a:r>
            <a:r>
              <a:rPr lang="en-US" dirty="0" err="1">
                <a:hlinkClick r:id="rId14" tooltip="Honoris causa"/>
              </a:rPr>
              <a:t>honoris</a:t>
            </a:r>
            <a:r>
              <a:rPr lang="en-US" dirty="0">
                <a:hlinkClick r:id="rId14" tooltip="Honoris causa"/>
              </a:rPr>
              <a:t> </a:t>
            </a:r>
            <a:r>
              <a:rPr lang="en-US" dirty="0" err="1">
                <a:hlinkClick r:id="rId14" tooltip="Honoris causa"/>
              </a:rPr>
              <a:t>causa</a:t>
            </a:r>
            <a:r>
              <a:rPr lang="en-US" dirty="0"/>
              <a:t> (</a:t>
            </a:r>
            <a:r>
              <a:rPr lang="ru-RU" dirty="0" err="1"/>
              <a:t>почесного</a:t>
            </a:r>
            <a:r>
              <a:rPr lang="ru-RU" dirty="0"/>
              <a:t> доктора без </a:t>
            </a:r>
            <a:r>
              <a:rPr lang="ru-RU" dirty="0" err="1"/>
              <a:t>захисту</a:t>
            </a:r>
            <a:r>
              <a:rPr lang="ru-RU" dirty="0"/>
              <a:t> </a:t>
            </a:r>
            <a:r>
              <a:rPr lang="ru-RU" dirty="0" err="1"/>
              <a:t>дисертації</a:t>
            </a:r>
            <a:r>
              <a:rPr lang="ru-RU" dirty="0"/>
              <a:t>). </a:t>
            </a:r>
            <a:r>
              <a:rPr lang="ru-RU" dirty="0" err="1">
                <a:hlinkClick r:id="rId15" tooltip="Діріхле"/>
              </a:rPr>
              <a:t>Діріхле</a:t>
            </a:r>
            <a:r>
              <a:rPr lang="ru-RU" dirty="0"/>
              <a:t> </a:t>
            </a:r>
            <a:r>
              <a:rPr lang="ru-RU" dirty="0" err="1"/>
              <a:t>надіслав</a:t>
            </a:r>
            <a:r>
              <a:rPr lang="ru-RU" dirty="0"/>
              <a:t> </a:t>
            </a:r>
            <a:r>
              <a:rPr lang="ru-RU" dirty="0" err="1"/>
              <a:t>захоплений</a:t>
            </a:r>
            <a:r>
              <a:rPr lang="ru-RU" dirty="0"/>
              <a:t> </a:t>
            </a:r>
            <a:r>
              <a:rPr lang="ru-RU" dirty="0" err="1"/>
              <a:t>відгук</a:t>
            </a:r>
            <a:r>
              <a:rPr lang="ru-RU" dirty="0"/>
              <a:t>, </a:t>
            </a:r>
            <a:r>
              <a:rPr lang="ru-RU" dirty="0" err="1"/>
              <a:t>завдяки</a:t>
            </a:r>
            <a:r>
              <a:rPr lang="ru-RU" dirty="0"/>
              <a:t> 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Веєрштрас</a:t>
            </a:r>
            <a:r>
              <a:rPr lang="ru-RU" dirty="0"/>
              <a:t> </a:t>
            </a:r>
            <a:r>
              <a:rPr lang="ru-RU" dirty="0" err="1"/>
              <a:t>отримав</a:t>
            </a:r>
            <a:r>
              <a:rPr lang="ru-RU" dirty="0"/>
              <a:t> </a:t>
            </a:r>
            <a:r>
              <a:rPr lang="ru-RU" dirty="0" err="1"/>
              <a:t>звання</a:t>
            </a:r>
            <a:r>
              <a:rPr lang="ru-RU" dirty="0"/>
              <a:t> старшого </a:t>
            </a:r>
            <a:r>
              <a:rPr lang="ru-RU" dirty="0" err="1"/>
              <a:t>вчителя</a:t>
            </a:r>
            <a:r>
              <a:rPr lang="ru-RU" dirty="0"/>
              <a:t> і давно </a:t>
            </a:r>
            <a:r>
              <a:rPr lang="ru-RU" dirty="0" err="1"/>
              <a:t>очікувану</a:t>
            </a:r>
            <a:r>
              <a:rPr lang="ru-RU" dirty="0"/>
              <a:t> </a:t>
            </a:r>
            <a:r>
              <a:rPr lang="ru-RU" dirty="0" err="1"/>
              <a:t>річну</a:t>
            </a:r>
            <a:r>
              <a:rPr lang="ru-RU" dirty="0"/>
              <a:t> </a:t>
            </a:r>
            <a:r>
              <a:rPr lang="ru-RU" dirty="0" err="1"/>
              <a:t>відпустку</a:t>
            </a:r>
            <a:r>
              <a:rPr lang="ru-RU" dirty="0" smtClean="0"/>
              <a:t>.</a:t>
            </a:r>
            <a:r>
              <a:rPr lang="ru-RU" dirty="0"/>
              <a:t> </a:t>
            </a:r>
            <a:r>
              <a:rPr lang="ru-RU" dirty="0" err="1"/>
              <a:t>Й</a:t>
            </a:r>
            <a:r>
              <a:rPr lang="ru-RU" dirty="0" err="1" smtClean="0"/>
              <a:t>ого</a:t>
            </a:r>
            <a:r>
              <a:rPr lang="ru-RU" dirty="0" smtClean="0"/>
              <a:t> </a:t>
            </a:r>
            <a:r>
              <a:rPr lang="ru-RU" dirty="0" err="1"/>
              <a:t>обрано</a:t>
            </a:r>
            <a:r>
              <a:rPr lang="ru-RU" dirty="0"/>
              <a:t> членом </a:t>
            </a:r>
            <a:r>
              <a:rPr lang="ru-RU" dirty="0" err="1">
                <a:hlinkClick r:id="rId16" tooltip="Берлінська Академія наук (ще не написана)"/>
              </a:rPr>
              <a:t>Берлінської</a:t>
            </a:r>
            <a:r>
              <a:rPr lang="ru-RU" dirty="0">
                <a:hlinkClick r:id="rId16" tooltip="Берлінська Академія наук (ще не написана)"/>
              </a:rPr>
              <a:t> </a:t>
            </a:r>
            <a:r>
              <a:rPr lang="ru-RU" dirty="0" err="1">
                <a:hlinkClick r:id="rId16" tooltip="Берлінська Академія наук (ще не написана)"/>
              </a:rPr>
              <a:t>Академії</a:t>
            </a:r>
            <a:r>
              <a:rPr lang="ru-RU" dirty="0">
                <a:hlinkClick r:id="rId16" tooltip="Берлінська Академія наук (ще не написана)"/>
              </a:rPr>
              <a:t> наук</a:t>
            </a:r>
            <a:r>
              <a:rPr lang="ru-RU" dirty="0"/>
              <a:t>. </a:t>
            </a:r>
            <a:r>
              <a:rPr lang="ru-RU" dirty="0" err="1"/>
              <a:t>Берлінському</a:t>
            </a:r>
            <a:r>
              <a:rPr lang="ru-RU" dirty="0"/>
              <a:t> </a:t>
            </a:r>
            <a:r>
              <a:rPr lang="ru-RU" dirty="0" err="1"/>
              <a:t>університету</a:t>
            </a:r>
            <a:r>
              <a:rPr lang="ru-RU" dirty="0"/>
              <a:t>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віддав</a:t>
            </a:r>
            <a:r>
              <a:rPr lang="ru-RU" dirty="0"/>
              <a:t> 40 </a:t>
            </a:r>
            <a:r>
              <a:rPr lang="ru-RU" dirty="0" err="1"/>
              <a:t>років</a:t>
            </a:r>
            <a:r>
              <a:rPr lang="ru-RU" dirty="0"/>
              <a:t> </a:t>
            </a:r>
            <a:r>
              <a:rPr lang="ru-RU" dirty="0" err="1"/>
              <a:t>життя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279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/>
              <a:t>З</a:t>
            </a:r>
            <a:r>
              <a:rPr lang="uk-UA" b="1" dirty="0" smtClean="0"/>
              <a:t>апитання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 smtClean="0"/>
              <a:t>1) Що таке координатна пряма?</a:t>
            </a:r>
          </a:p>
          <a:p>
            <a:r>
              <a:rPr lang="uk-UA" dirty="0" smtClean="0"/>
              <a:t>2) Що показує координата точки?</a:t>
            </a:r>
          </a:p>
          <a:p>
            <a:r>
              <a:rPr lang="uk-UA" dirty="0" smtClean="0"/>
              <a:t>3) Що таке модуль числа?</a:t>
            </a:r>
          </a:p>
          <a:p>
            <a:r>
              <a:rPr lang="uk-UA" dirty="0" smtClean="0"/>
              <a:t>4) Які числа називаються протилежними?</a:t>
            </a:r>
          </a:p>
          <a:p>
            <a:r>
              <a:rPr lang="uk-UA" dirty="0" smtClean="0"/>
              <a:t>5) Число протилежне числу 0?</a:t>
            </a:r>
          </a:p>
          <a:p>
            <a:r>
              <a:rPr lang="uk-UA" dirty="0" smtClean="0"/>
              <a:t>6) Що можна сказати про модулі протилежних чисел?</a:t>
            </a:r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0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План вивчення нового матеріалу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uk-UA" sz="4000" dirty="0" smtClean="0"/>
              <a:t>1. Властивості модуля.</a:t>
            </a:r>
          </a:p>
          <a:p>
            <a:r>
              <a:rPr lang="uk-UA" sz="4000" dirty="0" smtClean="0"/>
              <a:t>2. </a:t>
            </a:r>
            <a:r>
              <a:rPr lang="uk-UA" sz="4000" dirty="0"/>
              <a:t>Обчислення виразів з модулем</a:t>
            </a:r>
            <a:r>
              <a:rPr lang="uk-UA" sz="4000" dirty="0" smtClean="0"/>
              <a:t>.</a:t>
            </a:r>
          </a:p>
          <a:p>
            <a:r>
              <a:rPr lang="uk-UA" sz="4000" dirty="0" smtClean="0"/>
              <a:t>3. </a:t>
            </a:r>
            <a:r>
              <a:rPr lang="uk-UA" sz="4000" dirty="0" err="1" smtClean="0"/>
              <a:t>Розв</a:t>
            </a:r>
            <a:r>
              <a:rPr lang="en-US" sz="4000" dirty="0" smtClean="0"/>
              <a:t>’</a:t>
            </a:r>
            <a:r>
              <a:rPr lang="uk-UA" sz="4000" dirty="0" err="1" smtClean="0"/>
              <a:t>язування</a:t>
            </a:r>
            <a:r>
              <a:rPr lang="uk-UA" sz="4000" dirty="0" smtClean="0"/>
              <a:t> рівнянь з модулем.</a:t>
            </a:r>
          </a:p>
          <a:p>
            <a:r>
              <a:rPr lang="uk-UA" sz="4000" dirty="0" smtClean="0"/>
              <a:t>4.</a:t>
            </a:r>
            <a:r>
              <a:rPr lang="uk-UA" sz="4000" dirty="0"/>
              <a:t> </a:t>
            </a:r>
            <a:r>
              <a:rPr lang="uk-UA" sz="4000" dirty="0" err="1"/>
              <a:t>Розв</a:t>
            </a:r>
            <a:r>
              <a:rPr lang="en-US" sz="4000" dirty="0"/>
              <a:t>’</a:t>
            </a:r>
            <a:r>
              <a:rPr lang="uk-UA" sz="4000" dirty="0" err="1"/>
              <a:t>язування</a:t>
            </a:r>
            <a:r>
              <a:rPr lang="uk-UA" sz="4000" dirty="0"/>
              <a:t> </a:t>
            </a:r>
            <a:r>
              <a:rPr lang="uk-UA" sz="4000" dirty="0" err="1" smtClean="0"/>
              <a:t>нерівностей</a:t>
            </a:r>
            <a:r>
              <a:rPr lang="uk-UA" sz="4000" dirty="0" smtClean="0"/>
              <a:t> </a:t>
            </a:r>
            <a:r>
              <a:rPr lang="uk-UA" sz="4000" dirty="0"/>
              <a:t>з </a:t>
            </a:r>
            <a:r>
              <a:rPr lang="uk-UA" sz="4000" dirty="0" smtClean="0"/>
              <a:t>      модулем</a:t>
            </a:r>
            <a:r>
              <a:rPr lang="uk-UA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791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b="1" dirty="0" smtClean="0"/>
              <a:t>Мета уроку</a:t>
            </a:r>
            <a:r>
              <a:rPr lang="en-US" sz="6000" b="1" dirty="0"/>
              <a:t>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988840"/>
            <a:ext cx="8229600" cy="4032448"/>
          </a:xfrm>
        </p:spPr>
        <p:txBody>
          <a:bodyPr>
            <a:normAutofit/>
          </a:bodyPr>
          <a:lstStyle/>
          <a:p>
            <a:r>
              <a:rPr lang="uk-UA" sz="2400" i="1" dirty="0" smtClean="0"/>
              <a:t>Вивчення властивостей модуля числа</a:t>
            </a:r>
            <a:r>
              <a:rPr lang="en-US" sz="2400" i="1" dirty="0" smtClean="0"/>
              <a:t>; </a:t>
            </a:r>
            <a:r>
              <a:rPr lang="uk-UA" sz="2400" i="1" dirty="0" smtClean="0"/>
              <a:t>формування вмінь і навиків застосовувати властивості та означення модуля до </a:t>
            </a:r>
            <a:r>
              <a:rPr lang="uk-UA" sz="2400" i="1" dirty="0" err="1" smtClean="0"/>
              <a:t>розв</a:t>
            </a:r>
            <a:r>
              <a:rPr lang="en-US" sz="2400" i="1" dirty="0" smtClean="0"/>
              <a:t>’</a:t>
            </a:r>
            <a:r>
              <a:rPr lang="uk-UA" sz="2400" i="1" dirty="0" err="1" smtClean="0"/>
              <a:t>язування</a:t>
            </a:r>
            <a:r>
              <a:rPr lang="uk-UA" sz="2400" i="1" dirty="0" smtClean="0"/>
              <a:t> вправ.</a:t>
            </a:r>
          </a:p>
          <a:p>
            <a:r>
              <a:rPr lang="uk-UA" sz="2400" i="1" dirty="0" smtClean="0"/>
              <a:t>Розвиток комунікативних навиків, навиків співпрацювати в групі, добувати і аналізувати інформацію, </a:t>
            </a:r>
            <a:r>
              <a:rPr lang="uk-UA" sz="2400" i="1" dirty="0" err="1" smtClean="0"/>
              <a:t>розв</a:t>
            </a:r>
            <a:r>
              <a:rPr lang="en-US" sz="2400" i="1" dirty="0" smtClean="0"/>
              <a:t>’</a:t>
            </a:r>
            <a:r>
              <a:rPr lang="uk-UA" sz="2400" i="1" dirty="0" err="1" smtClean="0"/>
              <a:t>язувати</a:t>
            </a:r>
            <a:r>
              <a:rPr lang="uk-UA" sz="2400" i="1" dirty="0" smtClean="0"/>
              <a:t> проблеми, спираючись на власний досвід, навиків самостійної роботи.</a:t>
            </a:r>
          </a:p>
          <a:p>
            <a:r>
              <a:rPr lang="uk-UA" sz="2400" i="1" dirty="0" smtClean="0"/>
              <a:t>Виховання самоконтролю, самооцінки, пізнавального інтересу до предмета. </a:t>
            </a:r>
          </a:p>
          <a:p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54336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Властивості модуля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955672" y="2000115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59728" y="193477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597510" y="193477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747760" y="193477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891776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035792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179808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323824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67840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611856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755872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899888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043904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187920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331936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331936" y="194143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475952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619968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315712" y="192810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473432" y="1558775"/>
            <a:ext cx="253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0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4788462" y="1503683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3281731" y="2072123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-1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3611856" y="207212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1955672" y="1556792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1) </a:t>
            </a:r>
            <a:r>
              <a:rPr lang="en-US" dirty="0" smtClean="0"/>
              <a:t>a</a:t>
            </a:r>
            <a:r>
              <a:rPr lang="uk-UA" dirty="0" smtClean="0"/>
              <a:t>-додатне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955672" y="2448125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2) </a:t>
            </a:r>
            <a:r>
              <a:rPr lang="en-US" dirty="0" smtClean="0"/>
              <a:t>a</a:t>
            </a:r>
            <a:r>
              <a:rPr lang="uk-UA" dirty="0" smtClean="0"/>
              <a:t>-від</a:t>
            </a:r>
            <a:r>
              <a:rPr lang="en-US" dirty="0" smtClean="0"/>
              <a:t>’</a:t>
            </a:r>
            <a:r>
              <a:rPr lang="uk-UA" dirty="0" smtClean="0"/>
              <a:t>ємне</a:t>
            </a:r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1979544" y="2979088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2483600" y="291374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2621382" y="291374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771632" y="291374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2915648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3059664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3203680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3347696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3491712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3635728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3779744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3923760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067776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4211792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4355808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4355808" y="292040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4499824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4643840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2339584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4818476" y="251728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3305603" y="3092583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-1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3635728" y="309258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3484988" y="2551557"/>
            <a:ext cx="253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0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1955671" y="4001780"/>
            <a:ext cx="1195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IaI</a:t>
            </a:r>
            <a:r>
              <a:rPr lang="en-US" dirty="0" smtClean="0"/>
              <a:t>=    </a:t>
            </a:r>
            <a:endParaRPr lang="ru-RU" dirty="0"/>
          </a:p>
        </p:txBody>
      </p:sp>
      <p:sp>
        <p:nvSpPr>
          <p:cNvPr id="69" name="Левая фигурная скобка 68"/>
          <p:cNvSpPr/>
          <p:nvPr/>
        </p:nvSpPr>
        <p:spPr>
          <a:xfrm>
            <a:off x="2493133" y="3706779"/>
            <a:ext cx="208754" cy="9586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/>
          <p:cNvSpPr txBox="1"/>
          <p:nvPr/>
        </p:nvSpPr>
        <p:spPr>
          <a:xfrm>
            <a:off x="2606750" y="3726522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2680467" y="3752773"/>
            <a:ext cx="16546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a, a – </a:t>
            </a:r>
            <a:r>
              <a:rPr lang="uk-UA" dirty="0" smtClean="0"/>
              <a:t>додатне</a:t>
            </a:r>
          </a:p>
          <a:p>
            <a:r>
              <a:rPr lang="uk-UA" dirty="0" smtClean="0"/>
              <a:t>-а, а – від</a:t>
            </a:r>
            <a:r>
              <a:rPr lang="en-US" dirty="0" smtClean="0"/>
              <a:t>’</a:t>
            </a:r>
            <a:r>
              <a:rPr lang="uk-UA" dirty="0" smtClean="0"/>
              <a:t>ємне</a:t>
            </a:r>
          </a:p>
          <a:p>
            <a:r>
              <a:rPr lang="uk-UA" dirty="0" smtClean="0"/>
              <a:t>0, якщо а=0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/>
              <p:cNvSpPr txBox="1"/>
              <p:nvPr/>
            </p:nvSpPr>
            <p:spPr>
              <a:xfrm>
                <a:off x="1634734" y="4676103"/>
                <a:ext cx="6713697" cy="483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k-UA" dirty="0" smtClean="0"/>
                  <a:t>Наприклад</a:t>
                </a:r>
                <a:r>
                  <a:rPr lang="en-US" dirty="0" smtClean="0"/>
                  <a:t>: I</a:t>
                </a:r>
                <a:r>
                  <a:rPr lang="uk-UA" dirty="0" smtClean="0"/>
                  <a:t>-5</a:t>
                </a:r>
                <a:r>
                  <a:rPr lang="en-US" dirty="0" smtClean="0"/>
                  <a:t>I</a:t>
                </a:r>
                <a:r>
                  <a:rPr lang="uk-UA" dirty="0" smtClean="0"/>
                  <a:t>=-(-5)=5</a:t>
                </a:r>
                <a:r>
                  <a:rPr lang="en-US" dirty="0" smtClean="0"/>
                  <a:t>;</a:t>
                </a:r>
                <a:r>
                  <a:rPr lang="uk-UA" dirty="0" smtClean="0"/>
                  <a:t> </a:t>
                </a:r>
                <a:r>
                  <a:rPr lang="en-US" dirty="0" smtClean="0"/>
                  <a:t> I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I=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 ; </a:t>
                </a:r>
                <a:r>
                  <a:rPr lang="uk-UA" dirty="0" smtClean="0"/>
                  <a:t> </a:t>
                </a:r>
                <a:r>
                  <a:rPr lang="en-US" dirty="0" smtClean="0"/>
                  <a:t>I0I=0;</a:t>
                </a:r>
                <a:r>
                  <a:rPr lang="uk-UA" dirty="0" smtClean="0"/>
                  <a:t> </a:t>
                </a:r>
                <a:r>
                  <a:rPr lang="en-US" dirty="0" smtClean="0"/>
                  <a:t> I-2,5I=-(-2,5)=2,5; </a:t>
                </a:r>
                <a:endParaRPr lang="ru-RU" dirty="0"/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4734" y="4676103"/>
                <a:ext cx="6713697" cy="483466"/>
              </a:xfrm>
              <a:prstGeom prst="rect">
                <a:avLst/>
              </a:prstGeom>
              <a:blipFill rotWithShape="0">
                <a:blip r:embed="rId2"/>
                <a:stretch>
                  <a:fillRect l="-727" b="-6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4" name="TextBox 73"/>
              <p:cNvSpPr txBox="1"/>
              <p:nvPr/>
            </p:nvSpPr>
            <p:spPr>
              <a:xfrm>
                <a:off x="2014325" y="5287921"/>
                <a:ext cx="6143434" cy="7855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3) </a:t>
                </a:r>
                <a:r>
                  <a:rPr lang="en-US" dirty="0" smtClean="0"/>
                  <a:t>I</a:t>
                </a:r>
                <a:r>
                  <a:rPr lang="uk-UA" dirty="0" smtClean="0"/>
                  <a:t>а</a:t>
                </a:r>
                <a:r>
                  <a:rPr lang="en-US" dirty="0" smtClean="0"/>
                  <a:t>I=I-</a:t>
                </a:r>
                <a:r>
                  <a:rPr lang="en-US" dirty="0" err="1" smtClean="0"/>
                  <a:t>aI</a:t>
                </a:r>
                <a:r>
                  <a:rPr lang="en-US" dirty="0" smtClean="0"/>
                  <a:t> </a:t>
                </a:r>
                <a:r>
                  <a:rPr lang="en-US" dirty="0"/>
                  <a:t>– </a:t>
                </a:r>
                <a:r>
                  <a:rPr lang="uk-UA" dirty="0"/>
                  <a:t>модулі </a:t>
                </a:r>
                <a:r>
                  <a:rPr lang="uk-UA" dirty="0" smtClean="0"/>
                  <a:t>протилежних </a:t>
                </a:r>
                <a:r>
                  <a:rPr lang="uk-UA" dirty="0"/>
                  <a:t>чисел рівні</a:t>
                </a:r>
                <a:endParaRPr lang="ru-RU" dirty="0"/>
              </a:p>
              <a:p>
                <a:r>
                  <a:rPr lang="uk-UA" dirty="0" smtClean="0"/>
                  <a:t>Наприклад </a:t>
                </a:r>
                <a:r>
                  <a:rPr lang="en-US" dirty="0" smtClean="0"/>
                  <a:t>: </a:t>
                </a:r>
                <a:r>
                  <a:rPr lang="uk-UA" dirty="0" smtClean="0"/>
                  <a:t>І-7І=І7І</a:t>
                </a:r>
                <a:r>
                  <a:rPr lang="en-US" dirty="0" smtClean="0"/>
                  <a:t>;</a:t>
                </a:r>
                <a:r>
                  <a:rPr lang="uk-UA" dirty="0" smtClean="0"/>
                  <a:t> І-2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dirty="0" smtClean="0"/>
                  <a:t>І=</a:t>
                </a:r>
                <a:r>
                  <a:rPr lang="uk-UA" dirty="0"/>
                  <a:t> </a:t>
                </a:r>
                <a:r>
                  <a:rPr lang="uk-UA" dirty="0" smtClean="0"/>
                  <a:t>І2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uk-UA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dirty="0" smtClean="0"/>
                  <a:t>І</a:t>
                </a:r>
                <a:r>
                  <a:rPr lang="en-US" dirty="0" smtClean="0"/>
                  <a:t> .</a:t>
                </a:r>
                <a:endParaRPr lang="ru-RU" dirty="0"/>
              </a:p>
            </p:txBody>
          </p:sp>
        </mc:Choice>
        <mc:Fallback>
          <p:sp>
            <p:nvSpPr>
              <p:cNvPr id="74" name="TextBox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4325" y="5287921"/>
                <a:ext cx="6143434" cy="785536"/>
              </a:xfrm>
              <a:prstGeom prst="rect">
                <a:avLst/>
              </a:prstGeom>
              <a:blipFill rotWithShape="0">
                <a:blip r:embed="rId3"/>
                <a:stretch>
                  <a:fillRect l="-794" t="-38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4187919" y="200444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49447" y="3001610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02968" y="301086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485057" y="207258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07777" y="308252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8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Застосування модуля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 numCol="2">
            <a:normAutofit/>
          </a:bodyPr>
          <a:lstStyle/>
          <a:p>
            <a:pPr marL="0" indent="0" algn="ctr">
              <a:buNone/>
            </a:pPr>
            <a:r>
              <a:rPr lang="uk-UA" dirty="0" smtClean="0"/>
              <a:t>1. </a:t>
            </a:r>
            <a:r>
              <a:rPr lang="uk-UA" b="1" dirty="0" smtClean="0"/>
              <a:t>Обчислення виразів</a:t>
            </a:r>
          </a:p>
          <a:p>
            <a:pPr marL="0" indent="0">
              <a:buNone/>
            </a:pPr>
            <a:r>
              <a:rPr lang="uk-UA" b="1" dirty="0" smtClean="0"/>
              <a:t>                Колективно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№1006(1, 5)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№1013(1)</a:t>
            </a:r>
          </a:p>
          <a:p>
            <a:pPr marL="0" indent="0">
              <a:buNone/>
            </a:pPr>
            <a:r>
              <a:rPr lang="uk-UA" dirty="0" smtClean="0"/>
              <a:t>                     №1031(2)</a:t>
            </a:r>
          </a:p>
          <a:p>
            <a:pPr marL="0" indent="0">
              <a:buNone/>
            </a:pPr>
            <a:r>
              <a:rPr lang="uk-UA" dirty="0" smtClean="0"/>
              <a:t>  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uk-UA" b="1" dirty="0" smtClean="0"/>
          </a:p>
          <a:p>
            <a:pPr marL="0" indent="0">
              <a:buNone/>
            </a:pPr>
            <a:r>
              <a:rPr lang="uk-UA" b="1" dirty="0" smtClean="0"/>
              <a:t>Самостійно  </a:t>
            </a:r>
          </a:p>
          <a:p>
            <a:pPr marL="0" indent="0">
              <a:buNone/>
            </a:pPr>
            <a:r>
              <a:rPr lang="uk-UA" dirty="0" smtClean="0"/>
              <a:t> </a:t>
            </a:r>
            <a:r>
              <a:rPr lang="uk-UA" dirty="0"/>
              <a:t>№1006(4)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uk-UA" dirty="0" smtClean="0"/>
              <a:t>№1013(2)</a:t>
            </a:r>
          </a:p>
          <a:p>
            <a:pPr marL="0" indent="0">
              <a:buNone/>
            </a:pPr>
            <a:r>
              <a:rPr lang="uk-UA" dirty="0" smtClean="0"/>
              <a:t>№1031(1)</a:t>
            </a:r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b="1" dirty="0" smtClean="0"/>
              <a:t>Робота в парі</a:t>
            </a:r>
            <a:r>
              <a:rPr lang="en-US" dirty="0" smtClean="0"/>
              <a:t>: </a:t>
            </a:r>
            <a:r>
              <a:rPr lang="uk-UA" dirty="0" smtClean="0"/>
              <a:t>№1025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498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err="1" smtClean="0"/>
              <a:t>Розв</a:t>
            </a:r>
            <a:r>
              <a:rPr lang="en-US" b="1" dirty="0" smtClean="0"/>
              <a:t>’</a:t>
            </a:r>
            <a:r>
              <a:rPr lang="uk-UA" b="1" dirty="0" err="1" smtClean="0"/>
              <a:t>язування</a:t>
            </a:r>
            <a:r>
              <a:rPr lang="uk-UA" b="1" dirty="0" smtClean="0"/>
              <a:t> рівнянь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uk-UA" sz="6600" b="1" dirty="0" smtClean="0"/>
              <a:t>Проблема</a:t>
            </a:r>
            <a:r>
              <a:rPr lang="uk-UA" sz="6600" dirty="0" smtClean="0"/>
              <a:t> </a:t>
            </a:r>
            <a:r>
              <a:rPr lang="en-US" sz="6600" dirty="0" smtClean="0"/>
              <a:t>:</a:t>
            </a:r>
            <a:endParaRPr lang="uk-UA" sz="6600" dirty="0" smtClean="0"/>
          </a:p>
          <a:p>
            <a:pPr marL="0" indent="0">
              <a:buNone/>
            </a:pPr>
            <a:r>
              <a:rPr lang="en-US" sz="6600" dirty="0" smtClean="0"/>
              <a:t> </a:t>
            </a:r>
            <a:r>
              <a:rPr lang="uk-UA" sz="6600" dirty="0" smtClean="0"/>
              <a:t>Як </a:t>
            </a:r>
            <a:r>
              <a:rPr lang="uk-UA" sz="6600" dirty="0" err="1" smtClean="0"/>
              <a:t>розв</a:t>
            </a:r>
            <a:r>
              <a:rPr lang="en-US" sz="6600" dirty="0" smtClean="0"/>
              <a:t>’</a:t>
            </a:r>
            <a:r>
              <a:rPr lang="uk-UA" sz="6600" dirty="0" err="1" smtClean="0"/>
              <a:t>язати</a:t>
            </a:r>
            <a:r>
              <a:rPr lang="uk-UA" sz="6600" dirty="0" smtClean="0"/>
              <a:t> рівняння </a:t>
            </a:r>
            <a:r>
              <a:rPr lang="uk-UA" sz="6600" dirty="0" err="1" smtClean="0"/>
              <a:t>ІхІ</a:t>
            </a:r>
            <a:r>
              <a:rPr lang="uk-UA" sz="6600" dirty="0" smtClean="0"/>
              <a:t>=5? </a:t>
            </a:r>
            <a:r>
              <a:rPr lang="uk-UA" sz="6600" dirty="0" err="1" smtClean="0"/>
              <a:t>ІхІ</a:t>
            </a:r>
            <a:r>
              <a:rPr lang="uk-UA" sz="6600" dirty="0" smtClean="0"/>
              <a:t>=-5? </a:t>
            </a:r>
            <a:r>
              <a:rPr lang="uk-UA" sz="6600" dirty="0" err="1" smtClean="0"/>
              <a:t>ІхІ</a:t>
            </a:r>
            <a:r>
              <a:rPr lang="uk-UA" sz="6600" dirty="0" smtClean="0"/>
              <a:t>=0?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9441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29600" cy="6408712"/>
          </a:xfrm>
        </p:spPr>
        <p:txBody>
          <a:bodyPr>
            <a:normAutofit/>
          </a:bodyPr>
          <a:lstStyle/>
          <a:p>
            <a:r>
              <a:rPr lang="uk-UA" u="sng" dirty="0" smtClean="0"/>
              <a:t>Ключові запитання</a:t>
            </a:r>
            <a:r>
              <a:rPr lang="en-US" dirty="0" smtClean="0"/>
              <a:t>: </a:t>
            </a:r>
            <a:r>
              <a:rPr lang="en-US" b="1" dirty="0" smtClean="0"/>
              <a:t>1) </a:t>
            </a:r>
            <a:r>
              <a:rPr lang="uk-UA" b="1" dirty="0" smtClean="0"/>
              <a:t>що таке модуль числа? </a:t>
            </a:r>
          </a:p>
          <a:p>
            <a:pPr marL="0" indent="0">
              <a:buNone/>
            </a:pPr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pPr marL="0" indent="0">
              <a:buNone/>
            </a:pPr>
            <a:r>
              <a:rPr lang="uk-UA" dirty="0" smtClean="0"/>
              <a:t>                                    2) </a:t>
            </a:r>
            <a:r>
              <a:rPr lang="uk-UA" b="1" dirty="0" smtClean="0"/>
              <a:t>від яких чисел відстань до</a:t>
            </a:r>
          </a:p>
          <a:p>
            <a:pPr marL="0" indent="0">
              <a:buNone/>
            </a:pPr>
            <a:r>
              <a:rPr lang="uk-UA" b="1" dirty="0"/>
              <a:t> </a:t>
            </a:r>
            <a:r>
              <a:rPr lang="uk-UA" b="1" dirty="0" smtClean="0"/>
              <a:t>                                      початку відліку </a:t>
            </a:r>
          </a:p>
          <a:p>
            <a:pPr marL="0" indent="0">
              <a:buNone/>
            </a:pPr>
            <a:r>
              <a:rPr lang="uk-UA" b="1" dirty="0"/>
              <a:t> </a:t>
            </a:r>
            <a:r>
              <a:rPr lang="uk-UA" b="1" dirty="0" smtClean="0"/>
              <a:t>                                      дорівнює 5?0?</a:t>
            </a:r>
            <a:endParaRPr lang="uk-UA" b="1" dirty="0"/>
          </a:p>
          <a:p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язування</a:t>
            </a:r>
            <a:r>
              <a:rPr lang="uk-UA" dirty="0" smtClean="0"/>
              <a:t> вправ.</a:t>
            </a:r>
          </a:p>
          <a:p>
            <a:r>
              <a:rPr lang="uk-UA" b="1" dirty="0" smtClean="0"/>
              <a:t>Колективно         Самостійно</a:t>
            </a:r>
          </a:p>
          <a:p>
            <a:r>
              <a:rPr lang="uk-UA" dirty="0"/>
              <a:t> </a:t>
            </a:r>
            <a:r>
              <a:rPr lang="uk-UA" dirty="0" smtClean="0"/>
              <a:t>№1011(1,5)     №1011(2,6)</a:t>
            </a:r>
          </a:p>
          <a:p>
            <a:r>
              <a:rPr lang="uk-UA" dirty="0" smtClean="0"/>
              <a:t> №1029(1,4,5)     №1029 (3)</a:t>
            </a: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1930218" y="2979088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2434274" y="291374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572056" y="291374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722306" y="291374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866322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010338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154354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98370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42386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86402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730418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874434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018450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162466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306482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306482" y="292040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450498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594514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290258" y="290708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806204" y="245960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256277" y="3092583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-1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586402" y="309258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1901154" y="2204864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405210" y="213951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542992" y="213951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693242" y="213951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837258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981274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125290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269306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413322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557338" y="213285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701354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845370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989386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133402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4277418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277418" y="214618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4421434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565450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261194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806204" y="176352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3227213" y="2318359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-1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3557338" y="231835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cxnSp>
        <p:nvCxnSpPr>
          <p:cNvPr id="48" name="Прямая со стрелкой 47"/>
          <p:cNvCxnSpPr/>
          <p:nvPr/>
        </p:nvCxnSpPr>
        <p:spPr>
          <a:xfrm>
            <a:off x="1901154" y="1268760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2405210" y="1203415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542992" y="1203415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2693242" y="1203415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2837258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2981274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3125290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3269306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3413322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3557338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3701354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3845370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3989386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4133402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4277418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4277418" y="1210078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4421434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4565450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2261194" y="11967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806204" y="82742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3227213" y="1382255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-1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3557338" y="138225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93" name="TextBox 92"/>
          <p:cNvSpPr txBox="1"/>
          <p:nvPr/>
        </p:nvSpPr>
        <p:spPr>
          <a:xfrm>
            <a:off x="3376091" y="1633415"/>
            <a:ext cx="362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o</a:t>
            </a:r>
            <a:endParaRPr lang="ru-RU" sz="3200" dirty="0"/>
          </a:p>
        </p:txBody>
      </p:sp>
      <p:sp>
        <p:nvSpPr>
          <p:cNvPr id="94" name="TextBox 93"/>
          <p:cNvSpPr txBox="1"/>
          <p:nvPr/>
        </p:nvSpPr>
        <p:spPr>
          <a:xfrm>
            <a:off x="3374127" y="748548"/>
            <a:ext cx="22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o</a:t>
            </a:r>
            <a:endParaRPr lang="ru-RU" sz="3200" dirty="0"/>
          </a:p>
        </p:txBody>
      </p:sp>
      <p:sp>
        <p:nvSpPr>
          <p:cNvPr id="95" name="TextBox 94"/>
          <p:cNvSpPr txBox="1"/>
          <p:nvPr/>
        </p:nvSpPr>
        <p:spPr>
          <a:xfrm>
            <a:off x="4079423" y="13677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96" name="TextBox 95"/>
          <p:cNvSpPr txBox="1"/>
          <p:nvPr/>
        </p:nvSpPr>
        <p:spPr>
          <a:xfrm>
            <a:off x="2679588" y="1340768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-5</a:t>
            </a:r>
            <a:endParaRPr lang="ru-RU" dirty="0"/>
          </a:p>
        </p:txBody>
      </p:sp>
      <p:sp>
        <p:nvSpPr>
          <p:cNvPr id="97" name="TextBox 96"/>
          <p:cNvSpPr txBox="1"/>
          <p:nvPr/>
        </p:nvSpPr>
        <p:spPr>
          <a:xfrm>
            <a:off x="3430831" y="221985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05155" y="2434338"/>
            <a:ext cx="362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o</a:t>
            </a:r>
            <a:endParaRPr lang="ru-RU" sz="3200" dirty="0"/>
          </a:p>
        </p:txBody>
      </p:sp>
      <p:sp>
        <p:nvSpPr>
          <p:cNvPr id="71" name="TextBox 70"/>
          <p:cNvSpPr txBox="1"/>
          <p:nvPr/>
        </p:nvSpPr>
        <p:spPr>
          <a:xfrm>
            <a:off x="6215945" y="827420"/>
            <a:ext cx="1699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1) </a:t>
            </a:r>
            <a:r>
              <a:rPr lang="uk-UA" dirty="0" err="1" smtClean="0"/>
              <a:t>ІхІ</a:t>
            </a:r>
            <a:r>
              <a:rPr lang="uk-UA" dirty="0" smtClean="0"/>
              <a:t>=5</a:t>
            </a:r>
          </a:p>
          <a:p>
            <a:r>
              <a:rPr lang="uk-UA" dirty="0" smtClean="0"/>
              <a:t>х=-5 або х=5</a:t>
            </a:r>
            <a:endParaRPr lang="ru-RU" dirty="0"/>
          </a:p>
        </p:txBody>
      </p:sp>
      <p:sp>
        <p:nvSpPr>
          <p:cNvPr id="72" name="TextBox 71"/>
          <p:cNvSpPr txBox="1"/>
          <p:nvPr/>
        </p:nvSpPr>
        <p:spPr>
          <a:xfrm>
            <a:off x="6149652" y="1706194"/>
            <a:ext cx="19960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2) </a:t>
            </a:r>
            <a:r>
              <a:rPr lang="uk-UA" dirty="0" err="1" smtClean="0"/>
              <a:t>ІхІ</a:t>
            </a:r>
            <a:r>
              <a:rPr lang="uk-UA" dirty="0" smtClean="0"/>
              <a:t>=-5</a:t>
            </a:r>
          </a:p>
          <a:p>
            <a:r>
              <a:rPr lang="uk-UA" dirty="0"/>
              <a:t>р</a:t>
            </a:r>
            <a:r>
              <a:rPr lang="uk-UA" dirty="0" smtClean="0"/>
              <a:t>івняння не має</a:t>
            </a:r>
          </a:p>
          <a:p>
            <a:r>
              <a:rPr lang="uk-UA" dirty="0"/>
              <a:t>р</a:t>
            </a:r>
            <a:r>
              <a:rPr lang="uk-UA" dirty="0" smtClean="0"/>
              <a:t>оз</a:t>
            </a:r>
            <a:r>
              <a:rPr lang="ru-RU" dirty="0" smtClean="0"/>
              <a:t>в</a:t>
            </a:r>
            <a:r>
              <a:rPr lang="en-US" dirty="0" smtClean="0"/>
              <a:t>’</a:t>
            </a:r>
            <a:r>
              <a:rPr lang="ru-RU" dirty="0" err="1" smtClean="0"/>
              <a:t>язк</a:t>
            </a:r>
            <a:r>
              <a:rPr lang="uk-UA" dirty="0" err="1" smtClean="0"/>
              <a:t>ів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>
            <a:off x="6178690" y="2771816"/>
            <a:ext cx="10342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3) </a:t>
            </a:r>
            <a:r>
              <a:rPr lang="uk-UA" dirty="0" err="1" smtClean="0"/>
              <a:t>ІхІ</a:t>
            </a:r>
            <a:r>
              <a:rPr lang="uk-UA" dirty="0" smtClean="0"/>
              <a:t>=0</a:t>
            </a:r>
          </a:p>
          <a:p>
            <a:r>
              <a:rPr lang="uk-UA" dirty="0" smtClean="0"/>
              <a:t>    х=0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530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Знаходження відстаней між точками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/>
              <a:t>Робота в групах.</a:t>
            </a:r>
            <a:endParaRPr lang="ru-RU" sz="4800" b="1" dirty="0"/>
          </a:p>
          <a:p>
            <a:r>
              <a:rPr lang="uk-UA" sz="4800" dirty="0" smtClean="0"/>
              <a:t>І-Задача 2(1) ст.173</a:t>
            </a:r>
          </a:p>
          <a:p>
            <a:r>
              <a:rPr lang="uk-UA" sz="4800" dirty="0" smtClean="0"/>
              <a:t>ІІ-Задача 2(2) ст.173</a:t>
            </a:r>
          </a:p>
          <a:p>
            <a:r>
              <a:rPr lang="uk-UA" sz="4800" dirty="0" smtClean="0"/>
              <a:t>ІІІ- Задача 2(3) ст.173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408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348" y="288448"/>
            <a:ext cx="7467600" cy="1143000"/>
          </a:xfrm>
        </p:spPr>
        <p:txBody>
          <a:bodyPr>
            <a:normAutofit/>
          </a:bodyPr>
          <a:lstStyle/>
          <a:p>
            <a:r>
              <a:rPr lang="uk-UA" b="1" dirty="0" smtClean="0"/>
              <a:t>Знаходження відстаней між точками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35904" y="1633889"/>
            <a:ext cx="8229600" cy="4525963"/>
          </a:xfrm>
        </p:spPr>
        <p:txBody>
          <a:bodyPr/>
          <a:lstStyle/>
          <a:p>
            <a:r>
              <a:rPr lang="uk-UA" dirty="0" smtClean="0"/>
              <a:t>1)</a:t>
            </a:r>
          </a:p>
          <a:p>
            <a:endParaRPr lang="uk-UA" dirty="0" smtClean="0"/>
          </a:p>
          <a:p>
            <a:r>
              <a:rPr lang="uk-UA" dirty="0" smtClean="0"/>
              <a:t>2)</a:t>
            </a:r>
          </a:p>
          <a:p>
            <a:endParaRPr lang="uk-UA" dirty="0" smtClean="0"/>
          </a:p>
          <a:p>
            <a:r>
              <a:rPr lang="uk-UA" dirty="0" smtClean="0"/>
              <a:t>3)</a:t>
            </a:r>
          </a:p>
          <a:p>
            <a:endParaRPr lang="uk-UA" dirty="0" smtClean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1781868" y="1866701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2285924" y="18013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423706" y="18013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573956" y="18013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717972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861988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006004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150020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294036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438052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582068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726084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870100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014116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158132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158132" y="180801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302148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446164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141908" y="1794693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686918" y="142536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107927" y="1980196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-1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438052" y="19801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3255562" y="1278507"/>
            <a:ext cx="22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o</a:t>
            </a:r>
            <a:endParaRPr lang="ru-RU" sz="3200" dirty="0"/>
          </a:p>
        </p:txBody>
      </p:sp>
      <p:sp>
        <p:nvSpPr>
          <p:cNvPr id="28" name="TextBox 27"/>
          <p:cNvSpPr txBox="1"/>
          <p:nvPr/>
        </p:nvSpPr>
        <p:spPr>
          <a:xfrm>
            <a:off x="2230424" y="1952035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-7</a:t>
            </a:r>
            <a:endParaRPr lang="ru-RU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1726368" y="3068960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230424" y="3003615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368206" y="3003615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518456" y="3003615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662472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806488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950504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094520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238536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382552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526568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670584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814600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958616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102632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4102632" y="3010278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246648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390664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2086408" y="299695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631418" y="262762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3052427" y="3182455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-1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3382552" y="318245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3199341" y="2477347"/>
            <a:ext cx="22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o</a:t>
            </a:r>
            <a:endParaRPr lang="ru-RU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4246648" y="31849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  <a:endParaRPr lang="ru-RU" dirty="0"/>
          </a:p>
        </p:txBody>
      </p:sp>
      <p:cxnSp>
        <p:nvCxnSpPr>
          <p:cNvPr id="54" name="Прямая со стрелкой 53"/>
          <p:cNvCxnSpPr/>
          <p:nvPr/>
        </p:nvCxnSpPr>
        <p:spPr>
          <a:xfrm>
            <a:off x="1757973" y="4177484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2262029" y="411213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2399811" y="411213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2550061" y="411213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2694077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2838093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2982109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3126125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3270141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3414157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3558173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3702189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3846205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3990221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4134237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4134237" y="411880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4278253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4422269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2118013" y="410547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4663023" y="373614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</a:t>
            </a:r>
            <a:endParaRPr lang="ru-RU" dirty="0"/>
          </a:p>
        </p:txBody>
      </p:sp>
      <p:sp>
        <p:nvSpPr>
          <p:cNvPr id="74" name="TextBox 73"/>
          <p:cNvSpPr txBox="1"/>
          <p:nvPr/>
        </p:nvSpPr>
        <p:spPr>
          <a:xfrm>
            <a:off x="3084032" y="4290979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-1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3414157" y="429097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76" name="TextBox 75"/>
          <p:cNvSpPr txBox="1"/>
          <p:nvPr/>
        </p:nvSpPr>
        <p:spPr>
          <a:xfrm>
            <a:off x="3230946" y="3604484"/>
            <a:ext cx="193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o</a:t>
            </a:r>
            <a:endParaRPr lang="ru-RU" sz="3200" dirty="0"/>
          </a:p>
        </p:txBody>
      </p:sp>
      <p:sp>
        <p:nvSpPr>
          <p:cNvPr id="77" name="TextBox 76"/>
          <p:cNvSpPr txBox="1"/>
          <p:nvPr/>
        </p:nvSpPr>
        <p:spPr>
          <a:xfrm>
            <a:off x="2921818" y="4290979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-2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2213702" y="4290979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-7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3575241" y="19801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3519741" y="31849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2276220" y="143202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82" name="TextBox 81"/>
          <p:cNvSpPr txBox="1"/>
          <p:nvPr/>
        </p:nvSpPr>
        <p:spPr>
          <a:xfrm>
            <a:off x="3592547" y="143202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83" name="TextBox 82"/>
          <p:cNvSpPr txBox="1"/>
          <p:nvPr/>
        </p:nvSpPr>
        <p:spPr>
          <a:xfrm>
            <a:off x="3519741" y="262762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84" name="TextBox 83"/>
          <p:cNvSpPr txBox="1"/>
          <p:nvPr/>
        </p:nvSpPr>
        <p:spPr>
          <a:xfrm>
            <a:off x="4246648" y="265646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85" name="TextBox 84"/>
          <p:cNvSpPr txBox="1"/>
          <p:nvPr/>
        </p:nvSpPr>
        <p:spPr>
          <a:xfrm>
            <a:off x="2274025" y="374280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86" name="TextBox 85"/>
          <p:cNvSpPr txBox="1"/>
          <p:nvPr/>
        </p:nvSpPr>
        <p:spPr>
          <a:xfrm>
            <a:off x="2986353" y="3764993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5642406" y="1678616"/>
            <a:ext cx="2305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АВ=І-7І+І2І=9 (од.)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5804417" y="2884294"/>
            <a:ext cx="2165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АС=І7І-І2І=5 (од.)</a:t>
            </a:r>
            <a:endParaRPr lang="ru-RU" dirty="0"/>
          </a:p>
        </p:txBody>
      </p:sp>
      <p:sp>
        <p:nvSpPr>
          <p:cNvPr id="87" name="TextBox 86"/>
          <p:cNvSpPr txBox="1"/>
          <p:nvPr/>
        </p:nvSpPr>
        <p:spPr>
          <a:xfrm>
            <a:off x="5614859" y="4006144"/>
            <a:ext cx="2332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</a:t>
            </a:r>
            <a:r>
              <a:rPr lang="en-US" dirty="0" smtClean="0"/>
              <a:t>D=</a:t>
            </a:r>
            <a:r>
              <a:rPr lang="uk-UA" dirty="0" smtClean="0"/>
              <a:t>І-7І-І-2І=5 (од.)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1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Висновки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r>
              <a:rPr lang="uk-UA" sz="2400" dirty="0" smtClean="0"/>
              <a:t>Щоб знайти відстань між точками</a:t>
            </a:r>
            <a:r>
              <a:rPr lang="en-US" sz="2400" b="1" dirty="0" smtClean="0"/>
              <a:t>:</a:t>
            </a:r>
            <a:endParaRPr lang="uk-UA" sz="2400" b="1" dirty="0" smtClean="0"/>
          </a:p>
          <a:p>
            <a:endParaRPr lang="en-US" sz="2400" b="1" dirty="0" smtClean="0"/>
          </a:p>
          <a:p>
            <a:r>
              <a:rPr lang="uk-UA" sz="2400" b="1" dirty="0" smtClean="0"/>
              <a:t>Додати модулі координат, якщо координати мають різні знаки.</a:t>
            </a:r>
          </a:p>
          <a:p>
            <a:endParaRPr lang="uk-UA" sz="2400" b="1" dirty="0" smtClean="0"/>
          </a:p>
          <a:p>
            <a:r>
              <a:rPr lang="uk-UA" sz="2400" b="1" dirty="0"/>
              <a:t> </a:t>
            </a:r>
            <a:r>
              <a:rPr lang="uk-UA" sz="2400" b="1" dirty="0" smtClean="0"/>
              <a:t>Від більшого модуля координати відняти менший модуль координати, якщо координати мають однакові знаки</a:t>
            </a:r>
            <a:r>
              <a:rPr lang="uk-UA" dirty="0" smtClean="0"/>
              <a:t>.</a:t>
            </a:r>
          </a:p>
          <a:p>
            <a:endParaRPr lang="uk-UA" dirty="0" smtClean="0"/>
          </a:p>
          <a:p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язування</a:t>
            </a:r>
            <a:r>
              <a:rPr lang="uk-UA" dirty="0" smtClean="0"/>
              <a:t> вправ.</a:t>
            </a:r>
          </a:p>
          <a:p>
            <a:r>
              <a:rPr lang="uk-UA" sz="2800" b="1" dirty="0" smtClean="0"/>
              <a:t>Колективно       Самостійно</a:t>
            </a:r>
          </a:p>
          <a:p>
            <a:r>
              <a:rPr lang="uk-UA" sz="2800" dirty="0" smtClean="0"/>
              <a:t>№1019(1,3)        №1019(2</a:t>
            </a:r>
            <a:r>
              <a:rPr lang="uk-UA" dirty="0" smtClean="0"/>
              <a:t>)</a:t>
            </a:r>
          </a:p>
          <a:p>
            <a:r>
              <a:rPr lang="uk-UA" sz="2800" dirty="0" smtClean="0"/>
              <a:t>№1032(3)           №1032(2)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140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76" y="123340"/>
            <a:ext cx="7467600" cy="1143000"/>
          </a:xfrm>
        </p:spPr>
        <p:txBody>
          <a:bodyPr/>
          <a:lstStyle/>
          <a:p>
            <a:r>
              <a:rPr lang="uk-UA" b="1" dirty="0" err="1" smtClean="0"/>
              <a:t>Розв</a:t>
            </a:r>
            <a:r>
              <a:rPr lang="en-US" b="1" dirty="0" smtClean="0"/>
              <a:t>’</a:t>
            </a:r>
            <a:r>
              <a:rPr lang="uk-UA" b="1" dirty="0" err="1" smtClean="0"/>
              <a:t>язування</a:t>
            </a:r>
            <a:r>
              <a:rPr lang="uk-UA" b="1" dirty="0" smtClean="0"/>
              <a:t> </a:t>
            </a:r>
            <a:r>
              <a:rPr lang="uk-UA" b="1" dirty="0" err="1" smtClean="0"/>
              <a:t>нерівностей</a:t>
            </a:r>
            <a:r>
              <a:rPr lang="uk-UA" b="1" dirty="0" smtClean="0"/>
              <a:t> в цілих числах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467600" cy="5205192"/>
          </a:xfrm>
        </p:spPr>
        <p:txBody>
          <a:bodyPr/>
          <a:lstStyle/>
          <a:p>
            <a:r>
              <a:rPr lang="en-US" dirty="0" smtClean="0"/>
              <a:t>1</a:t>
            </a:r>
            <a:r>
              <a:rPr lang="en-US" dirty="0" smtClean="0"/>
              <a:t>) </a:t>
            </a:r>
            <a:r>
              <a:rPr lang="en-US" dirty="0" err="1" smtClean="0"/>
              <a:t>IxI</a:t>
            </a:r>
            <a:r>
              <a:rPr lang="en-US" dirty="0" smtClean="0"/>
              <a:t>&lt;4. </a:t>
            </a:r>
            <a:r>
              <a:rPr lang="uk-UA" dirty="0" smtClean="0"/>
              <a:t>Шукаємо такі числа відстань від яких до початку відліку менша за 4.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x</a:t>
            </a:r>
            <a:r>
              <a:rPr lang="en-US" dirty="0" smtClean="0"/>
              <a:t>= -3;-2;-1;0;1;2;3</a:t>
            </a:r>
            <a:r>
              <a:rPr lang="uk-UA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2) </a:t>
            </a:r>
            <a:r>
              <a:rPr lang="en-US" dirty="0" smtClean="0"/>
              <a:t>IxI≥3</a:t>
            </a: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Шукаємо такі числа відстань від яких до початку відліку не менша за 3.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x=[-3;-4;-5;-6;…;3;4;5;6…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887643" y="2564904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391699" y="249955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529481" y="249955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679731" y="249955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823747" y="249289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967763" y="249289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111779" y="249289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255795" y="249289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399811" y="249289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43827" y="249289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87843" y="249289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831859" y="249289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975875" y="249289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119891" y="249289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263907" y="249289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263907" y="250622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407923" y="249289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551939" y="249289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247683" y="249289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792693" y="212356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2213702" y="2678399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-1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2543827" y="267839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1705180" y="2620299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-4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975875" y="260665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2353461" y="1980129"/>
            <a:ext cx="22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o</a:t>
            </a:r>
            <a:endParaRPr lang="ru-RU" sz="3200" dirty="0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953945" y="4005064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458001" y="3939719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595783" y="3939719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746033" y="3939719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890049" y="393305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034065" y="393305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178081" y="393305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322097" y="39330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466113" y="39330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610129" y="39330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754145" y="39330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898161" y="39330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3042177" y="393305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3186193" y="393305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330209" y="393305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3330209" y="3946382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3474225" y="393305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618241" y="393305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313985" y="3933056"/>
            <a:ext cx="0" cy="1440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3858995" y="356372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2280004" y="4118559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-1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2610129" y="411855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1932247" y="4060459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-3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861253" y="406045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2431175" y="3361607"/>
            <a:ext cx="22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o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7688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Історична довідка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199" y="1628800"/>
            <a:ext cx="8290861" cy="4845152"/>
          </a:xfrm>
        </p:spPr>
        <p:txBody>
          <a:bodyPr>
            <a:normAutofit fontScale="92500" lnSpcReduction="20000"/>
          </a:bodyPr>
          <a:lstStyle/>
          <a:p>
            <a:r>
              <a:rPr lang="uk-UA" b="1" dirty="0" smtClean="0"/>
              <a:t>Історія виникнення поняття «модуль</a:t>
            </a:r>
            <a:r>
              <a:rPr lang="uk-UA" b="1" dirty="0" smtClean="0"/>
              <a:t>».</a:t>
            </a:r>
          </a:p>
          <a:p>
            <a:pPr marL="0" indent="0">
              <a:buNone/>
            </a:pPr>
            <a:r>
              <a:rPr lang="uk-UA" dirty="0" smtClean="0"/>
              <a:t>Термін </a:t>
            </a:r>
            <a:r>
              <a:rPr lang="uk-UA" b="1" dirty="0" smtClean="0"/>
              <a:t>« модуль» </a:t>
            </a:r>
            <a:r>
              <a:rPr lang="uk-UA" dirty="0" smtClean="0"/>
              <a:t>ввів в математику</a:t>
            </a:r>
          </a:p>
          <a:p>
            <a:pPr marL="0" indent="0">
              <a:buNone/>
            </a:pPr>
            <a:r>
              <a:rPr lang="uk-UA" dirty="0"/>
              <a:t>у</a:t>
            </a:r>
            <a:r>
              <a:rPr lang="uk-UA" dirty="0" smtClean="0"/>
              <a:t>чень </a:t>
            </a:r>
            <a:r>
              <a:rPr lang="uk-UA" dirty="0" err="1" smtClean="0"/>
              <a:t>І.Ньютона</a:t>
            </a:r>
            <a:r>
              <a:rPr lang="uk-UA" dirty="0" smtClean="0"/>
              <a:t>, </a:t>
            </a:r>
            <a:r>
              <a:rPr lang="uk-UA" dirty="0" err="1" smtClean="0"/>
              <a:t>Роджер</a:t>
            </a:r>
            <a:r>
              <a:rPr lang="uk-UA" dirty="0" smtClean="0"/>
              <a:t> </a:t>
            </a:r>
            <a:r>
              <a:rPr lang="uk-UA" dirty="0" err="1" smtClean="0"/>
              <a:t>Котес</a:t>
            </a:r>
            <a:r>
              <a:rPr lang="uk-UA" dirty="0" smtClean="0"/>
              <a:t>, </a:t>
            </a:r>
          </a:p>
          <a:p>
            <a:pPr marL="0" indent="0">
              <a:buNone/>
            </a:pPr>
            <a:r>
              <a:rPr lang="uk-UA" dirty="0"/>
              <a:t>а</a:t>
            </a:r>
            <a:r>
              <a:rPr lang="uk-UA" dirty="0" smtClean="0"/>
              <a:t>нглійський математик . Відомий ба-</a:t>
            </a:r>
          </a:p>
          <a:p>
            <a:pPr marL="0" indent="0">
              <a:buNone/>
            </a:pPr>
            <a:r>
              <a:rPr lang="uk-UA" dirty="0" err="1"/>
              <a:t>г</a:t>
            </a:r>
            <a:r>
              <a:rPr lang="uk-UA" dirty="0" err="1" smtClean="0"/>
              <a:t>атьма</a:t>
            </a:r>
            <a:r>
              <a:rPr lang="uk-UA" dirty="0" smtClean="0"/>
              <a:t> своїми працями з математики</a:t>
            </a:r>
          </a:p>
          <a:p>
            <a:pPr marL="0" indent="0">
              <a:buNone/>
            </a:pPr>
            <a:r>
              <a:rPr lang="ru-RU" dirty="0" err="1"/>
              <a:t>Р</a:t>
            </a:r>
            <a:r>
              <a:rPr lang="ru-RU" dirty="0" err="1" smtClean="0"/>
              <a:t>озробив</a:t>
            </a:r>
            <a:r>
              <a:rPr lang="ru-RU" dirty="0" smtClean="0"/>
              <a:t> </a:t>
            </a:r>
            <a:r>
              <a:rPr lang="ru-RU" dirty="0"/>
              <a:t>трубку для </a:t>
            </a:r>
            <a:r>
              <a:rPr lang="ru-RU" dirty="0" err="1" smtClean="0"/>
              <a:t>астрономічного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інструменту</a:t>
            </a:r>
            <a:r>
              <a:rPr lang="ru-RU" dirty="0" smtClean="0"/>
              <a:t>, </a:t>
            </a:r>
            <a:r>
              <a:rPr lang="ru-RU" dirty="0" err="1" smtClean="0"/>
              <a:t>поступався</a:t>
            </a:r>
            <a:r>
              <a:rPr lang="ru-RU" dirty="0" smtClean="0"/>
              <a:t> </a:t>
            </a:r>
            <a:r>
              <a:rPr lang="ru-RU" dirty="0" err="1" smtClean="0"/>
              <a:t>математи</a:t>
            </a:r>
            <a:r>
              <a:rPr lang="ru-RU" dirty="0" smtClean="0"/>
              <a:t>-</a:t>
            </a:r>
          </a:p>
          <a:p>
            <a:pPr marL="0" indent="0">
              <a:buNone/>
            </a:pPr>
            <a:r>
              <a:rPr lang="ru-RU" dirty="0" err="1" smtClean="0"/>
              <a:t>чними</a:t>
            </a:r>
            <a:r>
              <a:rPr lang="ru-RU" dirty="0" smtClean="0"/>
              <a:t> </a:t>
            </a:r>
            <a:r>
              <a:rPr lang="ru-RU" dirty="0" err="1" smtClean="0"/>
              <a:t>здібностями</a:t>
            </a:r>
            <a:r>
              <a:rPr lang="ru-RU" dirty="0" smtClean="0"/>
              <a:t> </a:t>
            </a:r>
            <a:r>
              <a:rPr lang="ru-RU" dirty="0" err="1" smtClean="0"/>
              <a:t>тільки</a:t>
            </a:r>
            <a:r>
              <a:rPr lang="ru-RU" dirty="0" smtClean="0"/>
              <a:t> Ньютону.</a:t>
            </a:r>
            <a:endParaRPr lang="uk-UA" dirty="0" smtClean="0"/>
          </a:p>
          <a:p>
            <a:r>
              <a:rPr lang="uk-UA" b="1" dirty="0" smtClean="0"/>
              <a:t>Що означає термін «модуль</a:t>
            </a:r>
            <a:r>
              <a:rPr lang="uk-UA" b="1" dirty="0" smtClean="0"/>
              <a:t>»?</a:t>
            </a:r>
          </a:p>
          <a:p>
            <a:pPr marL="0" indent="0">
              <a:buNone/>
            </a:pPr>
            <a:r>
              <a:rPr lang="uk-UA" dirty="0" smtClean="0"/>
              <a:t>Слово </a:t>
            </a:r>
            <a:r>
              <a:rPr lang="uk-UA" b="1" dirty="0" smtClean="0"/>
              <a:t>«модуль» </a:t>
            </a:r>
            <a:r>
              <a:rPr lang="uk-UA" dirty="0" smtClean="0"/>
              <a:t>-в перекладі з лати</a:t>
            </a:r>
            <a:r>
              <a:rPr lang="en-US" dirty="0" smtClean="0"/>
              <a:t>-</a:t>
            </a:r>
          </a:p>
          <a:p>
            <a:pPr marL="0" indent="0">
              <a:buNone/>
            </a:pPr>
            <a:r>
              <a:rPr lang="uk-UA" dirty="0" err="1"/>
              <a:t>с</a:t>
            </a:r>
            <a:r>
              <a:rPr lang="uk-UA" dirty="0" err="1" smtClean="0"/>
              <a:t>ького</a:t>
            </a:r>
            <a:r>
              <a:rPr lang="uk-UA" dirty="0" smtClean="0"/>
              <a:t> </a:t>
            </a:r>
            <a:r>
              <a:rPr lang="en-US" b="1" dirty="0" smtClean="0"/>
              <a:t>modulus</a:t>
            </a:r>
            <a:r>
              <a:rPr lang="en-US" dirty="0" smtClean="0"/>
              <a:t> </a:t>
            </a:r>
            <a:r>
              <a:rPr lang="uk-UA" dirty="0" smtClean="0"/>
              <a:t>означає </a:t>
            </a:r>
            <a:r>
              <a:rPr lang="uk-UA" b="1" dirty="0" smtClean="0"/>
              <a:t>міра</a:t>
            </a:r>
            <a:r>
              <a:rPr lang="uk-UA" dirty="0" smtClean="0"/>
              <a:t>. Раніше</a:t>
            </a:r>
          </a:p>
          <a:p>
            <a:pPr marL="0" indent="0">
              <a:buNone/>
            </a:pPr>
            <a:r>
              <a:rPr lang="uk-UA" dirty="0"/>
              <a:t>з</a:t>
            </a:r>
            <a:r>
              <a:rPr lang="uk-UA" dirty="0" smtClean="0"/>
              <a:t>амість термін «модуль числа»</a:t>
            </a:r>
            <a:r>
              <a:rPr lang="uk-UA" dirty="0" smtClean="0"/>
              <a:t> говорили</a:t>
            </a:r>
          </a:p>
          <a:p>
            <a:pPr marL="0" indent="0">
              <a:buNone/>
            </a:pPr>
            <a:r>
              <a:rPr lang="uk-UA" dirty="0" smtClean="0"/>
              <a:t>«абсолютна величина».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 </a:t>
            </a:r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C:\Users\петр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762" y="2113358"/>
            <a:ext cx="2670299" cy="324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18462" y="5521834"/>
            <a:ext cx="1588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Роджер</a:t>
            </a:r>
            <a:r>
              <a:rPr lang="uk-UA" dirty="0" smtClean="0"/>
              <a:t> </a:t>
            </a:r>
            <a:r>
              <a:rPr lang="uk-UA" dirty="0" err="1" smtClean="0"/>
              <a:t>Котс</a:t>
            </a:r>
            <a:endParaRPr lang="uk-UA" dirty="0" smtClean="0"/>
          </a:p>
          <a:p>
            <a:r>
              <a:rPr lang="uk-UA" dirty="0" smtClean="0"/>
              <a:t>(1682-1716</a:t>
            </a:r>
            <a:r>
              <a:rPr lang="uk-UA" dirty="0" smtClean="0"/>
              <a:t>)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209318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82960"/>
          </a:xfrm>
        </p:spPr>
        <p:txBody>
          <a:bodyPr/>
          <a:lstStyle/>
          <a:p>
            <a:r>
              <a:rPr lang="uk-UA" b="1" dirty="0" smtClean="0"/>
              <a:t>Бліц-тест</a:t>
            </a:r>
            <a:endParaRPr lang="ru-RU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395536" y="1124744"/>
                <a:ext cx="3584590" cy="5616624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uk-UA" sz="2000" dirty="0" smtClean="0"/>
                  <a:t>В-1                           </a:t>
                </a:r>
                <a:endParaRPr lang="en-US" sz="2000" dirty="0" smtClean="0"/>
              </a:p>
              <a:p>
                <a:pPr marL="0" indent="0">
                  <a:buNone/>
                </a:pPr>
                <a:r>
                  <a:rPr lang="uk-UA" sz="2000" dirty="0" smtClean="0"/>
                  <a:t>    </a:t>
                </a:r>
                <a:r>
                  <a:rPr lang="uk-UA" sz="2000" b="1" dirty="0" smtClean="0"/>
                  <a:t>1) Обчисли</a:t>
                </a:r>
                <a:r>
                  <a:rPr lang="en-US" sz="2000" b="1" dirty="0" smtClean="0"/>
                  <a:t>:</a:t>
                </a:r>
              </a:p>
              <a:p>
                <a:pPr marL="0" indent="0" algn="ctr">
                  <a:buNone/>
                </a:pPr>
                <a:r>
                  <a:rPr lang="uk-UA" sz="2000" dirty="0"/>
                  <a:t> </a:t>
                </a:r>
                <a:r>
                  <a:rPr lang="uk-UA" sz="2000" dirty="0" smtClean="0"/>
                  <a:t>   </a:t>
                </a:r>
                <a:r>
                  <a:rPr lang="en-US" sz="2000" dirty="0" smtClean="0"/>
                  <a:t> I-15I*I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sz="2000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000" dirty="0" smtClean="0"/>
                  <a:t>I+I-17I</a:t>
                </a:r>
                <a:endParaRPr lang="ru-RU" sz="2000" dirty="0" smtClean="0"/>
              </a:p>
              <a:p>
                <a:pPr marL="0" indent="0" algn="ctr">
                  <a:buNone/>
                </a:pPr>
                <a:r>
                  <a:rPr lang="ru-RU" sz="2000" dirty="0"/>
                  <a:t>а</a:t>
                </a:r>
                <a:r>
                  <a:rPr lang="ru-RU" sz="2000" dirty="0" smtClean="0"/>
                  <a:t>)6;</a:t>
                </a:r>
                <a:r>
                  <a:rPr lang="en-US" sz="2000" dirty="0" smtClean="0"/>
                  <a:t> </a:t>
                </a:r>
                <a:r>
                  <a:rPr lang="uk-UA" sz="2000" dirty="0" smtClean="0"/>
                  <a:t>б) 23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;</m:t>
                    </m:r>
                    <m:r>
                      <a:rPr lang="uk-UA" sz="2000" b="0" i="0" smtClean="0">
                        <a:latin typeface="Cambria Math" panose="02040503050406030204" pitchFamily="18" charset="0"/>
                      </a:rPr>
                      <m:t>в)0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en-US" sz="2000" dirty="0" smtClean="0"/>
                  <a:t> </a:t>
                </a:r>
                <a:r>
                  <a:rPr lang="uk-UA" sz="2000" dirty="0" smtClean="0"/>
                  <a:t>г)-6,5</a:t>
                </a:r>
                <a:endParaRPr lang="en-US" sz="2000" dirty="0"/>
              </a:p>
              <a:p>
                <a:pPr marL="0" indent="0">
                  <a:buNone/>
                </a:pPr>
                <a:r>
                  <a:rPr lang="en-US" sz="2000" dirty="0"/>
                  <a:t> </a:t>
                </a:r>
                <a:r>
                  <a:rPr lang="en-US" sz="2000" dirty="0" smtClean="0"/>
                  <a:t> </a:t>
                </a:r>
                <a:r>
                  <a:rPr lang="uk-UA" sz="2000" b="1" dirty="0" smtClean="0"/>
                  <a:t>2) Р</a:t>
                </a:r>
                <a:r>
                  <a:rPr lang="ru-RU" sz="2000" b="1" dirty="0" err="1" smtClean="0"/>
                  <a:t>озв</a:t>
                </a:r>
                <a:r>
                  <a:rPr lang="en-US" sz="2000" b="1" dirty="0" smtClean="0"/>
                  <a:t>’</a:t>
                </a:r>
                <a:r>
                  <a:rPr lang="uk-UA" sz="2000" b="1" dirty="0" err="1" smtClean="0"/>
                  <a:t>яжи</a:t>
                </a:r>
                <a:r>
                  <a:rPr lang="uk-UA" sz="2000" b="1" dirty="0" smtClean="0"/>
                  <a:t> рівняння</a:t>
                </a:r>
              </a:p>
              <a:p>
                <a:pPr marL="0" indent="0" algn="ctr">
                  <a:buNone/>
                </a:pPr>
                <a:r>
                  <a:rPr lang="uk-UA" sz="2000" dirty="0"/>
                  <a:t> </a:t>
                </a:r>
                <a:r>
                  <a:rPr lang="en-US" sz="2000" dirty="0" err="1" smtClean="0"/>
                  <a:t>IxI</a:t>
                </a:r>
                <a:r>
                  <a:rPr lang="en-US" sz="2000" dirty="0" smtClean="0"/>
                  <a:t>=5,1</a:t>
                </a:r>
                <a:endParaRPr lang="uk-UA" sz="2000" dirty="0" smtClean="0"/>
              </a:p>
              <a:p>
                <a:pPr marL="0" indent="0" algn="ctr">
                  <a:buNone/>
                </a:pPr>
                <a:r>
                  <a:rPr lang="uk-UA" sz="2000" dirty="0"/>
                  <a:t>а</a:t>
                </a:r>
                <a:r>
                  <a:rPr lang="uk-UA" sz="2000" dirty="0" smtClean="0"/>
                  <a:t>) 5,1</a:t>
                </a:r>
                <a:r>
                  <a:rPr lang="en-US" sz="2000" dirty="0" smtClean="0"/>
                  <a:t>; </a:t>
                </a:r>
                <a:r>
                  <a:rPr lang="uk-UA" sz="2000" dirty="0" smtClean="0"/>
                  <a:t>б) -5,1</a:t>
                </a:r>
                <a:r>
                  <a:rPr lang="en-US" sz="2000" dirty="0" smtClean="0"/>
                  <a:t>; </a:t>
                </a:r>
                <a:r>
                  <a:rPr lang="uk-UA" sz="2000" dirty="0" smtClean="0"/>
                  <a:t>в) 0</a:t>
                </a:r>
                <a:r>
                  <a:rPr lang="en-US" sz="2000" dirty="0" smtClean="0"/>
                  <a:t>;</a:t>
                </a:r>
                <a:r>
                  <a:rPr lang="uk-UA" sz="2000" dirty="0" smtClean="0"/>
                  <a:t> г) -5,1 і 5,1</a:t>
                </a:r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000" b="1" dirty="0" smtClean="0"/>
                  <a:t>  3) </a:t>
                </a:r>
                <a:r>
                  <a:rPr lang="uk-UA" sz="2000" b="1" dirty="0" smtClean="0"/>
                  <a:t>Знайти відстань між точками</a:t>
                </a:r>
              </a:p>
              <a:p>
                <a:pPr marL="0" indent="0" algn="ctr">
                  <a:buNone/>
                </a:pPr>
                <a:r>
                  <a:rPr lang="uk-UA" sz="2000" dirty="0"/>
                  <a:t> </a:t>
                </a:r>
                <a:r>
                  <a:rPr lang="uk-UA" sz="2000" dirty="0" smtClean="0"/>
                  <a:t>      А(-7) і </a:t>
                </a:r>
                <a:r>
                  <a:rPr lang="en-US" sz="2000" dirty="0" smtClean="0"/>
                  <a:t>B(</a:t>
                </a:r>
                <a:r>
                  <a:rPr lang="uk-UA" sz="2000" dirty="0" smtClean="0"/>
                  <a:t>3,1</a:t>
                </a:r>
                <a:r>
                  <a:rPr lang="en-US" sz="2000" dirty="0" smtClean="0"/>
                  <a:t>)</a:t>
                </a:r>
                <a:endParaRPr lang="uk-UA" sz="2000" dirty="0" smtClean="0"/>
              </a:p>
              <a:p>
                <a:pPr marL="0" indent="0" algn="ctr">
                  <a:buNone/>
                </a:pPr>
                <a:r>
                  <a:rPr lang="uk-UA" sz="2000" dirty="0"/>
                  <a:t>а</a:t>
                </a:r>
                <a:r>
                  <a:rPr lang="uk-UA" sz="2000" dirty="0" smtClean="0"/>
                  <a:t>) -10,1</a:t>
                </a:r>
                <a:r>
                  <a:rPr lang="en-US" sz="2000" dirty="0" smtClean="0"/>
                  <a:t>; </a:t>
                </a:r>
                <a:r>
                  <a:rPr lang="uk-UA" sz="2000" dirty="0" smtClean="0"/>
                  <a:t>б) 3,9</a:t>
                </a:r>
                <a:r>
                  <a:rPr lang="en-US" sz="2000" dirty="0" smtClean="0"/>
                  <a:t>; </a:t>
                </a:r>
                <a:r>
                  <a:rPr lang="uk-UA" sz="2000" dirty="0" smtClean="0"/>
                  <a:t>в) 10,1</a:t>
                </a:r>
                <a:r>
                  <a:rPr lang="en-US" sz="2000" dirty="0" smtClean="0"/>
                  <a:t>; </a:t>
                </a:r>
                <a:r>
                  <a:rPr lang="uk-UA" sz="2000" dirty="0" smtClean="0"/>
                  <a:t>г)-3,9</a:t>
                </a:r>
              </a:p>
              <a:p>
                <a:pPr marL="0" indent="0" algn="ctr">
                  <a:buNone/>
                </a:pPr>
                <a:r>
                  <a:rPr lang="uk-UA" sz="2000" b="1" dirty="0" smtClean="0"/>
                  <a:t>4) </a:t>
                </a:r>
                <a:r>
                  <a:rPr lang="uk-UA" sz="2000" b="1" dirty="0" err="1" smtClean="0"/>
                  <a:t>Розв</a:t>
                </a:r>
                <a:r>
                  <a:rPr lang="en-US" sz="2000" b="1" dirty="0" smtClean="0"/>
                  <a:t>’</a:t>
                </a:r>
                <a:r>
                  <a:rPr lang="uk-UA" sz="2000" b="1" dirty="0" err="1" smtClean="0"/>
                  <a:t>яжи</a:t>
                </a:r>
                <a:r>
                  <a:rPr lang="uk-UA" sz="2000" b="1" dirty="0" smtClean="0"/>
                  <a:t> нерівність</a:t>
                </a:r>
              </a:p>
              <a:p>
                <a:pPr marL="0" indent="0" algn="ctr">
                  <a:buNone/>
                </a:pPr>
                <a:r>
                  <a:rPr lang="en-US" sz="2000" dirty="0" err="1" smtClean="0"/>
                  <a:t>IxI</a:t>
                </a:r>
                <a:r>
                  <a:rPr lang="en-US" sz="2000" dirty="0" smtClean="0"/>
                  <a:t>&lt;5</a:t>
                </a:r>
                <a:endParaRPr lang="uk-UA" sz="2000" dirty="0" smtClean="0"/>
              </a:p>
              <a:p>
                <a:pPr marL="0" indent="0" algn="ctr">
                  <a:buNone/>
                </a:pPr>
                <a:r>
                  <a:rPr lang="uk-UA" sz="2000" dirty="0" smtClean="0"/>
                  <a:t>а) 1</a:t>
                </a:r>
                <a:r>
                  <a:rPr lang="en-US" sz="2000" dirty="0" smtClean="0"/>
                  <a:t>;2;3;4; </a:t>
                </a:r>
              </a:p>
              <a:p>
                <a:pPr marL="0" indent="0" algn="ctr">
                  <a:buNone/>
                </a:pPr>
                <a:r>
                  <a:rPr lang="uk-UA" sz="2000" dirty="0" smtClean="0"/>
                  <a:t>б) -4</a:t>
                </a:r>
                <a:r>
                  <a:rPr lang="en-US" sz="2000" dirty="0" smtClean="0"/>
                  <a:t>;-3;-2;-1;0;1;2;3;4</a:t>
                </a:r>
                <a:endParaRPr lang="uk-UA" sz="2000" dirty="0" smtClean="0"/>
              </a:p>
              <a:p>
                <a:pPr marL="0" indent="0" algn="ctr">
                  <a:buNone/>
                </a:pPr>
                <a:endParaRPr lang="uk-UA" sz="2000" dirty="0" smtClean="0"/>
              </a:p>
              <a:p>
                <a:pPr marL="0" indent="0" algn="ctr">
                  <a:buNone/>
                </a:pPr>
                <a:r>
                  <a:rPr lang="uk-UA" sz="2000" dirty="0" smtClean="0"/>
                  <a:t>В) -1</a:t>
                </a:r>
                <a:r>
                  <a:rPr lang="en-US" sz="2000" dirty="0" smtClean="0"/>
                  <a:t>;-2;-3;-4</a:t>
                </a:r>
                <a:endParaRPr lang="ru-RU" sz="20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395536" y="1124744"/>
                <a:ext cx="3584590" cy="5616624"/>
              </a:xfrm>
              <a:blipFill rotWithShape="0">
                <a:blip r:embed="rId2"/>
                <a:stretch>
                  <a:fillRect l="-1701" t="-1629" r="-6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4497259" y="1171315"/>
                <a:ext cx="3754760" cy="557005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k-UA" sz="2000" dirty="0" smtClean="0"/>
                  <a:t>В-</a:t>
                </a:r>
                <a:r>
                  <a:rPr lang="en-US" sz="2000" dirty="0" smtClean="0"/>
                  <a:t>2</a:t>
                </a:r>
                <a:r>
                  <a:rPr lang="uk-UA" sz="2000" dirty="0" smtClean="0"/>
                  <a:t>                               </a:t>
                </a:r>
                <a:r>
                  <a:rPr lang="en-US" sz="2000" b="1" dirty="0" smtClean="0"/>
                  <a:t>1)</a:t>
                </a:r>
                <a:r>
                  <a:rPr lang="uk-UA" sz="2000" b="1" dirty="0" smtClean="0"/>
                  <a:t>Обчисли</a:t>
                </a:r>
                <a:r>
                  <a:rPr lang="en-US" sz="2000" b="1" dirty="0" smtClean="0"/>
                  <a:t>:</a:t>
                </a:r>
              </a:p>
              <a:p>
                <a:pPr marL="0" indent="0" algn="ctr">
                  <a:buNone/>
                </a:pPr>
                <a:r>
                  <a:rPr lang="en-US" sz="2000" dirty="0" smtClean="0"/>
                  <a:t>I-16I:I-8I+I-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sz="2000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000" dirty="0" smtClean="0"/>
                  <a:t>I</a:t>
                </a:r>
                <a:endParaRPr lang="uk-UA" sz="2000" dirty="0" smtClean="0"/>
              </a:p>
              <a:p>
                <a:pPr marL="0" indent="0" algn="ctr">
                  <a:buNone/>
                </a:pPr>
                <a:r>
                  <a:rPr lang="uk-UA" sz="2000" dirty="0" smtClean="0"/>
                  <a:t>А)-3,5</a:t>
                </a:r>
                <a:r>
                  <a:rPr lang="en-US" sz="2000" dirty="0" smtClean="0"/>
                  <a:t>; </a:t>
                </a:r>
                <a:r>
                  <a:rPr lang="uk-UA" sz="2000" dirty="0" smtClean="0"/>
                  <a:t>б)2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uk-UA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000" dirty="0" smtClean="0"/>
                  <a:t> </a:t>
                </a:r>
                <a:r>
                  <a:rPr lang="uk-UA" sz="2000" dirty="0" smtClean="0"/>
                  <a:t>в)0</a:t>
                </a:r>
                <a:r>
                  <a:rPr lang="en-US" sz="2000" dirty="0" smtClean="0"/>
                  <a:t>; </a:t>
                </a:r>
                <a:r>
                  <a:rPr lang="uk-UA" sz="2000" dirty="0" smtClean="0"/>
                  <a:t>г)3</a:t>
                </a:r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000" dirty="0"/>
                  <a:t> </a:t>
                </a:r>
                <a:r>
                  <a:rPr lang="en-US" sz="2000" dirty="0" smtClean="0"/>
                  <a:t>   </a:t>
                </a:r>
                <a:r>
                  <a:rPr lang="en-US" sz="2000" dirty="0"/>
                  <a:t> </a:t>
                </a:r>
                <a:r>
                  <a:rPr lang="uk-UA" sz="2000" b="1" dirty="0"/>
                  <a:t>2) Р</a:t>
                </a:r>
                <a:r>
                  <a:rPr lang="ru-RU" sz="2000" b="1" dirty="0" err="1"/>
                  <a:t>озв</a:t>
                </a:r>
                <a:r>
                  <a:rPr lang="en-US" sz="2000" b="1" dirty="0"/>
                  <a:t>’</a:t>
                </a:r>
                <a:r>
                  <a:rPr lang="uk-UA" sz="2000" b="1" dirty="0" err="1"/>
                  <a:t>яжи</a:t>
                </a:r>
                <a:r>
                  <a:rPr lang="uk-UA" sz="2000" b="1" dirty="0"/>
                  <a:t> рівняння</a:t>
                </a:r>
              </a:p>
              <a:p>
                <a:pPr marL="0" indent="0" algn="ctr">
                  <a:buNone/>
                </a:pPr>
                <a:r>
                  <a:rPr lang="uk-UA" sz="2000" dirty="0"/>
                  <a:t> </a:t>
                </a:r>
                <a:r>
                  <a:rPr lang="en-US" sz="2000" dirty="0" err="1" smtClean="0"/>
                  <a:t>IxI</a:t>
                </a:r>
                <a:r>
                  <a:rPr lang="en-US" sz="2000" dirty="0" smtClean="0"/>
                  <a:t>=-5</a:t>
                </a:r>
                <a:endParaRPr lang="uk-UA" sz="2000" dirty="0" smtClean="0"/>
              </a:p>
              <a:p>
                <a:pPr marL="0" indent="0" algn="ctr">
                  <a:buNone/>
                </a:pPr>
                <a:r>
                  <a:rPr lang="uk-UA" sz="2000" dirty="0" smtClean="0"/>
                  <a:t>А) -5</a:t>
                </a:r>
                <a:r>
                  <a:rPr lang="en-US" sz="2000" dirty="0" smtClean="0"/>
                  <a:t>;</a:t>
                </a:r>
                <a:r>
                  <a:rPr lang="uk-UA" sz="2000" dirty="0" smtClean="0"/>
                  <a:t> б) 5</a:t>
                </a:r>
                <a:r>
                  <a:rPr lang="en-US" sz="2000" dirty="0" smtClean="0"/>
                  <a:t>; </a:t>
                </a:r>
                <a:r>
                  <a:rPr lang="uk-UA" sz="2000" dirty="0" smtClean="0"/>
                  <a:t>в) -5 і 5</a:t>
                </a:r>
                <a:r>
                  <a:rPr lang="en-US" sz="2000" dirty="0" smtClean="0"/>
                  <a:t>;</a:t>
                </a:r>
                <a:r>
                  <a:rPr lang="uk-UA" sz="2000" dirty="0" smtClean="0"/>
                  <a:t> г) не має </a:t>
                </a:r>
                <a:r>
                  <a:rPr lang="uk-UA" sz="2000" dirty="0" err="1" smtClean="0"/>
                  <a:t>розв</a:t>
                </a:r>
                <a:r>
                  <a:rPr lang="en-US" sz="2000" dirty="0" smtClean="0"/>
                  <a:t>’</a:t>
                </a:r>
                <a:r>
                  <a:rPr lang="uk-UA" sz="2000" dirty="0" err="1" smtClean="0"/>
                  <a:t>язків</a:t>
                </a:r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000" b="1" dirty="0" smtClean="0"/>
                  <a:t>  3) </a:t>
                </a:r>
                <a:r>
                  <a:rPr lang="uk-UA" sz="2000" b="1" dirty="0" smtClean="0"/>
                  <a:t>Знайти відстань між точками</a:t>
                </a:r>
              </a:p>
              <a:p>
                <a:pPr marL="0" indent="0" algn="ctr">
                  <a:buNone/>
                </a:pPr>
                <a:r>
                  <a:rPr lang="uk-UA" sz="2000" dirty="0" smtClean="0"/>
                  <a:t>       </a:t>
                </a:r>
                <a:r>
                  <a:rPr lang="uk-UA" sz="2000" dirty="0"/>
                  <a:t>А</a:t>
                </a:r>
                <a:r>
                  <a:rPr lang="uk-UA" sz="2000" dirty="0" smtClean="0"/>
                  <a:t>(-</a:t>
                </a:r>
                <a:r>
                  <a:rPr lang="en-US" sz="2000" dirty="0" smtClean="0"/>
                  <a:t>2,5</a:t>
                </a:r>
                <a:r>
                  <a:rPr lang="uk-UA" sz="2000" dirty="0" smtClean="0"/>
                  <a:t>) </a:t>
                </a:r>
                <a:r>
                  <a:rPr lang="uk-UA" sz="2000" dirty="0"/>
                  <a:t>і </a:t>
                </a:r>
                <a:r>
                  <a:rPr lang="en-US" sz="2000" dirty="0"/>
                  <a:t>B</a:t>
                </a:r>
                <a:r>
                  <a:rPr lang="en-US" sz="2000" dirty="0" smtClean="0"/>
                  <a:t>(-7)</a:t>
                </a:r>
                <a:endParaRPr lang="uk-UA" sz="2000" dirty="0" smtClean="0"/>
              </a:p>
              <a:p>
                <a:pPr marL="0" indent="0" algn="ctr">
                  <a:buNone/>
                </a:pPr>
                <a:r>
                  <a:rPr lang="uk-UA" sz="2000" dirty="0" smtClean="0"/>
                  <a:t>А) -9,5</a:t>
                </a:r>
                <a:r>
                  <a:rPr lang="en-US" sz="2000" dirty="0" smtClean="0"/>
                  <a:t>; </a:t>
                </a:r>
                <a:r>
                  <a:rPr lang="uk-UA" sz="2000" dirty="0" smtClean="0"/>
                  <a:t>б) 4,5</a:t>
                </a:r>
                <a:r>
                  <a:rPr lang="en-US" sz="2000" dirty="0" smtClean="0"/>
                  <a:t>; </a:t>
                </a:r>
                <a:r>
                  <a:rPr lang="uk-UA" sz="2000" dirty="0" smtClean="0"/>
                  <a:t>в) 9,5</a:t>
                </a:r>
                <a:r>
                  <a:rPr lang="en-US" sz="2000" dirty="0" smtClean="0"/>
                  <a:t>; </a:t>
                </a:r>
                <a:r>
                  <a:rPr lang="uk-UA" sz="2000" dirty="0" smtClean="0"/>
                  <a:t>г)-4,5</a:t>
                </a:r>
                <a:endParaRPr lang="uk-UA" sz="2000" dirty="0"/>
              </a:p>
              <a:p>
                <a:pPr marL="0" indent="0" algn="ctr">
                  <a:buNone/>
                </a:pPr>
                <a:r>
                  <a:rPr lang="uk-UA" sz="2000" b="1" dirty="0"/>
                  <a:t>4) </a:t>
                </a:r>
                <a:r>
                  <a:rPr lang="uk-UA" sz="2000" b="1" dirty="0" err="1"/>
                  <a:t>Розв</a:t>
                </a:r>
                <a:r>
                  <a:rPr lang="en-US" sz="2000" b="1" dirty="0"/>
                  <a:t>’</a:t>
                </a:r>
                <a:r>
                  <a:rPr lang="uk-UA" sz="2000" b="1" dirty="0" err="1"/>
                  <a:t>яжи</a:t>
                </a:r>
                <a:r>
                  <a:rPr lang="uk-UA" sz="2000" b="1" dirty="0"/>
                  <a:t> нерівність</a:t>
                </a:r>
              </a:p>
              <a:p>
                <a:pPr marL="0" indent="0" algn="ctr">
                  <a:buNone/>
                </a:pPr>
                <a:r>
                  <a:rPr lang="en-US" sz="2000" dirty="0" smtClean="0"/>
                  <a:t>IxI≥7</a:t>
                </a:r>
              </a:p>
              <a:p>
                <a:pPr marL="0" indent="0" algn="ctr">
                  <a:buNone/>
                </a:pPr>
                <a:r>
                  <a:rPr lang="uk-UA" sz="2000" dirty="0" smtClean="0"/>
                  <a:t>А)-7</a:t>
                </a:r>
                <a:r>
                  <a:rPr lang="en-US" sz="2000" dirty="0" smtClean="0"/>
                  <a:t>;-8;-9;-10…7;8;9;10;…</a:t>
                </a:r>
              </a:p>
              <a:p>
                <a:pPr marL="0" indent="0" algn="ctr">
                  <a:buNone/>
                </a:pPr>
                <a:r>
                  <a:rPr lang="uk-UA" sz="2000" dirty="0" smtClean="0"/>
                  <a:t>Б)7</a:t>
                </a:r>
                <a:r>
                  <a:rPr lang="en-US" sz="2000" dirty="0" smtClean="0"/>
                  <a:t>;6;5;4;3;2;1;0;1;2;3;4;5;6;7</a:t>
                </a:r>
              </a:p>
              <a:p>
                <a:pPr marL="0" indent="0" algn="ctr">
                  <a:buNone/>
                </a:pPr>
                <a:r>
                  <a:rPr lang="uk-UA" sz="2000" dirty="0" smtClean="0"/>
                  <a:t>В)не має </a:t>
                </a:r>
                <a:r>
                  <a:rPr lang="uk-UA" sz="2000" dirty="0" err="1" smtClean="0"/>
                  <a:t>розв</a:t>
                </a:r>
                <a:r>
                  <a:rPr lang="en-US" sz="2000" dirty="0" smtClean="0"/>
                  <a:t>’</a:t>
                </a:r>
                <a:r>
                  <a:rPr lang="uk-UA" sz="2000" dirty="0" err="1" smtClean="0"/>
                  <a:t>язків</a:t>
                </a:r>
                <a:endParaRPr lang="en-US" sz="2000" dirty="0" smtClean="0"/>
              </a:p>
              <a:p>
                <a:pPr marL="0" indent="0" algn="ctr">
                  <a:buNone/>
                </a:pPr>
                <a:endParaRPr lang="en-US" sz="2000" dirty="0" smtClean="0"/>
              </a:p>
              <a:p>
                <a:endParaRPr lang="ru-RU" sz="2400" dirty="0"/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259" y="1171315"/>
                <a:ext cx="3754760" cy="5570053"/>
              </a:xfrm>
              <a:prstGeom prst="rect">
                <a:avLst/>
              </a:prstGeom>
              <a:blipFill rotWithShape="0">
                <a:blip r:embed="rId3"/>
                <a:stretch>
                  <a:fillRect l="-1623" t="-1094" b="-14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598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6000" b="1" dirty="0" smtClean="0"/>
              <a:t>Очікувані результати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2060848"/>
            <a:ext cx="8229600" cy="3744416"/>
          </a:xfrm>
        </p:spPr>
        <p:txBody>
          <a:bodyPr>
            <a:normAutofit/>
          </a:bodyPr>
          <a:lstStyle/>
          <a:p>
            <a:r>
              <a:rPr lang="uk-UA" i="1" dirty="0" smtClean="0"/>
              <a:t>Вміють обчислювати вирази з модулями.</a:t>
            </a:r>
          </a:p>
          <a:p>
            <a:r>
              <a:rPr lang="uk-UA" i="1" dirty="0" err="1"/>
              <a:t>Р</a:t>
            </a:r>
            <a:r>
              <a:rPr lang="uk-UA" i="1" dirty="0" err="1" smtClean="0"/>
              <a:t>озв</a:t>
            </a:r>
            <a:r>
              <a:rPr lang="en-US" i="1" dirty="0" smtClean="0"/>
              <a:t>’</a:t>
            </a:r>
            <a:r>
              <a:rPr lang="uk-UA" i="1" dirty="0" err="1" smtClean="0"/>
              <a:t>язують</a:t>
            </a:r>
            <a:r>
              <a:rPr lang="uk-UA" i="1" dirty="0" smtClean="0"/>
              <a:t> найпростіші рівняння з модулем.</a:t>
            </a:r>
          </a:p>
          <a:p>
            <a:r>
              <a:rPr lang="uk-UA" i="1" dirty="0" smtClean="0"/>
              <a:t>Знаходять відстані між точками за їх координатами.</a:t>
            </a:r>
          </a:p>
          <a:p>
            <a:r>
              <a:rPr lang="uk-UA" i="1" dirty="0" err="1" smtClean="0"/>
              <a:t>Розв</a:t>
            </a:r>
            <a:r>
              <a:rPr lang="en-US" i="1" dirty="0" smtClean="0"/>
              <a:t>’</a:t>
            </a:r>
            <a:r>
              <a:rPr lang="uk-UA" i="1" dirty="0" err="1" smtClean="0"/>
              <a:t>язують</a:t>
            </a:r>
            <a:r>
              <a:rPr lang="uk-UA" i="1" dirty="0" smtClean="0"/>
              <a:t> найпростіші нерівності з модулем.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98739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Відповіді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В-1    В-2</a:t>
            </a:r>
          </a:p>
          <a:p>
            <a:endParaRPr lang="uk-UA" sz="4800" dirty="0" smtClean="0"/>
          </a:p>
          <a:p>
            <a:r>
              <a:rPr lang="uk-UA" sz="4800" dirty="0" smtClean="0"/>
              <a:t>1)б     1)б</a:t>
            </a:r>
          </a:p>
          <a:p>
            <a:r>
              <a:rPr lang="uk-UA" sz="4800" dirty="0" smtClean="0"/>
              <a:t>2)г      2)г</a:t>
            </a:r>
          </a:p>
          <a:p>
            <a:r>
              <a:rPr lang="uk-UA" sz="4800" dirty="0" smtClean="0"/>
              <a:t>3)в      3)б</a:t>
            </a:r>
          </a:p>
          <a:p>
            <a:r>
              <a:rPr lang="uk-UA" sz="4800" dirty="0" smtClean="0"/>
              <a:t>4)б      4)а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44156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Домашнє завдання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 smtClean="0"/>
              <a:t>№1008, 1012, </a:t>
            </a:r>
          </a:p>
          <a:p>
            <a:r>
              <a:rPr lang="uk-UA" dirty="0" smtClean="0"/>
              <a:t>№1026, 1033.</a:t>
            </a:r>
          </a:p>
          <a:p>
            <a:r>
              <a:rPr lang="uk-UA" dirty="0" smtClean="0"/>
              <a:t>Параграф 23.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815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128" y="28659"/>
            <a:ext cx="7467600" cy="1143000"/>
          </a:xfrm>
        </p:spPr>
        <p:txBody>
          <a:bodyPr/>
          <a:lstStyle/>
          <a:p>
            <a:r>
              <a:rPr lang="uk-UA" dirty="0" smtClean="0"/>
              <a:t>Мозковий штурм «Сонечко»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71586" y="1282106"/>
            <a:ext cx="8448885" cy="554735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Овал 3"/>
              <p:cNvSpPr/>
              <p:nvPr/>
            </p:nvSpPr>
            <p:spPr>
              <a:xfrm>
                <a:off x="3550283" y="3459009"/>
                <a:ext cx="864096" cy="86409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uk-UA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uk-UA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21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4" name="Овал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0283" y="3459009"/>
                <a:ext cx="864096" cy="864096"/>
              </a:xfrm>
              <a:prstGeom prst="ellipse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Прямая со стрелкой 5"/>
          <p:cNvCxnSpPr/>
          <p:nvPr/>
        </p:nvCxnSpPr>
        <p:spPr>
          <a:xfrm flipV="1">
            <a:off x="4359745" y="2963490"/>
            <a:ext cx="504056" cy="648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4735410" y="2253575"/>
            <a:ext cx="885125" cy="8254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>
            <a:stCxn id="4" idx="0"/>
          </p:cNvCxnSpPr>
          <p:nvPr/>
        </p:nvCxnSpPr>
        <p:spPr>
          <a:xfrm flipV="1">
            <a:off x="3982331" y="2257328"/>
            <a:ext cx="123056" cy="12016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1"/>
          </p:cNvCxnSpPr>
          <p:nvPr/>
        </p:nvCxnSpPr>
        <p:spPr>
          <a:xfrm flipH="1" flipV="1">
            <a:off x="3190243" y="2858168"/>
            <a:ext cx="486584" cy="727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2"/>
          </p:cNvCxnSpPr>
          <p:nvPr/>
        </p:nvCxnSpPr>
        <p:spPr>
          <a:xfrm flipH="1">
            <a:off x="2542171" y="3891057"/>
            <a:ext cx="10081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3"/>
          </p:cNvCxnSpPr>
          <p:nvPr/>
        </p:nvCxnSpPr>
        <p:spPr>
          <a:xfrm flipH="1">
            <a:off x="2758195" y="4196561"/>
            <a:ext cx="918632" cy="725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4" idx="4"/>
          </p:cNvCxnSpPr>
          <p:nvPr/>
        </p:nvCxnSpPr>
        <p:spPr>
          <a:xfrm>
            <a:off x="3982331" y="4323105"/>
            <a:ext cx="0" cy="16066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 flipV="1">
            <a:off x="2267744" y="3104964"/>
            <a:ext cx="1368152" cy="5065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395704" y="4087152"/>
            <a:ext cx="1753344" cy="5660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3131840" y="4270641"/>
            <a:ext cx="792088" cy="13866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979712" y="4005064"/>
            <a:ext cx="1656184" cy="5660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4191000" y="4270641"/>
            <a:ext cx="993068" cy="16066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4" idx="5"/>
          </p:cNvCxnSpPr>
          <p:nvPr/>
        </p:nvCxnSpPr>
        <p:spPr>
          <a:xfrm>
            <a:off x="4287835" y="4196561"/>
            <a:ext cx="906056" cy="725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/>
          <p:cNvSpPr/>
          <p:nvPr/>
        </p:nvSpPr>
        <p:spPr>
          <a:xfrm>
            <a:off x="5966244" y="2965768"/>
            <a:ext cx="792088" cy="8815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3804972" y="1447421"/>
            <a:ext cx="772056" cy="7846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6149048" y="4423575"/>
            <a:ext cx="752680" cy="8026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5120619" y="4831199"/>
            <a:ext cx="845625" cy="743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2606824" y="1931849"/>
            <a:ext cx="824661" cy="9264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1401164" y="2388975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678075" y="3303376"/>
            <a:ext cx="891339" cy="8731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963767" y="4270642"/>
            <a:ext cx="1014101" cy="8912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2126927" y="4787449"/>
            <a:ext cx="800621" cy="789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2446580" y="5657302"/>
            <a:ext cx="898877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3635896" y="5968243"/>
            <a:ext cx="835084" cy="8612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4930602" y="5898485"/>
            <a:ext cx="865279" cy="8452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5" name="Прямая со стрелкой 54"/>
          <p:cNvCxnSpPr/>
          <p:nvPr/>
        </p:nvCxnSpPr>
        <p:spPr>
          <a:xfrm flipV="1">
            <a:off x="4414379" y="3611562"/>
            <a:ext cx="1587865" cy="2357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-507780" y="16472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5272376" y="17803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Box 57"/>
              <p:cNvSpPr txBox="1"/>
              <p:nvPr/>
            </p:nvSpPr>
            <p:spPr>
              <a:xfrm>
                <a:off x="4511700" y="3138131"/>
                <a:ext cx="421910" cy="4824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1700" y="3138131"/>
                <a:ext cx="421910" cy="482440"/>
              </a:xfrm>
              <a:prstGeom prst="rect">
                <a:avLst/>
              </a:prstGeom>
              <a:blipFill rotWithShape="0">
                <a:blip r:embed="rId3"/>
                <a:stretch>
                  <a:fillRect l="-11594" b="-6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TextBox 58"/>
              <p:cNvSpPr txBox="1"/>
              <p:nvPr/>
            </p:nvSpPr>
            <p:spPr>
              <a:xfrm>
                <a:off x="5009487" y="3352406"/>
                <a:ext cx="421910" cy="4855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9487" y="3352406"/>
                <a:ext cx="421910" cy="485518"/>
              </a:xfrm>
              <a:prstGeom prst="rect">
                <a:avLst/>
              </a:prstGeom>
              <a:blipFill rotWithShape="0">
                <a:blip r:embed="rId4"/>
                <a:stretch>
                  <a:fillRect l="-13043" b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TextBox 60"/>
              <p:cNvSpPr txBox="1"/>
              <p:nvPr/>
            </p:nvSpPr>
            <p:spPr>
              <a:xfrm>
                <a:off x="5138777" y="3939422"/>
                <a:ext cx="550151" cy="483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•3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8777" y="3939422"/>
                <a:ext cx="550151" cy="483466"/>
              </a:xfrm>
              <a:prstGeom prst="rect">
                <a:avLst/>
              </a:prstGeom>
              <a:blipFill rotWithShape="0">
                <a:blip r:embed="rId5"/>
                <a:stretch>
                  <a:fillRect l="-10000" b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TextBox 61"/>
          <p:cNvSpPr txBox="1"/>
          <p:nvPr/>
        </p:nvSpPr>
        <p:spPr>
          <a:xfrm>
            <a:off x="4698730" y="4393300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•7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4464495" y="4690730"/>
            <a:ext cx="644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•0,5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6" name="TextBox 65"/>
              <p:cNvSpPr txBox="1"/>
              <p:nvPr/>
            </p:nvSpPr>
            <p:spPr>
              <a:xfrm>
                <a:off x="3867728" y="5141295"/>
                <a:ext cx="550151" cy="4844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•5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7728" y="5141295"/>
                <a:ext cx="550151" cy="484492"/>
              </a:xfrm>
              <a:prstGeom prst="rect">
                <a:avLst/>
              </a:prstGeom>
              <a:blipFill rotWithShape="0">
                <a:blip r:embed="rId6"/>
                <a:stretch>
                  <a:fillRect l="-8791" b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7" name="TextBox 66"/>
              <p:cNvSpPr txBox="1"/>
              <p:nvPr/>
            </p:nvSpPr>
            <p:spPr>
              <a:xfrm>
                <a:off x="3347311" y="5057593"/>
                <a:ext cx="409086" cy="4839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311" y="5057593"/>
                <a:ext cx="409086" cy="483915"/>
              </a:xfrm>
              <a:prstGeom prst="rect">
                <a:avLst/>
              </a:prstGeom>
              <a:blipFill rotWithShape="0">
                <a:blip r:embed="rId7"/>
                <a:stretch>
                  <a:fillRect l="-11940" b="-6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TextBox 67"/>
          <p:cNvSpPr txBox="1"/>
          <p:nvPr/>
        </p:nvSpPr>
        <p:spPr>
          <a:xfrm>
            <a:off x="2957919" y="4612258"/>
            <a:ext cx="43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÷5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68"/>
              <p:cNvSpPr txBox="1"/>
              <p:nvPr/>
            </p:nvSpPr>
            <p:spPr>
              <a:xfrm>
                <a:off x="2504655" y="4183792"/>
                <a:ext cx="537327" cy="483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÷3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4655" y="4183792"/>
                <a:ext cx="537327" cy="483466"/>
              </a:xfrm>
              <a:prstGeom prst="rect">
                <a:avLst/>
              </a:prstGeom>
              <a:blipFill rotWithShape="0">
                <a:blip r:embed="rId8"/>
                <a:stretch>
                  <a:fillRect l="-10227" b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0" name="TextBox 69"/>
              <p:cNvSpPr txBox="1"/>
              <p:nvPr/>
            </p:nvSpPr>
            <p:spPr>
              <a:xfrm>
                <a:off x="2617124" y="3479898"/>
                <a:ext cx="506870" cy="4840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7124" y="3479898"/>
                <a:ext cx="506870" cy="484043"/>
              </a:xfrm>
              <a:prstGeom prst="rect">
                <a:avLst/>
              </a:prstGeom>
              <a:blipFill rotWithShape="0">
                <a:blip r:embed="rId9"/>
                <a:stretch>
                  <a:fillRect l="-9639" b="-6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TextBox 70"/>
          <p:cNvSpPr txBox="1"/>
          <p:nvPr/>
        </p:nvSpPr>
        <p:spPr>
          <a:xfrm>
            <a:off x="2453639" y="2993549"/>
            <a:ext cx="832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в</a:t>
            </a:r>
            <a:r>
              <a:rPr lang="uk-UA" dirty="0" smtClean="0"/>
              <a:t>ід 63</a:t>
            </a:r>
            <a:endParaRPr lang="ru-RU" dirty="0"/>
          </a:p>
        </p:txBody>
      </p:sp>
      <p:sp>
        <p:nvSpPr>
          <p:cNvPr id="72" name="TextBox 71"/>
          <p:cNvSpPr txBox="1"/>
          <p:nvPr/>
        </p:nvSpPr>
        <p:spPr>
          <a:xfrm>
            <a:off x="3961417" y="2511016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/>
              <a:t>с</a:t>
            </a:r>
            <a:r>
              <a:rPr lang="uk-UA" dirty="0" err="1" smtClean="0"/>
              <a:t>тано</a:t>
            </a:r>
            <a:r>
              <a:rPr lang="uk-UA" dirty="0" smtClean="0"/>
              <a:t>-</a:t>
            </a:r>
          </a:p>
          <a:p>
            <a:r>
              <a:rPr lang="uk-UA" dirty="0" err="1" smtClean="0"/>
              <a:t>вить</a:t>
            </a:r>
            <a:r>
              <a:rPr lang="uk-UA" dirty="0" smtClean="0"/>
              <a:t> 48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>
            <a:off x="3265582" y="2822188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у</a:t>
            </a:r>
            <a:r>
              <a:rPr lang="uk-UA" dirty="0" smtClean="0"/>
              <a:t> 2-й</a:t>
            </a:r>
            <a:endParaRPr lang="ru-RU" dirty="0"/>
          </a:p>
        </p:txBody>
      </p:sp>
      <p:cxnSp>
        <p:nvCxnSpPr>
          <p:cNvPr id="75" name="Прямая со стрелкой 74"/>
          <p:cNvCxnSpPr/>
          <p:nvPr/>
        </p:nvCxnSpPr>
        <p:spPr>
          <a:xfrm>
            <a:off x="4464495" y="3963941"/>
            <a:ext cx="2639546" cy="1232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V="1">
            <a:off x="4371141" y="2748558"/>
            <a:ext cx="2120512" cy="9928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Овал 77"/>
          <p:cNvSpPr/>
          <p:nvPr/>
        </p:nvSpPr>
        <p:spPr>
          <a:xfrm>
            <a:off x="6444727" y="2085173"/>
            <a:ext cx="888659" cy="8683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7126356" y="3635732"/>
            <a:ext cx="911022" cy="9765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0" name="TextBox 79"/>
              <p:cNvSpPr txBox="1"/>
              <p:nvPr/>
            </p:nvSpPr>
            <p:spPr>
              <a:xfrm>
                <a:off x="5581362" y="2595574"/>
                <a:ext cx="550151" cy="483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k-UA" dirty="0" smtClean="0"/>
                  <a:t>+2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362" y="2595574"/>
                <a:ext cx="550151" cy="483466"/>
              </a:xfrm>
              <a:prstGeom prst="rect">
                <a:avLst/>
              </a:prstGeom>
              <a:blipFill rotWithShape="0">
                <a:blip r:embed="rId10"/>
                <a:stretch>
                  <a:fillRect l="-10000" b="-6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1" name="TextBox 80"/>
              <p:cNvSpPr txBox="1"/>
              <p:nvPr/>
            </p:nvSpPr>
            <p:spPr>
              <a:xfrm>
                <a:off x="5685496" y="3585553"/>
                <a:ext cx="359394" cy="4843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k-UA" dirty="0" smtClean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81" name="TextBox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496" y="3585553"/>
                <a:ext cx="359394" cy="484363"/>
              </a:xfrm>
              <a:prstGeom prst="rect">
                <a:avLst/>
              </a:prstGeom>
              <a:blipFill rotWithShape="0">
                <a:blip r:embed="rId11"/>
                <a:stretch>
                  <a:fillRect l="-15254" b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650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/>
              <a:t>Математичне лото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k-UA" b="1" dirty="0" smtClean="0"/>
                  <a:t>1) </a:t>
                </a:r>
                <a:r>
                  <a:rPr lang="uk-UA" dirty="0" smtClean="0"/>
                  <a:t>-0,2                                         1)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dirty="0" smtClean="0"/>
                  <a:t>2) 3,2                                          </a:t>
                </a:r>
                <a:r>
                  <a:rPr lang="uk-UA" b="1" dirty="0" smtClean="0"/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uk-UA" dirty="0" smtClean="0"/>
                  <a:t>  </a:t>
                </a:r>
              </a:p>
              <a:p>
                <a:r>
                  <a:rPr lang="uk-UA" dirty="0" smtClean="0"/>
                  <a:t>3) 0                                             3)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dirty="0" smtClean="0"/>
                  <a:t>4)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 4) -12</a:t>
                </a:r>
              </a:p>
              <a:p>
                <a:r>
                  <a:rPr lang="ru-RU" dirty="0" smtClean="0"/>
                  <a:t>5) 12                                           5) 0</a:t>
                </a:r>
              </a:p>
              <a:p>
                <a:r>
                  <a:rPr lang="ru-RU" dirty="0" smtClean="0"/>
                  <a:t>6) -2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6) -3,2 </a:t>
                </a:r>
                <a:endParaRPr lang="ru-RU" dirty="0"/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  <a:blipFill rotWithShape="1">
                <a:blip r:embed="rId2"/>
                <a:stretch>
                  <a:fillRect l="-1630" t="-9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Прямая со стрелкой 7"/>
          <p:cNvCxnSpPr/>
          <p:nvPr/>
        </p:nvCxnSpPr>
        <p:spPr>
          <a:xfrm>
            <a:off x="2123728" y="2132856"/>
            <a:ext cx="367240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33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етр\Desktop\cut_images_bq9oCo302ij691\image_part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52735"/>
            <a:ext cx="878827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77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/>
              <a:t>Математичне лото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k-UA" dirty="0" smtClean="0"/>
                  <a:t>1) -0,2                                         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b="1" dirty="0" smtClean="0"/>
                  <a:t>2) </a:t>
                </a:r>
                <a:r>
                  <a:rPr lang="uk-UA" dirty="0" smtClean="0"/>
                  <a:t>3,2                                          2)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uk-UA" dirty="0" smtClean="0"/>
                  <a:t>  </a:t>
                </a:r>
              </a:p>
              <a:p>
                <a:r>
                  <a:rPr lang="uk-UA" dirty="0" smtClean="0"/>
                  <a:t>3) 0                                             3)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dirty="0" smtClean="0"/>
                  <a:t>4)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 4) -12</a:t>
                </a:r>
              </a:p>
              <a:p>
                <a:r>
                  <a:rPr lang="ru-RU" dirty="0" smtClean="0"/>
                  <a:t>5) 12                                           5) 0</a:t>
                </a:r>
              </a:p>
              <a:p>
                <a:r>
                  <a:rPr lang="ru-RU" dirty="0" smtClean="0"/>
                  <a:t>6) -2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</a:t>
                </a:r>
                <a:r>
                  <a:rPr lang="ru-RU" b="1" dirty="0" smtClean="0"/>
                  <a:t>6) </a:t>
                </a:r>
                <a:r>
                  <a:rPr lang="ru-RU" dirty="0" smtClean="0"/>
                  <a:t>-3,2 </a:t>
                </a:r>
                <a:endParaRPr lang="ru-RU" dirty="0"/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  <a:blipFill rotWithShape="1">
                <a:blip r:embed="rId2"/>
                <a:stretch>
                  <a:fillRect l="-1630" t="-9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>
            <a:off x="2123728" y="2132856"/>
            <a:ext cx="367240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123728" y="2852936"/>
            <a:ext cx="3456384" cy="2736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439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етр\Desktop\cut_images_bq9oCo302ij691\image_part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52735"/>
            <a:ext cx="878827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петр\Desktop\cut_images_bq9oCo302ij691\image_part_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6952"/>
            <a:ext cx="878827" cy="193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07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/>
              <a:t>Математичне лото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k-UA" dirty="0" smtClean="0"/>
                  <a:t>1) -0,2                                         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dirty="0" smtClean="0"/>
                  <a:t>2) 3,2                                          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uk-UA" dirty="0" smtClean="0"/>
                  <a:t>  </a:t>
                </a:r>
              </a:p>
              <a:p>
                <a:r>
                  <a:rPr lang="uk-UA" b="1" dirty="0" smtClean="0"/>
                  <a:t>3) </a:t>
                </a:r>
                <a:r>
                  <a:rPr lang="uk-UA" dirty="0" smtClean="0"/>
                  <a:t>0                                             3)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ru-RU" dirty="0" smtClean="0"/>
              </a:p>
              <a:p>
                <a:r>
                  <a:rPr lang="uk-UA" dirty="0" smtClean="0"/>
                  <a:t>4)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 4) -12</a:t>
                </a:r>
              </a:p>
              <a:p>
                <a:r>
                  <a:rPr lang="ru-RU" dirty="0" smtClean="0"/>
                  <a:t>5) 12                                           </a:t>
                </a:r>
                <a:r>
                  <a:rPr lang="ru-RU" b="1" dirty="0" smtClean="0"/>
                  <a:t>5) </a:t>
                </a:r>
                <a:r>
                  <a:rPr lang="ru-RU" dirty="0" smtClean="0"/>
                  <a:t>0</a:t>
                </a:r>
              </a:p>
              <a:p>
                <a:r>
                  <a:rPr lang="ru-RU" dirty="0" smtClean="0"/>
                  <a:t>6) -2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 smtClean="0"/>
                  <a:t>                                          6) -3,2 </a:t>
                </a:r>
                <a:endParaRPr lang="ru-RU" dirty="0"/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752600"/>
                <a:ext cx="8229600" cy="4525963"/>
              </a:xfrm>
              <a:prstGeom prst="rect">
                <a:avLst/>
              </a:prstGeom>
              <a:blipFill rotWithShape="1">
                <a:blip r:embed="rId2"/>
                <a:stretch>
                  <a:fillRect l="-1630" t="-9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>
            <a:off x="2123728" y="2132856"/>
            <a:ext cx="367240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123728" y="2852936"/>
            <a:ext cx="3456384" cy="2736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2123728" y="3573016"/>
            <a:ext cx="3528392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80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512</TotalTime>
  <Words>857</Words>
  <Application>Microsoft Office PowerPoint</Application>
  <PresentationFormat>Экран (4:3)</PresentationFormat>
  <Paragraphs>298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Cambria Math</vt:lpstr>
      <vt:lpstr>Century Schoolbook</vt:lpstr>
      <vt:lpstr>Freestyle Script</vt:lpstr>
      <vt:lpstr>Wingdings</vt:lpstr>
      <vt:lpstr>Wingdings 2</vt:lpstr>
      <vt:lpstr>Эркер</vt:lpstr>
      <vt:lpstr>Тема: Модуль числа</vt:lpstr>
      <vt:lpstr>Мета уроку:</vt:lpstr>
      <vt:lpstr>Очікувані результати</vt:lpstr>
      <vt:lpstr>Мозковий штурм «Сонечко»</vt:lpstr>
      <vt:lpstr>Математичне лото</vt:lpstr>
      <vt:lpstr>Презентация PowerPoint</vt:lpstr>
      <vt:lpstr>Математичне лото</vt:lpstr>
      <vt:lpstr>Презентация PowerPoint</vt:lpstr>
      <vt:lpstr>Математичне лото</vt:lpstr>
      <vt:lpstr>Презентация PowerPoint</vt:lpstr>
      <vt:lpstr>Математичне лото</vt:lpstr>
      <vt:lpstr>Презентация PowerPoint</vt:lpstr>
      <vt:lpstr>Математичне лото</vt:lpstr>
      <vt:lpstr>Презентация PowerPoint</vt:lpstr>
      <vt:lpstr>Математичне лото</vt:lpstr>
      <vt:lpstr>Карл Веєрштрас  (1815 — 1897) </vt:lpstr>
      <vt:lpstr>Презентация PowerPoint</vt:lpstr>
      <vt:lpstr>Запитання</vt:lpstr>
      <vt:lpstr>План вивчення нового матеріалу</vt:lpstr>
      <vt:lpstr>Властивості модуля</vt:lpstr>
      <vt:lpstr>Застосування модуля</vt:lpstr>
      <vt:lpstr>Розв’язування рівнянь</vt:lpstr>
      <vt:lpstr>Презентация PowerPoint</vt:lpstr>
      <vt:lpstr>Знаходження відстаней між точками</vt:lpstr>
      <vt:lpstr>Знаходження відстаней між точками</vt:lpstr>
      <vt:lpstr>Висновки </vt:lpstr>
      <vt:lpstr>Розв’язування нерівностей в цілих числах</vt:lpstr>
      <vt:lpstr>Історична довідка</vt:lpstr>
      <vt:lpstr>Бліц-тест</vt:lpstr>
      <vt:lpstr>Відповіді</vt:lpstr>
      <vt:lpstr>Домашнє завдання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Модуль числа</dc:title>
  <dc:creator>петр</dc:creator>
  <cp:lastModifiedBy>Лина Янович</cp:lastModifiedBy>
  <cp:revision>100</cp:revision>
  <dcterms:created xsi:type="dcterms:W3CDTF">2017-02-13T14:20:57Z</dcterms:created>
  <dcterms:modified xsi:type="dcterms:W3CDTF">2017-02-19T13:17:38Z</dcterms:modified>
</cp:coreProperties>
</file>