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Layouts/slideLayout39.xml" ContentType="application/vnd.openxmlformats-officedocument.presentationml.slideLayout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docProps/custom.xml" ContentType="application/vnd.openxmlformats-officedocument.custom-properties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Default Extension="bin" ContentType="application/vnd.openxmlformats-officedocument.oleObject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Default Extension="wmf" ContentType="image/x-wmf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0" r:id="rId1"/>
    <p:sldMasterId id="2147483755" r:id="rId2"/>
    <p:sldMasterId id="2147483767" r:id="rId3"/>
    <p:sldMasterId id="2147483861" r:id="rId4"/>
  </p:sldMasterIdLst>
  <p:sldIdLst>
    <p:sldId id="291" r:id="rId5"/>
    <p:sldId id="311" r:id="rId6"/>
    <p:sldId id="338" r:id="rId7"/>
    <p:sldId id="292" r:id="rId8"/>
    <p:sldId id="350" r:id="rId9"/>
    <p:sldId id="352" r:id="rId10"/>
    <p:sldId id="351" r:id="rId11"/>
    <p:sldId id="327" r:id="rId12"/>
    <p:sldId id="353" r:id="rId13"/>
    <p:sldId id="298" r:id="rId14"/>
    <p:sldId id="299" r:id="rId15"/>
    <p:sldId id="300" r:id="rId16"/>
    <p:sldId id="312" r:id="rId17"/>
    <p:sldId id="336" r:id="rId18"/>
    <p:sldId id="314" r:id="rId19"/>
    <p:sldId id="342" r:id="rId20"/>
    <p:sldId id="328" r:id="rId21"/>
    <p:sldId id="301" r:id="rId22"/>
    <p:sldId id="313" r:id="rId23"/>
    <p:sldId id="315" r:id="rId24"/>
    <p:sldId id="343" r:id="rId25"/>
    <p:sldId id="329" r:id="rId26"/>
    <p:sldId id="302" r:id="rId27"/>
    <p:sldId id="316" r:id="rId28"/>
    <p:sldId id="337" r:id="rId29"/>
    <p:sldId id="317" r:id="rId30"/>
    <p:sldId id="344" r:id="rId31"/>
    <p:sldId id="330" r:id="rId32"/>
    <p:sldId id="303" r:id="rId33"/>
    <p:sldId id="318" r:id="rId34"/>
    <p:sldId id="319" r:id="rId35"/>
    <p:sldId id="345" r:id="rId36"/>
    <p:sldId id="331" r:id="rId37"/>
    <p:sldId id="304" r:id="rId38"/>
    <p:sldId id="320" r:id="rId39"/>
    <p:sldId id="321" r:id="rId40"/>
    <p:sldId id="346" r:id="rId41"/>
    <p:sldId id="332" r:id="rId42"/>
    <p:sldId id="305" r:id="rId43"/>
    <p:sldId id="322" r:id="rId44"/>
    <p:sldId id="347" r:id="rId45"/>
    <p:sldId id="333" r:id="rId46"/>
    <p:sldId id="306" r:id="rId47"/>
    <p:sldId id="323" r:id="rId48"/>
    <p:sldId id="324" r:id="rId49"/>
    <p:sldId id="348" r:id="rId50"/>
    <p:sldId id="334" r:id="rId51"/>
    <p:sldId id="307" r:id="rId52"/>
    <p:sldId id="325" r:id="rId53"/>
    <p:sldId id="326" r:id="rId54"/>
    <p:sldId id="349" r:id="rId55"/>
    <p:sldId id="335" r:id="rId56"/>
    <p:sldId id="308" r:id="rId57"/>
    <p:sldId id="339" r:id="rId58"/>
    <p:sldId id="341" r:id="rId5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66"/>
    <a:srgbClr val="3333CC"/>
    <a:srgbClr val="CCFF33"/>
    <a:srgbClr val="FFFF66"/>
    <a:srgbClr val="C3C6DB"/>
    <a:srgbClr val="FF00FF"/>
    <a:srgbClr val="660033"/>
    <a:srgbClr val="F8F8F8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347" autoAdjust="0"/>
    <p:restoredTop sz="94660"/>
  </p:normalViewPr>
  <p:slideViewPr>
    <p:cSldViewPr>
      <p:cViewPr varScale="1">
        <p:scale>
          <a:sx n="82" d="100"/>
          <a:sy n="82" d="100"/>
        </p:scale>
        <p:origin x="-114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63" Type="http://schemas.openxmlformats.org/officeDocument/2006/relationships/tableStyles" Target="tableStyles.xml"/><Relationship Id="rId7" Type="http://schemas.openxmlformats.org/officeDocument/2006/relationships/slide" Target="slides/slide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61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slide" Target="slides/slide52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slide" Target="slides/slide55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32.wmf"/><Relationship Id="rId3" Type="http://schemas.openxmlformats.org/officeDocument/2006/relationships/image" Target="../media/image27.wmf"/><Relationship Id="rId7" Type="http://schemas.openxmlformats.org/officeDocument/2006/relationships/image" Target="../media/image31.wmf"/><Relationship Id="rId2" Type="http://schemas.openxmlformats.org/officeDocument/2006/relationships/image" Target="../media/image26.wmf"/><Relationship Id="rId1" Type="http://schemas.openxmlformats.org/officeDocument/2006/relationships/image" Target="../media/image25.wmf"/><Relationship Id="rId6" Type="http://schemas.openxmlformats.org/officeDocument/2006/relationships/image" Target="../media/image30.wmf"/><Relationship Id="rId5" Type="http://schemas.openxmlformats.org/officeDocument/2006/relationships/image" Target="../media/image29.wmf"/><Relationship Id="rId4" Type="http://schemas.openxmlformats.org/officeDocument/2006/relationships/image" Target="../media/image28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49.wmf"/><Relationship Id="rId2" Type="http://schemas.openxmlformats.org/officeDocument/2006/relationships/image" Target="../media/image48.wmf"/><Relationship Id="rId1" Type="http://schemas.openxmlformats.org/officeDocument/2006/relationships/image" Target="../media/image47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5A4838-BF5E-4952-8890-3E2ED3970BF2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EE0B87-58B7-4AA0-9C2C-0404FE0C1CA2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7CFF26-4FAB-40B3-9261-9EDA3A2D2B58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9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6" name="Скругленный прямоугольник 10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7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563C4E3C-1643-4E15-A293-C63D364A1547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E62E3D-5A04-4F97-9048-58BA146685CC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9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5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1AAF3CCC-DF69-4E9E-BF48-5755307F821D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AF28A6-6BB9-4336-9891-E54CD3211E5E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lvl1pPr>
              <a:defRPr b="1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321B05-8E6C-437B-A560-D082C2F5CC92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8AE012-836E-4E21-A439-5477B6EBE61A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9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3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7A162F5-8F4B-47E3-BD5F-612C310DC80A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AAB854-91BB-45C1-990D-1D8ECF09DD60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FF3F1C-6E11-407E-B3F5-DA7656FB3E23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9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6" name="Прямоугольник с одним скругленным углом 10"/>
          <p:cNvSpPr/>
          <p:nvPr/>
        </p:nvSpPr>
        <p:spPr>
          <a:xfrm>
            <a:off x="6400800" y="433388"/>
            <a:ext cx="2324100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ru-RU" noProof="0" smtClean="0"/>
              <a:t>Вставка рисунка</a:t>
            </a:r>
            <a:endParaRPr lang="en-US" noProof="0"/>
          </a:p>
        </p:txBody>
      </p:sp>
      <p:sp>
        <p:nvSpPr>
          <p:cNvPr id="7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55CB0BBD-5FAB-4142-BF0D-243314399715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EABC83-F23B-4E89-BF45-2C91B2A49B59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A19ADE-8D41-454D-B3B1-8D0D3D9B13F2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9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6" name="Скругленный прямоугольник 10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7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57152EF-D677-43DF-8AA0-888AF3D7BD51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F67E0C-763B-4038-BCC6-99D52E692279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9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5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AE065B68-FB57-41A3-AB90-D505DB2E98C8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5A956B-7A70-48E2-920D-40CFCFC89132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lvl1pPr>
              <a:defRPr b="1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5F54A5-2B30-470F-8F25-4D3876636240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0610D4-2EAC-48E5-8FEE-247B67A7657A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9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3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4831EA1-9053-47D5-854B-F9D87AF16D6E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FA14FC-766F-43F0-B301-FDC477749390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B458B9-2098-4738-839C-9D5D402FE293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9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6" name="Прямоугольник с одним скругленным углом 10"/>
          <p:cNvSpPr/>
          <p:nvPr/>
        </p:nvSpPr>
        <p:spPr>
          <a:xfrm>
            <a:off x="6400800" y="433388"/>
            <a:ext cx="2324100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ru-RU" noProof="0" smtClean="0"/>
              <a:t>Вставка рисунка</a:t>
            </a:r>
            <a:endParaRPr lang="en-US" noProof="0"/>
          </a:p>
        </p:txBody>
      </p:sp>
      <p:sp>
        <p:nvSpPr>
          <p:cNvPr id="7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0482F86F-F0B0-47C2-AE4F-163888649330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5A89F9-8C26-46BB-A8B8-51B3D417344D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57379D-9417-440C-9F96-59A6C703469B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9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6" name="Скругленный прямоугольник 10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7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570049F3-C5FB-41BA-9178-2E07DC9B609E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35DDCB-BF43-4DFE-B4C9-E2BA27DFD1BD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9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5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F42102D8-35B4-4204-9F36-BDE43E793DFA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DF5515-BFC6-4895-978A-073FE0F56425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lvl1pPr>
              <a:defRPr b="1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48EFA7-553B-40D2-8D68-8C19502F0F43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E87DAC-A0FF-4FBF-8B10-821D826138AE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C575FB-BDF3-44E2-A3C4-90D67664C1C7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9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3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ACB73037-9FC5-4C96-A0D1-DCC5064422FE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46768A-0641-4B4C-A63F-011CC2B74FD2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9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6" name="Прямоугольник с одним скругленным углом 10"/>
          <p:cNvSpPr/>
          <p:nvPr/>
        </p:nvSpPr>
        <p:spPr>
          <a:xfrm>
            <a:off x="6400800" y="433388"/>
            <a:ext cx="2324100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ru-RU" noProof="0" smtClean="0"/>
              <a:t>Вставка рисунка</a:t>
            </a:r>
            <a:endParaRPr lang="en-US" noProof="0"/>
          </a:p>
        </p:txBody>
      </p:sp>
      <p:sp>
        <p:nvSpPr>
          <p:cNvPr id="7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C090F970-DD18-4795-8B2C-ABD29DB6F2A3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307421-0A27-49AD-96EB-27F5B0C82DBD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75F33F-1A98-4B3C-9902-F810C61C34B7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90E74A-C5C1-43A9-98C9-AC19CB6DCB16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BD2617-56CD-464A-A710-3B85F80C59AE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5E3AAD-6B28-4ADE-BE49-12B656F3E701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D9AFBB-1472-4A1C-BF89-AABF08EAA2EF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AFEA99-A20F-43ED-B932-92A41AB6BB7A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3075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112EB00E-7671-401F-8798-97712949C635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41" r:id="rId1"/>
    <p:sldLayoutId id="2147483942" r:id="rId2"/>
    <p:sldLayoutId id="2147483943" r:id="rId3"/>
    <p:sldLayoutId id="2147483944" r:id="rId4"/>
    <p:sldLayoutId id="2147483945" r:id="rId5"/>
    <p:sldLayoutId id="2147483946" r:id="rId6"/>
    <p:sldLayoutId id="2147483947" r:id="rId7"/>
    <p:sldLayoutId id="2147483948" r:id="rId8"/>
    <p:sldLayoutId id="2147483949" r:id="rId9"/>
    <p:sldLayoutId id="2147483950" r:id="rId10"/>
    <p:sldLayoutId id="214748395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3238" y="4986338"/>
            <a:ext cx="8183562" cy="1050925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103" name="Текст 3"/>
          <p:cNvSpPr>
            <a:spLocks noGrp="1"/>
          </p:cNvSpPr>
          <p:nvPr>
            <p:ph type="body" idx="1"/>
          </p:nvPr>
        </p:nvSpPr>
        <p:spPr bwMode="auto">
          <a:xfrm>
            <a:off x="503238" y="530225"/>
            <a:ext cx="8183562" cy="418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82880" tIns="9144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663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663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663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pPr>
              <a:defRPr/>
            </a:pPr>
            <a:fld id="{694EDE09-CFDD-416C-BBD5-26BD1DEC5802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73" r:id="rId1"/>
    <p:sldLayoutId id="2147483952" r:id="rId2"/>
    <p:sldLayoutId id="2147483974" r:id="rId3"/>
    <p:sldLayoutId id="2147483953" r:id="rId4"/>
    <p:sldLayoutId id="2147483954" r:id="rId5"/>
    <p:sldLayoutId id="2147483955" r:id="rId6"/>
    <p:sldLayoutId id="2147483975" r:id="rId7"/>
    <p:sldLayoutId id="2147483956" r:id="rId8"/>
    <p:sldLayoutId id="2147483976" r:id="rId9"/>
    <p:sldLayoutId id="2147483957" r:id="rId10"/>
    <p:sldLayoutId id="2147483958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 kern="1200">
          <a:solidFill>
            <a:srgbClr val="FF8D3E"/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9pPr>
      <a:extLst/>
    </p:titleStyle>
    <p:bodyStyle>
      <a:lvl1pPr marL="265113" indent="-265113" algn="l" rtl="0" eaLnBrk="0" fontAlgn="base" hangingPunct="0">
        <a:spcBef>
          <a:spcPts val="25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indent="-200025" algn="l" rtl="0" eaLnBrk="0" fontAlgn="base" hangingPunct="0">
        <a:spcBef>
          <a:spcPts val="250"/>
        </a:spcBef>
        <a:spcAft>
          <a:spcPct val="0"/>
        </a:spcAft>
        <a:buClr>
          <a:schemeClr val="accent1"/>
        </a:buClr>
        <a:buSzPct val="100000"/>
        <a:buFont typeface="Verdana" pitchFamily="34" charset="0"/>
        <a:buChar char="◦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5813" indent="-182563" algn="l" rtl="0" eaLnBrk="0" fontAlgn="base" hangingPunct="0">
        <a:spcBef>
          <a:spcPts val="250"/>
        </a:spcBef>
        <a:spcAft>
          <a:spcPct val="0"/>
        </a:spcAft>
        <a:buClr>
          <a:srgbClr val="ED3742"/>
        </a:buClr>
        <a:buSzPct val="100000"/>
        <a:buFont typeface="Wingdings 2" pitchFamily="18" charset="2"/>
        <a:buChar char="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3938" indent="-182563" algn="l" rtl="0" eaLnBrk="0" fontAlgn="base" hangingPunct="0">
        <a:spcBef>
          <a:spcPts val="225"/>
        </a:spcBef>
        <a:spcAft>
          <a:spcPct val="0"/>
        </a:spcAft>
        <a:buClr>
          <a:srgbClr val="ED3742"/>
        </a:buClr>
        <a:buSzPct val="112000"/>
        <a:buFont typeface="Verdana" pitchFamily="34" charset="0"/>
        <a:buChar char="◦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79525" indent="-182563" algn="l" rtl="0" eaLnBrk="0" fontAlgn="base" hangingPunct="0">
        <a:spcBef>
          <a:spcPts val="250"/>
        </a:spcBef>
        <a:spcAft>
          <a:spcPct val="0"/>
        </a:spcAft>
        <a:buClr>
          <a:srgbClr val="4A85BF"/>
        </a:buClr>
        <a:buSzPct val="100000"/>
        <a:buFont typeface="Wingdings 2" pitchFamily="18" charset="2"/>
        <a:buChar char="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3238" y="4986338"/>
            <a:ext cx="8183562" cy="1050925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127" name="Текст 3"/>
          <p:cNvSpPr>
            <a:spLocks noGrp="1"/>
          </p:cNvSpPr>
          <p:nvPr>
            <p:ph type="body" idx="1"/>
          </p:nvPr>
        </p:nvSpPr>
        <p:spPr bwMode="auto">
          <a:xfrm>
            <a:off x="503238" y="530225"/>
            <a:ext cx="8183562" cy="418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82880" tIns="9144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663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663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663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pPr>
              <a:defRPr/>
            </a:pPr>
            <a:fld id="{2A91F767-07DC-4735-A5E4-9CB49C432456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77" r:id="rId1"/>
    <p:sldLayoutId id="2147483959" r:id="rId2"/>
    <p:sldLayoutId id="2147483978" r:id="rId3"/>
    <p:sldLayoutId id="2147483960" r:id="rId4"/>
    <p:sldLayoutId id="2147483961" r:id="rId5"/>
    <p:sldLayoutId id="2147483962" r:id="rId6"/>
    <p:sldLayoutId id="2147483979" r:id="rId7"/>
    <p:sldLayoutId id="2147483963" r:id="rId8"/>
    <p:sldLayoutId id="2147483980" r:id="rId9"/>
    <p:sldLayoutId id="2147483964" r:id="rId10"/>
    <p:sldLayoutId id="2147483965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 kern="1200">
          <a:solidFill>
            <a:srgbClr val="FF8D3E"/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9pPr>
      <a:extLst/>
    </p:titleStyle>
    <p:bodyStyle>
      <a:lvl1pPr marL="265113" indent="-265113" algn="l" rtl="0" eaLnBrk="0" fontAlgn="base" hangingPunct="0">
        <a:spcBef>
          <a:spcPts val="25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indent="-200025" algn="l" rtl="0" eaLnBrk="0" fontAlgn="base" hangingPunct="0">
        <a:spcBef>
          <a:spcPts val="250"/>
        </a:spcBef>
        <a:spcAft>
          <a:spcPct val="0"/>
        </a:spcAft>
        <a:buClr>
          <a:schemeClr val="accent1"/>
        </a:buClr>
        <a:buSzPct val="100000"/>
        <a:buFont typeface="Verdana" pitchFamily="34" charset="0"/>
        <a:buChar char="◦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5813" indent="-182563" algn="l" rtl="0" eaLnBrk="0" fontAlgn="base" hangingPunct="0">
        <a:spcBef>
          <a:spcPts val="250"/>
        </a:spcBef>
        <a:spcAft>
          <a:spcPct val="0"/>
        </a:spcAft>
        <a:buClr>
          <a:srgbClr val="ED3742"/>
        </a:buClr>
        <a:buSzPct val="100000"/>
        <a:buFont typeface="Wingdings 2" pitchFamily="18" charset="2"/>
        <a:buChar char="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3938" indent="-182563" algn="l" rtl="0" eaLnBrk="0" fontAlgn="base" hangingPunct="0">
        <a:spcBef>
          <a:spcPts val="225"/>
        </a:spcBef>
        <a:spcAft>
          <a:spcPct val="0"/>
        </a:spcAft>
        <a:buClr>
          <a:srgbClr val="ED3742"/>
        </a:buClr>
        <a:buSzPct val="112000"/>
        <a:buFont typeface="Verdana" pitchFamily="34" charset="0"/>
        <a:buChar char="◦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79525" indent="-182563" algn="l" rtl="0" eaLnBrk="0" fontAlgn="base" hangingPunct="0">
        <a:spcBef>
          <a:spcPts val="250"/>
        </a:spcBef>
        <a:spcAft>
          <a:spcPct val="0"/>
        </a:spcAft>
        <a:buClr>
          <a:srgbClr val="4A85BF"/>
        </a:buClr>
        <a:buSzPct val="100000"/>
        <a:buFont typeface="Wingdings 2" pitchFamily="18" charset="2"/>
        <a:buChar char="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3238" y="4986338"/>
            <a:ext cx="8183562" cy="1050925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6151" name="Текст 3"/>
          <p:cNvSpPr>
            <a:spLocks noGrp="1"/>
          </p:cNvSpPr>
          <p:nvPr>
            <p:ph type="body" idx="1"/>
          </p:nvPr>
        </p:nvSpPr>
        <p:spPr bwMode="auto">
          <a:xfrm>
            <a:off x="503238" y="530225"/>
            <a:ext cx="8183562" cy="418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82880" tIns="9144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663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663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663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pPr>
              <a:defRPr/>
            </a:pPr>
            <a:fld id="{B5121063-5A6A-4730-9B65-0FE075ECBE26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81" r:id="rId1"/>
    <p:sldLayoutId id="2147483966" r:id="rId2"/>
    <p:sldLayoutId id="2147483982" r:id="rId3"/>
    <p:sldLayoutId id="2147483967" r:id="rId4"/>
    <p:sldLayoutId id="2147483968" r:id="rId5"/>
    <p:sldLayoutId id="2147483969" r:id="rId6"/>
    <p:sldLayoutId id="2147483983" r:id="rId7"/>
    <p:sldLayoutId id="2147483970" r:id="rId8"/>
    <p:sldLayoutId id="2147483984" r:id="rId9"/>
    <p:sldLayoutId id="2147483971" r:id="rId10"/>
    <p:sldLayoutId id="2147483972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 kern="1200">
          <a:solidFill>
            <a:srgbClr val="FF8D3E"/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9pPr>
      <a:extLst/>
    </p:titleStyle>
    <p:bodyStyle>
      <a:lvl1pPr marL="265113" indent="-265113" algn="l" rtl="0" eaLnBrk="0" fontAlgn="base" hangingPunct="0">
        <a:spcBef>
          <a:spcPts val="25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indent="-200025" algn="l" rtl="0" eaLnBrk="0" fontAlgn="base" hangingPunct="0">
        <a:spcBef>
          <a:spcPts val="250"/>
        </a:spcBef>
        <a:spcAft>
          <a:spcPct val="0"/>
        </a:spcAft>
        <a:buClr>
          <a:schemeClr val="accent1"/>
        </a:buClr>
        <a:buSzPct val="100000"/>
        <a:buFont typeface="Verdana" pitchFamily="34" charset="0"/>
        <a:buChar char="◦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5813" indent="-182563" algn="l" rtl="0" eaLnBrk="0" fontAlgn="base" hangingPunct="0">
        <a:spcBef>
          <a:spcPts val="250"/>
        </a:spcBef>
        <a:spcAft>
          <a:spcPct val="0"/>
        </a:spcAft>
        <a:buClr>
          <a:srgbClr val="ED3742"/>
        </a:buClr>
        <a:buSzPct val="100000"/>
        <a:buFont typeface="Wingdings 2" pitchFamily="18" charset="2"/>
        <a:buChar char="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3938" indent="-182563" algn="l" rtl="0" eaLnBrk="0" fontAlgn="base" hangingPunct="0">
        <a:spcBef>
          <a:spcPts val="225"/>
        </a:spcBef>
        <a:spcAft>
          <a:spcPct val="0"/>
        </a:spcAft>
        <a:buClr>
          <a:srgbClr val="ED3742"/>
        </a:buClr>
        <a:buSzPct val="112000"/>
        <a:buFont typeface="Verdana" pitchFamily="34" charset="0"/>
        <a:buChar char="◦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79525" indent="-182563" algn="l" rtl="0" eaLnBrk="0" fontAlgn="base" hangingPunct="0">
        <a:spcBef>
          <a:spcPts val="250"/>
        </a:spcBef>
        <a:spcAft>
          <a:spcPct val="0"/>
        </a:spcAft>
        <a:buClr>
          <a:srgbClr val="4A85BF"/>
        </a:buClr>
        <a:buSzPct val="100000"/>
        <a:buFont typeface="Wingdings 2" pitchFamily="18" charset="2"/>
        <a:buChar char="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gif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40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gif"/><Relationship Id="rId1" Type="http://schemas.openxmlformats.org/officeDocument/2006/relationships/slideLayout" Target="../slideLayouts/slideLayout40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gif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gif"/><Relationship Id="rId1" Type="http://schemas.openxmlformats.org/officeDocument/2006/relationships/slideLayout" Target="../slideLayouts/slideLayout2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gif"/><Relationship Id="rId1" Type="http://schemas.openxmlformats.org/officeDocument/2006/relationships/slideLayout" Target="../slideLayouts/slideLayout2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gif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gif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8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gif"/><Relationship Id="rId1" Type="http://schemas.openxmlformats.org/officeDocument/2006/relationships/slideLayout" Target="../slideLayouts/slideLayout18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gif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8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29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40.gif"/><Relationship Id="rId5" Type="http://schemas.openxmlformats.org/officeDocument/2006/relationships/oleObject" Target="../embeddings/oleObject11.bin"/><Relationship Id="rId4" Type="http://schemas.openxmlformats.org/officeDocument/2006/relationships/oleObject" Target="../embeddings/oleObject10.bin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9.xml"/><Relationship Id="rId5" Type="http://schemas.openxmlformats.org/officeDocument/2006/relationships/image" Target="../media/image40.gif"/><Relationship Id="rId4" Type="http://schemas.openxmlformats.org/officeDocument/2006/relationships/image" Target="../media/image52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gif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gif"/><Relationship Id="rId1" Type="http://schemas.openxmlformats.org/officeDocument/2006/relationships/slideLayout" Target="../slideLayouts/slideLayout18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gif"/><Relationship Id="rId1" Type="http://schemas.openxmlformats.org/officeDocument/2006/relationships/slideLayout" Target="../slideLayouts/slideLayout18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gif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13" Type="http://schemas.openxmlformats.org/officeDocument/2006/relationships/image" Target="../media/image17.jpeg"/><Relationship Id="rId18" Type="http://schemas.openxmlformats.org/officeDocument/2006/relationships/image" Target="../media/image22.jpeg"/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12" Type="http://schemas.openxmlformats.org/officeDocument/2006/relationships/image" Target="../media/image16.jpeg"/><Relationship Id="rId17" Type="http://schemas.openxmlformats.org/officeDocument/2006/relationships/image" Target="../media/image21.jpeg"/><Relationship Id="rId2" Type="http://schemas.openxmlformats.org/officeDocument/2006/relationships/image" Target="../media/image6.jpeg"/><Relationship Id="rId16" Type="http://schemas.openxmlformats.org/officeDocument/2006/relationships/image" Target="../media/image20.jpeg"/><Relationship Id="rId20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11" Type="http://schemas.openxmlformats.org/officeDocument/2006/relationships/image" Target="../media/image15.jpeg"/><Relationship Id="rId5" Type="http://schemas.openxmlformats.org/officeDocument/2006/relationships/image" Target="../media/image9.jpeg"/><Relationship Id="rId15" Type="http://schemas.openxmlformats.org/officeDocument/2006/relationships/image" Target="../media/image19.jpeg"/><Relationship Id="rId10" Type="http://schemas.openxmlformats.org/officeDocument/2006/relationships/image" Target="../media/image14.jpeg"/><Relationship Id="rId19" Type="http://schemas.openxmlformats.org/officeDocument/2006/relationships/image" Target="../media/image23.jpeg"/><Relationship Id="rId4" Type="http://schemas.openxmlformats.org/officeDocument/2006/relationships/image" Target="../media/image8.jpeg"/><Relationship Id="rId9" Type="http://schemas.openxmlformats.org/officeDocument/2006/relationships/image" Target="../media/image13.jpeg"/><Relationship Id="rId14" Type="http://schemas.openxmlformats.org/officeDocument/2006/relationships/image" Target="../media/image18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gif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gif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gif"/><Relationship Id="rId2" Type="http://schemas.openxmlformats.org/officeDocument/2006/relationships/hyperlink" Target="http://smajliki.ru/smilie-500250759.html" TargetMode="External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40.gif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gif"/><Relationship Id="rId1" Type="http://schemas.openxmlformats.org/officeDocument/2006/relationships/slideLayout" Target="../slideLayouts/slideLayout29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gif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gif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.bin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5.bin"/><Relationship Id="rId2" Type="http://schemas.openxmlformats.org/officeDocument/2006/relationships/slideLayout" Target="../slideLayouts/slideLayout18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4.bin"/><Relationship Id="rId5" Type="http://schemas.openxmlformats.org/officeDocument/2006/relationships/oleObject" Target="../embeddings/oleObject3.bin"/><Relationship Id="rId10" Type="http://schemas.openxmlformats.org/officeDocument/2006/relationships/oleObject" Target="../embeddings/oleObject8.bin"/><Relationship Id="rId4" Type="http://schemas.openxmlformats.org/officeDocument/2006/relationships/oleObject" Target="../embeddings/oleObject2.bin"/><Relationship Id="rId9" Type="http://schemas.openxmlformats.org/officeDocument/2006/relationships/oleObject" Target="../embeddings/oleObject7.bin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40.gif"/><Relationship Id="rId4" Type="http://schemas.openxmlformats.org/officeDocument/2006/relationships/image" Target="../media/image60.jpe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gif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gif"/><Relationship Id="rId1" Type="http://schemas.openxmlformats.org/officeDocument/2006/relationships/slideLayout" Target="../slideLayouts/slideLayout18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gif"/><Relationship Id="rId2" Type="http://schemas.openxmlformats.org/officeDocument/2006/relationships/image" Target="../media/image62.gi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8000" r="-1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428728" y="2714620"/>
            <a:ext cx="6704977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uk-UA" sz="5400" b="1" cap="all" dirty="0">
                <a:ln w="0"/>
                <a:solidFill>
                  <a:srgbClr val="CCFF33"/>
                </a:solidFill>
                <a:effectLst>
                  <a:reflection blurRad="12700" stA="50000" endPos="50000" dist="5000" dir="5400000" sy="-100000" rotWithShape="0"/>
                </a:effectLst>
              </a:rPr>
              <a:t>Космічний політ</a:t>
            </a:r>
            <a:endParaRPr lang="ru-RU" sz="5400" b="1" cap="all" dirty="0">
              <a:ln w="0"/>
              <a:solidFill>
                <a:srgbClr val="CCFF33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19459" name="Рисунок 14" descr="02d3e88085b8df4b2a964095dc9e7cc4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00875" y="1071563"/>
            <a:ext cx="1714500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0" name="Рисунок 15" descr="02d3e88085b8df4b2a964095dc9e7cc4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500" y="4214813"/>
            <a:ext cx="1714500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Рисунок 16" descr="02d3e88085b8df4b2a964095dc9e7cc4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15188" y="3714750"/>
            <a:ext cx="1714500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2" name="Рисунок 17" descr="02d3e88085b8df4b2a964095dc9e7cc4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85750"/>
            <a:ext cx="1714500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3" name="Рисунок 18" descr="02d3e88085b8df4b2a964095dc9e7cc4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29250" y="5286375"/>
            <a:ext cx="1214438" cy="1214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4" name="Рисунок 19" descr="02d3e88085b8df4b2a964095dc9e7cc4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0313" y="5357813"/>
            <a:ext cx="1214437" cy="1214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Прямоугольник 20"/>
          <p:cNvSpPr/>
          <p:nvPr/>
        </p:nvSpPr>
        <p:spPr>
          <a:xfrm>
            <a:off x="1857356" y="428604"/>
            <a:ext cx="5763822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32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Година </a:t>
            </a:r>
            <a:r>
              <a:rPr lang="ru-RU" sz="3200" b="1" dirty="0" err="1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цікавої</a:t>
            </a:r>
            <a:r>
              <a:rPr lang="ru-RU" sz="32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математики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4429124" y="3714752"/>
            <a:ext cx="2325124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5 </a:t>
            </a:r>
            <a:r>
              <a:rPr lang="uk-UA" sz="5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клас</a:t>
            </a:r>
            <a:endParaRPr lang="ru-RU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9000" r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57356" y="3357562"/>
            <a:ext cx="6492610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uk-UA" sz="54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Карта подорожі</a:t>
            </a:r>
            <a:endParaRPr lang="ru-RU" sz="54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9000" r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5" descr="rocket_cartoon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57438" y="2357438"/>
            <a:ext cx="942975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389 -0.10023 C 0.00122 -0.01852 -0.01145 0.06296 0.00556 0.10115 C 0.02257 0.13912 0.1033 0.17222 0.11563 0.12731 C 0.12796 0.0824 0.08507 -0.11945 0.079 -0.16875 " pathEditMode="relative" rAng="0" ptsTypes="aa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" y="10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282" y="214290"/>
            <a:ext cx="1962846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uk-UA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Марс</a:t>
            </a:r>
            <a:endParaRPr lang="ru-RU" sz="5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Рисунок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50" y="1714500"/>
            <a:ext cx="7542213" cy="454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3" name="Rectangle 3"/>
          <p:cNvSpPr>
            <a:spLocks noChangeArrowheads="1"/>
          </p:cNvSpPr>
          <p:nvPr/>
        </p:nvSpPr>
        <p:spPr bwMode="auto">
          <a:xfrm>
            <a:off x="642938" y="571500"/>
            <a:ext cx="7786687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180975" eaLnBrk="0" hangingPunct="0"/>
            <a:r>
              <a:rPr lang="uk-UA" sz="16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Завдання. </a:t>
            </a:r>
            <a:r>
              <a:rPr lang="uk-UA" sz="160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Порівняти планети сонячної системи – записати у порядку зростання.</a:t>
            </a:r>
            <a:endParaRPr lang="ru-RU" sz="1600"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80975" eaLnBrk="0" hangingPunct="0"/>
            <a:r>
              <a:rPr lang="ru-RU" sz="1600">
                <a:latin typeface="Times New Roman" pitchFamily="18" charset="0"/>
                <a:cs typeface="Times New Roman" pitchFamily="18" charset="0"/>
              </a:rPr>
              <a:t>Команда</a:t>
            </a:r>
            <a:r>
              <a:rPr lang="uk-UA" sz="1600" b="1"/>
              <a:t> α</a:t>
            </a:r>
            <a:r>
              <a:rPr lang="ru-RU" sz="160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160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160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екваторіальний діаметр</a:t>
            </a:r>
            <a:endParaRPr lang="ru-RU" sz="1600"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80975" eaLnBrk="0" hangingPunct="0"/>
            <a:r>
              <a:rPr lang="ru-RU" sz="1600">
                <a:latin typeface="Times New Roman" pitchFamily="18" charset="0"/>
                <a:cs typeface="Times New Roman" pitchFamily="18" charset="0"/>
              </a:rPr>
              <a:t>Команда</a:t>
            </a:r>
            <a:r>
              <a:rPr lang="uk-UA" sz="1600" b="1"/>
              <a:t> β</a:t>
            </a:r>
            <a:r>
              <a:rPr lang="ru-RU" sz="160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uk-UA" sz="160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маса</a:t>
            </a:r>
          </a:p>
        </p:txBody>
      </p:sp>
      <p:pic>
        <p:nvPicPr>
          <p:cNvPr id="30724" name="Picture 4" descr="C:\Documents and Settings\Lidok\Рабочий стол\Космос\35d5bcd628e72e52e6344284bd545b84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929438" y="857250"/>
            <a:ext cx="866775" cy="1228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Рисунок 1" descr="309964_1_300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29188" y="1500188"/>
            <a:ext cx="3417887" cy="4500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7" name="TextBox 3"/>
          <p:cNvSpPr txBox="1">
            <a:spLocks noChangeArrowheads="1"/>
          </p:cNvSpPr>
          <p:nvPr/>
        </p:nvSpPr>
        <p:spPr bwMode="auto">
          <a:xfrm>
            <a:off x="2143125" y="1071563"/>
            <a:ext cx="492918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2400" b="1">
                <a:solidFill>
                  <a:srgbClr val="000066"/>
                </a:solidFill>
                <a:latin typeface="Arial Black" pitchFamily="34" charset="0"/>
              </a:rPr>
              <a:t>05.10.1930 – 30.09.2009 р.р.</a:t>
            </a:r>
            <a:endParaRPr lang="ru-RU" sz="2400" b="1">
              <a:solidFill>
                <a:srgbClr val="000066"/>
              </a:solidFill>
              <a:latin typeface="Arial Black" pitchFamily="34" charset="0"/>
            </a:endParaRPr>
          </a:p>
        </p:txBody>
      </p:sp>
      <p:sp>
        <p:nvSpPr>
          <p:cNvPr id="31748" name="TextBox 4"/>
          <p:cNvSpPr txBox="1">
            <a:spLocks noChangeArrowheads="1"/>
          </p:cNvSpPr>
          <p:nvPr/>
        </p:nvSpPr>
        <p:spPr bwMode="auto">
          <a:xfrm>
            <a:off x="642938" y="2286000"/>
            <a:ext cx="4071937" cy="341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i="1">
                <a:solidFill>
                  <a:srgbClr val="000066"/>
                </a:solidFill>
              </a:rPr>
              <a:t>«Розглядаючи з космосу Землю, ми добре бачили міста, ріки, гори, кораблі та ін.,</a:t>
            </a:r>
            <a:r>
              <a:rPr lang="ru-RU">
                <a:solidFill>
                  <a:srgbClr val="000066"/>
                </a:solidFill>
              </a:rPr>
              <a:t> – розповідав він. – </a:t>
            </a:r>
            <a:r>
              <a:rPr lang="ru-RU" i="1">
                <a:solidFill>
                  <a:srgbClr val="000066"/>
                </a:solidFill>
              </a:rPr>
              <a:t>Острови обрамлені таким ореолом, який трохи нагадує смарагдовий колір. Усі острови видно з космосу добре, так само як і річки, шляхи. Взагалі наша планета дуже красива. Вона – голуба, чудові горизонти відкриваються, особливо при вході і виході з тіні»</a:t>
            </a:r>
            <a:r>
              <a:rPr lang="ru-RU">
                <a:solidFill>
                  <a:srgbClr val="000066"/>
                </a:solidFill>
              </a:rPr>
              <a:t>.</a:t>
            </a:r>
          </a:p>
        </p:txBody>
      </p:sp>
      <p:sp>
        <p:nvSpPr>
          <p:cNvPr id="31749" name="TextBox 5"/>
          <p:cNvSpPr txBox="1">
            <a:spLocks noChangeArrowheads="1"/>
          </p:cNvSpPr>
          <p:nvPr/>
        </p:nvSpPr>
        <p:spPr bwMode="auto">
          <a:xfrm>
            <a:off x="1857375" y="571500"/>
            <a:ext cx="5715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3200" b="1" i="1">
                <a:solidFill>
                  <a:srgbClr val="C00000"/>
                </a:solidFill>
                <a:latin typeface="Book Antiqua" pitchFamily="18" charset="0"/>
              </a:rPr>
              <a:t>Павло Романович Попович</a:t>
            </a:r>
            <a:endParaRPr lang="ru-RU" sz="3200" b="1" i="1">
              <a:solidFill>
                <a:srgbClr val="C00000"/>
              </a:solidFill>
              <a:latin typeface="Book Antiqu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extBox 1"/>
          <p:cNvSpPr txBox="1">
            <a:spLocks noChangeArrowheads="1"/>
          </p:cNvSpPr>
          <p:nvPr/>
        </p:nvSpPr>
        <p:spPr bwMode="auto">
          <a:xfrm>
            <a:off x="571500" y="1643063"/>
            <a:ext cx="8072438" cy="289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2800" i="1">
                <a:solidFill>
                  <a:srgbClr val="C00000"/>
                </a:solidFill>
              </a:rPr>
              <a:t>Відповідь:</a:t>
            </a:r>
            <a:endParaRPr lang="ru-RU" sz="2800">
              <a:solidFill>
                <a:srgbClr val="C00000"/>
              </a:solidFill>
            </a:endParaRPr>
          </a:p>
          <a:p>
            <a:r>
              <a:rPr lang="uk-UA" sz="2800"/>
              <a:t>Екваторіальний діаметр: </a:t>
            </a:r>
          </a:p>
          <a:p>
            <a:r>
              <a:rPr lang="uk-UA" sz="2600" b="1">
                <a:solidFill>
                  <a:srgbClr val="000066"/>
                </a:solidFill>
              </a:rPr>
              <a:t>11,2; 9,41; 3,98; 3,81; 1,00; 0,949; 0,53; 0,382; 0,24.</a:t>
            </a:r>
          </a:p>
          <a:p>
            <a:endParaRPr lang="ru-RU" sz="2800"/>
          </a:p>
          <a:p>
            <a:r>
              <a:rPr lang="uk-UA" sz="2800"/>
              <a:t>Маса: </a:t>
            </a:r>
          </a:p>
          <a:p>
            <a:r>
              <a:rPr lang="uk-UA" sz="2600" b="1">
                <a:solidFill>
                  <a:srgbClr val="000066"/>
                </a:solidFill>
              </a:rPr>
              <a:t>318; 95; 17,2; 14,6; 1,00; 0,82; 0,11; 0,06; 0,0017.</a:t>
            </a:r>
            <a:endParaRPr lang="ru-RU" sz="2600" b="1">
              <a:solidFill>
                <a:srgbClr val="000066"/>
              </a:solidFill>
            </a:endParaRPr>
          </a:p>
          <a:p>
            <a:endParaRPr lang="ru-RU"/>
          </a:p>
        </p:txBody>
      </p:sp>
      <p:pic>
        <p:nvPicPr>
          <p:cNvPr id="32771" name="Picture 1" descr="C:\Documents and Settings\Lidok\Рабочий стол\Космос\35d5bcd628e72e52e6344284bd545b84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63" y="4429125"/>
            <a:ext cx="866775" cy="1228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282" y="214290"/>
            <a:ext cx="1962846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uk-UA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Марс</a:t>
            </a:r>
            <a:endParaRPr lang="ru-RU" sz="5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33795" name="Рисунок 2" descr="9c365933dc8e2e5c9e74ed71f30ff3e7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0800000">
            <a:off x="2928938" y="4000500"/>
            <a:ext cx="4381500" cy="219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6" name="Рисунок 3" descr="9c365933dc8e2e5c9e74ed71f30ff3e7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0800000">
            <a:off x="5500688" y="1928813"/>
            <a:ext cx="2819400" cy="1409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7" name="Рисунок 4" descr="9c365933dc8e2e5c9e74ed71f30ff3e7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0800000">
            <a:off x="3214688" y="1000125"/>
            <a:ext cx="2552700" cy="127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9000" r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5" descr="rocket_cartoon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28938" y="1071563"/>
            <a:ext cx="942975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9.72222E-6 -5.92593E-6 C -0.01719 0.04999 -0.03437 0.10022 -0.01666 0.11759 C 0.00105 0.13495 0.07726 0.12175 0.10678 0.10439 C 0.13629 0.08703 0.15018 0.02985 0.16007 0.01319 " pathEditMode="relative" ptsTypes="aa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2658100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r>
              <a:rPr lang="uk-UA" sz="54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Юпітер</a:t>
            </a:r>
            <a:endParaRPr lang="ru-RU" sz="54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1"/>
          <p:cNvSpPr>
            <a:spLocks noChangeArrowheads="1"/>
          </p:cNvSpPr>
          <p:nvPr/>
        </p:nvSpPr>
        <p:spPr bwMode="auto">
          <a:xfrm>
            <a:off x="642938" y="642938"/>
            <a:ext cx="8072437" cy="4862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uk-UA" sz="24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Завдання.</a:t>
            </a:r>
            <a:r>
              <a:rPr lang="uk-UA" sz="2400" b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Визначте, за яким правилом написан</a:t>
            </a:r>
            <a:r>
              <a:rPr lang="uk-UA" sz="240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ий</a:t>
            </a:r>
            <a:r>
              <a:rPr lang="ru-RU" sz="240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рядок чисел і запишіть число, яке повинно бути наступним.</a:t>
            </a:r>
          </a:p>
          <a:p>
            <a:pPr eaLnBrk="0" hangingPunct="0"/>
            <a:endParaRPr lang="en-US" sz="2400" u="sng">
              <a:latin typeface="Times New Roman" pitchFamily="18" charset="0"/>
              <a:cs typeface="Times New Roman" pitchFamily="18" charset="0"/>
            </a:endParaRPr>
          </a:p>
          <a:p>
            <a:pPr eaLnBrk="0" hangingPunct="0"/>
            <a:r>
              <a:rPr lang="ru-RU" sz="2800">
                <a:latin typeface="Times New Roman" pitchFamily="18" charset="0"/>
                <a:cs typeface="Times New Roman" pitchFamily="18" charset="0"/>
              </a:rPr>
              <a:t>Команда</a:t>
            </a:r>
            <a:r>
              <a:rPr lang="uk-UA" sz="2800" b="1"/>
              <a:t> α</a:t>
            </a:r>
            <a:r>
              <a:rPr lang="ru-RU" sz="280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400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64, 664, 1264, …</a:t>
            </a:r>
          </a:p>
          <a:p>
            <a:pPr eaLnBrk="0" hangingPunct="0"/>
            <a:endParaRPr lang="ru-RU" sz="4400"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0" hangingPunct="0"/>
            <a:r>
              <a:rPr lang="ru-RU" sz="2800">
                <a:latin typeface="Times New Roman" pitchFamily="18" charset="0"/>
                <a:cs typeface="Times New Roman" pitchFamily="18" charset="0"/>
              </a:rPr>
              <a:t>Команда</a:t>
            </a:r>
            <a:r>
              <a:rPr lang="uk-UA" sz="2800" b="1"/>
              <a:t> β</a:t>
            </a:r>
            <a:r>
              <a:rPr lang="ru-RU" sz="280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400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381, 881, 1381,…</a:t>
            </a:r>
          </a:p>
          <a:p>
            <a:pPr eaLnBrk="0" hangingPunct="0"/>
            <a:endParaRPr lang="ru-RU" sz="4400"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0" hangingPunct="0"/>
            <a:r>
              <a:rPr lang="ru-RU" sz="2800"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uk-UA" sz="2800">
                <a:latin typeface="Times New Roman" pitchFamily="18" charset="0"/>
                <a:cs typeface="Times New Roman" pitchFamily="18" charset="0"/>
              </a:rPr>
              <a:t>рупа підтримки</a:t>
            </a:r>
            <a:r>
              <a:rPr lang="ru-RU" sz="280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440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683, 1083, 1483, …</a:t>
            </a:r>
          </a:p>
          <a:p>
            <a:pPr eaLnBrk="0" hangingPunct="0"/>
            <a:endParaRPr lang="ru-RU"/>
          </a:p>
        </p:txBody>
      </p:sp>
      <p:pic>
        <p:nvPicPr>
          <p:cNvPr id="36867" name="Picture 3" descr="C:\Documents and Settings\Lidok\Рабочий стол\Космос\35d5bcd628e72e52e6344284bd545b84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00938" y="1428750"/>
            <a:ext cx="866775" cy="1228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Box 2"/>
          <p:cNvSpPr txBox="1">
            <a:spLocks noChangeArrowheads="1"/>
          </p:cNvSpPr>
          <p:nvPr/>
        </p:nvSpPr>
        <p:spPr bwMode="auto">
          <a:xfrm>
            <a:off x="357188" y="357188"/>
            <a:ext cx="5357812" cy="1846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2400" b="1" i="1">
                <a:solidFill>
                  <a:schemeClr val="bg1"/>
                </a:solidFill>
              </a:rPr>
              <a:t>Космонавтика має безмежне майбутнє, і її перспективи неосяжні як і сам Всесвіт.</a:t>
            </a:r>
            <a:endParaRPr lang="ru-RU" sz="2400">
              <a:solidFill>
                <a:schemeClr val="bg1"/>
              </a:solidFill>
            </a:endParaRPr>
          </a:p>
          <a:p>
            <a:pPr algn="r"/>
            <a:r>
              <a:rPr lang="uk-UA" sz="2400" i="1">
                <a:solidFill>
                  <a:schemeClr val="bg1"/>
                </a:solidFill>
              </a:rPr>
              <a:t>С.П.Корольов </a:t>
            </a:r>
            <a:endParaRPr lang="ru-RU" sz="2400">
              <a:solidFill>
                <a:schemeClr val="bg1"/>
              </a:solidFill>
            </a:endParaRPr>
          </a:p>
          <a:p>
            <a:endParaRPr lang="ru-RU">
              <a:solidFill>
                <a:schemeClr val="bg1"/>
              </a:solidFill>
            </a:endParaRPr>
          </a:p>
        </p:txBody>
      </p:sp>
      <p:sp>
        <p:nvSpPr>
          <p:cNvPr id="20483" name="TextBox 3"/>
          <p:cNvSpPr txBox="1">
            <a:spLocks noChangeArrowheads="1"/>
          </p:cNvSpPr>
          <p:nvPr/>
        </p:nvSpPr>
        <p:spPr bwMode="auto">
          <a:xfrm>
            <a:off x="2786063" y="3571875"/>
            <a:ext cx="6143625" cy="227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2400" b="1" i="1">
                <a:solidFill>
                  <a:schemeClr val="bg1"/>
                </a:solidFill>
              </a:rPr>
              <a:t>Серед усіх наук,що відкривають людству шлях до пізнання законів природи,наймогутніша,найвеличніша наука -</a:t>
            </a:r>
            <a:r>
              <a:rPr lang="uk-UA" sz="2400" b="1">
                <a:solidFill>
                  <a:schemeClr val="bg1"/>
                </a:solidFill>
              </a:rPr>
              <a:t> </a:t>
            </a:r>
            <a:r>
              <a:rPr lang="uk-UA" sz="2800" b="1" i="1">
                <a:solidFill>
                  <a:schemeClr val="bg1"/>
                </a:solidFill>
              </a:rPr>
              <a:t>математика.</a:t>
            </a:r>
            <a:endParaRPr lang="ru-RU" sz="2800">
              <a:solidFill>
                <a:schemeClr val="bg1"/>
              </a:solidFill>
            </a:endParaRPr>
          </a:p>
          <a:p>
            <a:pPr algn="r"/>
            <a:r>
              <a:rPr lang="uk-UA" sz="2400" i="1">
                <a:solidFill>
                  <a:schemeClr val="bg1"/>
                </a:solidFill>
              </a:rPr>
              <a:t>С. Ковалевська</a:t>
            </a:r>
            <a:endParaRPr lang="ru-RU" sz="2400">
              <a:solidFill>
                <a:schemeClr val="bg1"/>
              </a:solidFill>
            </a:endParaRPr>
          </a:p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1"/>
          <p:cNvSpPr>
            <a:spLocks noChangeArrowheads="1"/>
          </p:cNvSpPr>
          <p:nvPr/>
        </p:nvSpPr>
        <p:spPr bwMode="auto">
          <a:xfrm>
            <a:off x="714375" y="928688"/>
            <a:ext cx="7858125" cy="4894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marL="1798638" indent="-1798638" algn="just" eaLnBrk="0" hangingPunct="0"/>
            <a:r>
              <a:rPr lang="ru-RU" sz="40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1864р. </a:t>
            </a:r>
            <a:r>
              <a:rPr lang="ru-RU" sz="240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- видано перш</a:t>
            </a:r>
            <a:r>
              <a:rPr lang="uk-UA" sz="240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ru-RU" sz="240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працю «Про бойові ракети», що належить перу К.І.Константинова, великого військового фахівця. </a:t>
            </a:r>
          </a:p>
          <a:p>
            <a:pPr marL="1798638" indent="-1798638" algn="just" eaLnBrk="0" hangingPunct="0"/>
            <a:r>
              <a:rPr lang="ru-RU" sz="40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1881р.</a:t>
            </a:r>
            <a:r>
              <a:rPr lang="ru-RU" sz="240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- М.І.</a:t>
            </a:r>
            <a:r>
              <a:rPr lang="uk-UA" sz="240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Кибальчич запропонував новий апарат, прообраз сучасних пілотованих космічних засобів, що приводяться в рух ракетним двигуном. </a:t>
            </a:r>
          </a:p>
          <a:p>
            <a:pPr marL="1798638" indent="-1798638" algn="just" eaLnBrk="0" hangingPunct="0"/>
            <a:r>
              <a:rPr lang="ru-RU" sz="40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1883р.</a:t>
            </a:r>
            <a:r>
              <a:rPr lang="ru-RU" sz="240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- К.Е. Ц</a:t>
            </a:r>
            <a:r>
              <a:rPr lang="uk-UA" sz="240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240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олковський, </a:t>
            </a:r>
            <a:r>
              <a:rPr lang="uk-UA" sz="240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засновник</a:t>
            </a:r>
            <a:r>
              <a:rPr lang="ru-RU" sz="240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космонавтики, висловив думку про можливість використання реактивного руху для створення міжпланетних літа</a:t>
            </a:r>
            <a:r>
              <a:rPr lang="uk-UA" sz="240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ючих</a:t>
            </a:r>
            <a:r>
              <a:rPr lang="ru-RU" sz="240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апаратів. </a:t>
            </a:r>
          </a:p>
        </p:txBody>
      </p:sp>
      <p:pic>
        <p:nvPicPr>
          <p:cNvPr id="37891" name="Picture 3" descr="C:\Documents and Settings\Lidok\Рабочий стол\Космос\35d5bcd628e72e52e6344284bd545b84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625" y="4714875"/>
            <a:ext cx="866775" cy="1228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2658100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r>
              <a:rPr lang="uk-UA" sz="54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Юпітер</a:t>
            </a:r>
            <a:endParaRPr lang="ru-RU" sz="54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38915" name="Рисунок 3" descr="9c365933dc8e2e5c9e74ed71f30ff3e7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0800000">
            <a:off x="5572125" y="2143125"/>
            <a:ext cx="190500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6" name="Рисунок 4" descr="9c365933dc8e2e5c9e74ed71f30ff3e7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0800000">
            <a:off x="2000250" y="4000500"/>
            <a:ext cx="4552950" cy="227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7" name="Рисунок 5" descr="9c365933dc8e2e5c9e74ed71f30ff3e7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0800000">
            <a:off x="3714750" y="3357563"/>
            <a:ext cx="190500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8" name="Рисунок 6" descr="9c365933dc8e2e5c9e74ed71f30ff3e7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0800000">
            <a:off x="2405063" y="1214438"/>
            <a:ext cx="2286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9000" r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5" descr="rocket_cartoon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6250" y="1285875"/>
            <a:ext cx="942975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3.7037E-7 C -0.00208 0.07592 -0.00416 0.15185 0.02171 0.15347 C 0.04757 0.15509 0.12865 0.05717 0.15504 0.00902 C 0.18143 -0.03912 0.18073 -0.08727 0.18004 -0.13542 " pathEditMode="relative" ptsTypes="aa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282" y="214290"/>
            <a:ext cx="2652265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uk-UA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Сатурн</a:t>
            </a:r>
            <a:endParaRPr lang="ru-RU" sz="5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WordArt 8"/>
          <p:cNvSpPr>
            <a:spLocks noChangeArrowheads="1" noChangeShapeType="1" noTextEdit="1"/>
          </p:cNvSpPr>
          <p:nvPr/>
        </p:nvSpPr>
        <p:spPr bwMode="auto">
          <a:xfrm rot="-2085408">
            <a:off x="-714375" y="569913"/>
            <a:ext cx="9794875" cy="3287712"/>
          </a:xfrm>
          <a:prstGeom prst="rect">
            <a:avLst/>
          </a:prstGeom>
        </p:spPr>
        <p:txBody>
          <a:bodyPr wrap="none" fromWordArt="1">
            <a:prstTxWarp prst="textArchUpPour">
              <a:avLst>
                <a:gd name="adj1" fmla="val 10379100"/>
                <a:gd name="adj2" fmla="val 65194"/>
              </a:avLst>
            </a:prstTxWarp>
          </a:bodyPr>
          <a:lstStyle/>
          <a:p>
            <a:pPr algn="ctr"/>
            <a:r>
              <a:rPr lang="uk-UA" sz="3600" kern="10">
                <a:ln w="9525">
                  <a:noFill/>
                  <a:round/>
                  <a:headEnd type="none" w="sm" len="sm"/>
                  <a:tailEnd type="none" w="sm" len="sm"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99 89 79 6959493929</a:t>
            </a:r>
          </a:p>
        </p:txBody>
      </p:sp>
      <p:sp>
        <p:nvSpPr>
          <p:cNvPr id="41987" name="WordArt 7"/>
          <p:cNvSpPr>
            <a:spLocks noChangeArrowheads="1" noChangeShapeType="1" noTextEdit="1"/>
          </p:cNvSpPr>
          <p:nvPr/>
        </p:nvSpPr>
        <p:spPr bwMode="auto">
          <a:xfrm rot="-2319790">
            <a:off x="463550" y="885825"/>
            <a:ext cx="9383713" cy="4778375"/>
          </a:xfrm>
          <a:prstGeom prst="rect">
            <a:avLst/>
          </a:prstGeom>
        </p:spPr>
        <p:txBody>
          <a:bodyPr wrap="none" fromWordArt="1">
            <a:prstTxWarp prst="textArchDownPour">
              <a:avLst>
                <a:gd name="adj1" fmla="val 21316424"/>
                <a:gd name="adj2" fmla="val 72583"/>
              </a:avLst>
            </a:prstTxWarp>
          </a:bodyPr>
          <a:lstStyle/>
          <a:p>
            <a:pPr algn="ctr"/>
            <a:r>
              <a:rPr lang="uk-UA" sz="3600" kern="10">
                <a:ln w="9525">
                  <a:noFill/>
                  <a:round/>
                  <a:headEnd type="none" w="sm" len="sm"/>
                  <a:tailEnd type="none" w="sm" len="sm"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1 2 3 4 5 6 7 8 9 10 11121314151617</a:t>
            </a:r>
          </a:p>
        </p:txBody>
      </p:sp>
      <p:sp>
        <p:nvSpPr>
          <p:cNvPr id="41988" name="TextBox 4"/>
          <p:cNvSpPr txBox="1">
            <a:spLocks noChangeArrowheads="1"/>
          </p:cNvSpPr>
          <p:nvPr/>
        </p:nvSpPr>
        <p:spPr bwMode="auto">
          <a:xfrm>
            <a:off x="2500313" y="2071688"/>
            <a:ext cx="471487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240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Завдання.</a:t>
            </a:r>
            <a:r>
              <a:rPr lang="uk-UA" sz="240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uk-UA" sz="240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Планету охороняють  натуральні числа від 1 до 99. Порахувати число  усіх  п</a:t>
            </a:r>
            <a:r>
              <a:rPr lang="ru-RU" sz="240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240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ятірок.</a:t>
            </a:r>
            <a:endParaRPr lang="ru-RU" sz="2400"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1989" name="Picture 5" descr="C:\Documents and Settings\Lidok\Рабочий стол\Космос\35d5bcd628e72e52e6344284bd545b84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43250" y="3571875"/>
            <a:ext cx="866775" cy="1228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Рисунок 1" descr="kadenuk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813" y="1928813"/>
            <a:ext cx="3216275" cy="400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011" name="TextBox 2"/>
          <p:cNvSpPr txBox="1">
            <a:spLocks noChangeArrowheads="1"/>
          </p:cNvSpPr>
          <p:nvPr/>
        </p:nvSpPr>
        <p:spPr bwMode="auto">
          <a:xfrm>
            <a:off x="571500" y="500063"/>
            <a:ext cx="707231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3200" b="1" i="1">
                <a:solidFill>
                  <a:srgbClr val="C00000"/>
                </a:solidFill>
                <a:latin typeface="Book Antiqua" pitchFamily="18" charset="0"/>
              </a:rPr>
              <a:t>Леонід Костянтинович Каденюк</a:t>
            </a:r>
            <a:endParaRPr lang="ru-RU" sz="3200" b="1" i="1">
              <a:solidFill>
                <a:srgbClr val="C00000"/>
              </a:solidFill>
              <a:latin typeface="Book Antiqua" pitchFamily="18" charset="0"/>
            </a:endParaRPr>
          </a:p>
        </p:txBody>
      </p:sp>
      <p:sp>
        <p:nvSpPr>
          <p:cNvPr id="43012" name="TextBox 3"/>
          <p:cNvSpPr txBox="1">
            <a:spLocks noChangeArrowheads="1"/>
          </p:cNvSpPr>
          <p:nvPr/>
        </p:nvSpPr>
        <p:spPr bwMode="auto">
          <a:xfrm>
            <a:off x="2571750" y="1000125"/>
            <a:ext cx="321468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solidFill>
                  <a:srgbClr val="000066"/>
                </a:solidFill>
              </a:rPr>
              <a:t>28 січня 1951 року</a:t>
            </a:r>
          </a:p>
        </p:txBody>
      </p:sp>
      <p:sp>
        <p:nvSpPr>
          <p:cNvPr id="43013" name="TextBox 4"/>
          <p:cNvSpPr txBox="1">
            <a:spLocks noChangeArrowheads="1"/>
          </p:cNvSpPr>
          <p:nvPr/>
        </p:nvSpPr>
        <p:spPr bwMode="auto">
          <a:xfrm>
            <a:off x="4071938" y="3143250"/>
            <a:ext cx="4500562" cy="267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i="1">
                <a:solidFill>
                  <a:srgbClr val="000066"/>
                </a:solidFill>
              </a:rPr>
              <a:t>«Сам політ надзвичайно наблизив мене до розуміння того, що все створено якимось вищим розумом. Коли я дивлюся в ілюмінатор і бачу створене, після цього не вірити в Бога я не можу».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TextBox 1"/>
          <p:cNvSpPr txBox="1">
            <a:spLocks noChangeArrowheads="1"/>
          </p:cNvSpPr>
          <p:nvPr/>
        </p:nvSpPr>
        <p:spPr bwMode="auto">
          <a:xfrm>
            <a:off x="1214438" y="2714625"/>
            <a:ext cx="51435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400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Відповідь: </a:t>
            </a:r>
            <a:r>
              <a:rPr lang="uk-UA" sz="400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20 п</a:t>
            </a:r>
            <a:r>
              <a:rPr lang="en-US" sz="400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ru-RU" sz="400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ятірок</a:t>
            </a:r>
          </a:p>
        </p:txBody>
      </p:sp>
      <p:pic>
        <p:nvPicPr>
          <p:cNvPr id="44035" name="Picture 3" descr="C:\Documents and Settings\Lidok\Рабочий стол\Космос\35d5bcd628e72e52e6344284bd545b84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813" y="3643313"/>
            <a:ext cx="866775" cy="1228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282" y="214290"/>
            <a:ext cx="2652265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uk-UA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Сатурн</a:t>
            </a:r>
            <a:endParaRPr lang="ru-RU" sz="5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45059" name="Рисунок 2" descr="9c365933dc8e2e5c9e74ed71f30ff3e7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0800000">
            <a:off x="4786313" y="1428750"/>
            <a:ext cx="190500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60" name="Рисунок 3" descr="9c365933dc8e2e5c9e74ed71f30ff3e7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0800000">
            <a:off x="1857375" y="3071813"/>
            <a:ext cx="3714750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61" name="Рисунок 4" descr="9c365933dc8e2e5c9e74ed71f30ff3e7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0800000">
            <a:off x="4357688" y="2643188"/>
            <a:ext cx="190500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9000" r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5" descr="rocket_cartoon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00688" y="500063"/>
            <a:ext cx="942975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796 0.08565 C 0.0283 0.09491 0.0283 0.1301 0.03247 0.14352 C 0.03351 0.1463 0.03577 0.14769 0.03716 0.15 C 0.04341 0.16065 0.05053 0.17477 0.06007 0.17894 C 0.07327 0.19885 0.08421 0.19931 0.10296 0.20116 C 0.12379 0.2 0.14167 0.20116 0.16112 0.19236 C 0.16459 0.18912 0.16858 0.18704 0.17188 0.18334 C 0.17865 0.17547 0.17952 0.16922 0.18716 0.16574 C 0.1948 0.15463 0.20191 0.14306 0.20573 0.12778 C 0.20521 0.08704 0.20556 0.0463 0.204 0.00556 C 0.20365 -0.00115 0.1948 -0.00995 0.1948 -0.00972 C 0.18976 -0.03379 0.1757 -0.03426 0.16112 -0.03426 " pathEditMode="relative" rAng="0" ptsTypes="fffffffffff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9" y="-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282" y="214290"/>
            <a:ext cx="1815818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uk-UA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Уран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5" descr="Гагарин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14938" y="1571625"/>
            <a:ext cx="3146425" cy="4500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7" name="TextBox 3"/>
          <p:cNvSpPr txBox="1">
            <a:spLocks noChangeArrowheads="1"/>
          </p:cNvSpPr>
          <p:nvPr/>
        </p:nvSpPr>
        <p:spPr bwMode="auto">
          <a:xfrm>
            <a:off x="500063" y="1928813"/>
            <a:ext cx="4572000" cy="206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200" i="1">
                <a:solidFill>
                  <a:srgbClr val="000066"/>
                </a:solidFill>
              </a:rPr>
              <a:t>«Все моє життя здається мені зараз однією прекрасною миттю. Все, що прожито, що зроблено раніше, було прожито і зроблено заради цієї хвилини…»</a:t>
            </a:r>
          </a:p>
          <a:p>
            <a:endParaRPr lang="ru-RU"/>
          </a:p>
        </p:txBody>
      </p:sp>
      <p:sp>
        <p:nvSpPr>
          <p:cNvPr id="21508" name="Прямоугольник 4"/>
          <p:cNvSpPr>
            <a:spLocks noChangeArrowheads="1"/>
          </p:cNvSpPr>
          <p:nvPr/>
        </p:nvSpPr>
        <p:spPr bwMode="auto">
          <a:xfrm>
            <a:off x="500063" y="4143375"/>
            <a:ext cx="4572000" cy="212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200" i="1">
                <a:solidFill>
                  <a:srgbClr val="000066"/>
                </a:solidFill>
              </a:rPr>
              <a:t>«Облетівши Землю в кораблі-супутнику, я побачив, яка прекрасна наша планета. Люди, будемо зберігати і примножувати цю красу, а не руйнувати її»</a:t>
            </a:r>
          </a:p>
        </p:txBody>
      </p:sp>
      <p:sp>
        <p:nvSpPr>
          <p:cNvPr id="21509" name="TextBox 5"/>
          <p:cNvSpPr txBox="1">
            <a:spLocks noChangeArrowheads="1"/>
          </p:cNvSpPr>
          <p:nvPr/>
        </p:nvSpPr>
        <p:spPr bwMode="auto">
          <a:xfrm>
            <a:off x="1571625" y="428625"/>
            <a:ext cx="67151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3200" b="1" i="1">
                <a:solidFill>
                  <a:srgbClr val="C00000"/>
                </a:solidFill>
                <a:latin typeface="Book Antiqua" pitchFamily="18" charset="0"/>
              </a:rPr>
              <a:t>Юрій Олексійович Гагарін</a:t>
            </a:r>
            <a:endParaRPr lang="ru-RU" sz="3200" b="1" i="1">
              <a:solidFill>
                <a:srgbClr val="C00000"/>
              </a:solidFill>
              <a:latin typeface="Book Antiqua" pitchFamily="18" charset="0"/>
            </a:endParaRPr>
          </a:p>
        </p:txBody>
      </p:sp>
      <p:sp>
        <p:nvSpPr>
          <p:cNvPr id="21510" name="TextBox 6"/>
          <p:cNvSpPr txBox="1">
            <a:spLocks noChangeArrowheads="1"/>
          </p:cNvSpPr>
          <p:nvPr/>
        </p:nvSpPr>
        <p:spPr bwMode="auto">
          <a:xfrm>
            <a:off x="2428875" y="928688"/>
            <a:ext cx="53578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solidFill>
                  <a:srgbClr val="000066"/>
                </a:solidFill>
              </a:rPr>
              <a:t>09.03.1934 - 27.03.1968 р.р.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TextBox 2"/>
          <p:cNvSpPr txBox="1">
            <a:spLocks noChangeArrowheads="1"/>
          </p:cNvSpPr>
          <p:nvPr/>
        </p:nvSpPr>
        <p:spPr bwMode="auto">
          <a:xfrm>
            <a:off x="857250" y="571500"/>
            <a:ext cx="7572375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24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Завдання. </a:t>
            </a:r>
            <a:r>
              <a:rPr lang="uk-UA" sz="240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У кожної команди є своя ракета з відкритими ілюмінаторами. У ці віконця потрібно написати відповідь прикладу. </a:t>
            </a:r>
            <a:r>
              <a:rPr lang="ru-RU" sz="240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Передаємо ракету по ланцюжку. </a:t>
            </a:r>
          </a:p>
          <a:p>
            <a:endParaRPr lang="ru-RU" sz="24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54" name="Rectangle 1"/>
          <p:cNvSpPr>
            <a:spLocks noChangeArrowheads="1"/>
          </p:cNvSpPr>
          <p:nvPr/>
        </p:nvSpPr>
        <p:spPr bwMode="auto">
          <a:xfrm>
            <a:off x="714375" y="1857375"/>
            <a:ext cx="8072438" cy="3386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endParaRPr lang="en-US" sz="2400" u="sng">
              <a:latin typeface="Times New Roman" pitchFamily="18" charset="0"/>
              <a:cs typeface="Times New Roman" pitchFamily="18" charset="0"/>
            </a:endParaRPr>
          </a:p>
          <a:p>
            <a:pPr eaLnBrk="0" hangingPunct="0"/>
            <a:r>
              <a:rPr lang="ru-RU" sz="2800">
                <a:latin typeface="Times New Roman" pitchFamily="18" charset="0"/>
                <a:cs typeface="Times New Roman" pitchFamily="18" charset="0"/>
              </a:rPr>
              <a:t>Команда</a:t>
            </a:r>
            <a:r>
              <a:rPr lang="uk-UA" sz="2800" b="1"/>
              <a:t> α</a:t>
            </a:r>
            <a:r>
              <a:rPr lang="ru-RU" sz="2800">
                <a:latin typeface="Times New Roman" pitchFamily="18" charset="0"/>
                <a:cs typeface="Times New Roman" pitchFamily="18" charset="0"/>
              </a:rPr>
              <a:t>:</a:t>
            </a:r>
            <a:endParaRPr lang="ru-RU" sz="4400"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0" hangingPunct="0"/>
            <a:endParaRPr lang="ru-RU" sz="4400"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0" hangingPunct="0"/>
            <a:r>
              <a:rPr lang="ru-RU" sz="2800">
                <a:latin typeface="Times New Roman" pitchFamily="18" charset="0"/>
                <a:cs typeface="Times New Roman" pitchFamily="18" charset="0"/>
              </a:rPr>
              <a:t>Команда</a:t>
            </a:r>
            <a:r>
              <a:rPr lang="uk-UA" sz="2800" b="1"/>
              <a:t> β</a:t>
            </a:r>
            <a:r>
              <a:rPr lang="ru-RU" sz="2800">
                <a:latin typeface="Times New Roman" pitchFamily="18" charset="0"/>
                <a:cs typeface="Times New Roman" pitchFamily="18" charset="0"/>
              </a:rPr>
              <a:t>:</a:t>
            </a:r>
            <a:endParaRPr lang="ru-RU" sz="4400"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0" hangingPunct="0"/>
            <a:endParaRPr lang="ru-RU" sz="4400"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0" hangingPunct="0"/>
            <a:r>
              <a:rPr lang="ru-RU" sz="2800"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uk-UA" sz="2800">
                <a:latin typeface="Times New Roman" pitchFamily="18" charset="0"/>
                <a:cs typeface="Times New Roman" pitchFamily="18" charset="0"/>
              </a:rPr>
              <a:t>рупа підтримки</a:t>
            </a:r>
            <a:r>
              <a:rPr lang="ru-RU" sz="2800">
                <a:latin typeface="Times New Roman" pitchFamily="18" charset="0"/>
                <a:cs typeface="Times New Roman" pitchFamily="18" charset="0"/>
              </a:rPr>
              <a:t>:</a:t>
            </a:r>
            <a:endParaRPr lang="ru-RU" sz="4400"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0" hangingPunct="0"/>
            <a:endParaRPr lang="ru-RU"/>
          </a:p>
        </p:txBody>
      </p:sp>
      <p:graphicFrame>
        <p:nvGraphicFramePr>
          <p:cNvPr id="2050" name="Object 2"/>
          <p:cNvGraphicFramePr>
            <a:graphicFrameLocks noChangeAspect="1"/>
          </p:cNvGraphicFramePr>
          <p:nvPr/>
        </p:nvGraphicFramePr>
        <p:xfrm>
          <a:off x="1071563" y="2714625"/>
          <a:ext cx="6858000" cy="552450"/>
        </p:xfrm>
        <a:graphic>
          <a:graphicData uri="http://schemas.openxmlformats.org/presentationml/2006/ole">
            <p:oleObj spid="_x0000_s2050" name="Формула" r:id="rId3" imgW="3213000" imgH="203040" progId="Equation.3">
              <p:embed/>
            </p:oleObj>
          </a:graphicData>
        </a:graphic>
      </p:graphicFrame>
      <p:graphicFrame>
        <p:nvGraphicFramePr>
          <p:cNvPr id="2051" name="Object 3"/>
          <p:cNvGraphicFramePr>
            <a:graphicFrameLocks noChangeAspect="1"/>
          </p:cNvGraphicFramePr>
          <p:nvPr/>
        </p:nvGraphicFramePr>
        <p:xfrm>
          <a:off x="1143000" y="3857625"/>
          <a:ext cx="7086600" cy="571500"/>
        </p:xfrm>
        <a:graphic>
          <a:graphicData uri="http://schemas.openxmlformats.org/presentationml/2006/ole">
            <p:oleObj spid="_x0000_s2051" name="Формула" r:id="rId4" imgW="3136680" imgH="203040" progId="Equation.3">
              <p:embed/>
            </p:oleObj>
          </a:graphicData>
        </a:graphic>
      </p:graphicFrame>
      <p:graphicFrame>
        <p:nvGraphicFramePr>
          <p:cNvPr id="2052" name="Object 4"/>
          <p:cNvGraphicFramePr>
            <a:graphicFrameLocks noChangeAspect="1"/>
          </p:cNvGraphicFramePr>
          <p:nvPr/>
        </p:nvGraphicFramePr>
        <p:xfrm>
          <a:off x="1071563" y="5143500"/>
          <a:ext cx="7286625" cy="571500"/>
        </p:xfrm>
        <a:graphic>
          <a:graphicData uri="http://schemas.openxmlformats.org/presentationml/2006/ole">
            <p:oleObj spid="_x0000_s2052" name="Формула" r:id="rId5" imgW="3200400" imgH="203040" progId="Equation.3">
              <p:embed/>
            </p:oleObj>
          </a:graphicData>
        </a:graphic>
      </p:graphicFrame>
      <p:pic>
        <p:nvPicPr>
          <p:cNvPr id="2055" name="Picture 7" descr="C:\Documents and Settings\Lidok\Рабочий стол\Космос\35d5bcd628e72e52e6344284bd545b84.gif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572375" y="1571625"/>
            <a:ext cx="866775" cy="1228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extBox 2"/>
          <p:cNvSpPr txBox="1">
            <a:spLocks noChangeArrowheads="1"/>
          </p:cNvSpPr>
          <p:nvPr/>
        </p:nvSpPr>
        <p:spPr bwMode="auto">
          <a:xfrm>
            <a:off x="571500" y="571500"/>
            <a:ext cx="5429250" cy="5970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>
                <a:solidFill>
                  <a:srgbClr val="C00000"/>
                </a:solidFill>
              </a:rPr>
              <a:t>7,9 км/с </a:t>
            </a:r>
            <a:r>
              <a:rPr lang="ru-RU" sz="2000">
                <a:solidFill>
                  <a:srgbClr val="000066"/>
                </a:solidFill>
              </a:rPr>
              <a:t>- перша космічна швидкість. Тіло стає штучним супутником Землі й обертається по круговій орбіті. На висоті 500 км час польоту складає приблизно 50 років. </a:t>
            </a:r>
          </a:p>
          <a:p>
            <a:r>
              <a:rPr lang="ru-RU" sz="2000">
                <a:solidFill>
                  <a:srgbClr val="000066"/>
                </a:solidFill>
              </a:rPr>
              <a:t> </a:t>
            </a:r>
          </a:p>
          <a:p>
            <a:r>
              <a:rPr lang="ru-RU" sz="2800">
                <a:solidFill>
                  <a:srgbClr val="C00000"/>
                </a:solidFill>
              </a:rPr>
              <a:t>11,2 км/с</a:t>
            </a:r>
            <a:r>
              <a:rPr lang="ru-RU" sz="2000">
                <a:solidFill>
                  <a:srgbClr val="000066"/>
                </a:solidFill>
              </a:rPr>
              <a:t> - друга космічна швидкість. Маючи таку швидкість, тіло може пересуватися в межах Сонячної системи. Але вилетіти за її межі тіло не може. Воно потрапляє в поле тяжіння Сонця і перетворюється на його супутник - штучну планету. </a:t>
            </a:r>
          </a:p>
          <a:p>
            <a:r>
              <a:rPr lang="ru-RU" sz="2000">
                <a:solidFill>
                  <a:srgbClr val="000066"/>
                </a:solidFill>
              </a:rPr>
              <a:t> </a:t>
            </a:r>
          </a:p>
          <a:p>
            <a:r>
              <a:rPr lang="ru-RU" sz="2800">
                <a:solidFill>
                  <a:srgbClr val="C00000"/>
                </a:solidFill>
              </a:rPr>
              <a:t>16,6 км/с </a:t>
            </a:r>
            <a:r>
              <a:rPr lang="ru-RU" sz="2000">
                <a:solidFill>
                  <a:srgbClr val="000066"/>
                </a:solidFill>
              </a:rPr>
              <a:t>- третя космічна швидкість. Тіло може залишити межі Сонячної системи і полетіти в неозорі дал</a:t>
            </a:r>
            <a:r>
              <a:rPr lang="uk-UA" sz="2000">
                <a:solidFill>
                  <a:srgbClr val="000066"/>
                </a:solidFill>
              </a:rPr>
              <a:t>і</a:t>
            </a:r>
            <a:r>
              <a:rPr lang="ru-RU" sz="2000">
                <a:solidFill>
                  <a:srgbClr val="000066"/>
                </a:solidFill>
              </a:rPr>
              <a:t> зоряного простору. </a:t>
            </a:r>
          </a:p>
          <a:p>
            <a:endParaRPr lang="ru-RU">
              <a:solidFill>
                <a:srgbClr val="000066"/>
              </a:solidFill>
            </a:endParaRPr>
          </a:p>
        </p:txBody>
      </p:sp>
      <p:pic>
        <p:nvPicPr>
          <p:cNvPr id="48131" name="Picture 6" descr="30a3e6ed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72188" y="2286000"/>
            <a:ext cx="2755900" cy="2071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32" name="Picture 6" descr="4504407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72188" y="4500563"/>
            <a:ext cx="2857500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33" name="Picture 2" descr="C:\Documents and Settings\Lidok\Рабочий стол\Космос\z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72188" y="214313"/>
            <a:ext cx="2746375" cy="2071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34" name="Picture 6" descr="C:\Documents and Settings\Lidok\Рабочий стол\Космос\35d5bcd628e72e52e6344284bd545b84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5629275"/>
            <a:ext cx="866775" cy="1228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282" y="214290"/>
            <a:ext cx="1815818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uk-UA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Уран</a:t>
            </a:r>
          </a:p>
        </p:txBody>
      </p:sp>
      <p:pic>
        <p:nvPicPr>
          <p:cNvPr id="49155" name="Рисунок 2" descr="9c365933dc8e2e5c9e74ed71f30ff3e7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0800000">
            <a:off x="4476750" y="2143125"/>
            <a:ext cx="3000375" cy="150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56" name="Рисунок 3" descr="9c365933dc8e2e5c9e74ed71f30ff3e7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0800000">
            <a:off x="4000500" y="3357563"/>
            <a:ext cx="190500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57" name="Рисунок 4" descr="9c365933dc8e2e5c9e74ed71f30ff3e7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0800000">
            <a:off x="2428875" y="1857375"/>
            <a:ext cx="190500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58" name="Рисунок 5" descr="9c365933dc8e2e5c9e74ed71f30ff3e7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0800000">
            <a:off x="2071688" y="3429000"/>
            <a:ext cx="5143500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9000" r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5" descr="rocket_cartoon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929438" y="0"/>
            <a:ext cx="942975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233 0.05347 C -0.02587 0.09074 -0.0224 0.12592 -0.00243 0.15347 C 0.00208 0.17083 0.01702 0.17754 0.02935 0.18009 C 0.0382 0.17986 0.10973 0.19398 0.12935 0.16018 C 0.13976 0.14213 0.13126 0.15092 0.14098 0.14236 C 0.14827 0.12268 0.14393 0.12916 0.15105 0.12014 C 0.15157 0.11782 0.15261 0.11574 0.15261 0.11342 C 0.15261 0.0787 0.15261 0.04375 0.15105 0.00902 C 0.15087 0.00717 0.14306 0.00046 0.14271 0.00023 C 0.13872 -0.00394 0.13629 -0.01135 0.13264 -0.01528 C 0.12917 -0.01898 0.12448 -0.01922 0.12101 -0.02431 " pathEditMode="relative" rAng="0" ptsTypes="ffffffffff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6" y="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282" y="214290"/>
            <a:ext cx="2648097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uk-UA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Нептун</a:t>
            </a:r>
            <a:endParaRPr lang="ru-RU" sz="5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Group 108"/>
          <p:cNvGraphicFramePr>
            <a:graphicFrameLocks/>
          </p:cNvGraphicFramePr>
          <p:nvPr/>
        </p:nvGraphicFramePr>
        <p:xfrm>
          <a:off x="2643188" y="1643063"/>
          <a:ext cx="3968740" cy="4396912"/>
        </p:xfrm>
        <a:graphic>
          <a:graphicData uri="http://schemas.openxmlformats.org/drawingml/2006/table">
            <a:tbl>
              <a:tblPr/>
              <a:tblGrid>
                <a:gridCol w="793748"/>
                <a:gridCol w="793748"/>
                <a:gridCol w="793748"/>
                <a:gridCol w="793748"/>
                <a:gridCol w="793748"/>
              </a:tblGrid>
              <a:tr h="84167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76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83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60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67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74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84815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82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64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66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73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75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84167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63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65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72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79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81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84167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69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71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78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80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62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84167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70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77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84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61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68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52264" name="TextBox 4"/>
          <p:cNvSpPr txBox="1">
            <a:spLocks noChangeArrowheads="1"/>
          </p:cNvSpPr>
          <p:nvPr/>
        </p:nvSpPr>
        <p:spPr bwMode="auto">
          <a:xfrm>
            <a:off x="571500" y="428625"/>
            <a:ext cx="7858125" cy="1477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2400" b="1">
                <a:solidFill>
                  <a:srgbClr val="C00000"/>
                </a:solidFill>
              </a:rPr>
              <a:t>Завдання.</a:t>
            </a:r>
            <a:r>
              <a:rPr lang="uk-UA" sz="2400" b="1">
                <a:solidFill>
                  <a:srgbClr val="000066"/>
                </a:solidFill>
              </a:rPr>
              <a:t> </a:t>
            </a:r>
            <a:r>
              <a:rPr lang="ru-RU" sz="2400">
                <a:solidFill>
                  <a:srgbClr val="000066"/>
                </a:solidFill>
              </a:rPr>
              <a:t>Подивіться уважно на цей магічний квадрат. Здогадайтеся, як</a:t>
            </a:r>
            <a:r>
              <a:rPr lang="uk-UA" sz="2400">
                <a:solidFill>
                  <a:srgbClr val="000066"/>
                </a:solidFill>
              </a:rPr>
              <a:t>ою</a:t>
            </a:r>
            <a:r>
              <a:rPr lang="ru-RU" sz="2400">
                <a:solidFill>
                  <a:srgbClr val="000066"/>
                </a:solidFill>
              </a:rPr>
              <a:t> чудов</a:t>
            </a:r>
            <a:r>
              <a:rPr lang="uk-UA" sz="2400">
                <a:solidFill>
                  <a:srgbClr val="000066"/>
                </a:solidFill>
              </a:rPr>
              <a:t>ою</a:t>
            </a:r>
            <a:r>
              <a:rPr lang="ru-RU" sz="2400">
                <a:solidFill>
                  <a:srgbClr val="000066"/>
                </a:solidFill>
              </a:rPr>
              <a:t> властивістю він володіє.</a:t>
            </a:r>
          </a:p>
          <a:p>
            <a:endParaRPr lang="ru-RU"/>
          </a:p>
        </p:txBody>
      </p:sp>
      <p:pic>
        <p:nvPicPr>
          <p:cNvPr id="52265" name="Picture 41" descr="C:\Documents and Settings\Lidok\Рабочий стол\Космос\35d5bcd628e72e52e6344284bd545b84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72375" y="1357313"/>
            <a:ext cx="866775" cy="1228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TextBox 1"/>
          <p:cNvSpPr txBox="1">
            <a:spLocks noChangeArrowheads="1"/>
          </p:cNvSpPr>
          <p:nvPr/>
        </p:nvSpPr>
        <p:spPr bwMode="auto">
          <a:xfrm>
            <a:off x="857250" y="1571625"/>
            <a:ext cx="7643813" cy="283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>
                <a:solidFill>
                  <a:srgbClr val="C00000"/>
                </a:solidFill>
              </a:rPr>
              <a:t>Відповідь:</a:t>
            </a:r>
          </a:p>
          <a:p>
            <a:r>
              <a:rPr lang="ru-RU" sz="3200">
                <a:solidFill>
                  <a:srgbClr val="000066"/>
                </a:solidFill>
              </a:rPr>
              <a:t>Сума чисел у всіх стовпцях і рядках, а також діагоналях, дорівнює 360. </a:t>
            </a:r>
            <a:r>
              <a:rPr lang="ru-RU" sz="3200" b="1">
                <a:solidFill>
                  <a:srgbClr val="000066"/>
                </a:solidFill>
              </a:rPr>
              <a:t>Величина четвертої космічної швидкості 360 км/с.</a:t>
            </a:r>
          </a:p>
          <a:p>
            <a:endParaRPr lang="ru-RU"/>
          </a:p>
        </p:txBody>
      </p:sp>
      <p:pic>
        <p:nvPicPr>
          <p:cNvPr id="53251" name="Picture 3" descr="C:\Documents and Settings\Lidok\Рабочий стол\Космос\35d5bcd628e72e52e6344284bd545b84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500" y="4214813"/>
            <a:ext cx="866775" cy="1228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282" y="214290"/>
            <a:ext cx="2648097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uk-UA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Нептун</a:t>
            </a:r>
            <a:endParaRPr lang="ru-RU" sz="5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54275" name="Рисунок 2" descr="9c365933dc8e2e5c9e74ed71f30ff3e7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0800000">
            <a:off x="5572125" y="2143125"/>
            <a:ext cx="190500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276" name="Рисунок 3" descr="9c365933dc8e2e5c9e74ed71f30ff3e7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0800000">
            <a:off x="2143125" y="1714500"/>
            <a:ext cx="3838575" cy="191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277" name="Рисунок 4" descr="9c365933dc8e2e5c9e74ed71f30ff3e7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0800000">
            <a:off x="2071688" y="3643313"/>
            <a:ext cx="190500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278" name="Рисунок 5" descr="9c365933dc8e2e5c9e74ed71f30ff3e7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0800000">
            <a:off x="4000500" y="4929188"/>
            <a:ext cx="190500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9000" r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5" descr="rocket_cartoon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43813" y="-214313"/>
            <a:ext cx="942975" cy="10001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747 0.00717 C 0.06632 0.01898 0.06406 0.03125 0.0658 0.04722 C 0.06771 0.06527 0.07309 0.08773 0.0809 0.10277 C 0.08177 0.1081 0.0842 0.11296 0.0842 0.11828 C 0.0842 0.15532 0.08351 0.19236 0.08247 0.22939 C 0.08177 0.25578 0.06736 0.28379 0.05747 0.30509 C 0.05313 0.31435 0.05104 0.32083 0.0441 0.32731 C 0.03733 0.34074 0.02813 0.35046 0.0191 0.36041 C 0.01736 0.36273 0.01597 0.36504 0.01424 0.36713 C 0.01111 0.37037 0.00417 0.37615 0.00417 0.37615 C -0.00052 0.38588 -0.00799 0.39328 -0.0158 0.39814 C -0.02014 0.40694 -0.02674 0.41504 -0.0342 0.41828 C -0.04549 0.4287 -0.04028 0.42546 -0.04913 0.42939 C -0.0599 0.43889 -0.0658 0.44583 -0.07917 0.44953 C -0.09288 0.45856 -0.09687 0.45648 -0.1158 0.45833 C -0.13802 0.46805 -0.1224 0.4625 -0.16424 0.46504 C -0.17778 0.47106 -0.17066 0.46875 -0.18576 0.47176 C -0.19983 0.47916 -0.20747 0.47893 -0.22413 0.48055 C -0.24045 0.49467 -0.21476 0.47338 -0.2375 0.48727 C -0.2474 0.49328 -0.24531 0.49745 -0.25747 0.50046 C -0.26285 0.50532 -0.26788 0.50902 -0.27413 0.51157 C -0.28333 0.52453 -0.31215 0.52199 -0.32083 0.52268 C -0.33785 0.525 -0.33715 0.52708 -0.35087 0.53171 C -0.36424 0.54328 -0.3441 0.52708 -0.36753 0.53842 C -0.3724 0.54074 -0.37604 0.54699 -0.3809 0.54953 C -0.3842 0.55139 -0.3875 0.55254 -0.3908 0.55393 C -0.39253 0.55463 -0.39583 0.55602 -0.39583 0.55602 C -0.43802 0.55532 -0.48038 0.55532 -0.52257 0.55393 C -0.52865 0.5537 -0.53646 0.54907 -0.54253 0.54722 C -0.55156 0.54467 -0.56892 0.54259 -0.57743 0.53611 C -0.5849 0.53055 -0.58958 0.52384 -0.59757 0.5206 C -0.6033 0.50879 -0.61146 0.50301 -0.6191 0.49398 C -0.62778 0.48379 -0.63455 0.47129 -0.6441 0.46273 C -0.64618 0.45856 -0.64705 0.45347 -0.64913 0.44953 C -0.65243 0.44352 -0.65694 0.43912 -0.66076 0.43379 C -0.66562 0.42708 -0.66927 0.41852 -0.67413 0.41157 C -0.67535 0.40694 -0.67569 0.40231 -0.67743 0.39814 C -0.67917 0.39467 -0.68229 0.39236 -0.6842 0.38935 C -0.69253 0.37523 -0.68281 0.38958 -0.6908 0.37824 C -0.69444 0.36481 -0.69462 0.36157 -0.69253 0.34467 C -0.69219 0.34236 -0.69219 0.33981 -0.6908 0.33842 C -0.68958 0.33727 -0.67899 0.3331 -0.67587 0.33171 C -0.66372 0.33472 -0.66753 0.33009 -0.66753 0.3493 " pathEditMode="relative" ptsTypes="ffffffffffffffffffffffffffffffffffffffffff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214290"/>
            <a:ext cx="2680542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uk-UA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Венера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uk-UA" smtClean="0"/>
          </a:p>
        </p:txBody>
      </p:sp>
      <p:pic>
        <p:nvPicPr>
          <p:cNvPr id="61445" name="Picture 5" descr="9d6ee8d8f605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932613"/>
          </a:xfrm>
          <a:noFill/>
        </p:spPr>
      </p:pic>
      <p:pic>
        <p:nvPicPr>
          <p:cNvPr id="61446" name="Picture 6" descr="_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251950" cy="702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47" name="Picture 7" descr="6cbd3363931c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-4763"/>
            <a:ext cx="9251950" cy="6948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48" name="Picture 8" descr="1191938242_space_7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0"/>
            <a:ext cx="9251950" cy="6938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50" name="Picture 10" descr="092e398d685f947192abec0ef40024ae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-28575"/>
            <a:ext cx="9251950" cy="711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51" name="Picture 11" descr="092ecef217c6e145018e58c9f8c4626f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0" y="0"/>
            <a:ext cx="9251950" cy="686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52" name="Picture 12" descr="220c9b9be92932aac45f5d5f8dd672a6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0" y="0"/>
            <a:ext cx="9324975" cy="7100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53" name="Picture 13" descr="12619450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0" y="0"/>
            <a:ext cx="9324975" cy="7100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54" name="Picture 14" descr="d672d7f21c86e331f64438110ed1d6a2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0" y="-387350"/>
            <a:ext cx="9753600" cy="7402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56" name="Picture 16" descr="space-debris-1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179388" y="-315913"/>
            <a:ext cx="9577387" cy="7191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58" name="Picture 18" descr="Space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0" y="-315913"/>
            <a:ext cx="9685338" cy="74072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61" name="Picture 21" descr="2de4040c63c5c82858db5738a9b5f3dd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-304800" y="-406400"/>
            <a:ext cx="9990138" cy="749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64" name="Picture 24" descr="17e4d89b328b1e7e9bbaffb2c606c655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-323850" y="-387350"/>
            <a:ext cx="10080625" cy="777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65" name="Picture 25" descr="092ea172fbad5dc787c965e8403febce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-323850" y="-387350"/>
            <a:ext cx="10080625" cy="771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67" name="Picture 27" descr="1261090118_17_12_2009_0045801001261047782_tr1umph"/>
          <p:cNvPicPr>
            <a:picLocks noChangeAspect="1" noChangeArrowheads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-323850" y="-387350"/>
            <a:ext cx="10080625" cy="7704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68" name="Picture 28" descr="e532e02bf45e875004cb7251cfad90a1"/>
          <p:cNvPicPr>
            <a:picLocks noChangeAspect="1" noChangeArrowheads="1"/>
          </p:cNvPicPr>
          <p:nvPr/>
        </p:nvPicPr>
        <p:blipFill>
          <a:blip r:embed="rId17"/>
          <a:srcRect/>
          <a:stretch>
            <a:fillRect/>
          </a:stretch>
        </p:blipFill>
        <p:spPr bwMode="auto">
          <a:xfrm>
            <a:off x="-304800" y="-387350"/>
            <a:ext cx="10061575" cy="7704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0" name="Picture 30" descr="Pillar4-Space-and-Earth-Solar-System-Montage-NASA"/>
          <p:cNvPicPr>
            <a:picLocks noChangeAspect="1" noChangeArrowheads="1"/>
          </p:cNvPicPr>
          <p:nvPr/>
        </p:nvPicPr>
        <p:blipFill>
          <a:blip r:embed="rId18"/>
          <a:srcRect/>
          <a:stretch>
            <a:fillRect/>
          </a:stretch>
        </p:blipFill>
        <p:spPr bwMode="auto">
          <a:xfrm>
            <a:off x="-323850" y="-387350"/>
            <a:ext cx="10080625" cy="7704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1" name="Picture 31" descr="Kozmozz"/>
          <p:cNvPicPr>
            <a:picLocks noChangeAspect="1" noChangeArrowheads="1"/>
          </p:cNvPicPr>
          <p:nvPr/>
        </p:nvPicPr>
        <p:blipFill>
          <a:blip r:embed="rId19"/>
          <a:srcRect/>
          <a:stretch>
            <a:fillRect/>
          </a:stretch>
        </p:blipFill>
        <p:spPr bwMode="auto">
          <a:xfrm>
            <a:off x="-396875" y="-298450"/>
            <a:ext cx="10153650" cy="7616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2" name="Picture 32" descr="cosmic_love"/>
          <p:cNvPicPr>
            <a:picLocks noChangeAspect="1" noChangeArrowheads="1"/>
          </p:cNvPicPr>
          <p:nvPr/>
        </p:nvPicPr>
        <p:blipFill>
          <a:blip r:embed="rId20"/>
          <a:srcRect/>
          <a:stretch>
            <a:fillRect/>
          </a:stretch>
        </p:blipFill>
        <p:spPr bwMode="auto">
          <a:xfrm>
            <a:off x="-180975" y="-315913"/>
            <a:ext cx="9721850" cy="7666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8" presetClass="entr" presetSubtype="16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61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500"/>
                            </p:stCondLst>
                            <p:childTnLst>
                              <p:par>
                                <p:cTn id="13" presetID="6" presetClass="entr" presetSubtype="16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61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500"/>
                            </p:stCondLst>
                            <p:childTnLst>
                              <p:par>
                                <p:cTn id="17" presetID="31" presetClass="entr" presetSubtype="0" fill="hold" nodeType="afterEffect">
                                  <p:stCondLst>
                                    <p:cond delay="30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614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614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614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61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500"/>
                            </p:stCondLst>
                            <p:childTnLst>
                              <p:par>
                                <p:cTn id="24" presetID="18" presetClass="entr" presetSubtype="12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6" dur="2000"/>
                                        <p:tgtEl>
                                          <p:spTgt spid="61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500"/>
                            </p:stCondLst>
                            <p:childTnLst>
                              <p:par>
                                <p:cTn id="28" presetID="15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614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614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614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614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500"/>
                            </p:stCondLst>
                            <p:childTnLst>
                              <p:par>
                                <p:cTn id="35" presetID="17" presetClass="entr" presetSubtype="1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614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614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500"/>
                            </p:stCondLst>
                            <p:childTnLst>
                              <p:par>
                                <p:cTn id="40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2" dur="2000"/>
                                        <p:tgtEl>
                                          <p:spTgt spid="614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2500"/>
                            </p:stCondLst>
                            <p:childTnLst>
                              <p:par>
                                <p:cTn id="44" presetID="9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2000"/>
                                        <p:tgtEl>
                                          <p:spTgt spid="614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7500"/>
                            </p:stCondLst>
                            <p:childTnLst>
                              <p:par>
                                <p:cTn id="48" presetID="29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614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614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2" dur="2000"/>
                                        <p:tgtEl>
                                          <p:spTgt spid="614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2500"/>
                            </p:stCondLst>
                            <p:childTnLst>
                              <p:par>
                                <p:cTn id="54" presetID="21" presetClass="entr" presetSubtype="4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56" dur="2000"/>
                                        <p:tgtEl>
                                          <p:spTgt spid="61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7500"/>
                            </p:stCondLst>
                            <p:childTnLst>
                              <p:par>
                                <p:cTn id="58" presetID="48" presetClass="entr" presetSubtype="0" accel="5000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2000" fill="hold"/>
                                        <p:tgtEl>
                                          <p:spTgt spid="614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0" fill="hold"/>
                                        <p:tgtEl>
                                          <p:spTgt spid="614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614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2000"/>
                                        <p:tgtEl>
                                          <p:spTgt spid="61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2500"/>
                            </p:stCondLst>
                            <p:childTnLst>
                              <p:par>
                                <p:cTn id="65" presetID="21" presetClass="entr" presetSubtype="4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67" dur="2000"/>
                                        <p:tgtEl>
                                          <p:spTgt spid="61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7500"/>
                            </p:stCondLst>
                            <p:childTnLst>
                              <p:par>
                                <p:cTn id="69" presetID="20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1" dur="2000"/>
                                        <p:tgtEl>
                                          <p:spTgt spid="61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2500"/>
                            </p:stCondLst>
                            <p:childTnLst>
                              <p:par>
                                <p:cTn id="73" presetID="15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2000" fill="hold"/>
                                        <p:tgtEl>
                                          <p:spTgt spid="614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2000" fill="hold"/>
                                        <p:tgtEl>
                                          <p:spTgt spid="614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2000" fill="hold"/>
                                        <p:tgtEl>
                                          <p:spTgt spid="614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000" fill="hold"/>
                                        <p:tgtEl>
                                          <p:spTgt spid="614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67500"/>
                            </p:stCondLst>
                            <p:childTnLst>
                              <p:par>
                                <p:cTn id="80" presetID="14" presetClass="entr" presetSubtype="1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2" dur="500"/>
                                        <p:tgtEl>
                                          <p:spTgt spid="61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71000"/>
                            </p:stCondLst>
                            <p:childTnLst>
                              <p:par>
                                <p:cTn id="84" presetID="16" presetClass="entr" presetSubtype="26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86" dur="500"/>
                                        <p:tgtEl>
                                          <p:spTgt spid="61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74500"/>
                            </p:stCondLst>
                            <p:childTnLst>
                              <p:par>
                                <p:cTn id="88" presetID="28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15000" fill="hold"/>
                                        <p:tgtEl>
                                          <p:spTgt spid="614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000" fill="hold"/>
                                        <p:tgtEl>
                                          <p:spTgt spid="614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92500"/>
                            </p:stCondLst>
                            <p:childTnLst>
                              <p:par>
                                <p:cTn id="93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2000"/>
                                        <p:tgtEl>
                                          <p:spTgt spid="614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2000" fill="hold"/>
                                        <p:tgtEl>
                                          <p:spTgt spid="614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2000" fill="hold"/>
                                        <p:tgtEl>
                                          <p:spTgt spid="614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2000" fill="hold"/>
                                        <p:tgtEl>
                                          <p:spTgt spid="614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214290"/>
            <a:ext cx="2680542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uk-UA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Венера</a:t>
            </a:r>
          </a:p>
        </p:txBody>
      </p:sp>
      <p:sp>
        <p:nvSpPr>
          <p:cNvPr id="57347" name="TextBox 2"/>
          <p:cNvSpPr txBox="1">
            <a:spLocks noChangeArrowheads="1"/>
          </p:cNvSpPr>
          <p:nvPr/>
        </p:nvSpPr>
        <p:spPr bwMode="auto">
          <a:xfrm>
            <a:off x="1428750" y="1857375"/>
            <a:ext cx="5500688" cy="203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3600" b="1">
                <a:solidFill>
                  <a:srgbClr val="C00000"/>
                </a:solidFill>
              </a:rPr>
              <a:t>Завдання.</a:t>
            </a:r>
            <a:r>
              <a:rPr lang="uk-UA" sz="3600" b="1"/>
              <a:t> </a:t>
            </a:r>
          </a:p>
          <a:p>
            <a:r>
              <a:rPr lang="uk-UA" sz="3600">
                <a:solidFill>
                  <a:srgbClr val="000066"/>
                </a:solidFill>
              </a:rPr>
              <a:t>Музичний конкурс – математичні коломийки.</a:t>
            </a:r>
            <a:endParaRPr lang="ru-RU" sz="3600">
              <a:solidFill>
                <a:srgbClr val="000066"/>
              </a:solidFill>
            </a:endParaRPr>
          </a:p>
          <a:p>
            <a:endParaRPr lang="ru-RU"/>
          </a:p>
        </p:txBody>
      </p:sp>
      <p:pic>
        <p:nvPicPr>
          <p:cNvPr id="57348" name="Picture 4" descr="C:\Documents and Settings\Lidok\Рабочий стол\Космос\35d5bcd628e72e52e6344284bd545b84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72125" y="3571875"/>
            <a:ext cx="866775" cy="1228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214290"/>
            <a:ext cx="2680542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uk-UA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Венера</a:t>
            </a:r>
          </a:p>
        </p:txBody>
      </p:sp>
      <p:pic>
        <p:nvPicPr>
          <p:cNvPr id="58371" name="Рисунок 2" descr="9c365933dc8e2e5c9e74ed71f30ff3e7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0800000">
            <a:off x="4714875" y="2571750"/>
            <a:ext cx="190500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372" name="Рисунок 3" descr="9c365933dc8e2e5c9e74ed71f30ff3e7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0800000">
            <a:off x="928688" y="1714500"/>
            <a:ext cx="4429125" cy="2214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373" name="Рисунок 4" descr="9c365933dc8e2e5c9e74ed71f30ff3e7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0800000">
            <a:off x="3500438" y="4214813"/>
            <a:ext cx="190500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374" name="Рисунок 5" descr="9c365933dc8e2e5c9e74ed71f30ff3e7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0800000">
            <a:off x="1928813" y="3714750"/>
            <a:ext cx="190500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9000" r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5" descr="rocket_cartoon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57313" y="1857375"/>
            <a:ext cx="942975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4.07407E-6 C 0.00556 0.01088 0.00816 0.0206 0.0099 0.03333 C 0.00938 0.05324 0.01024 0.07338 0.00833 0.09328 C 0.00799 0.09652 0.00486 0.09768 0.0033 0.1 C -0.00226 0.10856 -0.00486 0.11412 -0.01337 0.11759 C -0.03281 0.11689 -0.05226 0.11689 -0.0717 0.11551 C -0.08715 0.11435 -0.09566 0.08958 -0.10677 0.07986 C -0.11319 0.05254 -0.10642 0.03101 -0.08507 0.03101 " pathEditMode="relative" ptsTypes="fffffff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282" y="214290"/>
            <a:ext cx="3333477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uk-UA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Меркурій</a:t>
            </a:r>
            <a:endParaRPr lang="ru-RU" sz="5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2" name="Picture 5" descr="0a4f488923716b024ee68941527cf924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8" y="1285875"/>
            <a:ext cx="2636837" cy="442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43" name="TextBox 2"/>
          <p:cNvSpPr txBox="1">
            <a:spLocks noChangeArrowheads="1"/>
          </p:cNvSpPr>
          <p:nvPr/>
        </p:nvSpPr>
        <p:spPr bwMode="auto">
          <a:xfrm>
            <a:off x="642938" y="785813"/>
            <a:ext cx="8001000" cy="5262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b="1">
                <a:solidFill>
                  <a:srgbClr val="C00000"/>
                </a:solidFill>
              </a:rPr>
              <a:t>Завдання. </a:t>
            </a:r>
            <a:r>
              <a:rPr lang="uk-UA">
                <a:solidFill>
                  <a:srgbClr val="000066"/>
                </a:solidFill>
              </a:rPr>
              <a:t>Відшукайте помилки у словах інопланетянина-Зазнайки . </a:t>
            </a:r>
            <a:endParaRPr lang="ru-RU">
              <a:solidFill>
                <a:srgbClr val="000066"/>
              </a:solidFill>
            </a:endParaRPr>
          </a:p>
          <a:p>
            <a:endParaRPr lang="uk-UA" sz="2000">
              <a:solidFill>
                <a:srgbClr val="000066"/>
              </a:solidFill>
            </a:endParaRPr>
          </a:p>
          <a:p>
            <a:r>
              <a:rPr lang="uk-UA" sz="2000">
                <a:solidFill>
                  <a:srgbClr val="000066"/>
                </a:solidFill>
              </a:rPr>
              <a:t>Я, Всезнайка, </a:t>
            </a:r>
            <a:endParaRPr lang="ru-RU" sz="2000">
              <a:solidFill>
                <a:srgbClr val="000066"/>
              </a:solidFill>
            </a:endParaRPr>
          </a:p>
          <a:p>
            <a:r>
              <a:rPr lang="uk-UA" sz="2000">
                <a:solidFill>
                  <a:srgbClr val="000066"/>
                </a:solidFill>
              </a:rPr>
              <a:t>розповім вам такі байки:</a:t>
            </a:r>
            <a:endParaRPr lang="ru-RU" sz="2000">
              <a:solidFill>
                <a:srgbClr val="000066"/>
              </a:solidFill>
            </a:endParaRPr>
          </a:p>
          <a:p>
            <a:r>
              <a:rPr lang="uk-UA" sz="2000">
                <a:solidFill>
                  <a:srgbClr val="000066"/>
                </a:solidFill>
              </a:rPr>
              <a:t>Щоб розумним стати, </a:t>
            </a:r>
            <a:endParaRPr lang="ru-RU" sz="2000">
              <a:solidFill>
                <a:srgbClr val="000066"/>
              </a:solidFill>
            </a:endParaRPr>
          </a:p>
          <a:p>
            <a:r>
              <a:rPr lang="uk-UA" sz="2000">
                <a:solidFill>
                  <a:srgbClr val="000066"/>
                </a:solidFill>
              </a:rPr>
              <a:t>Вчусь я добре рахувати:</a:t>
            </a:r>
            <a:endParaRPr lang="ru-RU" sz="2000">
              <a:solidFill>
                <a:srgbClr val="000066"/>
              </a:solidFill>
            </a:endParaRPr>
          </a:p>
          <a:p>
            <a:r>
              <a:rPr lang="uk-UA" sz="2000">
                <a:solidFill>
                  <a:srgbClr val="000066"/>
                </a:solidFill>
              </a:rPr>
              <a:t>5 і 5 -  буде разом 25,</a:t>
            </a:r>
            <a:endParaRPr lang="ru-RU" sz="2000">
              <a:solidFill>
                <a:srgbClr val="000066"/>
              </a:solidFill>
            </a:endParaRPr>
          </a:p>
          <a:p>
            <a:r>
              <a:rPr lang="uk-UA" sz="2000">
                <a:solidFill>
                  <a:srgbClr val="000066"/>
                </a:solidFill>
              </a:rPr>
              <a:t>6 на 6 -  буде точно 36, </a:t>
            </a:r>
            <a:endParaRPr lang="ru-RU" sz="2000">
              <a:solidFill>
                <a:srgbClr val="000066"/>
              </a:solidFill>
            </a:endParaRPr>
          </a:p>
          <a:p>
            <a:r>
              <a:rPr lang="uk-UA" sz="2000">
                <a:solidFill>
                  <a:srgbClr val="000066"/>
                </a:solidFill>
              </a:rPr>
              <a:t>20 грамів – це вже 200 кілограмів.</a:t>
            </a:r>
            <a:endParaRPr lang="ru-RU" sz="2000">
              <a:solidFill>
                <a:srgbClr val="000066"/>
              </a:solidFill>
            </a:endParaRPr>
          </a:p>
          <a:p>
            <a:r>
              <a:rPr lang="uk-UA" sz="2000">
                <a:solidFill>
                  <a:srgbClr val="000066"/>
                </a:solidFill>
              </a:rPr>
              <a:t>Також порівну ділить я вмію.</a:t>
            </a:r>
            <a:endParaRPr lang="ru-RU" sz="2000">
              <a:solidFill>
                <a:srgbClr val="000066"/>
              </a:solidFill>
            </a:endParaRPr>
          </a:p>
          <a:p>
            <a:r>
              <a:rPr lang="uk-UA" sz="2000">
                <a:solidFill>
                  <a:srgbClr val="000066"/>
                </a:solidFill>
              </a:rPr>
              <a:t>Два на нуль мерщій розділю.</a:t>
            </a:r>
            <a:endParaRPr lang="ru-RU" sz="2000">
              <a:solidFill>
                <a:srgbClr val="000066"/>
              </a:solidFill>
            </a:endParaRPr>
          </a:p>
          <a:p>
            <a:r>
              <a:rPr lang="uk-UA" sz="2000">
                <a:solidFill>
                  <a:srgbClr val="000066"/>
                </a:solidFill>
              </a:rPr>
              <a:t>Буде рівно два нуля.</a:t>
            </a:r>
            <a:endParaRPr lang="ru-RU" sz="2000">
              <a:solidFill>
                <a:srgbClr val="000066"/>
              </a:solidFill>
            </a:endParaRPr>
          </a:p>
          <a:p>
            <a:r>
              <a:rPr lang="uk-UA" sz="2000">
                <a:solidFill>
                  <a:srgbClr val="000066"/>
                </a:solidFill>
              </a:rPr>
              <a:t>Й геометрію люблю я, </a:t>
            </a:r>
            <a:endParaRPr lang="ru-RU" sz="2000">
              <a:solidFill>
                <a:srgbClr val="000066"/>
              </a:solidFill>
            </a:endParaRPr>
          </a:p>
          <a:p>
            <a:r>
              <a:rPr lang="uk-UA" sz="2000">
                <a:solidFill>
                  <a:srgbClr val="000066"/>
                </a:solidFill>
              </a:rPr>
              <a:t>В колі сектор я малюю . </a:t>
            </a:r>
            <a:endParaRPr lang="ru-RU" sz="2000">
              <a:solidFill>
                <a:srgbClr val="000066"/>
              </a:solidFill>
            </a:endParaRPr>
          </a:p>
          <a:p>
            <a:r>
              <a:rPr lang="uk-UA" sz="2000">
                <a:solidFill>
                  <a:srgbClr val="000066"/>
                </a:solidFill>
              </a:rPr>
              <a:t>Площу швидко відшукати - </a:t>
            </a:r>
            <a:endParaRPr lang="ru-RU" sz="2000">
              <a:solidFill>
                <a:srgbClr val="000066"/>
              </a:solidFill>
            </a:endParaRPr>
          </a:p>
          <a:p>
            <a:r>
              <a:rPr lang="uk-UA" sz="2000">
                <a:solidFill>
                  <a:srgbClr val="000066"/>
                </a:solidFill>
              </a:rPr>
              <a:t>треба сторони додати. </a:t>
            </a:r>
            <a:endParaRPr lang="ru-RU" sz="2000">
              <a:solidFill>
                <a:srgbClr val="000066"/>
              </a:solidFill>
            </a:endParaRPr>
          </a:p>
          <a:p>
            <a:endParaRPr lang="ru-RU"/>
          </a:p>
        </p:txBody>
      </p:sp>
      <p:pic>
        <p:nvPicPr>
          <p:cNvPr id="61444" name="Picture 4" descr="C:\Documents and Settings\Lidok\Рабочий стол\Космос\35d5bcd628e72e52e6344284bd545b84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858125" y="857250"/>
            <a:ext cx="866775" cy="1228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500063" y="1143000"/>
          <a:ext cx="7643812" cy="3657600"/>
        </p:xfrm>
        <a:graphic>
          <a:graphicData uri="http://schemas.openxmlformats.org/drawingml/2006/table">
            <a:tbl>
              <a:tblPr/>
              <a:tblGrid>
                <a:gridCol w="4464050"/>
                <a:gridCol w="3179762"/>
              </a:tblGrid>
              <a:tr h="4048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0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Помилки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64616" marR="6461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0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Правильна відповідь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64616" marR="6461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48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Всезнайка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66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64616" marR="6461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Зазнайка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66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64616" marR="6461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48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5 і 5 буде разом 25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66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64616" marR="6461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5 і 5 буде разом 10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66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64616" marR="6461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48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20 грамів – буде 200 кілограмів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66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64616" marR="6461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– буде 0,02 кілограма</a:t>
                      </a:r>
                    </a:p>
                  </a:txBody>
                  <a:tcPr marL="64616" marR="6461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48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Два на нуль мерщій розділю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66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64616" marR="6461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На нуль ділити не можна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66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64616" marR="6461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48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В колі сектор я малюю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66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64616" marR="6461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В крузі сектор я малюю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66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64616" marR="6461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48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Площу швидко відшукати - треба сторони додати.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66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64616" marR="6461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Так шукається периметр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66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64616" marR="6461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62492" name="Picture 28" descr="C:\Documents and Settings\Lidok\Рабочий стол\Космос\35d5bcd628e72e52e6344284bd545b84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500" y="4643438"/>
            <a:ext cx="866775" cy="1228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282" y="214290"/>
            <a:ext cx="3333477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uk-UA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Меркурій</a:t>
            </a:r>
            <a:endParaRPr lang="ru-RU" sz="5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63491" name="Рисунок 2" descr="9c365933dc8e2e5c9e74ed71f30ff3e7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0800000">
            <a:off x="5286375" y="2500313"/>
            <a:ext cx="190500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492" name="Рисунок 3" descr="9c365933dc8e2e5c9e74ed71f30ff3e7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0800000">
            <a:off x="4357688" y="3143250"/>
            <a:ext cx="190500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493" name="Рисунок 4" descr="9c365933dc8e2e5c9e74ed71f30ff3e7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0800000">
            <a:off x="1000125" y="3571875"/>
            <a:ext cx="5000625" cy="2500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494" name="Рисунок 5" descr="9c365933dc8e2e5c9e74ed71f30ff3e7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0800000">
            <a:off x="1285875" y="2857500"/>
            <a:ext cx="190500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495" name="Рисунок 6" descr="9c365933dc8e2e5c9e74ed71f30ff3e7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0800000">
            <a:off x="6000750" y="3714750"/>
            <a:ext cx="190500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9000" r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5" descr="rocket_cartoon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075465">
            <a:off x="703263" y="2335213"/>
            <a:ext cx="942975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94444E-6 7.40741E-7 C 0.00817 0.01666 0.01754 0.0324 0.02344 0.05115 C 0.02292 0.06805 0.0231 0.08518 0.02171 0.10208 C 0.02136 0.10578 0.01094 0.12916 0.01007 0.13101 C 0.00313 0.1449 0.00122 0.15879 -0.00989 0.16875 C -0.01249 0.17847 -0.01944 0.18333 -0.02499 0.19097 C -0.02881 0.19629 -0.03281 0.20138 -0.03663 0.20671 C -0.03784 0.20833 -0.03993 0.2081 -0.04166 0.20879 C -0.0585 0.2162 -0.04704 0.21273 -0.0717 0.2155 C -0.08038 0.21967 -0.0776 0.22152 -0.08836 0.2243 C -0.0894 0.22592 -0.09027 0.22777 -0.09166 0.22893 C -0.09322 0.23009 -0.09531 0.22962 -0.0967 0.23101 C -0.09826 0.23263 -0.09861 0.23564 -0.09999 0.23773 C -0.10468 0.2449 -0.11111 0.24976 -0.11493 0.25763 C -0.11909 0.2662 -0.11683 0.2625 -0.1217 0.26875 C -0.12552 0.28495 -0.13177 0.28402 -0.13836 0.2956 C -0.1394 0.29745 -0.14618 0.31134 -0.14826 0.3155 C -0.1493 0.31782 -0.15156 0.32222 -0.15156 0.32222 C -0.15208 0.32523 -0.15381 0.33449 -0.15503 0.33773 C -0.1559 0.34004 -0.15798 0.34189 -0.15833 0.34444 C -0.15902 0.34953 -0.15833 0.35486 -0.15833 0.35995 " pathEditMode="relative" ptsTypes="ffffffffffffffffffff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282" y="214290"/>
            <a:ext cx="2678810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uk-UA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Плутон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1"/>
          <p:cNvSpPr>
            <a:spLocks noChangeArrowheads="1"/>
          </p:cNvSpPr>
          <p:nvPr/>
        </p:nvSpPr>
        <p:spPr bwMode="auto">
          <a:xfrm>
            <a:off x="428625" y="1428750"/>
            <a:ext cx="8072438" cy="3354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uk-UA" sz="24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Завдання.</a:t>
            </a:r>
            <a:r>
              <a:rPr lang="uk-UA" sz="2400" b="1"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0" hangingPunct="0"/>
            <a:r>
              <a:rPr lang="ru-RU" sz="2800">
                <a:latin typeface="Times New Roman" pitchFamily="18" charset="0"/>
                <a:cs typeface="Times New Roman" pitchFamily="18" charset="0"/>
              </a:rPr>
              <a:t>Команда</a:t>
            </a:r>
            <a:r>
              <a:rPr lang="uk-UA" sz="2800" b="1"/>
              <a:t> α</a:t>
            </a:r>
            <a:r>
              <a:rPr lang="ru-RU" sz="280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400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200">
                <a:solidFill>
                  <a:srgbClr val="000066"/>
                </a:solidFill>
              </a:rPr>
              <a:t>Зн</a:t>
            </a:r>
            <a:r>
              <a:rPr lang="ru-RU" sz="3200">
                <a:solidFill>
                  <a:srgbClr val="000066"/>
                </a:solidFill>
              </a:rPr>
              <a:t>айд</a:t>
            </a:r>
            <a:r>
              <a:rPr lang="uk-UA" sz="3200">
                <a:solidFill>
                  <a:srgbClr val="000066"/>
                </a:solidFill>
              </a:rPr>
              <a:t>і</a:t>
            </a:r>
            <a:r>
              <a:rPr lang="ru-RU" sz="3200">
                <a:solidFill>
                  <a:srgbClr val="000066"/>
                </a:solidFill>
              </a:rPr>
              <a:t>т</a:t>
            </a:r>
            <a:r>
              <a:rPr lang="uk-UA" sz="3200">
                <a:solidFill>
                  <a:srgbClr val="000066"/>
                </a:solidFill>
              </a:rPr>
              <a:t>ь 1/4 від</a:t>
            </a:r>
            <a:r>
              <a:rPr lang="ru-RU" sz="3200">
                <a:solidFill>
                  <a:srgbClr val="000066"/>
                </a:solidFill>
              </a:rPr>
              <a:t> числа 164 228</a:t>
            </a:r>
            <a:endParaRPr lang="ru-RU" sz="3200"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0" hangingPunct="0"/>
            <a:endParaRPr lang="ru-RU" sz="4400"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0" hangingPunct="0"/>
            <a:r>
              <a:rPr lang="ru-RU" sz="2800">
                <a:latin typeface="Times New Roman" pitchFamily="18" charset="0"/>
                <a:cs typeface="Times New Roman" pitchFamily="18" charset="0"/>
              </a:rPr>
              <a:t>Команда</a:t>
            </a:r>
            <a:r>
              <a:rPr lang="uk-UA" sz="2800" b="1"/>
              <a:t> β</a:t>
            </a:r>
            <a:r>
              <a:rPr lang="ru-RU" sz="280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uk-UA" sz="3200">
                <a:solidFill>
                  <a:srgbClr val="000066"/>
                </a:solidFill>
              </a:rPr>
              <a:t>Зн</a:t>
            </a:r>
            <a:r>
              <a:rPr lang="ru-RU" sz="3200">
                <a:solidFill>
                  <a:srgbClr val="000066"/>
                </a:solidFill>
              </a:rPr>
              <a:t>айд</a:t>
            </a:r>
            <a:r>
              <a:rPr lang="uk-UA" sz="3200">
                <a:solidFill>
                  <a:srgbClr val="000066"/>
                </a:solidFill>
              </a:rPr>
              <a:t>і</a:t>
            </a:r>
            <a:r>
              <a:rPr lang="ru-RU" sz="3200">
                <a:solidFill>
                  <a:srgbClr val="000066"/>
                </a:solidFill>
              </a:rPr>
              <a:t>т</a:t>
            </a:r>
            <a:r>
              <a:rPr lang="uk-UA" sz="3200">
                <a:solidFill>
                  <a:srgbClr val="000066"/>
                </a:solidFill>
              </a:rPr>
              <a:t>ь 1/3 </a:t>
            </a:r>
            <a:r>
              <a:rPr lang="ru-RU" sz="3200">
                <a:solidFill>
                  <a:srgbClr val="000066"/>
                </a:solidFill>
              </a:rPr>
              <a:t>  </a:t>
            </a:r>
            <a:r>
              <a:rPr lang="uk-UA" sz="3200">
                <a:solidFill>
                  <a:srgbClr val="000066"/>
                </a:solidFill>
              </a:rPr>
              <a:t>від</a:t>
            </a:r>
            <a:r>
              <a:rPr lang="ru-RU" sz="3200">
                <a:solidFill>
                  <a:srgbClr val="000066"/>
                </a:solidFill>
              </a:rPr>
              <a:t> числа 541 095</a:t>
            </a:r>
            <a:endParaRPr lang="ru-RU" sz="3200"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0" hangingPunct="0"/>
            <a:endParaRPr lang="ru-RU" sz="4400"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0" hangingPunct="0"/>
            <a:r>
              <a:rPr lang="ru-RU" sz="2800"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uk-UA" sz="2800">
                <a:latin typeface="Times New Roman" pitchFamily="18" charset="0"/>
                <a:cs typeface="Times New Roman" pitchFamily="18" charset="0"/>
              </a:rPr>
              <a:t>рупа підтримки</a:t>
            </a:r>
            <a:r>
              <a:rPr lang="ru-RU" sz="280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uk-UA"/>
              <a:t> </a:t>
            </a:r>
            <a:r>
              <a:rPr lang="uk-UA" sz="2800">
                <a:solidFill>
                  <a:srgbClr val="000066"/>
                </a:solidFill>
              </a:rPr>
              <a:t>Зн</a:t>
            </a:r>
            <a:r>
              <a:rPr lang="ru-RU" sz="2800">
                <a:solidFill>
                  <a:srgbClr val="000066"/>
                </a:solidFill>
              </a:rPr>
              <a:t>айд</a:t>
            </a:r>
            <a:r>
              <a:rPr lang="uk-UA" sz="2800">
                <a:solidFill>
                  <a:srgbClr val="000066"/>
                </a:solidFill>
              </a:rPr>
              <a:t>і</a:t>
            </a:r>
            <a:r>
              <a:rPr lang="ru-RU" sz="2800">
                <a:solidFill>
                  <a:srgbClr val="000066"/>
                </a:solidFill>
              </a:rPr>
              <a:t>т</a:t>
            </a:r>
            <a:r>
              <a:rPr lang="uk-UA" sz="2800">
                <a:solidFill>
                  <a:srgbClr val="000066"/>
                </a:solidFill>
              </a:rPr>
              <a:t>ь 1/2 від</a:t>
            </a:r>
            <a:r>
              <a:rPr lang="ru-RU" sz="2800">
                <a:solidFill>
                  <a:srgbClr val="000066"/>
                </a:solidFill>
              </a:rPr>
              <a:t> числа 421 538</a:t>
            </a:r>
          </a:p>
        </p:txBody>
      </p:sp>
      <p:pic>
        <p:nvPicPr>
          <p:cNvPr id="66563" name="Picture 3" descr="C:\Documents and Settings\Lidok\Рабочий стол\Космос\35d5bcd628e72e52e6344284bd545b84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71688" y="785813"/>
            <a:ext cx="866775" cy="1228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" name="TextBox 11"/>
          <p:cNvSpPr txBox="1">
            <a:spLocks noChangeArrowheads="1"/>
          </p:cNvSpPr>
          <p:nvPr/>
        </p:nvSpPr>
        <p:spPr bwMode="auto">
          <a:xfrm>
            <a:off x="357188" y="1000125"/>
            <a:ext cx="842962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2000">
                <a:solidFill>
                  <a:srgbClr val="C00000"/>
                </a:solidFill>
              </a:rPr>
              <a:t>Завдання. </a:t>
            </a:r>
            <a:r>
              <a:rPr lang="uk-UA" sz="2000">
                <a:solidFill>
                  <a:srgbClr val="000066"/>
                </a:solidFill>
              </a:rPr>
              <a:t>Назвати числа які тут записано. Чи вірно виконано запис?</a:t>
            </a:r>
            <a:endParaRPr lang="ru-RU" sz="2000">
              <a:solidFill>
                <a:srgbClr val="000066"/>
              </a:solidFill>
            </a:endParaRPr>
          </a:p>
          <a:p>
            <a:endParaRPr lang="ru-RU" sz="2000"/>
          </a:p>
        </p:txBody>
      </p:sp>
      <p:sp>
        <p:nvSpPr>
          <p:cNvPr id="1035" name="Прямоугольник 12"/>
          <p:cNvSpPr>
            <a:spLocks noChangeArrowheads="1"/>
          </p:cNvSpPr>
          <p:nvPr/>
        </p:nvSpPr>
        <p:spPr bwMode="auto">
          <a:xfrm>
            <a:off x="357188" y="500063"/>
            <a:ext cx="289718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/>
              <a:t>Г</a:t>
            </a:r>
            <a:r>
              <a:rPr lang="uk-UA" sz="2400" b="1"/>
              <a:t>рупа підтримки</a:t>
            </a:r>
            <a:r>
              <a:rPr lang="ru-RU" sz="2400" b="1"/>
              <a:t>: </a:t>
            </a:r>
          </a:p>
        </p:txBody>
      </p:sp>
      <p:graphicFrame>
        <p:nvGraphicFramePr>
          <p:cNvPr id="1026" name="Object 9"/>
          <p:cNvGraphicFramePr>
            <a:graphicFrameLocks noChangeAspect="1"/>
          </p:cNvGraphicFramePr>
          <p:nvPr/>
        </p:nvGraphicFramePr>
        <p:xfrm>
          <a:off x="428625" y="2071688"/>
          <a:ext cx="1673225" cy="857250"/>
        </p:xfrm>
        <a:graphic>
          <a:graphicData uri="http://schemas.openxmlformats.org/presentationml/2006/ole">
            <p:oleObj spid="_x0000_s1026" name="Формула" r:id="rId3" imgW="698400" imgH="393480" progId="Equation.3">
              <p:embed/>
            </p:oleObj>
          </a:graphicData>
        </a:graphic>
      </p:graphicFrame>
      <p:graphicFrame>
        <p:nvGraphicFramePr>
          <p:cNvPr id="1027" name="Object 10"/>
          <p:cNvGraphicFramePr>
            <a:graphicFrameLocks noChangeAspect="1"/>
          </p:cNvGraphicFramePr>
          <p:nvPr/>
        </p:nvGraphicFramePr>
        <p:xfrm>
          <a:off x="2143125" y="2143125"/>
          <a:ext cx="1979613" cy="785813"/>
        </p:xfrm>
        <a:graphic>
          <a:graphicData uri="http://schemas.openxmlformats.org/presentationml/2006/ole">
            <p:oleObj spid="_x0000_s1027" name="Формула" r:id="rId4" imgW="901440" imgH="393480" progId="Equation.3">
              <p:embed/>
            </p:oleObj>
          </a:graphicData>
        </a:graphic>
      </p:graphicFrame>
      <p:graphicFrame>
        <p:nvGraphicFramePr>
          <p:cNvPr id="1028" name="Object 11"/>
          <p:cNvGraphicFramePr>
            <a:graphicFrameLocks noChangeAspect="1"/>
          </p:cNvGraphicFramePr>
          <p:nvPr/>
        </p:nvGraphicFramePr>
        <p:xfrm>
          <a:off x="4214813" y="2143125"/>
          <a:ext cx="1612900" cy="857250"/>
        </p:xfrm>
        <a:graphic>
          <a:graphicData uri="http://schemas.openxmlformats.org/presentationml/2006/ole">
            <p:oleObj spid="_x0000_s1028" name="Формула" r:id="rId5" imgW="672840" imgH="393480" progId="Equation.3">
              <p:embed/>
            </p:oleObj>
          </a:graphicData>
        </a:graphic>
      </p:graphicFrame>
      <p:graphicFrame>
        <p:nvGraphicFramePr>
          <p:cNvPr id="1029" name="Object 12"/>
          <p:cNvGraphicFramePr>
            <a:graphicFrameLocks noChangeAspect="1"/>
          </p:cNvGraphicFramePr>
          <p:nvPr/>
        </p:nvGraphicFramePr>
        <p:xfrm>
          <a:off x="6000750" y="2071688"/>
          <a:ext cx="2068513" cy="857250"/>
        </p:xfrm>
        <a:graphic>
          <a:graphicData uri="http://schemas.openxmlformats.org/presentationml/2006/ole">
            <p:oleObj spid="_x0000_s1029" name="Формула" r:id="rId6" imgW="863280" imgH="393480" progId="Equation.3">
              <p:embed/>
            </p:oleObj>
          </a:graphicData>
        </a:graphic>
      </p:graphicFrame>
      <p:graphicFrame>
        <p:nvGraphicFramePr>
          <p:cNvPr id="1030" name="Object 13"/>
          <p:cNvGraphicFramePr>
            <a:graphicFrameLocks noChangeAspect="1"/>
          </p:cNvGraphicFramePr>
          <p:nvPr/>
        </p:nvGraphicFramePr>
        <p:xfrm>
          <a:off x="428625" y="3714750"/>
          <a:ext cx="1673225" cy="857250"/>
        </p:xfrm>
        <a:graphic>
          <a:graphicData uri="http://schemas.openxmlformats.org/presentationml/2006/ole">
            <p:oleObj spid="_x0000_s1030" name="Формула" r:id="rId7" imgW="698400" imgH="393480" progId="Equation.3">
              <p:embed/>
            </p:oleObj>
          </a:graphicData>
        </a:graphic>
      </p:graphicFrame>
      <p:graphicFrame>
        <p:nvGraphicFramePr>
          <p:cNvPr id="1031" name="Object 14"/>
          <p:cNvGraphicFramePr>
            <a:graphicFrameLocks noChangeAspect="1"/>
          </p:cNvGraphicFramePr>
          <p:nvPr/>
        </p:nvGraphicFramePr>
        <p:xfrm>
          <a:off x="2214563" y="3786188"/>
          <a:ext cx="1979612" cy="785812"/>
        </p:xfrm>
        <a:graphic>
          <a:graphicData uri="http://schemas.openxmlformats.org/presentationml/2006/ole">
            <p:oleObj spid="_x0000_s1031" name="Формула" r:id="rId8" imgW="901440" imgH="393480" progId="Equation.3">
              <p:embed/>
            </p:oleObj>
          </a:graphicData>
        </a:graphic>
      </p:graphicFrame>
      <p:graphicFrame>
        <p:nvGraphicFramePr>
          <p:cNvPr id="1032" name="Object 15"/>
          <p:cNvGraphicFramePr>
            <a:graphicFrameLocks noChangeAspect="1"/>
          </p:cNvGraphicFramePr>
          <p:nvPr/>
        </p:nvGraphicFramePr>
        <p:xfrm>
          <a:off x="4214813" y="3786188"/>
          <a:ext cx="1612900" cy="857250"/>
        </p:xfrm>
        <a:graphic>
          <a:graphicData uri="http://schemas.openxmlformats.org/presentationml/2006/ole">
            <p:oleObj spid="_x0000_s1032" name="Формула" r:id="rId9" imgW="672840" imgH="393480" progId="Equation.3">
              <p:embed/>
            </p:oleObj>
          </a:graphicData>
        </a:graphic>
      </p:graphicFrame>
      <p:graphicFrame>
        <p:nvGraphicFramePr>
          <p:cNvPr id="1033" name="Object 16"/>
          <p:cNvGraphicFramePr>
            <a:graphicFrameLocks noChangeAspect="1"/>
          </p:cNvGraphicFramePr>
          <p:nvPr/>
        </p:nvGraphicFramePr>
        <p:xfrm>
          <a:off x="6072188" y="3714750"/>
          <a:ext cx="2038350" cy="857250"/>
        </p:xfrm>
        <a:graphic>
          <a:graphicData uri="http://schemas.openxmlformats.org/presentationml/2006/ole">
            <p:oleObj spid="_x0000_s1033" name="Формула" r:id="rId10" imgW="850680" imgH="39348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extBox 1"/>
          <p:cNvSpPr txBox="1">
            <a:spLocks noChangeArrowheads="1"/>
          </p:cNvSpPr>
          <p:nvPr/>
        </p:nvSpPr>
        <p:spPr bwMode="auto">
          <a:xfrm>
            <a:off x="571500" y="642938"/>
            <a:ext cx="5929313" cy="541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254125" indent="-1254125">
              <a:defRPr/>
            </a:pPr>
            <a:r>
              <a:rPr lang="ru-RU" sz="2000" b="1" dirty="0">
                <a:solidFill>
                  <a:srgbClr val="C00000"/>
                </a:solidFill>
              </a:rPr>
              <a:t>4.10.57 р.</a:t>
            </a:r>
            <a:r>
              <a:rPr lang="ru-RU" dirty="0">
                <a:solidFill>
                  <a:srgbClr val="000066"/>
                </a:solidFill>
              </a:rPr>
              <a:t> - </a:t>
            </a:r>
            <a:r>
              <a:rPr lang="ru-RU" dirty="0" err="1">
                <a:solidFill>
                  <a:srgbClr val="000066"/>
                </a:solidFill>
              </a:rPr>
              <a:t>ракета-носій</a:t>
            </a:r>
            <a:r>
              <a:rPr lang="ru-RU" dirty="0">
                <a:solidFill>
                  <a:srgbClr val="000066"/>
                </a:solidFill>
              </a:rPr>
              <a:t> «</a:t>
            </a:r>
            <a:r>
              <a:rPr lang="ru-RU" dirty="0" err="1">
                <a:solidFill>
                  <a:srgbClr val="000066"/>
                </a:solidFill>
              </a:rPr>
              <a:t>Супутник</a:t>
            </a:r>
            <a:r>
              <a:rPr lang="ru-RU" dirty="0">
                <a:solidFill>
                  <a:srgbClr val="000066"/>
                </a:solidFill>
              </a:rPr>
              <a:t>» </a:t>
            </a:r>
            <a:r>
              <a:rPr lang="ru-RU" dirty="0" err="1">
                <a:solidFill>
                  <a:srgbClr val="000066"/>
                </a:solidFill>
              </a:rPr>
              <a:t>вивела</a:t>
            </a:r>
            <a:r>
              <a:rPr lang="ru-RU" dirty="0">
                <a:solidFill>
                  <a:srgbClr val="000066"/>
                </a:solidFill>
              </a:rPr>
              <a:t> на </a:t>
            </a:r>
            <a:r>
              <a:rPr lang="ru-RU" dirty="0" err="1">
                <a:solidFill>
                  <a:srgbClr val="000066"/>
                </a:solidFill>
              </a:rPr>
              <a:t>орбіту</a:t>
            </a:r>
            <a:r>
              <a:rPr lang="ru-RU" dirty="0">
                <a:solidFill>
                  <a:srgbClr val="000066"/>
                </a:solidFill>
              </a:rPr>
              <a:t> перший </a:t>
            </a:r>
            <a:r>
              <a:rPr lang="ru-RU" dirty="0" err="1">
                <a:solidFill>
                  <a:srgbClr val="000066"/>
                </a:solidFill>
              </a:rPr>
              <a:t>штучний</a:t>
            </a:r>
            <a:r>
              <a:rPr lang="ru-RU" dirty="0">
                <a:solidFill>
                  <a:srgbClr val="000066"/>
                </a:solidFill>
              </a:rPr>
              <a:t> </a:t>
            </a:r>
            <a:r>
              <a:rPr lang="ru-RU" dirty="0" err="1">
                <a:solidFill>
                  <a:srgbClr val="000066"/>
                </a:solidFill>
              </a:rPr>
              <a:t>супутник</a:t>
            </a:r>
            <a:r>
              <a:rPr lang="ru-RU" dirty="0">
                <a:solidFill>
                  <a:srgbClr val="000066"/>
                </a:solidFill>
              </a:rPr>
              <a:t> </a:t>
            </a:r>
            <a:r>
              <a:rPr lang="ru-RU" dirty="0" err="1">
                <a:solidFill>
                  <a:srgbClr val="000066"/>
                </a:solidFill>
              </a:rPr>
              <a:t>Землі</a:t>
            </a:r>
            <a:r>
              <a:rPr lang="ru-RU" dirty="0">
                <a:solidFill>
                  <a:srgbClr val="000066"/>
                </a:solidFill>
              </a:rPr>
              <a:t>. </a:t>
            </a:r>
            <a:r>
              <a:rPr lang="ru-RU" dirty="0" err="1">
                <a:solidFill>
                  <a:srgbClr val="000066"/>
                </a:solidFill>
              </a:rPr>
              <a:t>Він</a:t>
            </a:r>
            <a:r>
              <a:rPr lang="ru-RU" dirty="0">
                <a:solidFill>
                  <a:srgbClr val="000066"/>
                </a:solidFill>
              </a:rPr>
              <a:t> представляв собою кулю </a:t>
            </a:r>
            <a:r>
              <a:rPr lang="ru-RU" dirty="0" err="1">
                <a:solidFill>
                  <a:srgbClr val="000066"/>
                </a:solidFill>
              </a:rPr>
              <a:t>діаметром</a:t>
            </a:r>
            <a:r>
              <a:rPr lang="ru-RU" dirty="0">
                <a:solidFill>
                  <a:srgbClr val="000066"/>
                </a:solidFill>
              </a:rPr>
              <a:t> 58 см </a:t>
            </a:r>
            <a:r>
              <a:rPr lang="ru-RU" dirty="0" err="1">
                <a:solidFill>
                  <a:srgbClr val="000066"/>
                </a:solidFill>
              </a:rPr>
              <a:t>і</a:t>
            </a:r>
            <a:r>
              <a:rPr lang="ru-RU" dirty="0">
                <a:solidFill>
                  <a:srgbClr val="000066"/>
                </a:solidFill>
              </a:rPr>
              <a:t> </a:t>
            </a:r>
            <a:r>
              <a:rPr lang="ru-RU" dirty="0" err="1">
                <a:solidFill>
                  <a:srgbClr val="000066"/>
                </a:solidFill>
              </a:rPr>
              <a:t>масою</a:t>
            </a:r>
            <a:r>
              <a:rPr lang="ru-RU" dirty="0">
                <a:solidFill>
                  <a:srgbClr val="000066"/>
                </a:solidFill>
              </a:rPr>
              <a:t> 83,6 кг. </a:t>
            </a:r>
          </a:p>
          <a:p>
            <a:pPr marL="1608138" indent="-1608138">
              <a:defRPr/>
            </a:pPr>
            <a:endParaRPr lang="ru-RU" dirty="0">
              <a:solidFill>
                <a:srgbClr val="000066"/>
              </a:solidFill>
            </a:endParaRPr>
          </a:p>
          <a:p>
            <a:pPr marL="1254125" indent="-1254125">
              <a:defRPr/>
            </a:pPr>
            <a:r>
              <a:rPr lang="ru-RU" sz="2000" b="1" dirty="0">
                <a:solidFill>
                  <a:srgbClr val="C00000"/>
                </a:solidFill>
              </a:rPr>
              <a:t>18.03.65 р.</a:t>
            </a:r>
            <a:r>
              <a:rPr lang="ru-RU" b="1" dirty="0">
                <a:solidFill>
                  <a:srgbClr val="C00000"/>
                </a:solidFill>
              </a:rPr>
              <a:t> </a:t>
            </a:r>
            <a:r>
              <a:rPr lang="ru-RU" dirty="0">
                <a:solidFill>
                  <a:srgbClr val="000066"/>
                </a:solidFill>
              </a:rPr>
              <a:t>- </a:t>
            </a:r>
            <a:r>
              <a:rPr lang="ru-RU" dirty="0" err="1">
                <a:solidFill>
                  <a:srgbClr val="000066"/>
                </a:solidFill>
              </a:rPr>
              <a:t>був</a:t>
            </a:r>
            <a:r>
              <a:rPr lang="ru-RU" dirty="0">
                <a:solidFill>
                  <a:srgbClr val="000066"/>
                </a:solidFill>
              </a:rPr>
              <a:t> </a:t>
            </a:r>
            <a:r>
              <a:rPr lang="ru-RU" dirty="0" err="1">
                <a:solidFill>
                  <a:srgbClr val="000066"/>
                </a:solidFill>
              </a:rPr>
              <a:t>зроблений</a:t>
            </a:r>
            <a:r>
              <a:rPr lang="ru-RU" dirty="0">
                <a:solidFill>
                  <a:srgbClr val="000066"/>
                </a:solidFill>
              </a:rPr>
              <a:t> перший </a:t>
            </a:r>
            <a:r>
              <a:rPr lang="ru-RU" dirty="0" err="1">
                <a:solidFill>
                  <a:srgbClr val="000066"/>
                </a:solidFill>
              </a:rPr>
              <a:t>крок</a:t>
            </a:r>
            <a:r>
              <a:rPr lang="ru-RU" dirty="0">
                <a:solidFill>
                  <a:srgbClr val="000066"/>
                </a:solidFill>
              </a:rPr>
              <a:t> на шляху </a:t>
            </a:r>
            <a:r>
              <a:rPr lang="ru-RU" dirty="0" err="1">
                <a:solidFill>
                  <a:srgbClr val="000066"/>
                </a:solidFill>
              </a:rPr>
              <a:t>освоєння</a:t>
            </a:r>
            <a:r>
              <a:rPr lang="ru-RU" dirty="0">
                <a:solidFill>
                  <a:srgbClr val="000066"/>
                </a:solidFill>
              </a:rPr>
              <a:t> </a:t>
            </a:r>
            <a:r>
              <a:rPr lang="ru-RU" dirty="0" err="1">
                <a:solidFill>
                  <a:srgbClr val="000066"/>
                </a:solidFill>
              </a:rPr>
              <a:t>відкритого</a:t>
            </a:r>
            <a:r>
              <a:rPr lang="ru-RU" dirty="0">
                <a:solidFill>
                  <a:srgbClr val="000066"/>
                </a:solidFill>
              </a:rPr>
              <a:t> </a:t>
            </a:r>
            <a:r>
              <a:rPr lang="ru-RU" dirty="0" err="1">
                <a:solidFill>
                  <a:srgbClr val="000066"/>
                </a:solidFill>
              </a:rPr>
              <a:t>космічного</a:t>
            </a:r>
            <a:r>
              <a:rPr lang="ru-RU" dirty="0">
                <a:solidFill>
                  <a:srgbClr val="000066"/>
                </a:solidFill>
              </a:rPr>
              <a:t> простору. </a:t>
            </a:r>
            <a:r>
              <a:rPr lang="ru-RU" dirty="0" err="1">
                <a:solidFill>
                  <a:srgbClr val="000066"/>
                </a:solidFill>
              </a:rPr>
              <a:t>Льотчик-космонавт</a:t>
            </a:r>
            <a:r>
              <a:rPr lang="ru-RU" dirty="0">
                <a:solidFill>
                  <a:srgbClr val="000066"/>
                </a:solidFill>
              </a:rPr>
              <a:t> О. Леонов </a:t>
            </a:r>
            <a:r>
              <a:rPr lang="ru-RU" dirty="0" err="1">
                <a:solidFill>
                  <a:srgbClr val="000066"/>
                </a:solidFill>
              </a:rPr>
              <a:t>вийшов</a:t>
            </a:r>
            <a:r>
              <a:rPr lang="ru-RU" dirty="0">
                <a:solidFill>
                  <a:srgbClr val="000066"/>
                </a:solidFill>
              </a:rPr>
              <a:t> </a:t>
            </a:r>
            <a:r>
              <a:rPr lang="ru-RU" dirty="0" err="1">
                <a:solidFill>
                  <a:srgbClr val="000066"/>
                </a:solidFill>
              </a:rPr>
              <a:t>вперше</a:t>
            </a:r>
            <a:r>
              <a:rPr lang="ru-RU" dirty="0">
                <a:solidFill>
                  <a:srgbClr val="000066"/>
                </a:solidFill>
              </a:rPr>
              <a:t> </a:t>
            </a:r>
            <a:r>
              <a:rPr lang="ru-RU" dirty="0" err="1">
                <a:solidFill>
                  <a:srgbClr val="000066"/>
                </a:solidFill>
              </a:rPr>
              <a:t>з</a:t>
            </a:r>
            <a:r>
              <a:rPr lang="ru-RU" dirty="0">
                <a:solidFill>
                  <a:srgbClr val="000066"/>
                </a:solidFill>
              </a:rPr>
              <a:t> </a:t>
            </a:r>
            <a:r>
              <a:rPr lang="ru-RU" dirty="0" err="1">
                <a:solidFill>
                  <a:srgbClr val="000066"/>
                </a:solidFill>
              </a:rPr>
              <a:t>космічного</a:t>
            </a:r>
            <a:r>
              <a:rPr lang="ru-RU" dirty="0">
                <a:solidFill>
                  <a:srgbClr val="000066"/>
                </a:solidFill>
              </a:rPr>
              <a:t> корабля у </a:t>
            </a:r>
            <a:r>
              <a:rPr lang="ru-RU" dirty="0" err="1">
                <a:solidFill>
                  <a:srgbClr val="000066"/>
                </a:solidFill>
              </a:rPr>
              <a:t>відкритий</a:t>
            </a:r>
            <a:r>
              <a:rPr lang="ru-RU" dirty="0">
                <a:solidFill>
                  <a:srgbClr val="000066"/>
                </a:solidFill>
              </a:rPr>
              <a:t> космос. </a:t>
            </a:r>
          </a:p>
          <a:p>
            <a:pPr marL="1608138" indent="-1608138">
              <a:defRPr/>
            </a:pPr>
            <a:endParaRPr lang="ru-RU" dirty="0">
              <a:solidFill>
                <a:srgbClr val="000066"/>
              </a:solidFill>
            </a:endParaRPr>
          </a:p>
          <a:p>
            <a:pPr marL="1254125" indent="-1254125">
              <a:defRPr/>
            </a:pPr>
            <a:r>
              <a:rPr lang="ru-RU" sz="2000" b="1" dirty="0">
                <a:solidFill>
                  <a:srgbClr val="C00000"/>
                </a:solidFill>
              </a:rPr>
              <a:t>21.07.69 р.</a:t>
            </a:r>
            <a:r>
              <a:rPr lang="ru-RU" dirty="0">
                <a:solidFill>
                  <a:srgbClr val="000066"/>
                </a:solidFill>
              </a:rPr>
              <a:t> - в 5</a:t>
            </a:r>
            <a:r>
              <a:rPr lang="uk-UA" dirty="0">
                <a:solidFill>
                  <a:srgbClr val="000066"/>
                </a:solidFill>
              </a:rPr>
              <a:t>г.</a:t>
            </a:r>
            <a:r>
              <a:rPr lang="ru-RU" dirty="0">
                <a:solidFill>
                  <a:srgbClr val="000066"/>
                </a:solidFill>
              </a:rPr>
              <a:t>56 </a:t>
            </a:r>
            <a:r>
              <a:rPr lang="ru-RU" dirty="0" err="1">
                <a:solidFill>
                  <a:srgbClr val="000066"/>
                </a:solidFill>
              </a:rPr>
              <a:t>хв</a:t>
            </a:r>
            <a:r>
              <a:rPr lang="ru-RU" dirty="0">
                <a:solidFill>
                  <a:srgbClr val="000066"/>
                </a:solidFill>
              </a:rPr>
              <a:t> на </a:t>
            </a:r>
            <a:r>
              <a:rPr lang="ru-RU" dirty="0" err="1">
                <a:solidFill>
                  <a:srgbClr val="000066"/>
                </a:solidFill>
              </a:rPr>
              <a:t>поверхню</a:t>
            </a:r>
            <a:r>
              <a:rPr lang="ru-RU" dirty="0">
                <a:solidFill>
                  <a:srgbClr val="000066"/>
                </a:solidFill>
              </a:rPr>
              <a:t> </a:t>
            </a:r>
            <a:r>
              <a:rPr lang="ru-RU" dirty="0" err="1">
                <a:solidFill>
                  <a:srgbClr val="000066"/>
                </a:solidFill>
              </a:rPr>
              <a:t>Місяця</a:t>
            </a:r>
            <a:r>
              <a:rPr lang="ru-RU" dirty="0">
                <a:solidFill>
                  <a:srgbClr val="000066"/>
                </a:solidFill>
              </a:rPr>
              <a:t> вступи</a:t>
            </a:r>
            <a:r>
              <a:rPr lang="uk-UA" dirty="0" err="1">
                <a:solidFill>
                  <a:srgbClr val="000066"/>
                </a:solidFill>
              </a:rPr>
              <a:t>ла</a:t>
            </a:r>
            <a:r>
              <a:rPr lang="ru-RU" dirty="0">
                <a:solidFill>
                  <a:srgbClr val="000066"/>
                </a:solidFill>
              </a:rPr>
              <a:t> перш</a:t>
            </a:r>
            <a:r>
              <a:rPr lang="uk-UA" dirty="0">
                <a:solidFill>
                  <a:srgbClr val="000066"/>
                </a:solidFill>
              </a:rPr>
              <a:t>а людина</a:t>
            </a:r>
            <a:r>
              <a:rPr lang="ru-RU" dirty="0">
                <a:solidFill>
                  <a:srgbClr val="000066"/>
                </a:solidFill>
              </a:rPr>
              <a:t> - </a:t>
            </a:r>
            <a:r>
              <a:rPr lang="ru-RU" dirty="0" err="1">
                <a:solidFill>
                  <a:srgbClr val="000066"/>
                </a:solidFill>
              </a:rPr>
              <a:t>американський</a:t>
            </a:r>
            <a:r>
              <a:rPr lang="ru-RU" dirty="0">
                <a:solidFill>
                  <a:srgbClr val="000066"/>
                </a:solidFill>
              </a:rPr>
              <a:t> космонавт </a:t>
            </a:r>
            <a:r>
              <a:rPr lang="ru-RU" dirty="0" err="1">
                <a:solidFill>
                  <a:srgbClr val="000066"/>
                </a:solidFill>
              </a:rPr>
              <a:t>Н.Армстронг</a:t>
            </a:r>
            <a:r>
              <a:rPr lang="ru-RU" dirty="0">
                <a:solidFill>
                  <a:srgbClr val="000066"/>
                </a:solidFill>
              </a:rPr>
              <a:t> </a:t>
            </a:r>
            <a:r>
              <a:rPr lang="ru-RU" dirty="0" err="1">
                <a:solidFill>
                  <a:srgbClr val="000066"/>
                </a:solidFill>
              </a:rPr>
              <a:t>і</a:t>
            </a:r>
            <a:r>
              <a:rPr lang="ru-RU" dirty="0">
                <a:solidFill>
                  <a:srgbClr val="000066"/>
                </a:solidFill>
              </a:rPr>
              <a:t> </a:t>
            </a:r>
            <a:r>
              <a:rPr lang="ru-RU" dirty="0" err="1">
                <a:solidFill>
                  <a:srgbClr val="000066"/>
                </a:solidFill>
              </a:rPr>
              <a:t>потім</a:t>
            </a:r>
            <a:r>
              <a:rPr lang="ru-RU" dirty="0">
                <a:solidFill>
                  <a:srgbClr val="000066"/>
                </a:solidFill>
              </a:rPr>
              <a:t> до </a:t>
            </a:r>
            <a:r>
              <a:rPr lang="ru-RU" dirty="0" err="1">
                <a:solidFill>
                  <a:srgbClr val="000066"/>
                </a:solidFill>
              </a:rPr>
              <a:t>нього</a:t>
            </a:r>
            <a:r>
              <a:rPr lang="ru-RU" dirty="0">
                <a:solidFill>
                  <a:srgbClr val="000066"/>
                </a:solidFill>
              </a:rPr>
              <a:t> </a:t>
            </a:r>
            <a:r>
              <a:rPr lang="ru-RU" dirty="0" err="1">
                <a:solidFill>
                  <a:srgbClr val="000066"/>
                </a:solidFill>
              </a:rPr>
              <a:t>приєднався</a:t>
            </a:r>
            <a:r>
              <a:rPr lang="ru-RU" dirty="0">
                <a:solidFill>
                  <a:srgbClr val="000066"/>
                </a:solidFill>
              </a:rPr>
              <a:t> </a:t>
            </a:r>
            <a:r>
              <a:rPr lang="ru-RU" dirty="0" err="1">
                <a:solidFill>
                  <a:srgbClr val="000066"/>
                </a:solidFill>
              </a:rPr>
              <a:t>Е.Олдрін</a:t>
            </a:r>
            <a:r>
              <a:rPr lang="ru-RU" dirty="0">
                <a:solidFill>
                  <a:srgbClr val="000066"/>
                </a:solidFill>
              </a:rPr>
              <a:t>. </a:t>
            </a:r>
            <a:r>
              <a:rPr lang="ru-RU" dirty="0" err="1">
                <a:solidFill>
                  <a:srgbClr val="000066"/>
                </a:solidFill>
              </a:rPr>
              <a:t>Космонавти</a:t>
            </a:r>
            <a:r>
              <a:rPr lang="ru-RU" dirty="0">
                <a:solidFill>
                  <a:srgbClr val="000066"/>
                </a:solidFill>
              </a:rPr>
              <a:t> </a:t>
            </a:r>
            <a:r>
              <a:rPr lang="ru-RU" dirty="0" err="1">
                <a:solidFill>
                  <a:srgbClr val="000066"/>
                </a:solidFill>
              </a:rPr>
              <a:t>пробули</a:t>
            </a:r>
            <a:r>
              <a:rPr lang="ru-RU" dirty="0">
                <a:solidFill>
                  <a:srgbClr val="000066"/>
                </a:solidFill>
              </a:rPr>
              <a:t> на </a:t>
            </a:r>
            <a:r>
              <a:rPr lang="ru-RU" dirty="0" err="1">
                <a:solidFill>
                  <a:srgbClr val="000066"/>
                </a:solidFill>
              </a:rPr>
              <a:t>Місяці</a:t>
            </a:r>
            <a:r>
              <a:rPr lang="ru-RU" dirty="0">
                <a:solidFill>
                  <a:srgbClr val="000066"/>
                </a:solidFill>
              </a:rPr>
              <a:t> 21</a:t>
            </a:r>
            <a:r>
              <a:rPr lang="uk-UA" dirty="0">
                <a:solidFill>
                  <a:srgbClr val="000066"/>
                </a:solidFill>
              </a:rPr>
              <a:t>г</a:t>
            </a:r>
            <a:r>
              <a:rPr lang="ru-RU" dirty="0">
                <a:solidFill>
                  <a:srgbClr val="000066"/>
                </a:solidFill>
              </a:rPr>
              <a:t> 36</a:t>
            </a:r>
            <a:r>
              <a:rPr lang="uk-UA" dirty="0" err="1">
                <a:solidFill>
                  <a:srgbClr val="000066"/>
                </a:solidFill>
              </a:rPr>
              <a:t>хв</a:t>
            </a:r>
            <a:r>
              <a:rPr lang="ru-RU" dirty="0">
                <a:solidFill>
                  <a:srgbClr val="000066"/>
                </a:solidFill>
              </a:rPr>
              <a:t>. </a:t>
            </a:r>
            <a:r>
              <a:rPr lang="ru-RU" dirty="0" err="1">
                <a:solidFill>
                  <a:srgbClr val="000066"/>
                </a:solidFill>
              </a:rPr>
              <a:t>Третій</a:t>
            </a:r>
            <a:r>
              <a:rPr lang="ru-RU" dirty="0">
                <a:solidFill>
                  <a:srgbClr val="000066"/>
                </a:solidFill>
              </a:rPr>
              <a:t> член </a:t>
            </a:r>
            <a:r>
              <a:rPr lang="ru-RU" dirty="0" err="1">
                <a:solidFill>
                  <a:srgbClr val="000066"/>
                </a:solidFill>
              </a:rPr>
              <a:t>екіпажу</a:t>
            </a:r>
            <a:r>
              <a:rPr lang="ru-RU" dirty="0">
                <a:solidFill>
                  <a:srgbClr val="000066"/>
                </a:solidFill>
              </a:rPr>
              <a:t> «Аполлона-11» - </a:t>
            </a:r>
            <a:r>
              <a:rPr lang="ru-RU" dirty="0" err="1">
                <a:solidFill>
                  <a:srgbClr val="000066"/>
                </a:solidFill>
              </a:rPr>
              <a:t>М.Коллінз</a:t>
            </a:r>
            <a:r>
              <a:rPr lang="ru-RU" dirty="0">
                <a:solidFill>
                  <a:srgbClr val="000066"/>
                </a:solidFill>
              </a:rPr>
              <a:t> </a:t>
            </a:r>
            <a:r>
              <a:rPr lang="ru-RU" dirty="0" err="1">
                <a:solidFill>
                  <a:srgbClr val="000066"/>
                </a:solidFill>
              </a:rPr>
              <a:t>перебував</a:t>
            </a:r>
            <a:r>
              <a:rPr lang="ru-RU" dirty="0">
                <a:solidFill>
                  <a:srgbClr val="000066"/>
                </a:solidFill>
              </a:rPr>
              <a:t> на борту корабля</a:t>
            </a:r>
            <a:r>
              <a:rPr lang="uk-UA" dirty="0">
                <a:solidFill>
                  <a:srgbClr val="000066"/>
                </a:solidFill>
              </a:rPr>
              <a:t>.</a:t>
            </a:r>
            <a:endParaRPr lang="ru-RU" dirty="0">
              <a:solidFill>
                <a:srgbClr val="000066"/>
              </a:solidFill>
            </a:endParaRPr>
          </a:p>
          <a:p>
            <a:pPr>
              <a:defRPr/>
            </a:pPr>
            <a:endParaRPr lang="ru-RU" dirty="0"/>
          </a:p>
        </p:txBody>
      </p:sp>
      <p:pic>
        <p:nvPicPr>
          <p:cNvPr id="67587" name="Picture 2" descr="1 спутник пр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72250" y="428625"/>
            <a:ext cx="2122488" cy="164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7588" name="Picture 4" descr="s_560i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72250" y="2286000"/>
            <a:ext cx="2095500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7589" name="Рисунок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572250" y="4214813"/>
            <a:ext cx="2190750" cy="1643062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pic>
        <p:nvPicPr>
          <p:cNvPr id="67590" name="Picture 3" descr="C:\Documents and Settings\Lidok\Рабочий стол\Космос\35d5bcd628e72e52e6344284bd545b84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1500" y="4714875"/>
            <a:ext cx="866775" cy="1228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282" y="214290"/>
            <a:ext cx="2678810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uk-UA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Плутон</a:t>
            </a:r>
          </a:p>
        </p:txBody>
      </p:sp>
      <p:pic>
        <p:nvPicPr>
          <p:cNvPr id="68611" name="Рисунок 2" descr="9c365933dc8e2e5c9e74ed71f30ff3e7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0800000">
            <a:off x="4286250" y="2214563"/>
            <a:ext cx="2714625" cy="1357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8612" name="Рисунок 3" descr="9c365933dc8e2e5c9e74ed71f30ff3e7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0800000">
            <a:off x="5429250" y="3357563"/>
            <a:ext cx="190500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8613" name="Рисунок 4" descr="9c365933dc8e2e5c9e74ed71f30ff3e7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0800000">
            <a:off x="1714500" y="2500313"/>
            <a:ext cx="4714875" cy="2357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8614" name="Рисунок 5" descr="9c365933dc8e2e5c9e74ed71f30ff3e7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0800000">
            <a:off x="4357688" y="4572000"/>
            <a:ext cx="190500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9000" r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5" descr="rocket_cartoon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-6134654">
            <a:off x="117475" y="4781550"/>
            <a:ext cx="942975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403 -0.00695 C 0.04618 -0.00162 0.04062 -0.0037 0.05069 -0.00023 C 0.06684 -0.00116 0.0842 0.00393 0.09896 -0.00486 C 0.10729 -0.00995 0.11111 -0.01644 0.11736 -0.02477 C 0.12344 -0.03287 0.13229 -0.03912 0.13889 -0.04699 C 0.15069 -0.06111 0.15937 -0.07685 0.17222 -0.08912 C 0.17552 -0.09236 0.17569 -0.09954 0.17899 -0.10255 C 0.18073 -0.10394 0.18229 -0.10556 0.18403 -0.10695 C 0.19288 -0.12477 0.18125 -0.10324 0.19236 -0.11806 C 0.20347 -0.13287 0.18733 -0.11736 0.20069 -0.12917 C 0.20295 -0.13357 0.20503 -0.1382 0.20729 -0.14259 C 0.2092 -0.14653 0.20868 -0.15185 0.21059 -0.15579 C 0.21875 -0.17222 0.22326 -0.18357 0.22726 -0.20255 C 0.22847 -0.20903 0.22847 -0.2162 0.23056 -0.22245 C 0.23229 -0.22732 0.23733 -0.23588 0.23733 -0.23565 C 0.23958 -0.24537 0.24236 -0.26482 0.24236 -0.26458 C 0.24358 -0.28241 0.24566 -0.29699 0.24896 -0.31366 C 0.25069 -0.42176 0.25052 -0.38033 0.25052 -0.4382 " pathEditMode="relative" rAng="0" ptsTypes="fffffffffffffffff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8" y="-21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214290"/>
            <a:ext cx="2350836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uk-UA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Земля</a:t>
            </a:r>
            <a:endParaRPr lang="ru-RU" sz="5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TextBox 1"/>
          <p:cNvSpPr txBox="1">
            <a:spLocks noChangeArrowheads="1"/>
          </p:cNvSpPr>
          <p:nvPr/>
        </p:nvSpPr>
        <p:spPr bwMode="auto">
          <a:xfrm>
            <a:off x="642938" y="714375"/>
            <a:ext cx="5072062" cy="354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i="1">
                <a:solidFill>
                  <a:srgbClr val="000066"/>
                </a:solidFill>
                <a:latin typeface="Book Antiqua" pitchFamily="18" charset="0"/>
              </a:rPr>
              <a:t>З космосу - Земля тендітна,</a:t>
            </a:r>
          </a:p>
          <a:p>
            <a:r>
              <a:rPr lang="ru-RU" sz="2800" i="1">
                <a:solidFill>
                  <a:srgbClr val="000066"/>
                </a:solidFill>
                <a:latin typeface="Book Antiqua" pitchFamily="18" charset="0"/>
              </a:rPr>
              <a:t>Невелика і блакитна,</a:t>
            </a:r>
          </a:p>
          <a:p>
            <a:r>
              <a:rPr lang="ru-RU" sz="2800" i="1">
                <a:solidFill>
                  <a:srgbClr val="000066"/>
                </a:solidFill>
                <a:latin typeface="Book Antiqua" pitchFamily="18" charset="0"/>
              </a:rPr>
              <a:t>І кордони непомітні - </a:t>
            </a:r>
          </a:p>
          <a:p>
            <a:r>
              <a:rPr lang="ru-RU" sz="2800" i="1">
                <a:solidFill>
                  <a:srgbClr val="000066"/>
                </a:solidFill>
                <a:latin typeface="Book Antiqua" pitchFamily="18" charset="0"/>
              </a:rPr>
              <a:t>Ніби спільно всі живуть...</a:t>
            </a:r>
          </a:p>
          <a:p>
            <a:r>
              <a:rPr lang="ru-RU" sz="2800" i="1">
                <a:solidFill>
                  <a:srgbClr val="000066"/>
                </a:solidFill>
                <a:latin typeface="Book Antiqua" pitchFamily="18" charset="0"/>
              </a:rPr>
              <a:t>Мабуть так колись і буде,</a:t>
            </a:r>
          </a:p>
          <a:p>
            <a:r>
              <a:rPr lang="ru-RU" sz="2800" i="1">
                <a:solidFill>
                  <a:srgbClr val="000066"/>
                </a:solidFill>
                <a:latin typeface="Book Antiqua" pitchFamily="18" charset="0"/>
              </a:rPr>
              <a:t>Бо як в космос вийшли люди, </a:t>
            </a:r>
          </a:p>
          <a:p>
            <a:r>
              <a:rPr lang="ru-RU" sz="2800" i="1">
                <a:solidFill>
                  <a:srgbClr val="000066"/>
                </a:solidFill>
                <a:latin typeface="Book Antiqua" pitchFamily="18" charset="0"/>
              </a:rPr>
              <a:t>Й на Землі лад наведуть!</a:t>
            </a:r>
          </a:p>
          <a:p>
            <a:endParaRPr lang="ru-RU" sz="2800" i="1">
              <a:solidFill>
                <a:srgbClr val="000066"/>
              </a:solidFill>
              <a:latin typeface="Book Antiqua" pitchFamily="18" charset="0"/>
            </a:endParaRPr>
          </a:p>
        </p:txBody>
      </p:sp>
      <p:pic>
        <p:nvPicPr>
          <p:cNvPr id="71683" name="Picture 2" descr="C:\Documents and Settings\Lidok\Рабочий стол\Космос\144653075f46c88e0d33f3d4a73e489c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57813" y="3143250"/>
            <a:ext cx="3000375" cy="300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706" name="Picture 6" descr="1222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707" name="Picture 2" descr="C:\Documents and Settings\Lidok\Рабочий стол\Космос\ac2279a6188849f395506c0daa1584fc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86125" y="3500438"/>
            <a:ext cx="942975" cy="94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708" name="Picture 3" descr="C:\Documents and Settings\Lidok\Рабочий стол\Космос\ac2279a6188849f395506c0daa1584fc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85938" y="1785938"/>
            <a:ext cx="1514475" cy="151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709" name="Picture 4" descr="C:\Documents and Settings\Lidok\Рабочий стол\Космос\ac2279a6188849f395506c0daa1584fc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86313" y="357188"/>
            <a:ext cx="1828800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710" name="Picture 5" descr="C:\Documents and Settings\Lidok\Рабочий стол\Космос\ac2279a6188849f395506c0daa1584fc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72375" y="2857500"/>
            <a:ext cx="942975" cy="94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711" name="Picture 6" descr="C:\Documents and Settings\Lidok\Рабочий стол\Космос\ac2279a6188849f395506c0daa1584fc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29000" y="928688"/>
            <a:ext cx="942975" cy="94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712" name="Picture 7" descr="C:\Documents and Settings\Lidok\Рабочий стол\Космос\ac2279a6188849f395506c0daa1584fc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50" y="2714625"/>
            <a:ext cx="1471613" cy="1471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713" name="Picture 8" descr="C:\Documents and Settings\Lidok\Рабочий стол\Космос\ac2279a6188849f395506c0daa1584fc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429500" y="928688"/>
            <a:ext cx="942975" cy="94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714" name="Picture 9" descr="C:\Documents and Settings\Lidok\Рабочий стол\Космос\ac2279a6188849f395506c0daa1584fc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5000" y="3643313"/>
            <a:ext cx="942975" cy="94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extBox 1"/>
          <p:cNvSpPr txBox="1">
            <a:spLocks noChangeArrowheads="1"/>
          </p:cNvSpPr>
          <p:nvPr/>
        </p:nvSpPr>
        <p:spPr bwMode="auto">
          <a:xfrm>
            <a:off x="500063" y="571500"/>
            <a:ext cx="28575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2400" b="1"/>
              <a:t>Команда</a:t>
            </a:r>
            <a:endParaRPr lang="ru-RU" sz="2400" b="1"/>
          </a:p>
        </p:txBody>
      </p:sp>
      <p:sp>
        <p:nvSpPr>
          <p:cNvPr id="23555" name="TextBox 2"/>
          <p:cNvSpPr txBox="1">
            <a:spLocks noChangeArrowheads="1"/>
          </p:cNvSpPr>
          <p:nvPr/>
        </p:nvSpPr>
        <p:spPr bwMode="auto">
          <a:xfrm>
            <a:off x="357188" y="1000125"/>
            <a:ext cx="8429625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2000">
                <a:solidFill>
                  <a:srgbClr val="C00000"/>
                </a:solidFill>
              </a:rPr>
              <a:t>Завдання.</a:t>
            </a:r>
            <a:r>
              <a:rPr lang="uk-UA" sz="2000"/>
              <a:t> </a:t>
            </a:r>
            <a:r>
              <a:rPr lang="uk-UA" sz="2000">
                <a:solidFill>
                  <a:srgbClr val="000066"/>
                </a:solidFill>
              </a:rPr>
              <a:t>Чи зможемо швидко бігти по математичних східцях або, як кажуть космонавти, по трапу?</a:t>
            </a:r>
            <a:endParaRPr lang="ru-RU" sz="2000">
              <a:solidFill>
                <a:srgbClr val="000066"/>
              </a:solidFill>
            </a:endParaRPr>
          </a:p>
          <a:p>
            <a:endParaRPr lang="ru-RU" sz="2000"/>
          </a:p>
        </p:txBody>
      </p:sp>
      <p:cxnSp>
        <p:nvCxnSpPr>
          <p:cNvPr id="17" name="Прямая соединительная линия 16"/>
          <p:cNvCxnSpPr/>
          <p:nvPr/>
        </p:nvCxnSpPr>
        <p:spPr>
          <a:xfrm>
            <a:off x="571500" y="3500438"/>
            <a:ext cx="1428750" cy="1587"/>
          </a:xfrm>
          <a:prstGeom prst="line">
            <a:avLst/>
          </a:prstGeom>
          <a:ln w="38100">
            <a:solidFill>
              <a:srgbClr val="00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2000250" y="2928938"/>
            <a:ext cx="1428750" cy="1587"/>
          </a:xfrm>
          <a:prstGeom prst="line">
            <a:avLst/>
          </a:prstGeom>
          <a:ln w="38100">
            <a:solidFill>
              <a:srgbClr val="00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3429000" y="2357438"/>
            <a:ext cx="1428750" cy="1587"/>
          </a:xfrm>
          <a:prstGeom prst="line">
            <a:avLst/>
          </a:prstGeom>
          <a:ln w="38100">
            <a:solidFill>
              <a:srgbClr val="00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4857750" y="2928938"/>
            <a:ext cx="1428750" cy="1587"/>
          </a:xfrm>
          <a:prstGeom prst="line">
            <a:avLst/>
          </a:prstGeom>
          <a:ln w="38100">
            <a:solidFill>
              <a:srgbClr val="00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>
            <a:off x="6286500" y="3500438"/>
            <a:ext cx="1428750" cy="1587"/>
          </a:xfrm>
          <a:prstGeom prst="line">
            <a:avLst/>
          </a:prstGeom>
          <a:ln w="38100">
            <a:solidFill>
              <a:srgbClr val="00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642938" y="5929313"/>
            <a:ext cx="1428750" cy="1587"/>
          </a:xfrm>
          <a:prstGeom prst="line">
            <a:avLst/>
          </a:prstGeom>
          <a:ln w="38100">
            <a:solidFill>
              <a:srgbClr val="00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>
            <a:off x="2071688" y="5357813"/>
            <a:ext cx="1428750" cy="1587"/>
          </a:xfrm>
          <a:prstGeom prst="line">
            <a:avLst/>
          </a:prstGeom>
          <a:ln w="38100">
            <a:solidFill>
              <a:srgbClr val="00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>
            <a:off x="3500438" y="4786313"/>
            <a:ext cx="1428750" cy="1587"/>
          </a:xfrm>
          <a:prstGeom prst="line">
            <a:avLst/>
          </a:prstGeom>
          <a:ln w="38100">
            <a:solidFill>
              <a:srgbClr val="00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>
            <a:off x="4929188" y="5357813"/>
            <a:ext cx="1428750" cy="1587"/>
          </a:xfrm>
          <a:prstGeom prst="line">
            <a:avLst/>
          </a:prstGeom>
          <a:ln w="38100">
            <a:solidFill>
              <a:srgbClr val="00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>
            <a:off x="6357938" y="5929313"/>
            <a:ext cx="1428750" cy="1587"/>
          </a:xfrm>
          <a:prstGeom prst="line">
            <a:avLst/>
          </a:prstGeom>
          <a:ln w="38100">
            <a:solidFill>
              <a:srgbClr val="00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 rot="5400000">
            <a:off x="1715294" y="3213894"/>
            <a:ext cx="571500" cy="1588"/>
          </a:xfrm>
          <a:prstGeom prst="line">
            <a:avLst/>
          </a:prstGeom>
          <a:ln w="38100">
            <a:solidFill>
              <a:srgbClr val="00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 rot="5400000">
            <a:off x="3144044" y="2642394"/>
            <a:ext cx="571500" cy="1588"/>
          </a:xfrm>
          <a:prstGeom prst="line">
            <a:avLst/>
          </a:prstGeom>
          <a:ln w="38100">
            <a:solidFill>
              <a:srgbClr val="00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 rot="5400000">
            <a:off x="4572794" y="2642394"/>
            <a:ext cx="571500" cy="1588"/>
          </a:xfrm>
          <a:prstGeom prst="line">
            <a:avLst/>
          </a:prstGeom>
          <a:ln w="38100">
            <a:solidFill>
              <a:srgbClr val="00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/>
          <p:nvPr/>
        </p:nvCxnSpPr>
        <p:spPr>
          <a:xfrm rot="5400000">
            <a:off x="6001544" y="3213894"/>
            <a:ext cx="571500" cy="1588"/>
          </a:xfrm>
          <a:prstGeom prst="line">
            <a:avLst/>
          </a:prstGeom>
          <a:ln w="38100">
            <a:solidFill>
              <a:srgbClr val="00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 rot="5400000">
            <a:off x="1786732" y="5642769"/>
            <a:ext cx="571500" cy="1587"/>
          </a:xfrm>
          <a:prstGeom prst="line">
            <a:avLst/>
          </a:prstGeom>
          <a:ln w="38100">
            <a:solidFill>
              <a:srgbClr val="00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/>
          <p:nvPr/>
        </p:nvCxnSpPr>
        <p:spPr>
          <a:xfrm rot="5400000">
            <a:off x="3215482" y="5071269"/>
            <a:ext cx="571500" cy="1587"/>
          </a:xfrm>
          <a:prstGeom prst="line">
            <a:avLst/>
          </a:prstGeom>
          <a:ln w="38100">
            <a:solidFill>
              <a:srgbClr val="00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/>
          <p:nvPr/>
        </p:nvCxnSpPr>
        <p:spPr>
          <a:xfrm rot="5400000">
            <a:off x="4644232" y="5071269"/>
            <a:ext cx="571500" cy="1587"/>
          </a:xfrm>
          <a:prstGeom prst="line">
            <a:avLst/>
          </a:prstGeom>
          <a:ln w="38100">
            <a:solidFill>
              <a:srgbClr val="00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/>
        </p:nvCxnSpPr>
        <p:spPr>
          <a:xfrm rot="5400000">
            <a:off x="6072982" y="5642769"/>
            <a:ext cx="571500" cy="1587"/>
          </a:xfrm>
          <a:prstGeom prst="line">
            <a:avLst/>
          </a:prstGeom>
          <a:ln w="38100">
            <a:solidFill>
              <a:srgbClr val="00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574" name="Прямоугольник 36"/>
          <p:cNvSpPr>
            <a:spLocks noChangeArrowheads="1"/>
          </p:cNvSpPr>
          <p:nvPr/>
        </p:nvSpPr>
        <p:spPr bwMode="auto">
          <a:xfrm>
            <a:off x="428625" y="1928813"/>
            <a:ext cx="15716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>
                <a:latin typeface="Times New Roman" pitchFamily="18" charset="0"/>
                <a:cs typeface="Times New Roman" pitchFamily="18" charset="0"/>
              </a:rPr>
              <a:t>Команда</a:t>
            </a:r>
            <a:r>
              <a:rPr lang="uk-UA" sz="2000" b="1"/>
              <a:t> </a:t>
            </a:r>
            <a:r>
              <a:rPr lang="uk-UA" sz="2800" b="1"/>
              <a:t>α:</a:t>
            </a:r>
            <a:endParaRPr lang="ru-RU" sz="2800"/>
          </a:p>
        </p:txBody>
      </p:sp>
      <p:sp>
        <p:nvSpPr>
          <p:cNvPr id="23575" name="Прямоугольник 37"/>
          <p:cNvSpPr>
            <a:spLocks noChangeArrowheads="1"/>
          </p:cNvSpPr>
          <p:nvPr/>
        </p:nvSpPr>
        <p:spPr bwMode="auto">
          <a:xfrm>
            <a:off x="571500" y="4572000"/>
            <a:ext cx="14827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>
                <a:latin typeface="Times New Roman" pitchFamily="18" charset="0"/>
                <a:cs typeface="Times New Roman" pitchFamily="18" charset="0"/>
              </a:rPr>
              <a:t>Команда</a:t>
            </a:r>
            <a:r>
              <a:rPr lang="uk-UA" sz="2000" b="1"/>
              <a:t> </a:t>
            </a:r>
            <a:r>
              <a:rPr lang="uk-UA" sz="2800" b="1"/>
              <a:t>β</a:t>
            </a:r>
            <a:r>
              <a:rPr lang="ru-RU" sz="200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ru-RU" sz="2000"/>
          </a:p>
        </p:txBody>
      </p:sp>
      <p:sp>
        <p:nvSpPr>
          <p:cNvPr id="23576" name="TextBox 53"/>
          <p:cNvSpPr txBox="1">
            <a:spLocks noChangeArrowheads="1"/>
          </p:cNvSpPr>
          <p:nvPr/>
        </p:nvSpPr>
        <p:spPr bwMode="auto">
          <a:xfrm>
            <a:off x="857250" y="3071813"/>
            <a:ext cx="107156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b="1">
                <a:solidFill>
                  <a:srgbClr val="000066"/>
                </a:solidFill>
              </a:rPr>
              <a:t>0,1+0,2</a:t>
            </a:r>
            <a:endParaRPr lang="ru-RU" b="1">
              <a:solidFill>
                <a:srgbClr val="000066"/>
              </a:solidFill>
            </a:endParaRPr>
          </a:p>
        </p:txBody>
      </p:sp>
      <p:sp>
        <p:nvSpPr>
          <p:cNvPr id="23577" name="TextBox 54"/>
          <p:cNvSpPr txBox="1">
            <a:spLocks noChangeArrowheads="1"/>
          </p:cNvSpPr>
          <p:nvPr/>
        </p:nvSpPr>
        <p:spPr bwMode="auto">
          <a:xfrm>
            <a:off x="2071688" y="2428875"/>
            <a:ext cx="12858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b="1">
                <a:solidFill>
                  <a:srgbClr val="000066"/>
                </a:solidFill>
              </a:rPr>
              <a:t>0,08+0,02</a:t>
            </a:r>
            <a:endParaRPr lang="ru-RU" b="1">
              <a:solidFill>
                <a:srgbClr val="000066"/>
              </a:solidFill>
            </a:endParaRPr>
          </a:p>
        </p:txBody>
      </p:sp>
      <p:sp>
        <p:nvSpPr>
          <p:cNvPr id="23578" name="TextBox 55"/>
          <p:cNvSpPr txBox="1">
            <a:spLocks noChangeArrowheads="1"/>
          </p:cNvSpPr>
          <p:nvPr/>
        </p:nvSpPr>
        <p:spPr bwMode="auto">
          <a:xfrm>
            <a:off x="3429000" y="1857375"/>
            <a:ext cx="14287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b="1">
                <a:solidFill>
                  <a:srgbClr val="000066"/>
                </a:solidFill>
              </a:rPr>
              <a:t>0,4+0,3+0,6</a:t>
            </a:r>
            <a:endParaRPr lang="ru-RU" b="1">
              <a:solidFill>
                <a:srgbClr val="000066"/>
              </a:solidFill>
            </a:endParaRPr>
          </a:p>
        </p:txBody>
      </p:sp>
      <p:sp>
        <p:nvSpPr>
          <p:cNvPr id="23579" name="TextBox 56"/>
          <p:cNvSpPr txBox="1">
            <a:spLocks noChangeArrowheads="1"/>
          </p:cNvSpPr>
          <p:nvPr/>
        </p:nvSpPr>
        <p:spPr bwMode="auto">
          <a:xfrm>
            <a:off x="5000625" y="2500313"/>
            <a:ext cx="107156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b="1">
                <a:solidFill>
                  <a:srgbClr val="000066"/>
                </a:solidFill>
              </a:rPr>
              <a:t>13,7- 7</a:t>
            </a:r>
            <a:endParaRPr lang="ru-RU" b="1">
              <a:solidFill>
                <a:srgbClr val="000066"/>
              </a:solidFill>
            </a:endParaRPr>
          </a:p>
        </p:txBody>
      </p:sp>
      <p:sp>
        <p:nvSpPr>
          <p:cNvPr id="23580" name="TextBox 57"/>
          <p:cNvSpPr txBox="1">
            <a:spLocks noChangeArrowheads="1"/>
          </p:cNvSpPr>
          <p:nvPr/>
        </p:nvSpPr>
        <p:spPr bwMode="auto">
          <a:xfrm>
            <a:off x="6357938" y="3000375"/>
            <a:ext cx="135731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b="1">
                <a:solidFill>
                  <a:srgbClr val="000066"/>
                </a:solidFill>
              </a:rPr>
              <a:t>13,7- 11,7</a:t>
            </a:r>
            <a:endParaRPr lang="ru-RU" b="1">
              <a:solidFill>
                <a:srgbClr val="000066"/>
              </a:solidFill>
            </a:endParaRPr>
          </a:p>
        </p:txBody>
      </p:sp>
      <p:sp>
        <p:nvSpPr>
          <p:cNvPr id="23581" name="TextBox 58"/>
          <p:cNvSpPr txBox="1">
            <a:spLocks noChangeArrowheads="1"/>
          </p:cNvSpPr>
          <p:nvPr/>
        </p:nvSpPr>
        <p:spPr bwMode="auto">
          <a:xfrm>
            <a:off x="714375" y="5500688"/>
            <a:ext cx="107156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b="1">
                <a:solidFill>
                  <a:srgbClr val="000066"/>
                </a:solidFill>
              </a:rPr>
              <a:t>0,3+0,2</a:t>
            </a:r>
            <a:endParaRPr lang="ru-RU" b="1">
              <a:solidFill>
                <a:srgbClr val="000066"/>
              </a:solidFill>
            </a:endParaRPr>
          </a:p>
        </p:txBody>
      </p:sp>
      <p:sp>
        <p:nvSpPr>
          <p:cNvPr id="23582" name="TextBox 59"/>
          <p:cNvSpPr txBox="1">
            <a:spLocks noChangeArrowheads="1"/>
          </p:cNvSpPr>
          <p:nvPr/>
        </p:nvSpPr>
        <p:spPr bwMode="auto">
          <a:xfrm>
            <a:off x="2143125" y="4929188"/>
            <a:ext cx="128587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b="1">
                <a:solidFill>
                  <a:srgbClr val="000066"/>
                </a:solidFill>
              </a:rPr>
              <a:t>0,07+0,03</a:t>
            </a:r>
            <a:endParaRPr lang="ru-RU" b="1">
              <a:solidFill>
                <a:srgbClr val="000066"/>
              </a:solidFill>
            </a:endParaRPr>
          </a:p>
        </p:txBody>
      </p:sp>
      <p:sp>
        <p:nvSpPr>
          <p:cNvPr id="23583" name="TextBox 60"/>
          <p:cNvSpPr txBox="1">
            <a:spLocks noChangeArrowheads="1"/>
          </p:cNvSpPr>
          <p:nvPr/>
        </p:nvSpPr>
        <p:spPr bwMode="auto">
          <a:xfrm>
            <a:off x="3500438" y="4286250"/>
            <a:ext cx="14287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b="1">
                <a:solidFill>
                  <a:srgbClr val="000066"/>
                </a:solidFill>
              </a:rPr>
              <a:t>0,2+0,3+0,8</a:t>
            </a:r>
            <a:endParaRPr lang="ru-RU" b="1">
              <a:solidFill>
                <a:srgbClr val="000066"/>
              </a:solidFill>
            </a:endParaRPr>
          </a:p>
        </p:txBody>
      </p:sp>
      <p:sp>
        <p:nvSpPr>
          <p:cNvPr id="23584" name="TextBox 61"/>
          <p:cNvSpPr txBox="1">
            <a:spLocks noChangeArrowheads="1"/>
          </p:cNvSpPr>
          <p:nvPr/>
        </p:nvSpPr>
        <p:spPr bwMode="auto">
          <a:xfrm>
            <a:off x="5072063" y="4857750"/>
            <a:ext cx="107156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b="1">
                <a:solidFill>
                  <a:srgbClr val="000066"/>
                </a:solidFill>
              </a:rPr>
              <a:t>12,9- 9</a:t>
            </a:r>
            <a:endParaRPr lang="ru-RU" b="1">
              <a:solidFill>
                <a:srgbClr val="000066"/>
              </a:solidFill>
            </a:endParaRPr>
          </a:p>
        </p:txBody>
      </p:sp>
      <p:sp>
        <p:nvSpPr>
          <p:cNvPr id="23585" name="TextBox 62"/>
          <p:cNvSpPr txBox="1">
            <a:spLocks noChangeArrowheads="1"/>
          </p:cNvSpPr>
          <p:nvPr/>
        </p:nvSpPr>
        <p:spPr bwMode="auto">
          <a:xfrm>
            <a:off x="6429375" y="5500688"/>
            <a:ext cx="135731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b="1">
                <a:solidFill>
                  <a:srgbClr val="000066"/>
                </a:solidFill>
              </a:rPr>
              <a:t>35,2- 33,2</a:t>
            </a:r>
            <a:endParaRPr lang="ru-RU" b="1">
              <a:solidFill>
                <a:srgbClr val="00006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extBox 1"/>
          <p:cNvSpPr txBox="1">
            <a:spLocks noChangeArrowheads="1"/>
          </p:cNvSpPr>
          <p:nvPr/>
        </p:nvSpPr>
        <p:spPr bwMode="auto">
          <a:xfrm>
            <a:off x="500063" y="1000125"/>
            <a:ext cx="7786687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2400">
                <a:solidFill>
                  <a:srgbClr val="C00000"/>
                </a:solidFill>
              </a:rPr>
              <a:t>Завдання. </a:t>
            </a:r>
            <a:r>
              <a:rPr lang="uk-UA" sz="2400">
                <a:solidFill>
                  <a:srgbClr val="000066"/>
                </a:solidFill>
              </a:rPr>
              <a:t>Чи зможемо «покрутити штурвал»?</a:t>
            </a:r>
            <a:endParaRPr lang="ru-RU" sz="2400">
              <a:solidFill>
                <a:srgbClr val="000066"/>
              </a:solidFill>
            </a:endParaRPr>
          </a:p>
          <a:p>
            <a:endParaRPr lang="ru-RU" sz="2400"/>
          </a:p>
        </p:txBody>
      </p:sp>
      <p:sp>
        <p:nvSpPr>
          <p:cNvPr id="24579" name="TextBox 2"/>
          <p:cNvSpPr txBox="1">
            <a:spLocks noChangeArrowheads="1"/>
          </p:cNvSpPr>
          <p:nvPr/>
        </p:nvSpPr>
        <p:spPr bwMode="auto">
          <a:xfrm>
            <a:off x="500063" y="571500"/>
            <a:ext cx="28575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2400" b="1"/>
              <a:t>Капітани</a:t>
            </a:r>
            <a:endParaRPr lang="ru-RU" sz="2400" b="1"/>
          </a:p>
        </p:txBody>
      </p:sp>
      <p:sp>
        <p:nvSpPr>
          <p:cNvPr id="4" name="Овал 3"/>
          <p:cNvSpPr/>
          <p:nvPr/>
        </p:nvSpPr>
        <p:spPr>
          <a:xfrm>
            <a:off x="1785938" y="2786063"/>
            <a:ext cx="1500187" cy="1214437"/>
          </a:xfrm>
          <a:prstGeom prst="ellipse">
            <a:avLst/>
          </a:prstGeom>
          <a:gradFill>
            <a:gsLst>
              <a:gs pos="0">
                <a:schemeClr val="accent3">
                  <a:lumMod val="60000"/>
                  <a:lumOff val="4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rgbClr val="00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2400" b="1" dirty="0">
                <a:solidFill>
                  <a:srgbClr val="000066"/>
                </a:solidFill>
              </a:rPr>
              <a:t>100*</a:t>
            </a:r>
            <a:endParaRPr lang="ru-RU" sz="2400" b="1" dirty="0">
              <a:solidFill>
                <a:srgbClr val="000066"/>
              </a:solidFill>
            </a:endParaRPr>
          </a:p>
        </p:txBody>
      </p:sp>
      <p:sp>
        <p:nvSpPr>
          <p:cNvPr id="9" name="Выноска 1 (граница и черта) 8"/>
          <p:cNvSpPr/>
          <p:nvPr/>
        </p:nvSpPr>
        <p:spPr>
          <a:xfrm rot="555850">
            <a:off x="3694113" y="2784475"/>
            <a:ext cx="928687" cy="714375"/>
          </a:xfrm>
          <a:prstGeom prst="accentBorderCallout1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00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b="1" dirty="0">
                <a:solidFill>
                  <a:srgbClr val="000066"/>
                </a:solidFill>
              </a:rPr>
              <a:t>1,05</a:t>
            </a:r>
            <a:endParaRPr lang="ru-RU" b="1" dirty="0">
              <a:solidFill>
                <a:srgbClr val="000066"/>
              </a:solidFill>
            </a:endParaRPr>
          </a:p>
        </p:txBody>
      </p:sp>
      <p:sp>
        <p:nvSpPr>
          <p:cNvPr id="11" name="Выноска 1 (граница и черта) 10"/>
          <p:cNvSpPr/>
          <p:nvPr/>
        </p:nvSpPr>
        <p:spPr>
          <a:xfrm rot="4764818">
            <a:off x="2615407" y="4379119"/>
            <a:ext cx="928687" cy="714375"/>
          </a:xfrm>
          <a:prstGeom prst="accentBorderCallout1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00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b="1" dirty="0">
                <a:solidFill>
                  <a:srgbClr val="000066"/>
                </a:solidFill>
              </a:rPr>
              <a:t>1,005</a:t>
            </a:r>
            <a:endParaRPr lang="ru-RU" b="1" dirty="0">
              <a:solidFill>
                <a:srgbClr val="000066"/>
              </a:solidFill>
            </a:endParaRPr>
          </a:p>
        </p:txBody>
      </p:sp>
      <p:sp>
        <p:nvSpPr>
          <p:cNvPr id="12" name="Выноска 1 (граница и черта) 11"/>
          <p:cNvSpPr/>
          <p:nvPr/>
        </p:nvSpPr>
        <p:spPr>
          <a:xfrm rot="19727211">
            <a:off x="2760663" y="1617663"/>
            <a:ext cx="928687" cy="714375"/>
          </a:xfrm>
          <a:prstGeom prst="accentBorderCallout1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00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2000" b="1" dirty="0">
                <a:solidFill>
                  <a:srgbClr val="000066"/>
                </a:solidFill>
              </a:rPr>
              <a:t>15</a:t>
            </a:r>
            <a:endParaRPr lang="ru-RU" sz="2000" b="1" dirty="0">
              <a:solidFill>
                <a:srgbClr val="000066"/>
              </a:solidFill>
            </a:endParaRPr>
          </a:p>
        </p:txBody>
      </p:sp>
      <p:sp>
        <p:nvSpPr>
          <p:cNvPr id="13" name="Выноска 1 (граница и черта) 12"/>
          <p:cNvSpPr/>
          <p:nvPr/>
        </p:nvSpPr>
        <p:spPr>
          <a:xfrm rot="16561213">
            <a:off x="1081882" y="1856581"/>
            <a:ext cx="928688" cy="714375"/>
          </a:xfrm>
          <a:prstGeom prst="accentBorderCallout1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00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b="1" dirty="0">
                <a:solidFill>
                  <a:srgbClr val="000066"/>
                </a:solidFill>
              </a:rPr>
              <a:t>0,2</a:t>
            </a:r>
            <a:endParaRPr lang="ru-RU" b="1" dirty="0">
              <a:solidFill>
                <a:srgbClr val="000066"/>
              </a:solidFill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6286500" y="3714750"/>
            <a:ext cx="1500188" cy="1214438"/>
          </a:xfrm>
          <a:prstGeom prst="ellipse">
            <a:avLst/>
          </a:prstGeom>
          <a:gradFill>
            <a:gsLst>
              <a:gs pos="0">
                <a:schemeClr val="accent3">
                  <a:lumMod val="60000"/>
                  <a:lumOff val="4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rgbClr val="00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2400" b="1" dirty="0">
                <a:solidFill>
                  <a:srgbClr val="000066"/>
                </a:solidFill>
              </a:rPr>
              <a:t>100*</a:t>
            </a:r>
            <a:endParaRPr lang="ru-RU" sz="2400" b="1" dirty="0">
              <a:solidFill>
                <a:srgbClr val="000066"/>
              </a:solidFill>
            </a:endParaRPr>
          </a:p>
        </p:txBody>
      </p:sp>
      <p:sp>
        <p:nvSpPr>
          <p:cNvPr id="15" name="Выноска 1 (граница и черта) 14"/>
          <p:cNvSpPr/>
          <p:nvPr/>
        </p:nvSpPr>
        <p:spPr>
          <a:xfrm rot="555850">
            <a:off x="7837488" y="3141663"/>
            <a:ext cx="928687" cy="714375"/>
          </a:xfrm>
          <a:prstGeom prst="accentBorderCallout1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00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b="1" dirty="0">
                <a:solidFill>
                  <a:srgbClr val="000066"/>
                </a:solidFill>
              </a:rPr>
              <a:t>2,05</a:t>
            </a:r>
            <a:endParaRPr lang="ru-RU" b="1" dirty="0">
              <a:solidFill>
                <a:srgbClr val="000066"/>
              </a:solidFill>
            </a:endParaRPr>
          </a:p>
        </p:txBody>
      </p:sp>
      <p:sp>
        <p:nvSpPr>
          <p:cNvPr id="16" name="Выноска 1 (граница и черта) 15"/>
          <p:cNvSpPr/>
          <p:nvPr/>
        </p:nvSpPr>
        <p:spPr>
          <a:xfrm rot="19727211">
            <a:off x="6618288" y="2617788"/>
            <a:ext cx="928687" cy="714375"/>
          </a:xfrm>
          <a:prstGeom prst="accentBorderCallout1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00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2000" b="1" dirty="0">
                <a:solidFill>
                  <a:srgbClr val="000066"/>
                </a:solidFill>
              </a:rPr>
              <a:t>0,5</a:t>
            </a:r>
            <a:endParaRPr lang="ru-RU" sz="2000" b="1" dirty="0">
              <a:solidFill>
                <a:srgbClr val="000066"/>
              </a:solidFill>
            </a:endParaRPr>
          </a:p>
        </p:txBody>
      </p:sp>
      <p:sp>
        <p:nvSpPr>
          <p:cNvPr id="17" name="Выноска 1 (граница и черта) 16"/>
          <p:cNvSpPr/>
          <p:nvPr/>
        </p:nvSpPr>
        <p:spPr>
          <a:xfrm rot="4764818">
            <a:off x="7687469" y="5164931"/>
            <a:ext cx="928688" cy="714375"/>
          </a:xfrm>
          <a:prstGeom prst="accentBorderCallout1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00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b="1" dirty="0">
                <a:solidFill>
                  <a:srgbClr val="000066"/>
                </a:solidFill>
              </a:rPr>
              <a:t>5,001</a:t>
            </a:r>
            <a:endParaRPr lang="ru-RU" b="1" dirty="0">
              <a:solidFill>
                <a:srgbClr val="000066"/>
              </a:solidFill>
            </a:endParaRPr>
          </a:p>
        </p:txBody>
      </p:sp>
      <p:sp>
        <p:nvSpPr>
          <p:cNvPr id="19" name="Выноска 1 (граница и черта) 18"/>
          <p:cNvSpPr/>
          <p:nvPr/>
        </p:nvSpPr>
        <p:spPr>
          <a:xfrm rot="16561213">
            <a:off x="5439569" y="3285331"/>
            <a:ext cx="928688" cy="714375"/>
          </a:xfrm>
          <a:prstGeom prst="accentBorderCallout1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00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b="1" dirty="0">
                <a:solidFill>
                  <a:srgbClr val="000066"/>
                </a:solidFill>
              </a:rPr>
              <a:t>35</a:t>
            </a:r>
            <a:endParaRPr lang="ru-RU" b="1" dirty="0">
              <a:solidFill>
                <a:srgbClr val="00006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uk-UA" smtClean="0"/>
          </a:p>
        </p:txBody>
      </p:sp>
      <p:sp>
        <p:nvSpPr>
          <p:cNvPr id="2560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uk-UA" smtClean="0"/>
          </a:p>
        </p:txBody>
      </p:sp>
      <p:pic>
        <p:nvPicPr>
          <p:cNvPr id="25604" name="Picture 4" descr="space_shuttl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675" y="47625"/>
            <a:ext cx="9010650" cy="676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3" name="TextBox 4"/>
          <p:cNvSpPr txBox="1">
            <a:spLocks noChangeArrowheads="1"/>
          </p:cNvSpPr>
          <p:nvPr/>
        </p:nvSpPr>
        <p:spPr bwMode="auto">
          <a:xfrm>
            <a:off x="3500438" y="2428875"/>
            <a:ext cx="928687" cy="144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8800">
                <a:solidFill>
                  <a:srgbClr val="C00000"/>
                </a:solidFill>
              </a:rPr>
              <a:t>5</a:t>
            </a:r>
            <a:endParaRPr lang="ru-RU" sz="8800">
              <a:solidFill>
                <a:srgbClr val="C00000"/>
              </a:solidFill>
            </a:endParaRPr>
          </a:p>
        </p:txBody>
      </p:sp>
      <p:sp>
        <p:nvSpPr>
          <p:cNvPr id="17414" name="TextBox 6"/>
          <p:cNvSpPr txBox="1">
            <a:spLocks noChangeArrowheads="1"/>
          </p:cNvSpPr>
          <p:nvPr/>
        </p:nvSpPr>
        <p:spPr bwMode="auto">
          <a:xfrm>
            <a:off x="3357563" y="1000125"/>
            <a:ext cx="928687" cy="144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8800">
                <a:solidFill>
                  <a:srgbClr val="C00000"/>
                </a:solidFill>
              </a:rPr>
              <a:t>4</a:t>
            </a:r>
            <a:endParaRPr lang="ru-RU" sz="8800">
              <a:solidFill>
                <a:srgbClr val="C00000"/>
              </a:solidFill>
            </a:endParaRPr>
          </a:p>
        </p:txBody>
      </p:sp>
      <p:sp>
        <p:nvSpPr>
          <p:cNvPr id="17415" name="TextBox 7"/>
          <p:cNvSpPr txBox="1">
            <a:spLocks noChangeArrowheads="1"/>
          </p:cNvSpPr>
          <p:nvPr/>
        </p:nvSpPr>
        <p:spPr bwMode="auto">
          <a:xfrm>
            <a:off x="4429125" y="285750"/>
            <a:ext cx="928688" cy="144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8800">
                <a:solidFill>
                  <a:srgbClr val="C00000"/>
                </a:solidFill>
              </a:rPr>
              <a:t>3</a:t>
            </a:r>
            <a:endParaRPr lang="ru-RU" sz="8800">
              <a:solidFill>
                <a:srgbClr val="C00000"/>
              </a:solidFill>
            </a:endParaRPr>
          </a:p>
        </p:txBody>
      </p:sp>
      <p:sp>
        <p:nvSpPr>
          <p:cNvPr id="17416" name="TextBox 8"/>
          <p:cNvSpPr txBox="1">
            <a:spLocks noChangeArrowheads="1"/>
          </p:cNvSpPr>
          <p:nvPr/>
        </p:nvSpPr>
        <p:spPr bwMode="auto">
          <a:xfrm>
            <a:off x="5572125" y="928688"/>
            <a:ext cx="928688" cy="1446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8800">
                <a:solidFill>
                  <a:srgbClr val="C00000"/>
                </a:solidFill>
              </a:rPr>
              <a:t>2</a:t>
            </a:r>
            <a:endParaRPr lang="ru-RU" sz="8800">
              <a:solidFill>
                <a:srgbClr val="C00000"/>
              </a:solidFill>
            </a:endParaRPr>
          </a:p>
        </p:txBody>
      </p:sp>
      <p:sp>
        <p:nvSpPr>
          <p:cNvPr id="17417" name="TextBox 9"/>
          <p:cNvSpPr txBox="1">
            <a:spLocks noChangeArrowheads="1"/>
          </p:cNvSpPr>
          <p:nvPr/>
        </p:nvSpPr>
        <p:spPr bwMode="auto">
          <a:xfrm>
            <a:off x="5572125" y="2500313"/>
            <a:ext cx="928688" cy="1446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8800">
                <a:solidFill>
                  <a:srgbClr val="C00000"/>
                </a:solidFill>
              </a:rPr>
              <a:t>1</a:t>
            </a:r>
            <a:endParaRPr lang="ru-RU" sz="8800">
              <a:solidFill>
                <a:srgbClr val="C00000"/>
              </a:solidFill>
            </a:endParaRPr>
          </a:p>
        </p:txBody>
      </p:sp>
      <p:sp>
        <p:nvSpPr>
          <p:cNvPr id="17418" name="TextBox 10"/>
          <p:cNvSpPr txBox="1">
            <a:spLocks noChangeArrowheads="1"/>
          </p:cNvSpPr>
          <p:nvPr/>
        </p:nvSpPr>
        <p:spPr bwMode="auto">
          <a:xfrm>
            <a:off x="3357563" y="3643313"/>
            <a:ext cx="3429000" cy="1446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8800">
                <a:solidFill>
                  <a:srgbClr val="C00000"/>
                </a:solidFill>
              </a:rPr>
              <a:t>Пуск!</a:t>
            </a:r>
            <a:endParaRPr lang="ru-RU" sz="8800">
              <a:solidFill>
                <a:srgbClr val="C00000"/>
              </a:solidFill>
            </a:endParaRPr>
          </a:p>
        </p:txBody>
      </p:sp>
      <p:sp>
        <p:nvSpPr>
          <p:cNvPr id="17419" name="TextBox 11"/>
          <p:cNvSpPr txBox="1">
            <a:spLocks noChangeArrowheads="1"/>
          </p:cNvSpPr>
          <p:nvPr/>
        </p:nvSpPr>
        <p:spPr bwMode="auto">
          <a:xfrm>
            <a:off x="2286000" y="3071813"/>
            <a:ext cx="5715000" cy="1446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8800">
                <a:solidFill>
                  <a:srgbClr val="C00000"/>
                </a:solidFill>
              </a:rPr>
              <a:t>Поїхали!</a:t>
            </a:r>
            <a:endParaRPr lang="ru-RU" sz="880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advClick="0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20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30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0"/>
                            </p:stCondLst>
                            <p:childTnLst>
                              <p:par>
                                <p:cTn id="20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20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30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30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9000"/>
                            </p:stCondLst>
                            <p:childTnLst>
                              <p:par>
                                <p:cTn id="29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20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30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0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3000"/>
                                        <p:tgtEl>
                                          <p:spTgt spid="17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2000"/>
                            </p:stCondLst>
                            <p:childTnLst>
                              <p:par>
                                <p:cTn id="38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2000"/>
                                        <p:tgtEl>
                                          <p:spTgt spid="174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3000" fill="hold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000" fill="hold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3000"/>
                                        <p:tgtEl>
                                          <p:spTgt spid="17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5000"/>
                            </p:stCondLst>
                            <p:childTnLst>
                              <p:par>
                                <p:cTn id="47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2000"/>
                                        <p:tgtEl>
                                          <p:spTgt spid="174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7000"/>
                            </p:stCondLst>
                            <p:childTnLst>
                              <p:par>
                                <p:cTn id="5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3000" fill="hold"/>
                                        <p:tgtEl>
                                          <p:spTgt spid="17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000" fill="hold"/>
                                        <p:tgtEl>
                                          <p:spTgt spid="17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3000"/>
                                        <p:tgtEl>
                                          <p:spTgt spid="17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0000"/>
                            </p:stCondLst>
                            <p:childTnLst>
                              <p:par>
                                <p:cTn id="57" presetID="52" presetClass="exit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Scale>
                                      <p:cBhvr>
                                        <p:cTn id="58" dur="3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59" dur="3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60" dur="3000"/>
                                        <p:tgtEl>
                                          <p:spTgt spid="17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7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3000"/>
                            </p:stCondLst>
                            <p:childTnLst>
                              <p:par>
                                <p:cTn id="6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74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74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7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3500"/>
                            </p:stCondLst>
                            <p:childTnLst>
                              <p:par>
                                <p:cTn id="69" presetID="64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33333  E" pathEditMode="relative" ptsTypes="">
                                      <p:cBhvr>
                                        <p:cTn id="70" dur="2000" fill="hold"/>
                                        <p:tgtEl>
                                          <p:spTgt spid="174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3" grpId="0"/>
      <p:bldP spid="17413" grpId="1"/>
      <p:bldP spid="17414" grpId="0"/>
      <p:bldP spid="17414" grpId="1"/>
      <p:bldP spid="17415" grpId="0"/>
      <p:bldP spid="17415" grpId="1"/>
      <p:bldP spid="17416" grpId="0"/>
      <p:bldP spid="17416" grpId="1"/>
      <p:bldP spid="17417" grpId="0"/>
      <p:bldP spid="17417" grpId="1"/>
      <p:bldP spid="17418" grpId="0"/>
      <p:bldP spid="17418" grpId="1"/>
      <p:bldP spid="17419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m101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625" y="214313"/>
            <a:ext cx="7500938" cy="622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1249227094_space-photography-150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87413" y="214313"/>
            <a:ext cx="8008937" cy="528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0"/>
                            </p:stCondLst>
                            <p:childTnLst>
                              <p:par>
                                <p:cTn id="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2_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2165</TotalTime>
  <Words>996</Words>
  <Application>Microsoft Office PowerPoint</Application>
  <PresentationFormat>Екран (4:3)</PresentationFormat>
  <Paragraphs>184</Paragraphs>
  <Slides>55</Slides>
  <Notes>0</Notes>
  <HiddenSlides>0</HiddenSlides>
  <MMClips>0</MMClips>
  <ScaleCrop>false</ScaleCrop>
  <HeadingPairs>
    <vt:vector size="8" baseType="variant">
      <vt:variant>
        <vt:lpstr>Використані шрифти</vt:lpstr>
      </vt:variant>
      <vt:variant>
        <vt:i4>7</vt:i4>
      </vt:variant>
      <vt:variant>
        <vt:lpstr>Тема</vt:lpstr>
      </vt:variant>
      <vt:variant>
        <vt:i4>4</vt:i4>
      </vt:variant>
      <vt:variant>
        <vt:lpstr>Вбудовані сервери OLE</vt:lpstr>
      </vt:variant>
      <vt:variant>
        <vt:i4>1</vt:i4>
      </vt:variant>
      <vt:variant>
        <vt:lpstr>Заголовки слайдів</vt:lpstr>
      </vt:variant>
      <vt:variant>
        <vt:i4>55</vt:i4>
      </vt:variant>
    </vt:vector>
  </HeadingPairs>
  <TitlesOfParts>
    <vt:vector size="67" baseType="lpstr">
      <vt:lpstr>Arial</vt:lpstr>
      <vt:lpstr>Calibri</vt:lpstr>
      <vt:lpstr>Verdana</vt:lpstr>
      <vt:lpstr>Wingdings 2</vt:lpstr>
      <vt:lpstr>Book Antiqua</vt:lpstr>
      <vt:lpstr>Times New Roman</vt:lpstr>
      <vt:lpstr>Arial Black</vt:lpstr>
      <vt:lpstr>Тема Office</vt:lpstr>
      <vt:lpstr>Аспект</vt:lpstr>
      <vt:lpstr>1_Аспект</vt:lpstr>
      <vt:lpstr>2_Аспект</vt:lpstr>
      <vt:lpstr>Microsoft Equation 3.0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  <vt:lpstr>Слайд 50</vt:lpstr>
      <vt:lpstr>Слайд 51</vt:lpstr>
      <vt:lpstr>Слайд 52</vt:lpstr>
      <vt:lpstr>Слайд 53</vt:lpstr>
      <vt:lpstr>Слайд 54</vt:lpstr>
      <vt:lpstr>Слайд 55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Олечка</dc:creator>
  <cp:lastModifiedBy>Lidok</cp:lastModifiedBy>
  <cp:revision>90</cp:revision>
  <dcterms:created xsi:type="dcterms:W3CDTF">2010-07-27T10:13:44Z</dcterms:created>
  <dcterms:modified xsi:type="dcterms:W3CDTF">2017-03-09T18:48:25Z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0008004220000000000001024140</vt:lpwstr>
  </property>
</Properties>
</file>