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28" autoAdjust="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887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540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61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497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92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375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873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23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860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2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006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B4F0D-5624-4A0C-8685-8F9C32F6077D}" type="datetimeFigureOut">
              <a:rPr lang="ru-RU" smtClean="0"/>
              <a:t>07.05.2017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F93D7-4BDD-4861-B517-9AE6B1EF1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0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9"/>
            <a:ext cx="7772400" cy="576063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err="1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Світ</a:t>
            </a:r>
            <a: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квадратних</a:t>
            </a:r>
            <a: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рівнянь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5" y="1556792"/>
            <a:ext cx="4320481" cy="4032448"/>
          </a:xfrm>
        </p:spPr>
        <p:txBody>
          <a:bodyPr/>
          <a:lstStyle/>
          <a:p>
            <a:pPr algn="r"/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628800"/>
            <a:ext cx="403244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68144" y="3717032"/>
            <a:ext cx="28803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Презентацію підготувала</a:t>
            </a:r>
          </a:p>
          <a:p>
            <a:r>
              <a:rPr lang="uk-UA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вчитель математики</a:t>
            </a:r>
          </a:p>
          <a:p>
            <a:r>
              <a:rPr lang="uk-UA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ЗОШ </a:t>
            </a:r>
            <a:r>
              <a:rPr lang="en-US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I – III </a:t>
            </a:r>
            <a:r>
              <a:rPr lang="uk-UA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ступеня № 11</a:t>
            </a:r>
          </a:p>
          <a:p>
            <a:r>
              <a:rPr lang="uk-UA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м. Білої Церкви</a:t>
            </a:r>
          </a:p>
          <a:p>
            <a:r>
              <a:rPr lang="uk-UA" b="1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Ільніцька</a:t>
            </a:r>
            <a:r>
              <a:rPr lang="uk-UA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Л.В.</a:t>
            </a:r>
            <a:endParaRPr lang="ru-RU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24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pPr algn="l"/>
            <a:r>
              <a:rPr lang="uk-UA" sz="2800" b="1" dirty="0">
                <a:solidFill>
                  <a:srgbClr val="00B0F0"/>
                </a:solidFill>
                <a:latin typeface="Arial Black" panose="020B0A04020102020204" pitchFamily="34" charset="0"/>
                <a:ea typeface="Calibri"/>
              </a:rPr>
              <a:t>Приклад</a:t>
            </a:r>
            <a:endParaRPr lang="ru-RU" sz="2800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1" y="764704"/>
                <a:ext cx="8735524" cy="5760640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600" b="1" dirty="0" err="1">
                    <a:latin typeface="Times New Roman"/>
                    <a:ea typeface="Calibri"/>
                    <a:cs typeface="Times New Roman"/>
                  </a:rPr>
                  <a:t>Розв</a:t>
                </a:r>
                <a:r>
                  <a:rPr lang="ru-RU" sz="2600" b="1" dirty="0">
                    <a:effectLst/>
                    <a:latin typeface="Times New Roman"/>
                    <a:ea typeface="Calibri"/>
                    <a:cs typeface="Times New Roman"/>
                  </a:rPr>
                  <a:t>’</a:t>
                </a:r>
                <a:r>
                  <a:rPr lang="uk-UA" sz="2600" b="1" dirty="0" err="1">
                    <a:effectLst/>
                    <a:latin typeface="Times New Roman"/>
                    <a:ea typeface="Calibri"/>
                    <a:cs typeface="Times New Roman"/>
                  </a:rPr>
                  <a:t>зати</a:t>
                </a:r>
                <a:r>
                  <a:rPr lang="uk-UA" sz="2600" b="1" dirty="0">
                    <a:effectLst/>
                    <a:latin typeface="Times New Roman"/>
                    <a:ea typeface="Calibri"/>
                    <a:cs typeface="Times New Roman"/>
                  </a:rPr>
                  <a:t> рівняння (2</a:t>
                </a:r>
                <a:r>
                  <a:rPr lang="uk-UA" sz="26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6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 −</m:t>
                    </m:r>
                  </m:oMath>
                </a14:m>
                <a:r>
                  <a:rPr lang="uk-UA" sz="2600" b="1" dirty="0">
                    <a:effectLst/>
                    <a:latin typeface="Times New Roman"/>
                    <a:ea typeface="Calibri"/>
                    <a:cs typeface="Times New Roman"/>
                  </a:rPr>
                  <a:t>1) </a:t>
                </a:r>
                <a:r>
                  <a:rPr lang="uk-UA" sz="26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4 </a:t>
                </a:r>
                <a:r>
                  <a:rPr lang="uk-UA" sz="2600" b="1" dirty="0">
                    <a:effectLst/>
                    <a:latin typeface="Times New Roman"/>
                    <a:ea typeface="Calibri"/>
                    <a:cs typeface="Times New Roman"/>
                  </a:rPr>
                  <a:t>+ (2</a:t>
                </a:r>
                <a:r>
                  <a:rPr lang="uk-UA" sz="26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6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600" b="1" dirty="0">
                    <a:effectLst/>
                    <a:latin typeface="Times New Roman"/>
                    <a:ea typeface="Calibri"/>
                    <a:cs typeface="Times New Roman"/>
                  </a:rPr>
                  <a:t>1) </a:t>
                </a:r>
                <a:r>
                  <a:rPr lang="uk-UA" sz="2600" b="1" baseline="30000" dirty="0" smtClean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600" b="1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600" b="1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2600" b="1" dirty="0" smtClean="0">
                    <a:effectLst/>
                    <a:latin typeface="Times New Roman"/>
                    <a:ea typeface="Calibri"/>
                    <a:cs typeface="Times New Roman"/>
                  </a:rPr>
                  <a:t>2 </a:t>
                </a:r>
                <a:r>
                  <a:rPr lang="uk-UA" sz="2600" b="1" dirty="0">
                    <a:effectLst/>
                    <a:latin typeface="Times New Roman"/>
                    <a:ea typeface="Calibri"/>
                    <a:cs typeface="Times New Roman"/>
                  </a:rPr>
                  <a:t>= </a:t>
                </a:r>
                <a:r>
                  <a:rPr lang="uk-UA" sz="2600" b="1" dirty="0" smtClean="0">
                    <a:effectLst/>
                    <a:latin typeface="Times New Roman"/>
                    <a:ea typeface="Calibri"/>
                    <a:cs typeface="Times New Roman"/>
                  </a:rPr>
                  <a:t>0.</a:t>
                </a:r>
                <a:endParaRPr lang="ru-RU" sz="2600" b="1" dirty="0" smtClean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800" i="1" dirty="0" err="1" smtClean="0">
                    <a:effectLst/>
                    <a:latin typeface="Times New Roman"/>
                    <a:ea typeface="Calibri"/>
                    <a:cs typeface="Times New Roman"/>
                  </a:rPr>
                  <a:t>Розв</a:t>
                </a:r>
                <a:r>
                  <a:rPr lang="ru-RU" sz="2800" i="1" dirty="0" smtClean="0">
                    <a:effectLst/>
                    <a:latin typeface="Times New Roman"/>
                    <a:ea typeface="Calibri"/>
                    <a:cs typeface="Times New Roman"/>
                  </a:rPr>
                  <a:t>’</a:t>
                </a:r>
                <a:r>
                  <a:rPr lang="uk-UA" sz="2800" i="1" dirty="0" err="1" smtClean="0">
                    <a:effectLst/>
                    <a:latin typeface="Times New Roman"/>
                    <a:ea typeface="Calibri"/>
                    <a:cs typeface="Times New Roman"/>
                  </a:rPr>
                  <a:t>язання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600" b="1" dirty="0" smtClean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Зробимо </a:t>
                </a:r>
                <a:r>
                  <a:rPr lang="uk-UA" sz="2600" b="1" dirty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заміну (2</a:t>
                </a:r>
                <a:r>
                  <a:rPr lang="uk-UA" sz="2600" b="1" i="1" dirty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6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600" b="1" dirty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1) </a:t>
                </a:r>
                <a:r>
                  <a:rPr lang="uk-UA" sz="2600" b="1" baseline="30000" dirty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600" b="1" dirty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en-US" sz="2600" b="1" i="1" dirty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t</a:t>
                </a:r>
                <a:r>
                  <a:rPr lang="uk-UA" sz="2600" b="1" dirty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. </a:t>
                </a:r>
                <a:endParaRPr lang="uk-UA" sz="2600" b="1" dirty="0" smtClean="0">
                  <a:solidFill>
                    <a:srgbClr val="FF0000"/>
                  </a:solidFill>
                  <a:effectLst/>
                  <a:latin typeface="Times New Roman"/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600" dirty="0" smtClean="0">
                    <a:effectLst/>
                    <a:latin typeface="Times New Roman"/>
                    <a:ea typeface="Calibri"/>
                    <a:cs typeface="Times New Roman"/>
                  </a:rPr>
                  <a:t>Тоді </a:t>
                </a:r>
                <a:r>
                  <a:rPr lang="uk-UA" sz="2600" dirty="0">
                    <a:effectLst/>
                    <a:latin typeface="Times New Roman"/>
                    <a:ea typeface="Calibri"/>
                    <a:cs typeface="Times New Roman"/>
                  </a:rPr>
                  <a:t>дане рівняння зводиться до квадратного рівняння </a:t>
                </a:r>
                <a:endParaRPr lang="uk-UA" sz="2600" dirty="0" smtClean="0">
                  <a:effectLst/>
                  <a:latin typeface="Times New Roman"/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en-US" sz="2600" i="1" dirty="0" smtClean="0">
                    <a:effectLst/>
                    <a:latin typeface="Times New Roman"/>
                    <a:ea typeface="Calibri"/>
                    <a:cs typeface="Times New Roman"/>
                  </a:rPr>
                  <a:t>t</a:t>
                </a:r>
                <a:r>
                  <a:rPr lang="uk-UA" sz="2600" i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600" i="1" dirty="0">
                    <a:effectLst/>
                    <a:latin typeface="Times New Roman"/>
                    <a:ea typeface="Calibri"/>
                    <a:cs typeface="Times New Roman"/>
                  </a:rPr>
                  <a:t>+ </a:t>
                </a:r>
                <a:r>
                  <a:rPr lang="en-US" sz="2600" i="1" dirty="0">
                    <a:effectLst/>
                    <a:latin typeface="Times New Roman"/>
                    <a:ea typeface="Calibri"/>
                    <a:cs typeface="Times New Roman"/>
                  </a:rPr>
                  <a:t>t</a:t>
                </a:r>
                <a14:m>
                  <m:oMath xmlns:m="http://schemas.openxmlformats.org/officeDocument/2006/math">
                    <m:r>
                      <a:rPr lang="ru-RU" sz="2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600" dirty="0">
                    <a:effectLst/>
                    <a:latin typeface="Times New Roman"/>
                    <a:ea typeface="Calibri"/>
                    <a:cs typeface="Times New Roman"/>
                  </a:rPr>
                  <a:t>2 = 0. Звідси </a:t>
                </a:r>
                <a14:m>
                  <m:oMath xmlns:m="http://schemas.openxmlformats.org/officeDocument/2006/math">
                    <m:r>
                      <a:rPr lang="uk-UA" sz="26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sSub>
                      <m:sSubPr>
                        <m:ctrlPr>
                          <a:rPr lang="ru-RU" sz="2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b>
                        <m:r>
                          <a:rPr lang="uk-UA" sz="2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sz="2600" dirty="0">
                    <a:effectLst/>
                    <a:latin typeface="Times New Roman"/>
                    <a:ea typeface="Calibri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−2,  </m:t>
                    </m:r>
                    <m:sSub>
                      <m:sSubPr>
                        <m:ctrlPr>
                          <a:rPr lang="ru-RU" sz="2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b>
                        <m:r>
                          <a:rPr lang="uk-UA" sz="2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600" i="1">
                        <a:effectLst/>
                        <a:latin typeface="Cambria Math"/>
                        <a:ea typeface="Calibri"/>
                        <a:cs typeface="Times New Roman"/>
                      </a:rPr>
                      <m:t>=1</m:t>
                    </m:r>
                  </m:oMath>
                </a14:m>
                <a:r>
                  <a:rPr lang="uk-UA" sz="2600" dirty="0">
                    <a:effectLst/>
                    <a:latin typeface="Times New Roman"/>
                    <a:ea typeface="Calibri"/>
                    <a:cs typeface="Times New Roman"/>
                  </a:rPr>
                  <a:t>. 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Тепер треба </a:t>
                </a:r>
                <a:r>
                  <a:rPr lang="uk-UA" sz="2200" b="1" dirty="0" err="1">
                    <a:effectLst/>
                    <a:latin typeface="Times New Roman"/>
                    <a:ea typeface="Calibri"/>
                    <a:cs typeface="Times New Roman"/>
                  </a:rPr>
                  <a:t>розв</a:t>
                </a:r>
                <a:r>
                  <a:rPr lang="ru-RU" sz="2200" b="1" dirty="0">
                    <a:effectLst/>
                    <a:latin typeface="Times New Roman"/>
                    <a:ea typeface="Calibri"/>
                    <a:cs typeface="Times New Roman"/>
                  </a:rPr>
                  <a:t>’</a:t>
                </a:r>
                <a:r>
                  <a:rPr lang="ru-RU" sz="2200" b="1" dirty="0" err="1">
                    <a:effectLst/>
                    <a:latin typeface="Times New Roman"/>
                    <a:ea typeface="Calibri"/>
                    <a:cs typeface="Times New Roman"/>
                  </a:rPr>
                  <a:t>зати</a:t>
                </a:r>
                <a:r>
                  <a:rPr lang="ru-RU" sz="2200" b="1" dirty="0">
                    <a:effectLst/>
                    <a:latin typeface="Times New Roman"/>
                    <a:ea typeface="Calibri"/>
                    <a:cs typeface="Times New Roman"/>
                  </a:rPr>
                  <a:t> два так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і </a:t>
                </a:r>
                <a:r>
                  <a:rPr lang="ru-RU" sz="2200" b="1" dirty="0">
                    <a:effectLst/>
                    <a:latin typeface="Times New Roman"/>
                    <a:ea typeface="Calibri"/>
                    <a:cs typeface="Times New Roman"/>
                  </a:rPr>
                  <a:t>р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і</a:t>
                </a:r>
                <a:r>
                  <a:rPr lang="ru-RU" sz="2200" b="1" dirty="0" err="1">
                    <a:effectLst/>
                    <a:latin typeface="Times New Roman"/>
                    <a:ea typeface="Calibri"/>
                    <a:cs typeface="Times New Roman"/>
                  </a:rPr>
                  <a:t>вняння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 (2</a:t>
                </a:r>
                <a:r>
                  <a:rPr lang="uk-UA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2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1)</a:t>
                </a:r>
                <a:r>
                  <a:rPr lang="uk-UA" sz="22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 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2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 </m:t>
                    </m:r>
                    <m:r>
                      <a:rPr lang="uk-UA" sz="22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𝟐</m:t>
                    </m:r>
                  </m:oMath>
                </a14:m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 і (2</a:t>
                </a:r>
                <a:r>
                  <a:rPr lang="uk-UA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2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1)</a:t>
                </a:r>
                <a:r>
                  <a:rPr lang="uk-UA" sz="22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 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= 1</a:t>
                </a:r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. </a:t>
                </a:r>
                <a:endParaRPr lang="uk-UA" dirty="0" smtClean="0">
                  <a:effectLst/>
                  <a:latin typeface="Times New Roman"/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400" b="1" dirty="0" smtClean="0">
                    <a:effectLst/>
                    <a:latin typeface="Times New Roman"/>
                    <a:ea typeface="Calibri"/>
                    <a:cs typeface="Times New Roman"/>
                  </a:rPr>
                  <a:t>Перше </a:t>
                </a:r>
                <a:r>
                  <a:rPr lang="uk-UA" sz="2400" b="1" dirty="0">
                    <a:effectLst/>
                    <a:latin typeface="Times New Roman"/>
                    <a:ea typeface="Calibri"/>
                    <a:cs typeface="Times New Roman"/>
                  </a:rPr>
                  <a:t>з них коренів не має</a:t>
                </a:r>
                <a:r>
                  <a:rPr lang="uk-UA" sz="2400" b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  </a:t>
                </a:r>
                <a:endParaRPr lang="uk-UA" sz="2400" b="1" dirty="0" smtClean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400" b="1" dirty="0" smtClean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З </a:t>
                </a:r>
                <a:r>
                  <a:rPr lang="uk-UA" sz="2400" b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другого рівняння отримуємо: </a:t>
                </a:r>
                <a:r>
                  <a:rPr lang="uk-UA" sz="24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2</a:t>
                </a:r>
                <a:r>
                  <a:rPr lang="uk-UA" sz="24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−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1 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1 або 2</a:t>
                </a:r>
                <a:r>
                  <a:rPr lang="uk-UA" sz="24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−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1 = 1. Звідси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</m:t>
                        </m:r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1 </m:t>
                        </m:r>
                      </m:sub>
                    </m:sSub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= 0;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= 1.</a:t>
                </a:r>
                <a:endParaRPr lang="ru-RU" sz="24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4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ru-RU" sz="24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1" y="764704"/>
                <a:ext cx="8735524" cy="5760640"/>
              </a:xfrm>
              <a:blipFill rotWithShape="1">
                <a:blip r:embed="rId2"/>
                <a:stretch>
                  <a:fillRect l="-1396" t="-5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 descr="C:\Users\ил\Desktop\Картинки нові\C145-0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827" y="5085184"/>
            <a:ext cx="5739218" cy="150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03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080120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  <a:tabLst>
                <a:tab pos="2303145" algn="l"/>
              </a:tabLst>
            </a:pPr>
            <a:r>
              <a:rPr lang="uk-UA" sz="31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</a:rPr>
              <a:t>Застосування </a:t>
            </a:r>
            <a:r>
              <a:rPr lang="uk-UA" sz="3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</a:rPr>
              <a:t>вивчений матеріал для </a:t>
            </a:r>
            <a:r>
              <a:rPr lang="uk-UA" sz="31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</a:rPr>
              <a:t>розв</a:t>
            </a:r>
            <a:r>
              <a:rPr lang="ru-RU" sz="3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</a:rPr>
              <a:t>’</a:t>
            </a:r>
            <a:r>
              <a:rPr lang="uk-UA" sz="31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</a:rPr>
              <a:t>язування</a:t>
            </a:r>
            <a:r>
              <a:rPr lang="uk-UA" sz="3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</a:rPr>
              <a:t> задач і </a:t>
            </a:r>
            <a:r>
              <a:rPr lang="uk-UA" sz="31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</a:rPr>
              <a:t>вправ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80728"/>
                <a:ext cx="8229600" cy="5145435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u="sng" dirty="0">
                    <a:latin typeface="Times New Roman"/>
                    <a:ea typeface="Times New Roman"/>
                  </a:rPr>
                  <a:t>№733(1,3, 8</a:t>
                </a:r>
                <a:r>
                  <a:rPr lang="uk-UA" dirty="0">
                    <a:effectLst/>
                    <a:latin typeface="Times New Roman"/>
                    <a:ea typeface="Times New Roman"/>
                  </a:rPr>
                  <a:t>).</a:t>
                </a:r>
                <a:endParaRPr lang="ru-RU" dirty="0">
                  <a:effectLst/>
                </a:endParaRPr>
              </a:p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dirty="0">
                    <a:effectLst/>
                    <a:latin typeface="Times New Roman"/>
                    <a:ea typeface="Times New Roman"/>
                  </a:rPr>
                  <a:t>Роз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’</a:t>
                </a:r>
                <a:r>
                  <a:rPr lang="uk-UA" dirty="0" err="1">
                    <a:effectLst/>
                    <a:latin typeface="Times New Roman"/>
                    <a:ea typeface="Times New Roman"/>
                  </a:rPr>
                  <a:t>язати</a:t>
                </a:r>
                <a:r>
                  <a:rPr lang="uk-UA" dirty="0">
                    <a:effectLst/>
                    <a:latin typeface="Times New Roman"/>
                    <a:ea typeface="Times New Roman"/>
                  </a:rPr>
                  <a:t> рівняння.</a:t>
                </a:r>
                <a:endParaRPr lang="ru-RU" dirty="0">
                  <a:effectLst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dirty="0">
                    <a:effectLst/>
                    <a:latin typeface="Times New Roman"/>
                    <a:ea typeface="Times New Roman"/>
                  </a:rPr>
                  <a:t>1)</a:t>
                </a:r>
                <a:r>
                  <a:rPr lang="uk-UA" sz="3600" dirty="0">
                    <a:effectLst/>
                    <a:latin typeface="Times New Roman"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36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pPr>
                          <m:e>
                            <m:r>
                              <a:rPr lang="en-US" sz="3600" i="1">
                                <a:effectLst/>
                                <a:latin typeface="Cambria Math"/>
                                <a:ea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3600" i="1"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3600" i="1">
                            <a:effectLst/>
                            <a:latin typeface="Cambria Math"/>
                            <a:ea typeface="Times New Roman"/>
                          </a:rPr>
                          <m:t>+3</m:t>
                        </m:r>
                        <m:r>
                          <a:rPr lang="en-US" sz="3600" i="1">
                            <a:effectLst/>
                            <a:latin typeface="Cambria Math"/>
                            <a:ea typeface="Times New Roman"/>
                          </a:rPr>
                          <m:t>𝑥</m:t>
                        </m:r>
                        <m:r>
                          <a:rPr lang="ru-RU" sz="3600" i="1">
                            <a:effectLst/>
                            <a:latin typeface="Cambria Math"/>
                            <a:ea typeface="Times New Roman"/>
                          </a:rPr>
                          <m:t>−4</m:t>
                        </m:r>
                      </m:num>
                      <m:den>
                        <m:r>
                          <a:rPr lang="uk-UA" sz="3600" i="1">
                            <a:effectLst/>
                            <a:latin typeface="Cambria Math"/>
                            <a:ea typeface="Times New Roman"/>
                          </a:rPr>
                          <m:t>𝑥</m:t>
                        </m:r>
                        <m:r>
                          <a:rPr lang="uk-UA" sz="3600" i="1">
                            <a:effectLst/>
                            <a:latin typeface="Cambria Math"/>
                            <a:ea typeface="Times New Roman"/>
                          </a:rPr>
                          <m:t>+1</m:t>
                        </m:r>
                      </m:den>
                    </m:f>
                    <m:r>
                      <a:rPr lang="uk-UA" sz="3600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uk-UA" sz="3600">
                        <a:effectLst/>
                        <a:latin typeface="Cambria Math"/>
                        <a:ea typeface="Times New Roman"/>
                      </a:rPr>
                      <m:t>0</m:t>
                    </m:r>
                    <m:r>
                      <a:rPr lang="uk-UA" sz="3600" i="1">
                        <a:effectLst/>
                        <a:latin typeface="Cambria Math"/>
                        <a:ea typeface="Times New Roman"/>
                      </a:rPr>
                      <m:t>; </m:t>
                    </m:r>
                  </m:oMath>
                </a14:m>
                <a:r>
                  <a:rPr lang="uk-UA" i="1" dirty="0">
                    <a:effectLst/>
                    <a:latin typeface="Times New Roman"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</m:ctrlPr>
                      </m:sSupPr>
                      <m:e>
                        <m:r>
                          <a:rPr lang="en-US" i="1">
                            <a:effectLst/>
                            <a:latin typeface="Cambria Math"/>
                            <a:ea typeface="Times New Roman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  <m:t>2</m:t>
                        </m:r>
                      </m:sup>
                    </m:sSup>
                    <m:r>
                      <a:rPr lang="ru-RU" i="1">
                        <a:effectLst/>
                        <a:latin typeface="Cambria Math"/>
                        <a:ea typeface="Times New Roman"/>
                      </a:rPr>
                      <m:t>+3</m:t>
                    </m:r>
                    <m:r>
                      <a:rPr lang="en-US" i="1">
                        <a:effectLst/>
                        <a:latin typeface="Cambria Math"/>
                        <a:ea typeface="Times New Roman"/>
                      </a:rPr>
                      <m:t>𝑥</m:t>
                    </m:r>
                    <m:r>
                      <a:rPr lang="ru-RU" i="1">
                        <a:effectLst/>
                        <a:latin typeface="Cambria Math"/>
                        <a:ea typeface="Times New Roman"/>
                      </a:rPr>
                      <m:t>−4</m:t>
                    </m:r>
                  </m:oMath>
                </a14:m>
                <a:r>
                  <a:rPr lang="uk-UA" dirty="0">
                    <a:effectLst/>
                    <a:latin typeface="Times New Roman"/>
                    <a:ea typeface="Times New Roman"/>
                  </a:rPr>
                  <a:t> = 0;  </a:t>
                </a:r>
                <a14:m>
                  <m:oMath xmlns:m="http://schemas.openxmlformats.org/officeDocument/2006/math"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𝑥</m:t>
                    </m:r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+1≠0</m:t>
                    </m:r>
                  </m:oMath>
                </a14:m>
                <a:r>
                  <a:rPr lang="uk-UA" dirty="0">
                    <a:effectLst/>
                    <a:latin typeface="Times New Roman"/>
                    <a:ea typeface="Times New Roman"/>
                  </a:rPr>
                  <a:t>; </a:t>
                </a:r>
                <a14:m>
                  <m:oMath xmlns:m="http://schemas.openxmlformats.org/officeDocument/2006/math"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𝑥</m:t>
                    </m:r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≠ −1.</m:t>
                    </m:r>
                  </m:oMath>
                </a14:m>
                <a:endParaRPr lang="ru-RU" dirty="0">
                  <a:effectLst/>
                </a:endParaRPr>
              </a:p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b="1" i="1" dirty="0">
                    <a:effectLst/>
                    <a:latin typeface="Times New Roman"/>
                  </a:rPr>
                  <a:t> </a:t>
                </a:r>
                <a:r>
                  <a:rPr lang="uk-UA" dirty="0">
                    <a:effectLst/>
                    <a:latin typeface="Times New Roman"/>
                  </a:rPr>
                  <a:t>Скористаємося  дискримінантом  </a:t>
                </a:r>
                <a:r>
                  <a:rPr lang="en-US" b="1" i="1" dirty="0">
                    <a:effectLst/>
                    <a:latin typeface="Times New Roman"/>
                  </a:rPr>
                  <a:t>D</a:t>
                </a:r>
                <a:r>
                  <a:rPr lang="uk-UA" b="1" dirty="0">
                    <a:effectLst/>
                    <a:latin typeface="Times New Roman"/>
                  </a:rPr>
                  <a:t> = </a:t>
                </a:r>
                <a:r>
                  <a:rPr lang="en-US" b="1" i="1" dirty="0">
                    <a:effectLst/>
                    <a:latin typeface="Times New Roman"/>
                  </a:rPr>
                  <a:t>b</a:t>
                </a:r>
                <a:r>
                  <a:rPr lang="uk-UA" b="1" i="1" baseline="30000" dirty="0" smtClean="0">
                    <a:effectLst/>
                    <a:latin typeface="Times New Roman"/>
                  </a:rPr>
                  <a:t>2</a:t>
                </a:r>
                <a14:m>
                  <m:oMath xmlns:m="http://schemas.openxmlformats.org/officeDocument/2006/math">
                    <m:r>
                      <a:rPr lang="uk-UA" b="1" i="1" smtClean="0">
                        <a:effectLst/>
                        <a:latin typeface="Cambria Math"/>
                        <a:ea typeface="Cambria Math"/>
                      </a:rPr>
                      <m:t>−</m:t>
                    </m:r>
                  </m:oMath>
                </a14:m>
                <a:r>
                  <a:rPr lang="uk-UA" b="1" i="1" dirty="0" smtClean="0">
                    <a:effectLst/>
                    <a:latin typeface="Times New Roman"/>
                  </a:rPr>
                  <a:t>4ас</a:t>
                </a:r>
                <a:r>
                  <a:rPr lang="uk-UA" b="1" i="1" dirty="0">
                    <a:effectLst/>
                    <a:latin typeface="Times New Roman"/>
                  </a:rPr>
                  <a:t>.</a:t>
                </a:r>
                <a:r>
                  <a:rPr lang="uk-UA" dirty="0">
                    <a:effectLst/>
                    <a:latin typeface="Times New Roman"/>
                  </a:rPr>
                  <a:t> </a:t>
                </a:r>
                <a:r>
                  <a:rPr lang="en-US" i="1" dirty="0">
                    <a:effectLst/>
                    <a:latin typeface="Times New Roman"/>
                  </a:rPr>
                  <a:t>D </a:t>
                </a:r>
                <a:r>
                  <a:rPr lang="uk-UA" dirty="0">
                    <a:effectLst/>
                    <a:latin typeface="Times New Roman"/>
                  </a:rPr>
                  <a:t>= 9</a:t>
                </a:r>
                <a14:m>
                  <m:oMath xmlns:m="http://schemas.openxmlformats.org/officeDocument/2006/math">
                    <m:r>
                      <a:rPr lang="uk-UA" i="1">
                        <a:effectLst/>
                        <a:latin typeface="Cambria Math"/>
                      </a:rPr>
                      <m:t>−</m:t>
                    </m:r>
                  </m:oMath>
                </a14:m>
                <a:r>
                  <a:rPr lang="uk-UA" dirty="0">
                    <a:effectLst/>
                    <a:latin typeface="Times New Roman"/>
                  </a:rPr>
                  <a:t>4</a:t>
                </a:r>
                <a14:m>
                  <m:oMath xmlns:m="http://schemas.openxmlformats.org/officeDocument/2006/math">
                    <m:r>
                      <a:rPr lang="uk-UA" i="1">
                        <a:effectLst/>
                        <a:latin typeface="Cambria Math"/>
                      </a:rPr>
                      <m:t>∙1∙</m:t>
                    </m:r>
                  </m:oMath>
                </a14:m>
                <a:r>
                  <a:rPr lang="uk-UA" dirty="0">
                    <a:effectLst/>
                    <a:latin typeface="Times New Roman"/>
                  </a:rPr>
                  <a:t> (</a:t>
                </a:r>
                <a14:m>
                  <m:oMath xmlns:m="http://schemas.openxmlformats.org/officeDocument/2006/math">
                    <m:r>
                      <a:rPr lang="uk-UA" i="1">
                        <a:effectLst/>
                        <a:latin typeface="Cambria Math"/>
                      </a:rPr>
                      <m:t>−4) </m:t>
                    </m:r>
                  </m:oMath>
                </a14:m>
                <a:r>
                  <a:rPr lang="uk-UA" dirty="0">
                    <a:effectLst/>
                    <a:latin typeface="Times New Roman"/>
                  </a:rPr>
                  <a:t>= 9 + 16 = 25.</a:t>
                </a:r>
                <a:endParaRPr lang="ru-RU" dirty="0">
                  <a:effectLst/>
                </a:endParaRPr>
              </a:p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i="1">
                              <a:effectLst/>
                              <a:latin typeface="Cambria Math"/>
                              <a:ea typeface="Times New Roman"/>
                            </a:rPr>
                            <m:t>1</m:t>
                          </m:r>
                        </m:sub>
                      </m:sSub>
                      <m:r>
                        <a:rPr lang="uk-UA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uk-UA" i="1">
                              <a:effectLst/>
                              <a:latin typeface="Cambria Math"/>
                              <a:ea typeface="Times New Roman"/>
                            </a:rPr>
                            <m:t>−3+5</m:t>
                          </m:r>
                        </m:num>
                        <m:den>
                          <m:r>
                            <a:rPr lang="uk-UA" i="1">
                              <a:effectLst/>
                              <a:latin typeface="Cambria Math"/>
                              <a:ea typeface="Times New Roman"/>
                            </a:rPr>
                            <m:t>2</m:t>
                          </m:r>
                        </m:den>
                      </m:f>
                      <m:r>
                        <a:rPr lang="uk-UA" i="1">
                          <a:effectLst/>
                          <a:latin typeface="Cambria Math"/>
                          <a:ea typeface="Times New Roman"/>
                        </a:rPr>
                        <m:t>=1;     </m:t>
                      </m:r>
                      <m:sSub>
                        <m:sSubPr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i="1">
                              <a:effectLst/>
                              <a:latin typeface="Cambria Math"/>
                              <a:ea typeface="Times New Roman"/>
                            </a:rPr>
                            <m:t>2</m:t>
                          </m:r>
                        </m:sub>
                      </m:sSub>
                      <m:r>
                        <a:rPr lang="uk-UA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uk-UA" i="1">
                              <a:effectLst/>
                              <a:latin typeface="Cambria Math"/>
                              <a:ea typeface="Times New Roman"/>
                            </a:rPr>
                            <m:t>−3−5</m:t>
                          </m:r>
                        </m:num>
                        <m:den>
                          <m:r>
                            <a:rPr lang="uk-UA" i="1">
                              <a:effectLst/>
                              <a:latin typeface="Cambria Math"/>
                              <a:ea typeface="Times New Roman"/>
                            </a:rPr>
                            <m:t>2</m:t>
                          </m:r>
                        </m:den>
                      </m:f>
                      <m:r>
                        <a:rPr lang="uk-UA" i="1">
                          <a:effectLst/>
                          <a:latin typeface="Cambria Math"/>
                          <a:ea typeface="Times New Roman"/>
                        </a:rPr>
                        <m:t>=−4;       </m:t>
                      </m:r>
                    </m:oMath>
                  </m:oMathPara>
                </a14:m>
                <a:endParaRPr lang="ru-RU" dirty="0">
                  <a:effectLst/>
                </a:endParaRPr>
              </a:p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 xmlns:m="http://schemas.openxmlformats.org/officeDocument/2006/math">
                    <m:r>
                      <a:rPr lang="uk-UA" b="1" i="1" smtClean="0">
                        <a:solidFill>
                          <a:srgbClr val="C00000"/>
                        </a:solidFill>
                        <a:effectLst/>
                        <a:latin typeface="Cambria Math"/>
                        <a:ea typeface="Times New Roman"/>
                      </a:rPr>
                      <m:t>  </m:t>
                    </m:r>
                  </m:oMath>
                </a14:m>
                <a:r>
                  <a:rPr lang="uk-UA" b="1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</a:rPr>
                  <a:t>Відповідь: </a:t>
                </a:r>
                <a14:m>
                  <m:oMath xmlns:m="http://schemas.openxmlformats.org/officeDocument/2006/math">
                    <m:r>
                      <a:rPr lang="uk-UA" b="1" i="1">
                        <a:solidFill>
                          <a:srgbClr val="C00000"/>
                        </a:solidFill>
                        <a:effectLst/>
                        <a:latin typeface="Cambria Math"/>
                        <a:ea typeface="Times New Roman"/>
                      </a:rPr>
                      <m:t>−</m:t>
                    </m:r>
                    <m:r>
                      <a:rPr lang="uk-UA" b="1" i="1">
                        <a:solidFill>
                          <a:srgbClr val="C00000"/>
                        </a:solidFill>
                        <a:effectLst/>
                        <a:latin typeface="Cambria Math"/>
                        <a:ea typeface="Times New Roman"/>
                      </a:rPr>
                      <m:t>𝟒</m:t>
                    </m:r>
                  </m:oMath>
                </a14:m>
                <a:r>
                  <a:rPr lang="uk-UA" b="1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</a:rPr>
                  <a:t>; 1</a:t>
                </a:r>
                <a:r>
                  <a:rPr lang="uk-UA" dirty="0">
                    <a:effectLst/>
                    <a:latin typeface="Times New Roman"/>
                    <a:ea typeface="Times New Roman"/>
                  </a:rPr>
                  <a:t>.</a:t>
                </a:r>
                <a:endParaRPr lang="ru-RU" dirty="0">
                  <a:effectLst/>
                </a:endParaRPr>
              </a:p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dirty="0">
                    <a:effectLst/>
                    <a:latin typeface="Times New Roman"/>
                    <a:ea typeface="Times New Roman"/>
                  </a:rPr>
                  <a:t> </a:t>
                </a:r>
                <a:r>
                  <a:rPr lang="uk-UA" dirty="0" smtClean="0">
                    <a:effectLst/>
                    <a:latin typeface="Times New Roman"/>
                    <a:ea typeface="Times New Roman"/>
                  </a:rPr>
                  <a:t>3</a:t>
                </a:r>
                <a:r>
                  <a:rPr lang="uk-UA" dirty="0">
                    <a:effectLst/>
                    <a:latin typeface="Times New Roman"/>
                    <a:ea typeface="Times New Roman"/>
                  </a:rPr>
                  <a:t>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uk-UA" sz="3600" i="1">
                            <a:effectLst/>
                            <a:latin typeface="Cambria Math"/>
                            <a:ea typeface="Times New Roman"/>
                          </a:rPr>
                          <m:t>3</m:t>
                        </m:r>
                        <m:sSup>
                          <m:sSupPr>
                            <m:ctrlPr>
                              <a:rPr lang="ru-RU" sz="36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pPr>
                          <m:e>
                            <m:r>
                              <a:rPr lang="en-US" sz="3600" i="1">
                                <a:effectLst/>
                                <a:latin typeface="Cambria Math"/>
                                <a:ea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uk-UA" sz="3600" i="1"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uk-UA" sz="3600" i="1">
                            <a:effectLst/>
                            <a:latin typeface="Cambria Math"/>
                            <a:ea typeface="Times New Roman"/>
                          </a:rPr>
                          <m:t>−</m:t>
                        </m:r>
                        <m:r>
                          <a:rPr lang="uk-UA" sz="3600" i="1">
                            <a:effectLst/>
                            <a:latin typeface="Cambria Math"/>
                            <a:ea typeface="Times New Roman"/>
                          </a:rPr>
                          <m:t>𝑥</m:t>
                        </m:r>
                        <m:r>
                          <a:rPr lang="uk-UA" sz="3600" i="1">
                            <a:effectLst/>
                            <a:latin typeface="Cambria Math"/>
                            <a:ea typeface="Times New Roman"/>
                          </a:rPr>
                          <m:t>−2</m:t>
                        </m:r>
                      </m:num>
                      <m:den>
                        <m:r>
                          <a:rPr lang="uk-UA" sz="3600" i="1">
                            <a:effectLst/>
                            <a:latin typeface="Cambria Math"/>
                            <a:ea typeface="Times New Roman"/>
                          </a:rPr>
                          <m:t>1−</m:t>
                        </m:r>
                        <m:r>
                          <a:rPr lang="uk-UA" sz="3600" i="1">
                            <a:effectLst/>
                            <a:latin typeface="Cambria Math"/>
                            <a:ea typeface="Times New Roman"/>
                          </a:rPr>
                          <m:t>𝑥</m:t>
                        </m:r>
                      </m:den>
                    </m:f>
                    <m:r>
                      <a:rPr lang="uk-UA" sz="3600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uk-UA" sz="3600">
                        <a:effectLst/>
                        <a:latin typeface="Cambria Math"/>
                        <a:ea typeface="Times New Roman"/>
                      </a:rPr>
                      <m:t>0</m:t>
                    </m:r>
                    <m:r>
                      <a:rPr lang="ru-RU" sz="3600" i="1">
                        <a:effectLst/>
                        <a:latin typeface="Cambria Math"/>
                        <a:ea typeface="Times New Roman"/>
                      </a:rPr>
                      <m:t>;</m:t>
                    </m:r>
                  </m:oMath>
                </a14:m>
                <a:r>
                  <a:rPr lang="ru-RU" sz="3600" dirty="0">
                    <a:effectLst/>
                    <a:latin typeface="Times New Roman"/>
                    <a:ea typeface="Times New Roman"/>
                  </a:rPr>
                  <a:t>  </a:t>
                </a:r>
                <a14:m>
                  <m:oMath xmlns:m="http://schemas.openxmlformats.org/officeDocument/2006/math"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3</m:t>
                    </m:r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</m:ctrlPr>
                      </m:sSupPr>
                      <m:e>
                        <m:r>
                          <a:rPr lang="en-US" i="1">
                            <a:effectLst/>
                            <a:latin typeface="Cambria Math"/>
                            <a:ea typeface="Times New Roman"/>
                          </a:rPr>
                          <m:t>𝑥</m:t>
                        </m:r>
                      </m:e>
                      <m:sup>
                        <m:r>
                          <a:rPr lang="uk-UA" i="1">
                            <a:effectLst/>
                            <a:latin typeface="Cambria Math"/>
                            <a:ea typeface="Times New Roman"/>
                          </a:rPr>
                          <m:t>2</m:t>
                        </m:r>
                      </m:sup>
                    </m:sSup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−</m:t>
                    </m:r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𝑥</m:t>
                    </m:r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−2</m:t>
                    </m:r>
                  </m:oMath>
                </a14:m>
                <a:r>
                  <a:rPr lang="uk-UA" dirty="0">
                    <a:effectLst/>
                    <a:latin typeface="Times New Roman"/>
                    <a:ea typeface="Times New Roman"/>
                  </a:rPr>
                  <a:t> = 0;        1</a:t>
                </a:r>
                <a14:m>
                  <m:oMath xmlns:m="http://schemas.openxmlformats.org/officeDocument/2006/math"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− </m:t>
                    </m:r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𝑥</m:t>
                    </m:r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≠0</m:t>
                    </m:r>
                  </m:oMath>
                </a14:m>
                <a:r>
                  <a:rPr lang="uk-UA" dirty="0">
                    <a:effectLst/>
                    <a:latin typeface="Times New Roman"/>
                    <a:ea typeface="Times New Roman"/>
                  </a:rPr>
                  <a:t>; </a:t>
                </a:r>
                <a14:m>
                  <m:oMath xmlns:m="http://schemas.openxmlformats.org/officeDocument/2006/math"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𝑥</m:t>
                    </m:r>
                    <m:r>
                      <a:rPr lang="uk-UA" i="1">
                        <a:effectLst/>
                        <a:latin typeface="Cambria Math"/>
                        <a:ea typeface="Times New Roman"/>
                      </a:rPr>
                      <m:t>≠1</m:t>
                    </m:r>
                  </m:oMath>
                </a14:m>
                <a:r>
                  <a:rPr lang="uk-UA" dirty="0">
                    <a:effectLst/>
                    <a:latin typeface="Times New Roman"/>
                    <a:ea typeface="Times New Roman"/>
                  </a:rPr>
                  <a:t>; </a:t>
                </a:r>
                <a:endParaRPr lang="ru-RU" dirty="0">
                  <a:effectLst/>
                </a:endParaRPr>
              </a:p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dirty="0"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en-US" i="1" dirty="0">
                    <a:effectLst/>
                    <a:latin typeface="Times New Roman"/>
                  </a:rPr>
                  <a:t>D</a:t>
                </a:r>
                <a:r>
                  <a:rPr lang="ru-RU" dirty="0">
                    <a:effectLst/>
                    <a:latin typeface="Times New Roman"/>
                  </a:rPr>
                  <a:t> = 1</a:t>
                </a: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/>
                      </a:rPr>
                      <m:t>− </m:t>
                    </m:r>
                  </m:oMath>
                </a14:m>
                <a:r>
                  <a:rPr lang="ru-RU" dirty="0">
                    <a:effectLst/>
                    <a:latin typeface="Times New Roman"/>
                  </a:rPr>
                  <a:t>4</a:t>
                </a: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/>
                      </a:rPr>
                      <m:t>∙</m:t>
                    </m:r>
                  </m:oMath>
                </a14:m>
                <a:r>
                  <a:rPr lang="ru-RU" dirty="0">
                    <a:effectLst/>
                    <a:latin typeface="Times New Roman"/>
                  </a:rPr>
                  <a:t>3</a:t>
                </a: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/>
                      </a:rPr>
                      <m:t>∙</m:t>
                    </m:r>
                  </m:oMath>
                </a14:m>
                <a:r>
                  <a:rPr lang="ru-RU" dirty="0">
                    <a:effectLst/>
                    <a:latin typeface="Times New Roman"/>
                  </a:rPr>
                  <a:t>(</a:t>
                </a: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/>
                      </a:rPr>
                      <m:t>−2)=25&gt;0;</m:t>
                    </m:r>
                  </m:oMath>
                </a14:m>
                <a:endParaRPr lang="ru-RU" dirty="0">
                  <a:effectLst/>
                </a:endParaRPr>
              </a:p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  <m:t>1</m:t>
                          </m:r>
                        </m:sub>
                      </m:sSub>
                      <m:r>
                        <a:rPr lang="ru-RU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  <m:t>1−5</m:t>
                          </m:r>
                        </m:num>
                        <m:den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  <m:t>6</m:t>
                          </m:r>
                        </m:den>
                      </m:f>
                      <m:r>
                        <a:rPr lang="ru-RU" i="1">
                          <a:effectLst/>
                          <a:latin typeface="Cambria Math"/>
                          <a:ea typeface="Times New Roman"/>
                        </a:rPr>
                        <m:t>=−</m:t>
                      </m:r>
                      <m:f>
                        <m:fPr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  <m:t>4</m:t>
                          </m:r>
                        </m:num>
                        <m:den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  <m:t>6</m:t>
                          </m:r>
                        </m:den>
                      </m:f>
                      <m:r>
                        <a:rPr lang="ru-RU" i="1">
                          <a:effectLst/>
                          <a:latin typeface="Cambria Math"/>
                          <a:ea typeface="Times New Roman"/>
                        </a:rPr>
                        <m:t>=−</m:t>
                      </m:r>
                      <m:f>
                        <m:fPr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  <m:t>2</m:t>
                          </m:r>
                        </m:num>
                        <m:den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  <m:t>3</m:t>
                          </m:r>
                        </m:den>
                      </m:f>
                      <m:r>
                        <a:rPr lang="ru-RU" i="1">
                          <a:effectLst/>
                          <a:latin typeface="Cambria Math"/>
                          <a:ea typeface="Times New Roman"/>
                        </a:rPr>
                        <m:t>; </m:t>
                      </m:r>
                      <m:sSub>
                        <m:sSubPr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  <m:t>2</m:t>
                          </m:r>
                        </m:sub>
                      </m:sSub>
                      <m:r>
                        <a:rPr lang="ru-RU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  <m:t>1+5</m:t>
                          </m:r>
                        </m:num>
                        <m:den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  <m:t>6</m:t>
                          </m:r>
                        </m:den>
                      </m:f>
                      <m:r>
                        <a:rPr lang="ru-RU" i="1">
                          <a:effectLst/>
                          <a:latin typeface="Cambria Math"/>
                          <a:ea typeface="Times New Roman"/>
                        </a:rPr>
                        <m:t>=1;не задовольня</m:t>
                      </m:r>
                      <m:r>
                        <a:rPr lang="uk-UA" i="1">
                          <a:effectLst/>
                          <a:latin typeface="Cambria Math"/>
                          <a:ea typeface="Times New Roman"/>
                        </a:rPr>
                        <m:t>є.</m:t>
                      </m:r>
                    </m:oMath>
                  </m:oMathPara>
                </a14:m>
                <a:endParaRPr lang="ru-RU" dirty="0">
                  <a:effectLst/>
                </a:endParaRPr>
              </a:p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b="1" dirty="0" smtClean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</a:rPr>
                  <a:t>Відповідь: </a:t>
                </a:r>
                <a14:m>
                  <m:oMath xmlns:m="http://schemas.openxmlformats.org/officeDocument/2006/math">
                    <m:r>
                      <a:rPr lang="uk-UA" sz="3600" b="1" i="1">
                        <a:solidFill>
                          <a:srgbClr val="C00000"/>
                        </a:solidFill>
                        <a:effectLst/>
                        <a:latin typeface="Cambria Math"/>
                        <a:ea typeface="Times New Roman"/>
                      </a:rPr>
                      <m:t>−</m:t>
                    </m:r>
                    <m:f>
                      <m:fPr>
                        <m:ctrlPr>
                          <a:rPr lang="ru-RU" sz="3600" b="1" i="1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uk-UA" sz="3600" b="1" i="1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𝟐</m:t>
                        </m:r>
                      </m:num>
                      <m:den>
                        <m:r>
                          <a:rPr lang="uk-UA" sz="3600" b="1" i="1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𝟑</m:t>
                        </m:r>
                      </m:den>
                    </m:f>
                  </m:oMath>
                </a14:m>
                <a:r>
                  <a:rPr lang="uk-UA" sz="3600" b="1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</a:rPr>
                  <a:t> .</a:t>
                </a:r>
                <a:endParaRPr lang="ru-RU" b="1" dirty="0">
                  <a:solidFill>
                    <a:srgbClr val="C00000"/>
                  </a:solidFill>
                  <a:effectLst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80728"/>
                <a:ext cx="8229600" cy="5145435"/>
              </a:xfrm>
              <a:blipFill rotWithShape="1">
                <a:blip r:embed="rId2"/>
                <a:stretch>
                  <a:fillRect l="-889" t="-2014" r="-9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594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pPr algn="l"/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Продовження</a:t>
            </a: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836712"/>
                <a:ext cx="8229600" cy="5616624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000" i="1" smtClean="0">
                          <a:latin typeface="Cambria Math"/>
                          <a:ea typeface="Times New Roman"/>
                        </a:rPr>
                        <m:t>8)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  </m:t>
                          </m:r>
                          <m:sSup>
                            <m:sSup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/>
                                  <a:ea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−6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−3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</a:rPr>
                        <m:t>  +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15−2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−3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</a:rPr>
                        <m:t>=0;</m:t>
                      </m:r>
                      <m:r>
                        <a:rPr lang="uk-UA" sz="2000" b="0" i="0" smtClean="0">
                          <a:effectLst/>
                          <a:latin typeface="Cambria Math"/>
                          <a:ea typeface="Times New Roman"/>
                        </a:rPr>
                        <m:t>     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/>
                                  <a:ea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−6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+15−2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−3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</a:rPr>
                        <m:t> =0;  </m:t>
                      </m:r>
                    </m:oMath>
                  </m:oMathPara>
                </a14:m>
                <a:endParaRPr lang="uk-UA" sz="2000" i="1" dirty="0" smtClean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 algn="just"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000" i="1">
                          <a:effectLst/>
                          <a:latin typeface="Cambria Math"/>
                          <a:ea typeface="Times New Roman"/>
                        </a:rPr>
                        <m:t>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/>
                                  <a:ea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−8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+15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−3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</a:rPr>
                        <m:t> =0</m:t>
                      </m:r>
                      <m:r>
                        <a:rPr lang="ru-RU" sz="2000" i="1">
                          <a:effectLst/>
                          <a:latin typeface="Cambria Math"/>
                          <a:ea typeface="Times New Roman"/>
                        </a:rPr>
                        <m:t>;          </m:t>
                      </m:r>
                      <m:sSup>
                        <m:sSup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sSupPr>
                        <m:e>
                          <m:r>
                            <a:rPr lang="en-US" sz="2000" i="1">
                              <a:effectLst/>
                              <a:latin typeface="Cambria Math"/>
                              <a:ea typeface="Times New Roman"/>
                            </a:rPr>
                            <m:t>𝑥</m:t>
                          </m:r>
                        </m:e>
                        <m:sup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</a:rPr>
                            <m:t>2</m:t>
                          </m:r>
                        </m:sup>
                      </m:sSup>
                      <m:r>
                        <a:rPr lang="uk-UA" sz="2000" i="1">
                          <a:effectLst/>
                          <a:latin typeface="Cambria Math"/>
                          <a:ea typeface="Times New Roman"/>
                        </a:rPr>
                        <m:t>−8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</a:rPr>
                        <m:t>𝑥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</a:rPr>
                        <m:t>+15=0;                  </m:t>
                      </m:r>
                    </m:oMath>
                  </m:oMathPara>
                </a14:m>
                <a:endParaRPr lang="ru-RU" sz="2000" dirty="0">
                  <a:effectLst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−3≠0,  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≠3;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=5;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≠3.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 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400" b="1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Відповідь: 5</a:t>
                </a:r>
                <a:r>
                  <a:rPr lang="uk-UA" sz="2400" b="1" dirty="0" smtClean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400" dirty="0">
                    <a:latin typeface="Times New Roman"/>
                    <a:ea typeface="Calibri"/>
                    <a:cs typeface="Times New Roman"/>
                  </a:rPr>
                  <a:t>№ 735.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dirty="0" err="1">
                    <a:effectLst/>
                    <a:latin typeface="Times New Roman"/>
                    <a:ea typeface="Times New Roman"/>
                    <a:cs typeface="Times New Roman"/>
                  </a:rPr>
                  <a:t>Роз’язати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рівняння.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1)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+3)</m:t>
                        </m:r>
                      </m:e>
                      <m:sup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sup>
                    </m:sSup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−3(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+3)</m:t>
                        </m:r>
                      </m:e>
                      <m:sup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−4=0.</m:t>
                    </m:r>
                  </m:oMath>
                </a14:m>
                <a:endParaRPr lang="ru-RU" sz="1800" dirty="0"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en-US" sz="2400" i="1" dirty="0"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+ 3 = </a:t>
                </a:r>
                <a:r>
                  <a:rPr lang="en-US" sz="2400" i="1" dirty="0">
                    <a:effectLst/>
                    <a:latin typeface="Times New Roman"/>
                    <a:ea typeface="Calibri"/>
                    <a:cs typeface="Times New Roman"/>
                  </a:rPr>
                  <a:t>t</a:t>
                </a:r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. Зробимо дві заміни: 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𝑡</m:t>
                          </m:r>
                        </m:e>
                        <m:sup>
                          <m:r>
                            <a:rPr lang="uk-UA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4</m:t>
                          </m:r>
                        </m:sup>
                      </m:sSup>
                      <m:r>
                        <a:rPr lang="uk-UA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−3</m:t>
                      </m:r>
                      <m:sSup>
                        <m:sSupPr>
                          <m:ctrlP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uk-UA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𝑡</m:t>
                          </m:r>
                        </m:e>
                        <m:sup>
                          <m:r>
                            <a:rPr lang="uk-UA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uk-UA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−4=0</m:t>
                      </m:r>
                      <m:r>
                        <a:rPr lang="ru-RU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 </m:t>
                      </m:r>
                      <m:sSup>
                        <m:sSupPr>
                          <m:ctrlP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𝑡</m:t>
                          </m:r>
                        </m:e>
                        <m:sup>
                          <m:r>
                            <a:rPr lang="uk-UA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uk-UA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𝑧</m:t>
                      </m:r>
                      <m:r>
                        <a:rPr lang="ru-RU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     </m:t>
                      </m:r>
                      <m:sSup>
                        <m:sSupPr>
                          <m:ctrlP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𝑧</m:t>
                          </m:r>
                        </m:e>
                        <m:sup>
                          <m: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ru-RU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−3</m:t>
                      </m:r>
                      <m:r>
                        <a:rPr lang="ru-RU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𝑧</m:t>
                      </m:r>
                      <m:r>
                        <a:rPr lang="ru-RU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−4=0;</m:t>
                      </m:r>
                      <m:sSub>
                        <m:sSubPr>
                          <m:ctrlP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  </m:t>
                          </m:r>
                          <m:r>
                            <a:rPr lang="en-US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𝑧</m:t>
                          </m:r>
                        </m:e>
                        <m:sub>
                          <m:r>
                            <a:rPr lang="uk-UA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uk-UA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=4; </m:t>
                      </m:r>
                      <m:sSub>
                        <m:sSubPr>
                          <m:ctrlP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  </m:t>
                          </m:r>
                          <m:r>
                            <a:rPr lang="en-US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𝑧</m:t>
                          </m:r>
                        </m:e>
                        <m:sub>
                          <m:r>
                            <a:rPr lang="uk-UA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 −1 ;</m:t>
                      </m:r>
                    </m:oMath>
                  </m:oMathPara>
                </a14:m>
                <a:endParaRPr lang="ru-RU" sz="1800" dirty="0"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p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2 </m:t>
                        </m:r>
                      </m:sup>
                    </m:sSup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=4;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1.2</m:t>
                        </m:r>
                      </m:sub>
                    </m:sSub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±2;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p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2 </m:t>
                        </m:r>
                      </m:sup>
                    </m:sSup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−1 не має коренів;</m:t>
                    </m:r>
                  </m:oMath>
                </a14:m>
                <a:endParaRPr lang="ru-RU" sz="1800" dirty="0"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en-US" sz="2400" i="1" dirty="0"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+ 3 = 2;              </a:t>
                </a:r>
                <a:r>
                  <a:rPr lang="en-US" sz="2400" i="1" dirty="0"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+ 3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2;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en-US" sz="2400" i="1" dirty="0"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−1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;            </a:t>
                </a:r>
                <a:r>
                  <a:rPr lang="uk-UA" sz="2400" i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i="1" dirty="0"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−5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. 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4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Відповідь: </a:t>
                </a:r>
                <a14:m>
                  <m:oMath xmlns:m="http://schemas.openxmlformats.org/officeDocument/2006/math">
                    <m:r>
                      <a:rPr lang="uk-UA" sz="2400" b="1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uk-UA" sz="2400" b="1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𝟏</m:t>
                    </m:r>
                    <m:r>
                      <a:rPr lang="uk-UA" sz="2400" b="1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; −</m:t>
                    </m:r>
                    <m:r>
                      <a:rPr lang="uk-UA" sz="2400" b="1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𝟓</m:t>
                    </m:r>
                    <m:r>
                      <a:rPr lang="uk-UA" sz="2400" b="1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ru-RU" sz="2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836712"/>
                <a:ext cx="8229600" cy="5616624"/>
              </a:xfrm>
              <a:blipFill rotWithShape="1">
                <a:blip r:embed="rId2"/>
                <a:stretch>
                  <a:fillRect l="-8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 descr="C:\Users\ил\Desktop\Картинки нові\692408-joke02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653136"/>
            <a:ext cx="1800200" cy="179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64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360040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Продовження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404664"/>
                <a:ext cx="8712968" cy="6453336"/>
              </a:xfrm>
            </p:spPr>
            <p:txBody>
              <a:bodyPr>
                <a:no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1400" b="1" dirty="0" smtClean="0">
                    <a:latin typeface="Times New Roman"/>
                    <a:ea typeface="Calibri"/>
                    <a:cs typeface="Times New Roman"/>
                  </a:rPr>
                  <a:t>4)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(</m:t>
                        </m:r>
                        <m:r>
                          <a:rPr lang="en-US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  <m:r>
                          <a:rPr lang="ru-RU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−</m:t>
                        </m:r>
                        <m:r>
                          <a:rPr lang="ru-RU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𝟒</m:t>
                        </m:r>
                        <m:r>
                          <a:rPr lang="ru-RU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)</m:t>
                        </m:r>
                      </m:e>
                      <m:sup>
                        <m:r>
                          <a:rPr lang="uk-UA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𝟒</m:t>
                        </m:r>
                      </m:sup>
                    </m:sSup>
                    <m:r>
                      <a:rPr lang="uk-UA" sz="1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  <m:r>
                      <a:rPr lang="uk-UA" sz="1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𝟐</m:t>
                    </m:r>
                    <m:r>
                      <a:rPr lang="uk-UA" sz="1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(</m:t>
                    </m:r>
                    <m:sSup>
                      <m:sSupPr>
                        <m:ctrlPr>
                          <a:rPr lang="ru-RU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  <m:r>
                          <a:rPr lang="uk-UA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>
                          <a:rPr lang="uk-UA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𝟒</m:t>
                        </m:r>
                        <m:r>
                          <a:rPr lang="uk-UA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)</m:t>
                        </m:r>
                      </m:e>
                      <m:sup>
                        <m:r>
                          <a:rPr lang="uk-UA" sz="1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p>
                    </m:sSup>
                    <m:r>
                      <a:rPr lang="uk-UA" sz="1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  <m:r>
                      <a:rPr lang="uk-UA" sz="1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𝟖</m:t>
                    </m:r>
                    <m:r>
                      <a:rPr lang="uk-UA" sz="1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uk-UA" sz="1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𝟎</m:t>
                    </m:r>
                    <m:r>
                      <a:rPr lang="ru-RU" sz="1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;</m:t>
                    </m:r>
                  </m:oMath>
                </a14:m>
                <a:r>
                  <a:rPr lang="ru-RU" sz="1800" b="1" dirty="0">
                    <a:effectLst/>
                    <a:latin typeface="Times New Roman"/>
                    <a:ea typeface="Calibri"/>
                    <a:cs typeface="Times New Roman"/>
                  </a:rPr>
                  <a:t>     </a:t>
                </a:r>
                <a:r>
                  <a:rPr lang="ru-RU" sz="1800" dirty="0" err="1">
                    <a:effectLst/>
                    <a:latin typeface="Times New Roman"/>
                    <a:ea typeface="Calibri"/>
                    <a:cs typeface="Times New Roman"/>
                  </a:rPr>
                  <a:t>Введемо</a:t>
                </a:r>
                <a:r>
                  <a:rPr lang="ru-RU" sz="1800" dirty="0">
                    <a:effectLst/>
                    <a:latin typeface="Times New Roman"/>
                    <a:ea typeface="Calibri"/>
                    <a:cs typeface="Times New Roman"/>
                  </a:rPr>
                  <a:t> зам</a:t>
                </a:r>
                <a:r>
                  <a:rPr lang="uk-UA" sz="1800" dirty="0">
                    <a:effectLst/>
                    <a:latin typeface="Times New Roman"/>
                    <a:ea typeface="Calibri"/>
                    <a:cs typeface="Times New Roman"/>
                  </a:rPr>
                  <a:t>і</a:t>
                </a:r>
                <a:r>
                  <a:rPr lang="ru-RU" sz="1800" dirty="0">
                    <a:effectLst/>
                    <a:latin typeface="Times New Roman"/>
                    <a:ea typeface="Calibri"/>
                    <a:cs typeface="Times New Roman"/>
                  </a:rPr>
                  <a:t>ну</a:t>
                </a:r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: 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(</m:t>
                    </m:r>
                    <m:sSup>
                      <m:sSup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−4)</m:t>
                        </m:r>
                      </m:e>
                      <m:sup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en-US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𝑡</m:t>
                    </m:r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;</m:t>
                    </m:r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p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2 </m:t>
                        </m:r>
                      </m:sup>
                    </m:sSup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+2</m:t>
                    </m:r>
                    <m:r>
                      <a:rPr lang="en-US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𝑡</m:t>
                    </m:r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−8=0; </m:t>
                    </m:r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b>
                        <m: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=−4; </m:t>
                    </m:r>
                    <m:sSub>
                      <m:sSub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b>
                        <m: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2; 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(</m:t>
                    </m:r>
                    <m:sSup>
                      <m:sSup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−4)</m:t>
                        </m:r>
                      </m:e>
                      <m:sup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 4 коренів не має, 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(</m:t>
                    </m:r>
                    <m:sSup>
                      <m:sSup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−4)</m:t>
                        </m:r>
                      </m:e>
                      <m:sup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 = 2; 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r>
                      <a:rPr lang="uk-UA" sz="1600" i="1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uk-UA" sz="1600" i="1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−4</m:t>
                    </m:r>
                  </m:oMath>
                </a14:m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 = 2;      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−4</m:t>
                    </m:r>
                  </m:oMath>
                </a14:m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2;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=6</m:t>
                    </m:r>
                  </m:oMath>
                </a14:m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 ;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=2.</m:t>
                    </m:r>
                  </m:oMath>
                </a14:m>
                <a:endParaRPr lang="ru-RU" sz="1600" dirty="0" smtClean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16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Відповідь</a:t>
                </a:r>
                <a:r>
                  <a:rPr lang="uk-UA" sz="16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: </a:t>
                </a:r>
                <a:r>
                  <a:rPr lang="uk-UA" sz="16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6; 2.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1600" u="sng" dirty="0">
                    <a:latin typeface="Times New Roman"/>
                    <a:ea typeface="Calibri"/>
                    <a:cs typeface="Times New Roman"/>
                  </a:rPr>
                  <a:t>№ 737</a:t>
                </a:r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. </a:t>
                </a:r>
                <a:r>
                  <a:rPr lang="uk-UA" sz="1600" dirty="0" err="1">
                    <a:effectLst/>
                    <a:latin typeface="Times New Roman"/>
                    <a:ea typeface="Calibri"/>
                    <a:cs typeface="Times New Roman"/>
                  </a:rPr>
                  <a:t>Роз’язати</a:t>
                </a:r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 рівняння.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1600" b="1" dirty="0">
                    <a:effectLst/>
                    <a:latin typeface="Times New Roman"/>
                    <a:ea typeface="Calibri"/>
                    <a:cs typeface="Times New Roman"/>
                  </a:rPr>
                  <a:t>2) </a:t>
                </a:r>
                <a:r>
                  <a:rPr lang="ru-RU" sz="16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ru-RU" sz="1600" b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16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ru-RU" sz="1600" b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</m:rad>
                    <m:r>
                      <a:rPr lang="ru-RU" sz="16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ru-RU" sz="1600" b="1" dirty="0">
                    <a:effectLst/>
                    <a:latin typeface="Times New Roman"/>
                    <a:ea typeface="Calibri"/>
                    <a:cs typeface="Times New Roman"/>
                  </a:rPr>
                  <a:t> 12 = 0.    </a:t>
                </a:r>
                <a:endParaRPr lang="ru-RU" sz="1600" b="1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ru-RU" sz="1600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</m:rad>
                    <m:r>
                      <a:rPr lang="ru-RU" sz="1600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en-US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𝑡</m:t>
                    </m:r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;</m:t>
                    </m:r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  </a:t>
                </a:r>
                <a:r>
                  <a:rPr lang="en-US" sz="1600" i="1" dirty="0"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p>
                        <m: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; </a:t>
                </a:r>
                <a14:m>
                  <m:oMath xmlns:m="http://schemas.openxmlformats.org/officeDocument/2006/math"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  </m:t>
                    </m:r>
                    <m:sSup>
                      <m:sSup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p>
                        <m: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 </m:t>
                    </m:r>
                    <m:r>
                      <a:rPr lang="en-US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𝑡</m:t>
                    </m:r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−12 </m:t>
                    </m:r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= 0;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</m:rad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= 4;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b>
                        <m: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3;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b>
                        <m: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=  4;   </a:t>
                </a:r>
                <a:r>
                  <a:rPr lang="en-US" sz="1600" i="1" dirty="0"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= 16;  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</m:rad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−3</m:t>
                    </m:r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;</a:t>
                </a:r>
                <a14:m>
                  <m:oMath xmlns:m="http://schemas.openxmlformats.org/officeDocument/2006/math"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не </a:t>
                </a:r>
                <a:r>
                  <a:rPr lang="ru-RU" sz="1600" dirty="0" err="1">
                    <a:effectLst/>
                    <a:latin typeface="Times New Roman"/>
                    <a:ea typeface="Calibri"/>
                    <a:cs typeface="Times New Roman"/>
                  </a:rPr>
                  <a:t>ма</a:t>
                </a:r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є коренів</a:t>
                </a:r>
                <a:r>
                  <a:rPr lang="uk-UA" sz="1600" dirty="0" smtClean="0"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16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Відповідь: 16.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1600" b="1" dirty="0">
                    <a:effectLst/>
                    <a:latin typeface="Times New Roman"/>
                    <a:ea typeface="Calibri"/>
                    <a:cs typeface="Times New Roman"/>
                  </a:rPr>
                  <a:t>6)  8</a:t>
                </a:r>
                <a:r>
                  <a:rPr lang="ru-RU" sz="16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ru-RU" sz="1600" b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16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ru-RU" sz="1600" b="1" dirty="0">
                    <a:effectLst/>
                    <a:latin typeface="Times New Roman"/>
                    <a:ea typeface="Calibri"/>
                    <a:cs typeface="Times New Roman"/>
                  </a:rPr>
                  <a:t> 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</m:rad>
                  </m:oMath>
                </a14:m>
                <a:r>
                  <a:rPr lang="ru-RU" sz="1600" b="1" dirty="0">
                    <a:effectLst/>
                    <a:latin typeface="Times New Roman"/>
                    <a:ea typeface="Calibri"/>
                    <a:cs typeface="Times New Roman"/>
                  </a:rPr>
                  <a:t> + 3 = 0.</a:t>
                </a:r>
                <a:endParaRPr lang="ru-RU" sz="1600" b="1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8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p>
                        <m: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10 </a:t>
                </a:r>
                <a:r>
                  <a:rPr lang="en-US" sz="1600" i="1" dirty="0">
                    <a:effectLst/>
                    <a:latin typeface="Times New Roman"/>
                    <a:ea typeface="Calibri"/>
                    <a:cs typeface="Times New Roman"/>
                  </a:rPr>
                  <a:t>t </a:t>
                </a:r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+ 3 = 0;  </a:t>
                </a:r>
                <a14:m>
                  <m:oMath xmlns:m="http://schemas.openxmlformats.org/officeDocument/2006/math"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   Нехай  </m:t>
                    </m:r>
                    <m:rad>
                      <m:radPr>
                        <m:degHide m:val="on"/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</m:rad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en-US" sz="1600" i="1" dirty="0">
                    <a:effectLst/>
                    <a:latin typeface="Times New Roman"/>
                    <a:ea typeface="Calibri"/>
                    <a:cs typeface="Times New Roman"/>
                  </a:rPr>
                  <a:t>t</a:t>
                </a:r>
                <a:r>
                  <a:rPr lang="ru-RU" sz="1600" i="1" dirty="0">
                    <a:effectLst/>
                    <a:latin typeface="Times New Roman"/>
                    <a:ea typeface="Calibri"/>
                    <a:cs typeface="Times New Roman"/>
                  </a:rPr>
                  <a:t>;  </a:t>
                </a:r>
                <a:r>
                  <a:rPr lang="ru-RU" sz="1600" dirty="0" err="1">
                    <a:effectLst/>
                    <a:latin typeface="Times New Roman"/>
                    <a:ea typeface="Calibri"/>
                    <a:cs typeface="Times New Roman"/>
                  </a:rPr>
                  <a:t>тод</a:t>
                </a:r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і </a:t>
                </a:r>
                <a:r>
                  <a:rPr lang="ru-RU" sz="1600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p>
                        <m: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;    Знайдемо  </a:t>
                </a:r>
                <a:r>
                  <a:rPr lang="en-US" sz="1600" i="1" dirty="0">
                    <a:effectLst/>
                    <a:latin typeface="Times New Roman"/>
                    <a:ea typeface="Calibri"/>
                    <a:cs typeface="Times New Roman"/>
                  </a:rPr>
                  <a:t>D </a:t>
                </a:r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= 100 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− 96=4. </m:t>
                    </m:r>
                  </m:oMath>
                </a14:m>
                <a:endParaRPr lang="ru-RU" sz="1600" dirty="0" smtClean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𝑡</m:t>
                          </m:r>
                        </m:e>
                        <m:sub>
                          <m: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1,2</m:t>
                          </m:r>
                        </m:sub>
                      </m:sSub>
                      <m:r>
                        <a:rPr lang="ru-RU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= 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10±2</m:t>
                          </m:r>
                        </m:num>
                        <m:den>
                          <m: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16</m:t>
                          </m:r>
                        </m:den>
                      </m:f>
                      <m:r>
                        <a:rPr lang="ru-RU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;      </m:t>
                      </m:r>
                      <m:sSub>
                        <m:sSubPr>
                          <m:ctrlPr>
                            <a:rPr lang="ru-RU" sz="1600" i="1"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𝑡</m:t>
                          </m:r>
                        </m:e>
                        <m:sub>
                          <m: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ru-RU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8</m:t>
                          </m:r>
                        </m:num>
                        <m:den>
                          <m: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16</m:t>
                          </m:r>
                        </m:den>
                      </m:f>
                      <m:r>
                        <a:rPr lang="ru-RU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 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2 </m:t>
                          </m:r>
                        </m:den>
                      </m:f>
                      <m:r>
                        <a:rPr lang="ru-RU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    </m:t>
                      </m:r>
                      <m:sSub>
                        <m:sSubPr>
                          <m:ctrlPr>
                            <a:rPr lang="ru-RU" sz="1600" i="1"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𝑡</m:t>
                          </m:r>
                        </m:e>
                        <m:sub>
                          <m: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  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12</m:t>
                          </m:r>
                        </m:num>
                        <m:den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16</m:t>
                          </m:r>
                        </m:den>
                      </m:f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 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4</m:t>
                          </m:r>
                        </m:den>
                      </m:f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;</m:t>
                      </m:r>
                    </m:oMath>
                  </m:oMathPara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1600" dirty="0" smtClean="0">
                    <a:effectLst/>
                    <a:latin typeface="Times New Roman"/>
                    <a:ea typeface="Calibri"/>
                    <a:cs typeface="Times New Roman"/>
                  </a:rPr>
                  <a:t>Повернемося </a:t>
                </a:r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до заміни 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en-US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</m:rad>
                  </m:oMath>
                </a14:m>
                <a:r>
                  <a:rPr lang="ru-RU" sz="16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en-US" sz="1600" i="1" dirty="0">
                    <a:effectLst/>
                    <a:latin typeface="Times New Roman"/>
                    <a:ea typeface="Calibri"/>
                    <a:cs typeface="Times New Roman"/>
                  </a:rPr>
                  <a:t>t</a:t>
                </a:r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, тоді дістанемо: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a:rPr lang="en-US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</m:rad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= 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den>
                      </m:f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  </m:t>
                      </m:r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 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4</m:t>
                          </m:r>
                        </m:den>
                      </m:f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ru-RU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</m:t>
                      </m:r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   </m:t>
                      </m:r>
                      <m:rad>
                        <m:radPr>
                          <m:degHide m:val="on"/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a:rPr lang="en-US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</m:rad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= 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4</m:t>
                          </m:r>
                        </m:den>
                      </m:f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     </m:t>
                      </m:r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 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9</m:t>
                          </m:r>
                        </m:num>
                        <m:den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16</m:t>
                          </m:r>
                        </m:den>
                      </m:f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ru-RU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.</m:t>
                      </m:r>
                      <m:r>
                        <a:rPr lang="uk-UA" sz="1600" i="1" smtClean="0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</m:t>
                      </m:r>
                    </m:oMath>
                  </m:oMathPara>
                </a14:m>
                <a:endParaRPr lang="ru-RU" sz="1600" dirty="0" smtClean="0">
                  <a:effectLst/>
                  <a:latin typeface="Times New Roman" panose="02020603050405020304" pitchFamily="18" charset="0"/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16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Відповідь:</a:t>
                </a:r>
                <a:r>
                  <a:rPr lang="ru-RU" sz="1600" dirty="0">
                    <a:solidFill>
                      <a:prstClr val="black"/>
                    </a:solidFill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uk-UA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uk-UA" sz="2000" i="1">
                        <a:solidFill>
                          <a:prstClr val="black"/>
                        </a:solidFill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ru-RU" sz="2000" i="1">
                        <a:solidFill>
                          <a:prstClr val="black"/>
                        </a:solidFill>
                        <a:latin typeface="Cambria Math"/>
                        <a:ea typeface="Calibri"/>
                        <a:cs typeface="Times New Roman"/>
                      </a:rPr>
                      <m:t>;</m:t>
                    </m:r>
                    <m:f>
                      <m:f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uk-UA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endParaRPr lang="ru-RU" sz="2000" dirty="0">
                  <a:solidFill>
                    <a:prstClr val="black"/>
                  </a:solidFill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  <a:tabLst>
                    <a:tab pos="900430" algn="l"/>
                  </a:tabLst>
                </a:pPr>
                <a:endParaRPr lang="ru-RU" sz="1600" dirty="0">
                  <a:solidFill>
                    <a:prstClr val="black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1600" i="1">
                          <a:solidFill>
                            <a:srgbClr val="C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∙</m:t>
                      </m:r>
                    </m:oMath>
                  </m:oMathPara>
                </a14:m>
                <a:endParaRPr lang="ru-RU" sz="1600" dirty="0">
                  <a:solidFill>
                    <a:srgbClr val="C00000"/>
                  </a:solidFill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404664"/>
                <a:ext cx="8712968" cy="6453336"/>
              </a:xfrm>
              <a:blipFill rotWithShape="1">
                <a:blip r:embed="rId2"/>
                <a:stretch>
                  <a:fillRect l="-350" t="-189" b="-108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 descr="C:\Users\ил\Desktop\Картинки нові\1430859156.gif_bi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861048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63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32048"/>
          </a:xfrm>
        </p:spPr>
        <p:txBody>
          <a:bodyPr/>
          <a:lstStyle/>
          <a:p>
            <a:pPr algn="l"/>
            <a:r>
              <a:rPr lang="uk-UA" sz="2200" dirty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</a:rPr>
              <a:t>Продовження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692696"/>
                <a:ext cx="8229600" cy="5433467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:r>
                  <a:rPr lang="uk-UA" sz="3600" u="sng" dirty="0" smtClean="0">
                    <a:latin typeface="Times New Roman"/>
                    <a:ea typeface="Calibri"/>
                    <a:cs typeface="Times New Roman"/>
                  </a:rPr>
                  <a:t>№739.</a:t>
                </a:r>
                <a:r>
                  <a:rPr lang="uk-UA" sz="36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dirty="0" err="1">
                    <a:effectLst/>
                    <a:latin typeface="Times New Roman"/>
                    <a:ea typeface="Calibri"/>
                    <a:cs typeface="Times New Roman"/>
                  </a:rPr>
                  <a:t>Роз’язати</a:t>
                </a:r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 рівняння.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3)     </m:t>
                      </m:r>
                      <m:f>
                        <m:fPr>
                          <m:ctrlP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−12</m:t>
                          </m:r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+35</m:t>
                          </m:r>
                        </m:num>
                        <m:den>
                          <m:sSup>
                            <m:sSupPr>
                              <m:ctrlPr>
                                <a:rPr lang="ru-RU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−10</m:t>
                          </m:r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+25</m:t>
                          </m:r>
                        </m:den>
                      </m:f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=0</m:t>
                      </m:r>
                      <m:r>
                        <a:rPr lang="ru-RU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</m:t>
                      </m:r>
                    </m:oMath>
                  </m:oMathPara>
                </a14:m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uk-UA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−12</m:t>
                    </m:r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+35=0;</m:t>
                    </m:r>
                  </m:oMath>
                </a14:m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=5</m:t>
                    </m:r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;</m:t>
                    </m:r>
                  </m:oMath>
                </a14:m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=7;</m:t>
                    </m:r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uk-UA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−10</m:t>
                    </m:r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+25≠0;</m:t>
                    </m:r>
                  </m:oMath>
                </a14:m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(</m:t>
                        </m:r>
                        <m:r>
                          <a:rPr lang="en-US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−5)</m:t>
                        </m:r>
                      </m:e>
                      <m:sup>
                        <m:r>
                          <a:rPr lang="uk-UA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≠0</m:t>
                    </m:r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; </m:t>
                    </m:r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≠5.</m:t>
                    </m:r>
                  </m:oMath>
                </a14:m>
                <a:endParaRPr lang="ru-RU" dirty="0" smtClean="0">
                  <a:effectLst/>
                  <a:latin typeface="Times New Roman"/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:r>
                  <a:rPr lang="uk-UA" b="1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Відповідь: 7.</a:t>
                </a:r>
                <a:endParaRPr lang="ru-RU" sz="2400" b="1" dirty="0">
                  <a:solidFill>
                    <a:srgbClr val="C0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i="1">
                          <a:latin typeface="Cambria Math"/>
                          <a:ea typeface="Calibri"/>
                          <a:cs typeface="Times New Roman"/>
                        </a:rPr>
                        <m:t>4) </m:t>
                      </m:r>
                      <m:f>
                        <m:fPr>
                          <m:ctrlP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−7</m:t>
                          </m:r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+6</m:t>
                          </m:r>
                        </m:num>
                        <m:den>
                          <m:sSup>
                            <m:sSupPr>
                              <m:ctrlPr>
                                <a:rPr lang="ru-RU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+2</m:t>
                          </m:r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−3</m:t>
                          </m:r>
                        </m:den>
                      </m:f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=0</m:t>
                      </m:r>
                      <m:r>
                        <a:rPr lang="ru-RU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</m:t>
                      </m:r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   </m:t>
                      </m:r>
                      <m:sSup>
                        <m:sSupPr>
                          <m:ctrlP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p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+2</m:t>
                      </m:r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−3 ≠0;     </m:t>
                      </m:r>
                      <m:sSub>
                        <m:sSubPr>
                          <m:ctrlP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1 </m:t>
                          </m:r>
                        </m:sub>
                      </m:sSub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≠−3</m:t>
                      </m:r>
                      <m:sSub>
                        <m:sSubPr>
                          <m:ctrlPr>
                            <a:rPr lang="ru-RU" sz="31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ru-RU" sz="31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;</m:t>
                          </m:r>
                          <m:r>
                            <a:rPr lang="en-US" sz="31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31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2 </m:t>
                          </m:r>
                        </m:sub>
                      </m:sSub>
                      <m:r>
                        <a:rPr lang="uk-UA" sz="3100" i="1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≠1.</m:t>
                      </m:r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</m:t>
                      </m:r>
                    </m:oMath>
                  </m:oMathPara>
                </a14:m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p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−7</m:t>
                      </m:r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+6=0;      </m:t>
                      </m:r>
                      <m:sSub>
                        <m:sSubPr>
                          <m:ctrlP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1 </m:t>
                          </m:r>
                        </m:sub>
                      </m:sSub>
                      <m:r>
                        <a:rPr lang="uk-UA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=6</m:t>
                      </m:r>
                      <m:r>
                        <a:rPr lang="ru-RU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 </m:t>
                      </m:r>
                      <m:sSub>
                        <m:sSubPr>
                          <m:ctrlP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2 </m:t>
                          </m:r>
                        </m:sub>
                      </m:sSub>
                      <m:r>
                        <a:rPr lang="ru-RU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=1.   </m:t>
                      </m:r>
                    </m:oMath>
                  </m:oMathPara>
                </a14:m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 xmlns:m="http://schemas.openxmlformats.org/officeDocument/2006/math">
                    <m:r>
                      <a:rPr lang="uk-UA" b="1" i="1" smtClean="0">
                        <a:solidFill>
                          <a:srgbClr val="C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Відповідь:</m:t>
                    </m:r>
                  </m:oMath>
                </a14:m>
                <a:r>
                  <a:rPr lang="uk-UA" b="1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6; 1.</a:t>
                </a:r>
                <a:endParaRPr lang="ru-RU" sz="2400" b="1" dirty="0">
                  <a:solidFill>
                    <a:srgbClr val="C00000"/>
                  </a:solidFill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692696"/>
                <a:ext cx="8229600" cy="5433467"/>
              </a:xfrm>
              <a:blipFill rotWithShape="1">
                <a:blip r:embed="rId2"/>
                <a:stretch>
                  <a:fillRect l="-1185" t="-12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ил\Desktop\Картинки нові\hello_html_3c5b0f1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506514"/>
            <a:ext cx="2376264" cy="129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л\Desktop\Картинки нові\458717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673" y="301405"/>
            <a:ext cx="1700334" cy="157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52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pPr algn="l"/>
            <a:r>
              <a:rPr lang="uk-UA" sz="2200" dirty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</a:rPr>
              <a:t>Продовження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585162"/>
                <a:ext cx="8640960" cy="5976664"/>
              </a:xfrm>
            </p:spPr>
            <p:txBody>
              <a:bodyPr>
                <a:normAutofit fontScale="32500" lnSpcReduction="20000"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:r>
                  <a:rPr lang="uk-UA" sz="6200" b="1" u="sng" dirty="0" smtClean="0">
                    <a:latin typeface="Times New Roman"/>
                    <a:ea typeface="Calibri"/>
                    <a:cs typeface="Times New Roman"/>
                  </a:rPr>
                  <a:t>№ 745.</a:t>
                </a:r>
                <a:r>
                  <a:rPr lang="uk-UA" sz="6200" b="1" dirty="0">
                    <a:effectLst/>
                    <a:latin typeface="Times New Roman"/>
                    <a:ea typeface="Calibri"/>
                    <a:cs typeface="Times New Roman"/>
                  </a:rPr>
                  <a:t> При якому значенні  змінної :</a:t>
                </a:r>
                <a:endParaRPr lang="ru-RU" sz="6200" b="1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:r>
                  <a:rPr lang="uk-UA" sz="6200" b="1" dirty="0">
                    <a:effectLst/>
                    <a:latin typeface="Times New Roman"/>
                    <a:ea typeface="Calibri"/>
                    <a:cs typeface="Times New Roman"/>
                  </a:rPr>
                  <a:t>1) Сума дробів</a:t>
                </a:r>
                <a:endParaRPr lang="ru-RU" sz="6200" b="1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2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62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𝟐𝟒</m:t>
                          </m:r>
                        </m:num>
                        <m:den>
                          <m:r>
                            <a:rPr lang="en-US" sz="62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  <m:r>
                            <a:rPr lang="en-US" sz="62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62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𝟐</m:t>
                          </m:r>
                        </m:den>
                      </m:f>
                      <m:r>
                        <a:rPr lang="uk-UA" sz="62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і </m:t>
                      </m:r>
                      <m:f>
                        <m:fPr>
                          <m:ctrlPr>
                            <a:rPr lang="ru-RU" sz="62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62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𝟏𝟔</m:t>
                          </m:r>
                        </m:num>
                        <m:den>
                          <m:r>
                            <a:rPr lang="en-US" sz="62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  <m:r>
                            <a:rPr lang="en-US" sz="62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</m:t>
                          </m:r>
                          <m:r>
                            <a:rPr lang="en-US" sz="62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𝟐</m:t>
                          </m:r>
                        </m:den>
                      </m:f>
                      <m:r>
                        <a:rPr lang="uk-UA" sz="62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дорівнює </m:t>
                      </m:r>
                      <m:r>
                        <a:rPr lang="uk-UA" sz="62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𝟑</m:t>
                      </m:r>
                      <m:r>
                        <a:rPr lang="uk-UA" sz="62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.    </m:t>
                      </m:r>
                    </m:oMath>
                  </m:oMathPara>
                </a14:m>
                <a:endParaRPr lang="ru-RU" sz="6200" b="1" dirty="0" smtClean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:r>
                  <a:rPr lang="ru-RU" sz="6200" b="1" dirty="0" err="1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Розв</a:t>
                </a:r>
                <a:r>
                  <a:rPr lang="en-US" sz="6200" b="1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’</a:t>
                </a:r>
                <a:r>
                  <a:rPr lang="uk-UA" sz="6200" b="1" dirty="0" err="1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язування</a:t>
                </a:r>
                <a:r>
                  <a:rPr lang="uk-UA" sz="4500" b="1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:</a:t>
                </a:r>
                <a:endParaRPr lang="ru-RU" sz="4500" b="1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24</m:t>
                          </m:r>
                        </m:num>
                        <m:den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−2</m:t>
                          </m:r>
                        </m:den>
                      </m:f>
                      <m:r>
                        <a:rPr lang="uk-UA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+ </m:t>
                      </m:r>
                      <m:f>
                        <m:f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16</m:t>
                          </m:r>
                        </m:num>
                        <m:den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+2</m:t>
                          </m:r>
                        </m:den>
                      </m:f>
                      <m:r>
                        <a:rPr lang="uk-UA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 3;      </m:t>
                      </m:r>
                      <m:f>
                        <m:f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24</m:t>
                          </m:r>
                          <m:d>
                            <m:dPr>
                              <m:ctrlPr>
                                <a:rPr lang="ru-RU" sz="5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a:rPr lang="en-US" sz="5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ru-RU" sz="5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+2</m:t>
                              </m:r>
                            </m:e>
                          </m:d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+16(</m:t>
                          </m:r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−2)</m:t>
                          </m:r>
                        </m:num>
                        <m:den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(</m:t>
                          </m:r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−2)(</m:t>
                          </m:r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+2)</m:t>
                          </m:r>
                        </m:den>
                      </m:f>
                      <m:r>
                        <a:rPr lang="uk-UA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 3;       </m:t>
                      </m:r>
                      <m:r>
                        <a:rPr lang="en-US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en-US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≠2;  </m:t>
                      </m:r>
                      <m:r>
                        <a:rPr lang="en-US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en-US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≠−2;   </m:t>
                      </m:r>
                    </m:oMath>
                  </m:oMathPara>
                </a14:m>
                <a:endParaRPr lang="ru-RU" sz="50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:r>
                  <a:rPr lang="en-US" sz="5000" dirty="0">
                    <a:effectLst/>
                    <a:latin typeface="Times New Roman"/>
                    <a:ea typeface="Calibri"/>
                    <a:cs typeface="Times New Roman"/>
                  </a:rPr>
                  <a:t>24 (</a:t>
                </a:r>
                <a:r>
                  <a:rPr lang="en-US" sz="5000" i="1" dirty="0"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 + 2) + 16(</a:t>
                </a:r>
                <a:r>
                  <a:rPr lang="en-US" sz="5000" i="1" dirty="0"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en-US" sz="5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−2)</m:t>
                    </m:r>
                  </m:oMath>
                </a14:m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 = 3(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5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5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sz="5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−4);</m:t>
                    </m:r>
                  </m:oMath>
                </a14:m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  24</a:t>
                </a:r>
                <a:r>
                  <a:rPr lang="ru-RU" sz="5000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ru-RU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</m:oMath>
                </a14:m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 48 + 16 </a:t>
                </a:r>
                <a:r>
                  <a:rPr lang="en-US" sz="5000" i="1" dirty="0">
                    <a:effectLst/>
                    <a:latin typeface="Times New Roman"/>
                    <a:ea typeface="Calibri"/>
                    <a:cs typeface="Times New Roman"/>
                  </a:rPr>
                  <a:t>x </a:t>
                </a:r>
                <a14:m>
                  <m:oMath xmlns:m="http://schemas.openxmlformats.org/officeDocument/2006/math">
                    <m:r>
                      <a:rPr lang="en-US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en-US" sz="5000" dirty="0">
                    <a:effectLst/>
                    <a:latin typeface="Times New Roman"/>
                    <a:ea typeface="Calibri"/>
                    <a:cs typeface="Times New Roman"/>
                  </a:rPr>
                  <a:t> 32 </a:t>
                </a:r>
                <a14:m>
                  <m:oMath xmlns:m="http://schemas.openxmlformats.org/officeDocument/2006/math">
                    <m:r>
                      <a:rPr lang="en-US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</m:oMath>
                </a14:m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5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5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sz="5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−12;  </m:t>
                    </m:r>
                  </m:oMath>
                </a14:m>
                <a:endParaRPr lang="ru-RU" sz="50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− 3</m:t>
                      </m:r>
                      <m:sSup>
                        <m:sSup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p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2   </m:t>
                          </m:r>
                        </m:sup>
                      </m:sSup>
                      <m:r>
                        <a:rPr lang="en-US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+40</m:t>
                      </m:r>
                      <m:r>
                        <a:rPr lang="en-US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en-US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+28=0;       3</m:t>
                      </m:r>
                      <m:sSup>
                        <m:sSup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p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2   </m:t>
                          </m:r>
                        </m:sup>
                      </m:sSup>
                      <m:r>
                        <a:rPr lang="en-US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−40</m:t>
                      </m:r>
                      <m:r>
                        <a:rPr lang="en-US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en-US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−28=0;      </m:t>
                      </m:r>
                    </m:oMath>
                  </m:oMathPara>
                </a14:m>
                <a:endParaRPr lang="ru-RU" sz="5000" i="1" dirty="0" smtClean="0">
                  <a:effectLst/>
                  <a:latin typeface="Cambria Math"/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 xmlns:m="http://schemas.openxmlformats.org/officeDocument/2006/math">
                    <m:r>
                      <a:rPr lang="ru-RU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  </m:t>
                    </m:r>
                  </m:oMath>
                </a14:m>
                <a:r>
                  <a:rPr lang="ru-RU" sz="5000" dirty="0" err="1">
                    <a:effectLst/>
                    <a:latin typeface="Times New Roman"/>
                    <a:ea typeface="Calibri"/>
                    <a:cs typeface="Times New Roman"/>
                  </a:rPr>
                  <a:t>Знайдемо</a:t>
                </a:r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5000" b="1" i="1" dirty="0">
                    <a:effectLst/>
                    <a:latin typeface="Times New Roman"/>
                    <a:ea typeface="Calibri"/>
                    <a:cs typeface="Times New Roman"/>
                  </a:rPr>
                  <a:t>D</a:t>
                </a:r>
                <a:r>
                  <a:rPr lang="uk-UA" sz="5000" b="1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en-US" sz="5000" b="1" i="1" dirty="0"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uk-UA" sz="5000" b="1" i="1" baseline="30000" dirty="0" smtClean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5000" b="1" i="1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5000" b="1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  <m:r>
                      <a:rPr lang="ru-RU" sz="5000" b="1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 </m:t>
                    </m:r>
                  </m:oMath>
                </a14:m>
                <a:r>
                  <a:rPr lang="uk-UA" sz="5000" b="1" i="1" dirty="0" smtClean="0">
                    <a:effectLst/>
                    <a:latin typeface="Times New Roman"/>
                    <a:ea typeface="Calibri"/>
                    <a:cs typeface="Times New Roman"/>
                  </a:rPr>
                  <a:t>4ас</a:t>
                </a:r>
                <a:r>
                  <a:rPr lang="uk-UA" sz="5000" b="1" i="1" dirty="0">
                    <a:effectLst/>
                    <a:latin typeface="Times New Roman"/>
                    <a:ea typeface="Calibri"/>
                    <a:cs typeface="Times New Roman"/>
                  </a:rPr>
                  <a:t>. </a:t>
                </a:r>
                <a:r>
                  <a:rPr lang="uk-UA" sz="5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5000" i="1" dirty="0">
                    <a:effectLst/>
                    <a:latin typeface="Times New Roman"/>
                    <a:ea typeface="Calibri"/>
                    <a:cs typeface="Times New Roman"/>
                  </a:rPr>
                  <a:t>D</a:t>
                </a:r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 = 1600 </a:t>
                </a:r>
                <a14:m>
                  <m:oMath xmlns:m="http://schemas.openxmlformats.org/officeDocument/2006/math">
                    <m:r>
                      <a:rPr lang="ru-RU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 4</a:t>
                </a:r>
                <a14:m>
                  <m:oMath xmlns:m="http://schemas.openxmlformats.org/officeDocument/2006/math">
                    <m:r>
                      <a:rPr lang="ru-RU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∙</m:t>
                    </m:r>
                  </m:oMath>
                </a14:m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 3</a:t>
                </a:r>
                <a14:m>
                  <m:oMath xmlns:m="http://schemas.openxmlformats.org/officeDocument/2006/math">
                    <m:r>
                      <a:rPr lang="ru-RU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∙(−28)</m:t>
                    </m:r>
                  </m:oMath>
                </a14:m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 = 1600 </a:t>
                </a:r>
                <a14:m>
                  <m:oMath xmlns:m="http://schemas.openxmlformats.org/officeDocument/2006/math">
                    <m:r>
                      <a:rPr lang="ru-RU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</m:oMath>
                </a14:m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336 = 1936</a:t>
                </a:r>
                <a14:m>
                  <m:oMath xmlns:m="http://schemas.openxmlformats.org/officeDocument/2006/math">
                    <m:r>
                      <a:rPr lang="ru-RU" sz="5000" i="1">
                        <a:effectLst/>
                        <a:latin typeface="Cambria Math"/>
                        <a:ea typeface="Calibri"/>
                        <a:cs typeface="Times New Roman"/>
                      </a:rPr>
                      <m:t>&gt;</m:t>
                    </m:r>
                  </m:oMath>
                </a14:m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0;</a:t>
                </a:r>
                <a:endParaRPr lang="ru-RU" sz="50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5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en-US" sz="5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𝐷</m:t>
                        </m:r>
                      </m:e>
                    </m:rad>
                  </m:oMath>
                </a14:m>
                <a:r>
                  <a:rPr lang="ru-RU" sz="5000" dirty="0">
                    <a:effectLst/>
                    <a:latin typeface="Times New Roman"/>
                    <a:ea typeface="Calibri"/>
                    <a:cs typeface="Times New Roman"/>
                  </a:rPr>
                  <a:t> = 44.   </a:t>
                </a:r>
                <a:endParaRPr lang="ru-RU" sz="50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ru-RU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  </m:t>
                      </m:r>
                      <m:f>
                        <m:f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40 −44</m:t>
                          </m:r>
                        </m:num>
                        <m:den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6</m:t>
                          </m:r>
                        </m:den>
                      </m:f>
                      <m:r>
                        <a:rPr lang="ru-RU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 −</m:t>
                      </m:r>
                      <m:f>
                        <m:f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4</m:t>
                          </m:r>
                        </m:num>
                        <m:den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6</m:t>
                          </m:r>
                        </m:den>
                      </m:f>
                      <m:r>
                        <a:rPr lang="ru-RU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=−</m:t>
                      </m:r>
                      <m:f>
                        <m:f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</m:t>
                          </m:r>
                        </m:den>
                      </m:f>
                      <m:r>
                        <a:rPr lang="ru-RU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;          </m:t>
                      </m:r>
                      <m:sSub>
                        <m:sSub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ru-RU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  </m:t>
                      </m:r>
                      <m:f>
                        <m:f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40+44</m:t>
                          </m:r>
                        </m:num>
                        <m:den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6</m:t>
                          </m:r>
                        </m:den>
                      </m:f>
                      <m:r>
                        <a:rPr lang="ru-RU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84</m:t>
                          </m:r>
                        </m:num>
                        <m:den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6</m:t>
                          </m:r>
                        </m:den>
                      </m:f>
                      <m:r>
                        <a:rPr lang="ru-RU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=14 ;          </m:t>
                      </m:r>
                    </m:oMath>
                  </m:oMathPara>
                </a14:m>
                <a:endParaRPr lang="ru-RU" sz="50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35433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В</m:t>
                      </m:r>
                      <m:r>
                        <a:rPr lang="uk-UA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ідповідь:</m:t>
                      </m:r>
                      <m:r>
                        <a:rPr lang="ru-RU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</m:t>
                      </m:r>
                      <m:f>
                        <m:fPr>
                          <m:ctrlP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ru-RU" sz="5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</m:t>
                          </m:r>
                        </m:den>
                      </m:f>
                      <m:r>
                        <a:rPr lang="ru-RU" sz="5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;14.       </m:t>
                      </m:r>
                    </m:oMath>
                  </m:oMathPara>
                </a14:m>
                <a:endParaRPr lang="ru-RU" sz="5000" dirty="0">
                  <a:ea typeface="Calibri"/>
                  <a:cs typeface="Times New Roman"/>
                </a:endParaRPr>
              </a:p>
              <a:p>
                <a:endParaRPr lang="ru-RU" sz="50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585162"/>
                <a:ext cx="8640960" cy="5976664"/>
              </a:xfrm>
              <a:blipFill rotWithShape="1">
                <a:blip r:embed="rId2"/>
                <a:stretch>
                  <a:fillRect l="-705" t="-8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ил\Desktop\Картинки (2)\55867467469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934" y="620688"/>
            <a:ext cx="1590474" cy="1854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л\Desktop\Картинки (2)\e24b96d10a3e69e9f2a1cb226d1a89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230" y="4473116"/>
            <a:ext cx="172176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06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504056"/>
          </a:xfrm>
        </p:spPr>
        <p:txBody>
          <a:bodyPr>
            <a:normAutofit fontScale="9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6. Історична </a:t>
            </a:r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довідка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2050" name="Picture 2" descr="C:\Users\ил\Desktop\Картинки (2)\portre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403244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95536" y="3861048"/>
                <a:ext cx="3816424" cy="2862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uk-UA" b="1" dirty="0" smtClean="0">
                  <a:solidFill>
                    <a:srgbClr val="C00000"/>
                  </a:solidFill>
                </a:endParaRPr>
              </a:p>
              <a:p>
                <a:endParaRPr lang="uk-UA" b="1" dirty="0" smtClean="0">
                  <a:solidFill>
                    <a:srgbClr val="C00000"/>
                  </a:solidFill>
                </a:endParaRPr>
              </a:p>
              <a:p>
                <a:endParaRPr lang="uk-UA" b="1" dirty="0">
                  <a:solidFill>
                    <a:srgbClr val="C00000"/>
                  </a:solidFill>
                </a:endParaRPr>
              </a:p>
              <a:p>
                <a:endParaRPr lang="uk-UA" b="1" dirty="0" smtClean="0">
                  <a:solidFill>
                    <a:srgbClr val="C00000"/>
                  </a:solidFill>
                </a:endParaRPr>
              </a:p>
              <a:p>
                <a:endParaRPr lang="uk-UA" b="1" dirty="0" smtClean="0">
                  <a:solidFill>
                    <a:srgbClr val="C00000"/>
                  </a:solidFill>
                </a:endParaRPr>
              </a:p>
              <a:p>
                <a:endParaRPr lang="uk-UA" b="1" dirty="0" smtClean="0">
                  <a:solidFill>
                    <a:srgbClr val="C00000"/>
                  </a:solidFill>
                </a:endParaRPr>
              </a:p>
              <a:p>
                <a:endParaRPr lang="uk-UA" b="1" dirty="0" smtClean="0">
                  <a:solidFill>
                    <a:srgbClr val="C00000"/>
                  </a:solidFill>
                </a:endParaRPr>
              </a:p>
              <a:p>
                <a:r>
                  <a:rPr lang="uk-UA" b="1" dirty="0" smtClean="0">
                    <a:solidFill>
                      <a:srgbClr val="C00000"/>
                    </a:solidFill>
                  </a:rPr>
                  <a:t>М.А. Чайковський</a:t>
                </a:r>
              </a:p>
              <a:p>
                <a:r>
                  <a:rPr lang="uk-UA" b="1" dirty="0" smtClean="0">
                    <a:solidFill>
                      <a:srgbClr val="C00000"/>
                    </a:solidFill>
                  </a:rPr>
                  <a:t>(1887 </a:t>
                </a:r>
                <a14:m>
                  <m:oMath xmlns:m="http://schemas.openxmlformats.org/officeDocument/2006/math">
                    <m:r>
                      <a:rPr lang="uk-UA" b="1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−</m:t>
                    </m:r>
                    <m:r>
                      <a:rPr lang="uk-UA" b="1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𝟏𝟗𝟕𝟎</m:t>
                    </m:r>
                  </m:oMath>
                </a14:m>
                <a:r>
                  <a:rPr lang="ru-RU" b="1" dirty="0" smtClean="0">
                    <a:solidFill>
                      <a:srgbClr val="C00000"/>
                    </a:solidFill>
                  </a:rPr>
                  <a:t>), </a:t>
                </a:r>
                <a:r>
                  <a:rPr lang="ru-RU" b="1" dirty="0" err="1" smtClean="0">
                    <a:solidFill>
                      <a:srgbClr val="C00000"/>
                    </a:solidFill>
                  </a:rPr>
                  <a:t>український</a:t>
                </a:r>
                <a:r>
                  <a:rPr lang="ru-RU" b="1" dirty="0" smtClean="0">
                    <a:solidFill>
                      <a:srgbClr val="C00000"/>
                    </a:solidFill>
                  </a:rPr>
                  <a:t> математик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861048"/>
                <a:ext cx="3816424" cy="2862322"/>
              </a:xfrm>
              <a:prstGeom prst="rect">
                <a:avLst/>
              </a:prstGeom>
              <a:blipFill rotWithShape="1">
                <a:blip r:embed="rId3"/>
                <a:stretch>
                  <a:fillRect l="-1438" b="-23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 descr="C:\Users\ил\Desktop\Картинки (2)\otec-algebry-matematik-fransua-viet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778628"/>
            <a:ext cx="3816424" cy="495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32040" y="4272677"/>
            <a:ext cx="2736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b="1" dirty="0" smtClean="0">
              <a:solidFill>
                <a:srgbClr val="C00000"/>
              </a:solidFill>
            </a:endParaRPr>
          </a:p>
          <a:p>
            <a:endParaRPr lang="uk-UA" b="1" dirty="0">
              <a:solidFill>
                <a:srgbClr val="C00000"/>
              </a:solidFill>
            </a:endParaRPr>
          </a:p>
          <a:p>
            <a:endParaRPr lang="uk-UA" b="1" dirty="0" smtClean="0">
              <a:solidFill>
                <a:srgbClr val="C00000"/>
              </a:solidFill>
            </a:endParaRPr>
          </a:p>
          <a:p>
            <a:endParaRPr lang="uk-UA" b="1" dirty="0" smtClean="0">
              <a:solidFill>
                <a:srgbClr val="C00000"/>
              </a:solidFill>
            </a:endParaRPr>
          </a:p>
          <a:p>
            <a:endParaRPr lang="uk-UA" b="1" dirty="0" smtClean="0">
              <a:solidFill>
                <a:srgbClr val="C00000"/>
              </a:solidFill>
            </a:endParaRPr>
          </a:p>
          <a:p>
            <a:r>
              <a:rPr lang="uk-UA" b="1" dirty="0" smtClean="0">
                <a:solidFill>
                  <a:srgbClr val="C00000"/>
                </a:solidFill>
              </a:rPr>
              <a:t>Франсуа </a:t>
            </a:r>
            <a:r>
              <a:rPr lang="uk-UA" b="1" dirty="0" err="1" smtClean="0">
                <a:solidFill>
                  <a:srgbClr val="C00000"/>
                </a:solidFill>
              </a:rPr>
              <a:t>Вієт</a:t>
            </a:r>
            <a:r>
              <a:rPr lang="uk-UA" b="1" dirty="0" smtClean="0">
                <a:solidFill>
                  <a:srgbClr val="C00000"/>
                </a:solidFill>
              </a:rPr>
              <a:t> (1540-1603), </a:t>
            </a:r>
            <a:r>
              <a:rPr lang="uk-UA" b="1" dirty="0">
                <a:solidFill>
                  <a:srgbClr val="C00000"/>
                </a:solidFill>
              </a:rPr>
              <a:t>французький</a:t>
            </a:r>
            <a:endParaRPr lang="uk-UA" b="1" dirty="0" smtClean="0">
              <a:solidFill>
                <a:srgbClr val="C00000"/>
              </a:solidFill>
            </a:endParaRPr>
          </a:p>
          <a:p>
            <a:r>
              <a:rPr lang="uk-UA" b="1" dirty="0" smtClean="0">
                <a:solidFill>
                  <a:srgbClr val="C00000"/>
                </a:solidFill>
              </a:rPr>
              <a:t>математик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12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pPr algn="l"/>
            <a:r>
              <a:rPr lang="uk-UA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Історична довідка</a:t>
            </a:r>
            <a:r>
              <a:rPr lang="uk-UA" sz="1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(</a:t>
            </a:r>
            <a:r>
              <a:rPr lang="uk-UA" sz="1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прод</a:t>
            </a:r>
            <a:r>
              <a:rPr lang="uk-UA" sz="1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.)</a:t>
            </a:r>
            <a:endParaRPr lang="ru-RU" sz="1800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620688"/>
                <a:ext cx="8733656" cy="5577483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ru-RU" sz="2000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К</a:t>
                </a:r>
                <a:r>
                  <a:rPr lang="uk-UA" sz="2000" b="1" dirty="0" err="1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ілька</a:t>
                </a:r>
                <a:r>
                  <a:rPr lang="uk-UA" sz="2000" b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поколінь учителів математики та їх учнів набували педагогічного досвіду й поглиблювали свої знання, користуючись чудовою книжкою «Квадратні рівняння» блискучого українського педагога й математика Миколи Андрійовича Чайковського (1887 – 1970). М. А. Чайковський </a:t>
                </a:r>
                <a:r>
                  <a:rPr lang="uk-UA" sz="2000" b="1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залишив велику наукову й педагогічну спадщину. Його роботи відомі далеко за межами України.</a:t>
                </a:r>
                <a:endParaRPr lang="ru-RU" sz="2000" b="1" dirty="0" smtClean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ru-RU" sz="2000" b="1" dirty="0" err="1" smtClean="0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Всім</a:t>
                </a:r>
                <a:r>
                  <a:rPr lang="ru-RU" sz="2000" b="1" dirty="0" smtClean="0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err="1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відомий</a:t>
                </a:r>
                <a:r>
                  <a:rPr lang="ru-RU" sz="2000" b="1" dirty="0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err="1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французький</a:t>
                </a:r>
                <a:r>
                  <a:rPr lang="ru-RU" sz="2000" b="1" dirty="0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err="1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вчений</a:t>
                </a:r>
                <a:r>
                  <a:rPr lang="ru-RU" sz="2000" b="1" dirty="0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, </a:t>
                </a:r>
                <a:r>
                  <a:rPr lang="ru-RU" sz="2000" b="1" dirty="0" err="1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який</a:t>
                </a:r>
                <a:r>
                  <a:rPr lang="ru-RU" sz="2000" b="1" dirty="0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err="1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подарував</a:t>
                </a:r>
                <a:r>
                  <a:rPr lang="ru-RU" sz="2000" b="1" dirty="0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err="1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світу</a:t>
                </a:r>
                <a:r>
                  <a:rPr lang="ru-RU" sz="2000" b="1" dirty="0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err="1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символічну</a:t>
                </a:r>
                <a:r>
                  <a:rPr lang="ru-RU" sz="2000" b="1" dirty="0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алгебру - математик Франсуа </a:t>
                </a:r>
                <a:r>
                  <a:rPr lang="ru-RU" sz="2000" b="1" dirty="0" err="1">
                    <a:solidFill>
                      <a:srgbClr val="333333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Вієт</a:t>
                </a:r>
                <a:r>
                  <a:rPr lang="uk-UA" sz="2000" b="1" dirty="0">
                    <a:solidFill>
                      <a:srgbClr val="333333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(1540 -1603), за фахом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333333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b="1" dirty="0">
                    <a:solidFill>
                      <a:srgbClr val="333333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юрист. У 1591 р. упровадив буквені позначення не лише для невідомих  величин , а й для коефіцієнтів рівнянь, завдяки  цьому стало можливим виражати властивості рівнянь т а їх корені загальними формулами.  Серед своїх відкриттів сам </a:t>
                </a:r>
                <a:r>
                  <a:rPr lang="uk-UA" sz="2000" b="1" dirty="0" err="1">
                    <a:solidFill>
                      <a:srgbClr val="333333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Вієт</a:t>
                </a:r>
                <a:r>
                  <a:rPr lang="uk-UA" sz="2000" b="1" dirty="0">
                    <a:solidFill>
                      <a:srgbClr val="333333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особливо високо цінив установлення залежності між коренями і коефіцієнтами рівнянь.</a:t>
                </a:r>
                <a:endParaRPr lang="ru-RU" sz="2000" b="1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620688"/>
                <a:ext cx="8733656" cy="5577483"/>
              </a:xfrm>
              <a:blipFill rotWithShape="1">
                <a:blip r:embed="rId2"/>
                <a:stretch>
                  <a:fillRect l="-768" t="-219" r="-2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651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712968" cy="720080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uk-UA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7. </a:t>
            </a:r>
            <a:r>
              <a:rPr lang="uk-UA" sz="27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Самостійна </a:t>
            </a:r>
            <a:r>
              <a:rPr lang="uk-UA" sz="2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робота</a:t>
            </a:r>
            <a:r>
              <a:rPr lang="ru-RU" sz="27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/>
            </a:r>
            <a:br>
              <a:rPr lang="ru-RU" sz="27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</a:b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523704819"/>
                  </p:ext>
                </p:extLst>
              </p:nvPr>
            </p:nvGraphicFramePr>
            <p:xfrm>
              <a:off x="251520" y="1124744"/>
              <a:ext cx="8713788" cy="379174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21175"/>
                    <a:gridCol w="4392613"/>
                  </a:tblGrid>
                  <a:tr h="496064">
                    <a:tc>
                      <a:txBody>
                        <a:bodyPr/>
                        <a:lstStyle/>
                        <a:p>
                          <a:r>
                            <a:rPr lang="uk-UA" sz="2400" dirty="0" smtClean="0"/>
                            <a:t>Перший варіант</a:t>
                          </a:r>
                        </a:p>
                        <a:p>
                          <a:endParaRPr lang="ru-RU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2400" dirty="0" smtClean="0"/>
                            <a:t>Другий варіант</a:t>
                          </a:r>
                          <a:endParaRPr lang="ru-RU" sz="2400" dirty="0"/>
                        </a:p>
                      </a:txBody>
                      <a:tcPr/>
                    </a:tc>
                  </a:tr>
                  <a:tr h="1625312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 smtClean="0"/>
                            <a:t>1) 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№733.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4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Роз’язати</a:t>
                          </a:r>
                          <a:r>
                            <a:rPr lang="uk-UA" sz="24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рівняння:   </a:t>
                          </a:r>
                          <a:endParaRPr lang="ru-RU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ru-RU" sz="2800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uk-UA" sz="2800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−6</m:t>
                                  </m:r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−7</m:t>
                                  </m:r>
                                </m:num>
                                <m:den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−7</m:t>
                                  </m:r>
                                </m:den>
                              </m:f>
                              <m:r>
                                <a:rPr lang="uk-UA" sz="2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=0</m:t>
                              </m:r>
                            </m:oMath>
                          </a14:m>
                          <a:r>
                            <a:rPr lang="ru-RU" sz="2800" dirty="0" smtClean="0"/>
                            <a:t> .</a:t>
                          </a:r>
                        </a:p>
                        <a:p>
                          <a:endParaRPr lang="ru-RU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№733(4</a:t>
                          </a:r>
                          <a:r>
                            <a:rPr lang="uk-UA" sz="24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).</a:t>
                          </a:r>
                          <a:r>
                            <a:rPr lang="uk-UA" sz="24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uk-UA" sz="24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4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Роз’язати</a:t>
                          </a:r>
                          <a:r>
                            <a:rPr lang="uk-UA" sz="24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рівняння: </a:t>
                          </a:r>
                          <a:endParaRPr lang="ru-RU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ru-RU" sz="2800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uk-UA" sz="2800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−8</m:t>
                                  </m:r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+10</m:t>
                                  </m:r>
                                </m:den>
                              </m:f>
                              <m:r>
                                <a:rPr lang="uk-UA" sz="2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= </m:t>
                              </m:r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2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+10</m:t>
                                  </m:r>
                                </m:den>
                              </m:f>
                              <m:r>
                                <a:rPr lang="uk-UA" sz="2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2800" dirty="0" smtClean="0"/>
                            <a:t> </a:t>
                          </a:r>
                          <a:r>
                            <a:rPr lang="ru-RU" sz="2400" dirty="0" smtClean="0"/>
                            <a:t>.</a:t>
                          </a:r>
                          <a:endParaRPr lang="ru-RU" sz="24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 735(2</a:t>
                          </a:r>
                          <a:r>
                            <a:rPr lang="uk-UA" sz="24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). </a:t>
                          </a:r>
                          <a:r>
                            <a:rPr lang="uk-UA" sz="24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uk-UA" sz="24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4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Роз’язати</a:t>
                          </a:r>
                          <a:r>
                            <a:rPr lang="uk-UA" sz="24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рівняння: </a:t>
                          </a:r>
                          <a:endParaRPr lang="uk-UA" sz="24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(</m:t>
                                  </m:r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</m:t>
                                  </m:r>
                                  <m: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  <m: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𝟒</m:t>
                                  </m:r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 </m:t>
                                  </m:r>
                                </m:sup>
                              </m:sSup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2000" b="1" dirty="0">
                              <a:effectLst/>
                              <a:latin typeface="Times New Roman"/>
                              <a:ea typeface="Times New Roman"/>
                            </a:rPr>
                            <a:t>10 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</m:t>
                                  </m:r>
                                  <m: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  <m: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𝟐</m:t>
                                  </m:r>
                                  <m: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</m:t>
                                  </m:r>
                                </m:sup>
                              </m:sSup>
                              <m:r>
                                <a:rPr lang="ru-RU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r>
                                <a:rPr lang="ru-RU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𝟗</m:t>
                              </m:r>
                              <m:r>
                                <a:rPr lang="ru-RU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ru-RU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ru-RU" sz="2000" b="1" dirty="0" smtClean="0"/>
                            <a:t> .</a:t>
                          </a:r>
                        </a:p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1800" smtClean="0">
                              <a:effectLst/>
                              <a:latin typeface="Times New Roman"/>
                              <a:ea typeface="Times New Roman"/>
                            </a:rPr>
                            <a:t>№ 735 (3).</a:t>
                          </a:r>
                          <a:r>
                            <a:rPr kumimoji="0" lang="uk-UA" sz="1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  </a:t>
                          </a:r>
                          <a:r>
                            <a:rPr kumimoji="0" lang="uk-UA" sz="2400" b="0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Роз’язати</a:t>
                          </a:r>
                          <a:r>
                            <a:rPr kumimoji="0" lang="uk-UA" sz="2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рівняння: </a:t>
                          </a:r>
                        </a:p>
                        <a:p>
                          <a:pPr marL="0" marR="0" lvl="0" indent="0" algn="just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uk-UA" sz="1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lvl="0" indent="0" algn="just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0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(</m:t>
                                    </m:r>
                                    <m:r>
                                      <a:rPr lang="uk-UA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uk-UA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𝟒</m:t>
                                    </m:r>
                                  </m:sup>
                                </m:sSup>
                                <m:r>
                                  <a:rPr lang="uk-UA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−</m:t>
                                </m:r>
                                <m:r>
                                  <a:rPr lang="uk-UA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𝟐𝟒</m:t>
                                </m:r>
                                <m:r>
                                  <a:rPr lang="uk-UA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(</m:t>
                                </m:r>
                                <m:sSup>
                                  <m:sSupPr>
                                    <m:ctrlPr>
                                      <a:rPr lang="ru-RU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uk-UA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uk-UA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uk-UA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uk-UA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uk-UA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uk-UA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−</m:t>
                                </m:r>
                                <m:r>
                                  <a:rPr lang="uk-UA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  <m:r>
                                  <a:rPr lang="uk-UA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uk-UA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uk-UA" sz="20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</m:oMath>
                            </m:oMathPara>
                          </a14:m>
                          <a:endParaRPr kumimoji="0" lang="ru-RU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523704819"/>
                  </p:ext>
                </p:extLst>
              </p:nvPr>
            </p:nvGraphicFramePr>
            <p:xfrm>
              <a:off x="251520" y="1124744"/>
              <a:ext cx="8713788" cy="379174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21175"/>
                    <a:gridCol w="4392613"/>
                  </a:tblGrid>
                  <a:tr h="822960">
                    <a:tc>
                      <a:txBody>
                        <a:bodyPr/>
                        <a:lstStyle/>
                        <a:p>
                          <a:r>
                            <a:rPr lang="uk-UA" sz="2400" dirty="0" smtClean="0"/>
                            <a:t>Перший варіант</a:t>
                          </a:r>
                        </a:p>
                        <a:p>
                          <a:endParaRPr lang="ru-RU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2400" dirty="0" smtClean="0"/>
                            <a:t>Другий варіант</a:t>
                          </a:r>
                          <a:endParaRPr lang="ru-RU" sz="2400" dirty="0"/>
                        </a:p>
                      </a:txBody>
                      <a:tcPr/>
                    </a:tc>
                  </a:tr>
                  <a:tr h="162531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53558" r="-101693" b="-823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8336" t="-53558" b="-82397"/>
                          </a:stretch>
                        </a:blipFill>
                      </a:tcPr>
                    </a:tc>
                  </a:tr>
                  <a:tr h="134347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86364" r="-1016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8336" t="-18636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1191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288032"/>
          </a:xfrm>
        </p:spPr>
        <p:txBody>
          <a:bodyPr>
            <a:noAutofit/>
          </a:bodyPr>
          <a:lstStyle/>
          <a:p>
            <a:pPr algn="l"/>
            <a:r>
              <a:rPr lang="uk-UA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Відповіді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367883488"/>
                  </p:ext>
                </p:extLst>
              </p:nvPr>
            </p:nvGraphicFramePr>
            <p:xfrm>
              <a:off x="323528" y="-27384"/>
              <a:ext cx="8650412" cy="690168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25206"/>
                    <a:gridCol w="4325206"/>
                  </a:tblGrid>
                  <a:tr h="194343"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Перший варіант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Другий варіант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1793351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№733.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Роз’язати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рівняння:   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−6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−7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−7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=0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   </m:t>
                                </m:r>
                                <m:sSup>
                                  <m:sSup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−6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−7=0; </m:t>
                                </m:r>
                              </m:oMath>
                            </m:oMathPara>
                          </a14:m>
                          <a:endParaRPr lang="uk-UA" sz="1800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≠7 ;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1 </m:t>
                                  </m:r>
                                </m:sub>
                              </m:sSub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=7; </m:t>
                              </m:r>
                              <m:sSub>
                                <m:sSub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2 </m:t>
                                  </m:r>
                                </m:sub>
                              </m:sSub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=−1.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Відповідь: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−1.</m:t>
                              </m:r>
                            </m:oMath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№733(4).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Роз’язати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рівняння: 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−8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+10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20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+10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</m:t>
                                </m:r>
                                <m:r>
                                  <a:rPr kumimoji="0" lang="uk-UA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f>
                                  <m:fPr>
                                    <m:ctrlPr>
                                      <a:rPr kumimoji="0" lang="ru-RU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kumimoji="0" lang="ru-RU" sz="18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prstClr val="black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kumimoji="0" lang="en-US" sz="18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prstClr val="black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kumimoji="0" lang="uk-UA" sz="18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prstClr val="black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kumimoji="0" lang="uk-UA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−8</m:t>
                                    </m:r>
                                    <m:r>
                                      <a:rPr kumimoji="0" lang="uk-UA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kumimoji="0" lang="uk-UA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−20</m:t>
                                    </m:r>
                                  </m:num>
                                  <m:den>
                                    <m:r>
                                      <a:rPr kumimoji="0" lang="uk-UA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kumimoji="0" lang="uk-UA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+10</m:t>
                                    </m:r>
                                  </m:den>
                                </m:f>
                                <m:r>
                                  <a:rPr kumimoji="0" lang="uk-UA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=0; 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−8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−20=0;  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≠−10; 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kumimoji="0" lang="uk-UA" sz="1800" b="0" i="0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Times New Roman"/>
                                      <a:ea typeface="Times New Roman"/>
                                      <a:cs typeface="Times New Roman"/>
                                    </a:rPr>
                                    <m:t>Відповідь: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=10;    </m:t>
                              </m:r>
                              <m:sSub>
                                <m:sSub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</a:tr>
                  <a:tr h="3948533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 735(2).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 err="1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Роз’язати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рівняння: </a:t>
                          </a: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 smtClean="0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(2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+1)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4  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</a:rPr>
                            <a:t>10 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+1)</m:t>
                                  </m:r>
                                </m:e>
                                <m:sup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2 </m:t>
                                  </m:r>
                                </m:sup>
                              </m:sSup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+9=0;</m:t>
                              </m:r>
                            </m:oMath>
                          </a14:m>
                          <a:endParaRPr lang="uk-UA" sz="18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+1)</m:t>
                                  </m:r>
                                </m:e>
                                <m:sup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2 </m:t>
                                  </m:r>
                                </m:sup>
                              </m:sSup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𝑡</m:t>
                              </m:r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</m:t>
                              </m:r>
                            </m:oMath>
                          </a14:m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 smtClean="0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2 </m:t>
                                  </m:r>
                                </m:sup>
                              </m:sSup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−10</m:t>
                              </m:r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𝑡</m:t>
                              </m:r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+9= 0; </m:t>
                              </m:r>
                            </m:oMath>
                          </a14:m>
                          <a:endParaRPr lang="uk-UA" sz="1800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ru-RU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=1; </m:t>
                                </m:r>
                                <m:sSub>
                                  <m:sSub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ru-RU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=9;</m:t>
                                </m:r>
                                <m:sSup>
                                  <m:sSupPr>
                                    <m:ctrlPr>
                                      <a:rPr lang="ru-RU" sz="20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(2</m:t>
                                    </m:r>
                                    <m:r>
                                      <a:rPr lang="en-US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ru-RU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+1)</m:t>
                                    </m:r>
                                  </m:e>
                                  <m:sup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2 </m:t>
                                    </m:r>
                                  </m:sup>
                                </m:sSup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=1</m:t>
                                </m:r>
                                <m:r>
                                  <a:rPr lang="ru-RU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</m:t>
                                </m:r>
                                <m:r>
                                  <m:rPr>
                                    <m:nor/>
                                  </m:rPr>
                                  <a:rPr lang="ru-RU" sz="20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     </m:t>
                                </m:r>
                              </m:oMath>
                            </m:oMathPara>
                          </a14:m>
                          <a:endParaRPr lang="ru-RU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ru-RU" sz="1800" u="none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en-US" sz="1800" i="1" u="none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x</m:t>
                                </m:r>
                                <m:r>
                                  <m:rPr>
                                    <m:nor/>
                                  </m:rPr>
                                  <a:rPr lang="en-US" sz="1800" u="none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ru-RU" sz="1800" u="none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+ 1 = 1;</m:t>
                                </m:r>
                                <m:r>
                                  <m:rPr>
                                    <m:nor/>
                                  </m:rPr>
                                  <a:rPr lang="uk-UA" sz="1800" b="0" i="0" u="none" smtClean="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m:rPr>
                                    <m:nor/>
                                  </m:rPr>
                                  <a:rPr kumimoji="0" lang="uk-UA" sz="18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2 </m:t>
                                </m:r>
                                <m:r>
                                  <m:rPr>
                                    <m:nor/>
                                  </m:rPr>
                                  <a:rPr kumimoji="0" lang="en-US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x</m:t>
                                </m:r>
                                <m:r>
                                  <m:rPr>
                                    <m:nor/>
                                  </m:rPr>
                                  <a:rPr kumimoji="0" lang="ru-RU" sz="1400" b="0" i="0" u="none" strike="noStrike" kern="1200" cap="none" spc="0" normalizeH="0" baseline="0" noProof="0" dirty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+mn-lt"/>
                                    <a:ea typeface="Calibri"/>
                                    <a:cs typeface="Times New Roman"/>
                                  </a:rPr>
                                  <m:t> = 0; </m:t>
                                </m:r>
                                <m:sSub>
                                  <m:sSubPr>
                                    <m:ctrlPr>
                                      <a:rPr kumimoji="0" lang="ru-RU" sz="1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uk-UA" sz="1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      </m:t>
                                    </m:r>
                                    <m:r>
                                      <a:rPr kumimoji="0" lang="en-US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kumimoji="0" lang="uk-UA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kumimoji="0" lang="uk-UA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=0</m:t>
                                </m:r>
                                <m:r>
                                  <a:rPr kumimoji="0" lang="ru-RU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</m:t>
                                </m:r>
                              </m:oMath>
                            </m:oMathPara>
                          </a14:m>
                          <a:endParaRPr lang="uk-UA" sz="1800" u="none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ru-RU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en-US" sz="1800" i="1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x</m:t>
                                </m:r>
                                <m:r>
                                  <m:rPr>
                                    <m:nor/>
                                  </m:rPr>
                                  <a:rPr lang="en-US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ru-RU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+ 1 = 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−1;</m:t>
                                </m:r>
                                <m:r>
                                  <m:rPr>
                                    <m:nor/>
                                  </m:rPr>
                                  <a:rPr lang="uk-UA" sz="1800" b="0" i="0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uk-UA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uk-UA" sz="1800" i="1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х</m:t>
                                </m:r>
                                <m:r>
                                  <m:rPr>
                                    <m:nor/>
                                  </m:rPr>
                                  <a:rPr lang="uk-UA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 = 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m:rPr>
                                    <m:nor/>
                                  </m:rPr>
                                  <a:rPr lang="uk-UA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2;</m:t>
                                </m:r>
                                <m:sSub>
                                  <m:sSubPr>
                                    <m:ctrlPr>
                                      <a:rPr kumimoji="0" lang="ru-RU" sz="1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uk-UA" sz="1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</m:t>
                                    </m:r>
                                    <m:r>
                                      <a:rPr kumimoji="0" lang="en-US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kumimoji="0" lang="ru-RU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2    </m:t>
                                    </m:r>
                                  </m:sub>
                                </m:sSub>
                                <m:r>
                                  <a:rPr kumimoji="0" lang="ru-RU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=−1;</m:t>
                                </m:r>
                              </m:oMath>
                            </m:oMathPara>
                          </a14:m>
                          <a:endParaRPr kumimoji="0" lang="ru-RU" sz="14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ru-RU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Дал</m:t>
                                </m:r>
                                <m:r>
                                  <m:rPr>
                                    <m:nor/>
                                  </m:rPr>
                                  <a:rPr lang="uk-UA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і  </m:t>
                                </m:r>
                                <m:sSup>
                                  <m:sSup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(2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+1)</m:t>
                                    </m:r>
                                  </m:e>
                                  <m: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2 </m:t>
                                    </m:r>
                                  </m:sup>
                                </m:sSup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=9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</m:t>
                                </m:r>
                                <m:r>
                                  <m:rPr>
                                    <m:nor/>
                                  </m:rPr>
                                  <a:rPr lang="ru-RU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   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ru-RU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en-US" sz="1800" i="1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x</m:t>
                                </m:r>
                                <m:r>
                                  <m:rPr>
                                    <m:nor/>
                                  </m:rPr>
                                  <a:rPr lang="en-US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ru-RU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+ 1</m:t>
                                </m:r>
                                <m:r>
                                  <m:rPr>
                                    <m:nor/>
                                  </m:rPr>
                                  <a:rPr lang="uk-UA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 = 3;             2</m:t>
                                </m:r>
                                <m:r>
                                  <m:rPr>
                                    <m:nor/>
                                  </m:rPr>
                                  <a:rPr lang="en-US" sz="1800" i="1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x</m:t>
                                </m:r>
                                <m:r>
                                  <m:rPr>
                                    <m:nor/>
                                  </m:rPr>
                                  <a:rPr lang="en-US" sz="1800" i="1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 sz="1800">
                                    <a:effectLst/>
                                    <a:latin typeface="Times New Roman"/>
                                    <a:ea typeface="Times New Roman"/>
                                    <a:cs typeface="Times New Roman"/>
                                  </a:rPr>
                                  <m:t>+ 1 = 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−3 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3  </m:t>
                                    </m:r>
                                  </m:sub>
                                </m:sSub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=1;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                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4  </m:t>
                                    </m:r>
                                  </m:sub>
                                </m:sSub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=−2.</m:t>
                                </m:r>
                              </m:oMath>
                            </m:oMathPara>
                          </a14:m>
                          <a:endParaRPr lang="uk-UA" sz="1800" dirty="0" smtClean="0">
                            <a:effectLst/>
                            <a:ea typeface="Times New Roman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err="1" smtClean="0">
                              <a:effectLst/>
                              <a:ea typeface="Times New Roman"/>
                              <a:cs typeface="Times New Roman"/>
                            </a:rPr>
                            <a:t>Відповідь</a:t>
                          </a:r>
                          <a:r>
                            <a:rPr lang="ru-RU" sz="1800" dirty="0" smtClean="0">
                              <a:effectLst/>
                              <a:ea typeface="Times New Roman"/>
                              <a:cs typeface="Times New Roman"/>
                            </a:rPr>
                            <a:t>: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ru-RU" sz="1800">
                                  <a:effectLst/>
                                  <a:latin typeface="Times New Roman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0" lang="uk-UA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0" lang="uk-UA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=0</m:t>
                              </m:r>
                              <m:r>
                                <a:rPr kumimoji="0" lang="ru-RU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</m:t>
                              </m:r>
                              <m:r>
                                <a:rPr kumimoji="0" lang="ru-RU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0" lang="ru-RU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2    </m:t>
                                  </m:r>
                                </m:sub>
                              </m:sSub>
                              <m:r>
                                <a:rPr kumimoji="0" lang="ru-RU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=−1;</m:t>
                              </m:r>
                            </m:oMath>
                          </a14:m>
                          <a:endParaRPr kumimoji="0" lang="ru-RU" sz="14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0" marR="0" lvl="0" indent="0" algn="just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0" lang="ru-RU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kumimoji="0" lang="ru-RU" sz="1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kumimoji="0" lang="ru-RU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3  </m:t>
                                    </m:r>
                                  </m:sub>
                                </m:sSub>
                                <m:r>
                                  <a:rPr kumimoji="0" lang="ru-RU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=1; </m:t>
                                </m:r>
                                <m:sSub>
                                  <m:sSubPr>
                                    <m:ctrlPr>
                                      <a:rPr kumimoji="0" lang="ru-RU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                </m:t>
                                    </m:r>
                                    <m:r>
                                      <a:rPr kumimoji="0" lang="en-US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kumimoji="0" lang="ru-RU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4  </m:t>
                                    </m:r>
                                  </m:sub>
                                </m:sSub>
                                <m:r>
                                  <a:rPr kumimoji="0" lang="ru-RU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=−2.</m:t>
                                </m:r>
                              </m:oMath>
                            </m:oMathPara>
                          </a14:m>
                          <a:endParaRPr kumimoji="0" lang="uk-UA" sz="1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uk-UA" sz="1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uk-UA" sz="18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№ 736 (2).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(2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+3)</m:t>
                                    </m:r>
                                  </m:e>
                                  <m: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−24 (</m:t>
                                </m:r>
                                <m:sSup>
                                  <m:sSup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+3)</m:t>
                                    </m:r>
                                  </m:e>
                                  <m: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−25=0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(2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+3)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2   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𝑡</m:t>
                              </m:r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  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−24</m:t>
                              </m:r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𝑡</m:t>
                              </m:r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−25=0;</m:t>
                              </m:r>
                            </m:oMath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D</a:t>
                          </a:r>
                          <a:r>
                            <a:rPr lang="en-US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576+ 100 = 676;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1,2</m:t>
                                    </m:r>
                                  </m:sub>
                                </m:sSub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24±26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;   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=25; 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= − 1;    </m:t>
                                </m:r>
                              </m:oMath>
                            </m:oMathPara>
                          </a14:m>
                          <a:endParaRPr lang="ru-RU" sz="14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(2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+3)</m:t>
                                  </m:r>
                                </m:e>
                                <m:sup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2  </m:t>
                                  </m:r>
                                </m:sup>
                              </m:sSup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=25;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   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+3)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−1;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коренів не має.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+3=5;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       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+3= −5;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   </a:t>
                          </a:r>
                          <a:endParaRPr lang="ru-RU" sz="14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=2;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r>
                                <a:rPr lang="ru-RU" sz="1800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                           </m:t>
                              </m:r>
                              <m:r>
                                <a:rPr kumimoji="0" lang="ru-RU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=−</m:t>
                              </m:r>
                              <m:r>
                                <m:rPr>
                                  <m:nor/>
                                </m:rPr>
                                <a:rPr kumimoji="0" lang="ru-RU" sz="18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Times New Roman"/>
                                  <a:ea typeface="Times New Roman"/>
                                  <a:cs typeface="Times New Roman"/>
                                </a:rPr>
                                <m:t>8;</m:t>
                              </m:r>
                            </m:oMath>
                          </a14:m>
                          <a:endParaRPr lang="ru-RU" sz="1800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oMath>
                          </a14:m>
                          <a:r>
                            <a:rPr lang="ru-RU" sz="1400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=  1</a:t>
                          </a:r>
                          <a:r>
                            <a:rPr lang="uk-UA" sz="1400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;                                            </a:t>
                          </a:r>
                          <a:r>
                            <a:rPr kumimoji="0" lang="en-US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oMath>
                          </a14:m>
                          <a:r>
                            <a:rPr kumimoji="0" lang="ru-RU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Calibri"/>
                              <a:cs typeface="Times New Roman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kumimoji="0" lang="ru-RU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Calibri"/>
                              <a:cs typeface="Times New Roman"/>
                            </a:rPr>
                            <a:t> 4</a:t>
                          </a:r>
                          <a:r>
                            <a:rPr kumimoji="0" lang="uk-UA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Calibri"/>
                              <a:cs typeface="Times New Roman"/>
                            </a:rPr>
                            <a:t>.</a:t>
                          </a:r>
                          <a:endParaRPr kumimoji="0" lang="ru-RU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Відповідь</a:t>
                          </a: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: 1; 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−4.</m:t>
                              </m:r>
                            </m:oMath>
                          </a14:m>
                          <a:endParaRPr kumimoji="0" lang="ru-RU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dirty="0" smtClean="0"/>
                            <a:t>                        </a:t>
                          </a:r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367883488"/>
                  </p:ext>
                </p:extLst>
              </p:nvPr>
            </p:nvGraphicFramePr>
            <p:xfrm>
              <a:off x="323528" y="-27384"/>
              <a:ext cx="8650412" cy="690168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25206"/>
                    <a:gridCol w="4325206"/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Перший варіант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Другий варіант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195040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20313" r="-100000" b="-23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141" t="-20313" r="-141" b="-235000"/>
                          </a:stretch>
                        </a:blipFill>
                      </a:tcPr>
                    </a:tc>
                  </a:tr>
                  <a:tr h="458552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51197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141" t="-51197" r="-14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7685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251520" y="260648"/>
                <a:ext cx="8435280" cy="1584176"/>
              </a:xfrm>
            </p:spPr>
            <p:txBody>
              <a:bodyPr>
                <a:normAutofit fontScale="90000"/>
              </a:bodyPr>
              <a:lstStyle/>
              <a:p>
                <a:pPr algn="l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2400" b="1" dirty="0" smtClean="0">
                    <a:solidFill>
                      <a:srgbClr val="0070C0"/>
                    </a:solidFill>
                    <a:latin typeface="Arial Black" panose="020B0A04020102020204" pitchFamily="34" charset="0"/>
                  </a:rPr>
                  <a:t/>
                </a:r>
                <a:br>
                  <a:rPr lang="uk-UA" sz="2400" b="1" dirty="0" smtClean="0">
                    <a:solidFill>
                      <a:srgbClr val="0070C0"/>
                    </a:solidFill>
                    <a:latin typeface="Arial Black" panose="020B0A04020102020204" pitchFamily="34" charset="0"/>
                  </a:rPr>
                </a:br>
                <a:r>
                  <a:rPr lang="uk-UA" sz="2400" b="1" dirty="0">
                    <a:solidFill>
                      <a:srgbClr val="0070C0"/>
                    </a:solidFill>
                    <a:latin typeface="Arial Black" panose="020B0A04020102020204" pitchFamily="34" charset="0"/>
                  </a:rPr>
                  <a:t/>
                </a:r>
                <a:br>
                  <a:rPr lang="uk-UA" sz="2400" b="1" dirty="0">
                    <a:solidFill>
                      <a:srgbClr val="0070C0"/>
                    </a:solidFill>
                    <a:latin typeface="Arial Black" panose="020B0A04020102020204" pitchFamily="34" charset="0"/>
                  </a:rPr>
                </a:br>
                <a:r>
                  <a:rPr lang="uk-UA" sz="2400" b="1" dirty="0" smtClean="0">
                    <a:solidFill>
                      <a:srgbClr val="0070C0"/>
                    </a:solidFill>
                    <a:latin typeface="Arial Black" panose="020B0A04020102020204" pitchFamily="34" charset="0"/>
                  </a:rPr>
                  <a:t/>
                </a:r>
                <a:br>
                  <a:rPr lang="uk-UA" sz="2400" b="1" dirty="0" smtClean="0">
                    <a:solidFill>
                      <a:srgbClr val="0070C0"/>
                    </a:solidFill>
                    <a:latin typeface="Arial Black" panose="020B0A04020102020204" pitchFamily="34" charset="0"/>
                  </a:rPr>
                </a:br>
                <a:r>
                  <a:rPr lang="uk-UA" sz="2400" b="1" dirty="0" smtClean="0">
                    <a:solidFill>
                      <a:srgbClr val="0070C0"/>
                    </a:solidFill>
                    <a:latin typeface="Arial Black" panose="020B0A04020102020204" pitchFamily="34" charset="0"/>
                  </a:rPr>
                  <a:t>Епіграф</a:t>
                </a:r>
                <a:br>
                  <a:rPr lang="uk-UA" sz="2400" b="1" dirty="0" smtClean="0">
                    <a:solidFill>
                      <a:srgbClr val="0070C0"/>
                    </a:solidFill>
                    <a:latin typeface="Arial Black" panose="020B0A04020102020204" pitchFamily="34" charset="0"/>
                  </a:rPr>
                </a:br>
                <a:r>
                  <a:rPr lang="uk-UA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Узагальнення </a:t>
                </a:r>
                <a14:m>
                  <m:oMath xmlns:m="http://schemas.openxmlformats.org/officeDocument/2006/math">
                    <m:r>
                      <a:rPr lang="uk-UA" sz="24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4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це мабуть, найлегший і найочевидніший шлях розширення математичних  знань</a:t>
                </a:r>
                <a:r>
                  <a:rPr lang="uk-UA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  <a:r>
                  <a:rPr lang="ru-RU" sz="18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a typeface="Calibri"/>
                    <a:cs typeface="Times New Roman"/>
                  </a:rPr>
                  <a:t/>
                </a:r>
                <a:br>
                  <a:rPr lang="ru-RU" sz="18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a typeface="Calibri"/>
                    <a:cs typeface="Times New Roman"/>
                  </a:rPr>
                </a:br>
                <a:r>
                  <a:rPr lang="ru-RU" sz="1800" dirty="0" smtClean="0">
                    <a:ea typeface="Calibri"/>
                    <a:cs typeface="Times New Roman"/>
                  </a:rPr>
                  <a:t>                                                                                                                           </a:t>
                </a:r>
                <a:r>
                  <a:rPr lang="uk-UA" sz="2400" b="1" dirty="0" smtClean="0">
                    <a:solidFill>
                      <a:schemeClr val="accent5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В</a:t>
                </a:r>
                <a:r>
                  <a:rPr lang="uk-UA" sz="2400" b="1" dirty="0">
                    <a:solidFill>
                      <a:schemeClr val="accent5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. </a:t>
                </a:r>
                <a:r>
                  <a:rPr lang="uk-UA" sz="2400" b="1" dirty="0" err="1" smtClean="0">
                    <a:solidFill>
                      <a:schemeClr val="accent5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Сойєр</a:t>
                </a:r>
                <a:r>
                  <a:rPr lang="ru-RU" sz="1800" dirty="0">
                    <a:solidFill>
                      <a:schemeClr val="accent5">
                        <a:lumMod val="75000"/>
                      </a:schemeClr>
                    </a:solidFill>
                    <a:ea typeface="Calibri"/>
                    <a:cs typeface="Times New Roman"/>
                  </a:rPr>
                  <a:t/>
                </a:r>
                <a:br>
                  <a:rPr lang="ru-RU" sz="1800" dirty="0">
                    <a:solidFill>
                      <a:schemeClr val="accent5">
                        <a:lumMod val="75000"/>
                      </a:schemeClr>
                    </a:solidFill>
                    <a:ea typeface="Calibri"/>
                    <a:cs typeface="Times New Roman"/>
                  </a:rPr>
                </a:br>
                <a:r>
                  <a:rPr lang="uk-UA" sz="2400" b="1" dirty="0" smtClean="0">
                    <a:solidFill>
                      <a:srgbClr val="0070C0"/>
                    </a:solidFill>
                    <a:latin typeface="Arial Black" panose="020B0A04020102020204" pitchFamily="34" charset="0"/>
                  </a:rPr>
                  <a:t/>
                </a:r>
                <a:br>
                  <a:rPr lang="uk-UA" sz="2400" b="1" dirty="0" smtClean="0">
                    <a:solidFill>
                      <a:srgbClr val="0070C0"/>
                    </a:solidFill>
                    <a:latin typeface="Arial Black" panose="020B0A04020102020204" pitchFamily="34" charset="0"/>
                  </a:rPr>
                </a:br>
                <a:r>
                  <a:rPr lang="uk-UA" sz="2400" b="1" dirty="0" smtClean="0">
                    <a:solidFill>
                      <a:srgbClr val="0070C0"/>
                    </a:solidFill>
                    <a:latin typeface="Arial Black" panose="020B0A04020102020204" pitchFamily="34" charset="0"/>
                  </a:rPr>
                  <a:t/>
                </a:r>
                <a:br>
                  <a:rPr lang="uk-UA" sz="2400" b="1" dirty="0" smtClean="0">
                    <a:solidFill>
                      <a:srgbClr val="0070C0"/>
                    </a:solidFill>
                    <a:latin typeface="Arial Black" panose="020B0A04020102020204" pitchFamily="34" charset="0"/>
                  </a:rPr>
                </a:br>
                <a:endParaRPr lang="ru-RU" sz="2400" b="1" dirty="0">
                  <a:solidFill>
                    <a:srgbClr val="0070C0"/>
                  </a:solidFill>
                  <a:latin typeface="Arial Black" panose="020B0A04020102020204" pitchFamily="34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51520" y="260648"/>
                <a:ext cx="8435280" cy="1584176"/>
              </a:xfrm>
              <a:blipFill rotWithShape="1">
                <a:blip r:embed="rId2"/>
                <a:stretch>
                  <a:fillRect l="-867" t="-3846" b="-88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ил\Desktop\XoDtXCKbwA0 (1)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612068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36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  <a:tabLst>
                <a:tab pos="1923415" algn="l"/>
              </a:tabLst>
            </a:pPr>
            <a:r>
              <a:rPr lang="uk-UA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7. Підсумок </a:t>
            </a:r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уроку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</a:b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404664"/>
                <a:ext cx="8568952" cy="6048672"/>
              </a:xfrm>
            </p:spPr>
            <p:txBody>
              <a:bodyPr>
                <a:no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:r>
                  <a:rPr lang="uk-UA" sz="2000" b="1" u="sng" dirty="0">
                    <a:solidFill>
                      <a:srgbClr val="C00000"/>
                    </a:solidFill>
                    <a:latin typeface="Times New Roman"/>
                    <a:ea typeface="Times New Roman"/>
                    <a:cs typeface="Times New Roman"/>
                  </a:rPr>
                  <a:t>Сьогодні ми повторили: (а далі продовжують учні):</a:t>
                </a:r>
                <a:endParaRPr lang="ru-RU" sz="2000" b="1" dirty="0">
                  <a:solidFill>
                    <a:srgbClr val="C0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. Сформулювали теорему </a:t>
                </a:r>
                <a:r>
                  <a:rPr lang="uk-UA" sz="2000" dirty="0" err="1" smtClean="0">
                    <a:effectLst/>
                    <a:latin typeface="Times New Roman"/>
                    <a:ea typeface="Calibri"/>
                    <a:cs typeface="Times New Roman"/>
                  </a:rPr>
                  <a:t>Вієта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2. </a:t>
                </a:r>
                <a:r>
                  <a:rPr lang="ru-RU" sz="2000" dirty="0" err="1">
                    <a:effectLst/>
                    <a:latin typeface="Times New Roman"/>
                    <a:ea typeface="Calibri"/>
                    <a:cs typeface="Times New Roman"/>
                  </a:rPr>
                  <a:t>Сформулюва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л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и </a:t>
                </a:r>
                <a:r>
                  <a:rPr lang="ru-RU" sz="2000" dirty="0" err="1">
                    <a:effectLst/>
                    <a:latin typeface="Times New Roman"/>
                    <a:ea typeface="Calibri"/>
                    <a:cs typeface="Times New Roman"/>
                  </a:rPr>
                  <a:t>насл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і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док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теореми </a:t>
                </a:r>
                <a:r>
                  <a:rPr lang="uk-UA" sz="2000" dirty="0" err="1" smtClean="0">
                    <a:effectLst/>
                    <a:latin typeface="Times New Roman"/>
                    <a:ea typeface="Calibri"/>
                    <a:cs typeface="Times New Roman"/>
                  </a:rPr>
                  <a:t>Вієта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3. Сформулювали теорему, обернену до теореми </a:t>
                </a:r>
                <a:r>
                  <a:rPr lang="uk-UA" sz="2000" dirty="0" err="1" smtClean="0">
                    <a:effectLst/>
                    <a:latin typeface="Times New Roman"/>
                    <a:ea typeface="Calibri"/>
                    <a:cs typeface="Times New Roman"/>
                  </a:rPr>
                  <a:t>Вієта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4. Сформулювали наслідки з теореми, оберненої до теореми </a:t>
                </a:r>
                <a:r>
                  <a:rPr lang="uk-UA" sz="2000" dirty="0" err="1" smtClean="0">
                    <a:effectLst/>
                    <a:latin typeface="Times New Roman"/>
                    <a:ea typeface="Calibri"/>
                    <a:cs typeface="Times New Roman"/>
                  </a:rPr>
                  <a:t>Вієта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5.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Повторили означення квадратного тричлена і коренем квадратного </a:t>
                </a:r>
                <a:r>
                  <a:rPr lang="uk-UA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тричлена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:r>
                  <a:rPr lang="uk-UA" sz="2000" b="1" u="sng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Ознайомилися:</a:t>
                </a:r>
                <a:endParaRPr lang="ru-RU" sz="2000" b="1" u="sng" dirty="0">
                  <a:solidFill>
                    <a:srgbClr val="C0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1. </a:t>
                </a:r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З рівнянням виду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ах</a:t>
                </a:r>
                <a:r>
                  <a:rPr lang="uk-UA" sz="20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4</a:t>
                </a:r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 +</a:t>
                </a:r>
                <a:r>
                  <a:rPr lang="en-US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ru-RU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ru-RU" sz="20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2000" b="1" dirty="0">
                    <a:effectLst/>
                    <a:latin typeface="Times New Roman"/>
                    <a:ea typeface="Calibri"/>
                    <a:cs typeface="Times New Roman"/>
                  </a:rPr>
                  <a:t>+</a:t>
                </a:r>
                <a:r>
                  <a:rPr lang="en-US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c</a:t>
                </a:r>
                <a:r>
                  <a:rPr lang="ru-RU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ru-RU" sz="2000" b="1" dirty="0">
                    <a:effectLst/>
                    <a:latin typeface="Times New Roman"/>
                    <a:ea typeface="Calibri"/>
                    <a:cs typeface="Times New Roman"/>
                  </a:rPr>
                  <a:t>0</a:t>
                </a:r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, де </a:t>
                </a:r>
                <a:r>
                  <a:rPr lang="uk-UA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 –</m:t>
                    </m:r>
                  </m:oMath>
                </a14:m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 змінна,  </a:t>
                </a:r>
                <a:r>
                  <a:rPr lang="uk-UA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а, </a:t>
                </a:r>
                <a:r>
                  <a:rPr lang="en-US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b </a:t>
                </a:r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і </a:t>
                </a:r>
                <a:r>
                  <a:rPr lang="uk-UA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с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 –</m:t>
                    </m:r>
                  </m:oMath>
                </a14:m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деякі числа, причому </a:t>
                </a:r>
                <a:r>
                  <a:rPr lang="uk-UA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≠</m:t>
                    </m:r>
                  </m:oMath>
                </a14:m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0, називають біквадратним </a:t>
                </a:r>
                <a:r>
                  <a:rPr lang="uk-UA" sz="2000" b="1" dirty="0" smtClean="0">
                    <a:effectLst/>
                    <a:latin typeface="Times New Roman"/>
                    <a:ea typeface="Calibri"/>
                    <a:cs typeface="Times New Roman"/>
                  </a:rPr>
                  <a:t>рівнянням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2.З заміною  </a:t>
                </a:r>
                <a:r>
                  <a:rPr lang="ru-RU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ru-RU" sz="20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en-US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t</a:t>
                </a:r>
                <a:r>
                  <a:rPr lang="en-US" sz="2000" b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біквадратне рівняння зводиться до квадратного рівняння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en-US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at</a:t>
                </a:r>
                <a:r>
                  <a:rPr lang="uk-UA" sz="2000" b="1" i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+</a:t>
                </a:r>
                <a:r>
                  <a:rPr lang="en-US" sz="2000" b="1" i="1" dirty="0" err="1">
                    <a:effectLst/>
                    <a:latin typeface="Times New Roman"/>
                    <a:ea typeface="Calibri"/>
                    <a:cs typeface="Times New Roman"/>
                  </a:rPr>
                  <a:t>bt</a:t>
                </a:r>
                <a:r>
                  <a:rPr lang="uk-UA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+</a:t>
                </a:r>
                <a:r>
                  <a:rPr lang="en-US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c </a:t>
                </a:r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= </a:t>
                </a:r>
                <a:r>
                  <a:rPr lang="uk-UA" sz="2000" b="1" i="1" dirty="0" smtClean="0">
                    <a:effectLst/>
                    <a:latin typeface="Times New Roman"/>
                    <a:ea typeface="Calibri"/>
                    <a:cs typeface="Times New Roman"/>
                  </a:rPr>
                  <a:t>0</a:t>
                </a:r>
                <a:r>
                  <a:rPr lang="uk-UA" sz="2000" i="1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3. Такий спосіб </a:t>
                </a:r>
                <a:r>
                  <a:rPr lang="uk-UA" sz="2000" dirty="0" err="1">
                    <a:effectLst/>
                    <a:latin typeface="Times New Roman"/>
                    <a:ea typeface="Calibri"/>
                    <a:cs typeface="Times New Roman"/>
                  </a:rPr>
                  <a:t>ров’язування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рівнянь називають </a:t>
                </a:r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методом заміни </a:t>
                </a:r>
                <a:r>
                  <a:rPr lang="uk-UA" sz="2000" b="1" dirty="0" smtClean="0">
                    <a:effectLst/>
                    <a:latin typeface="Times New Roman"/>
                    <a:ea typeface="Calibri"/>
                    <a:cs typeface="Times New Roman"/>
                  </a:rPr>
                  <a:t>змінної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4. Дізналися, що метод заміни змінної можна використовувати не тільки при </a:t>
                </a:r>
                <a:r>
                  <a:rPr lang="uk-UA" sz="2000" dirty="0" err="1">
                    <a:effectLst/>
                    <a:latin typeface="Times New Roman"/>
                    <a:ea typeface="Calibri"/>
                    <a:cs typeface="Times New Roman"/>
                  </a:rPr>
                  <a:t>ров’язування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 </a:t>
                </a:r>
                <a:r>
                  <a:rPr lang="uk-UA" sz="2000" dirty="0" err="1">
                    <a:effectLst/>
                    <a:latin typeface="Times New Roman"/>
                    <a:ea typeface="Calibri"/>
                    <a:cs typeface="Times New Roman"/>
                  </a:rPr>
                  <a:t>біквадратнеих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рівнянь</a:t>
                </a:r>
                <a:endParaRPr lang="ru-RU" sz="2000" dirty="0"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404664"/>
                <a:ext cx="8568952" cy="6048672"/>
              </a:xfrm>
              <a:blipFill rotWithShape="1">
                <a:blip r:embed="rId2"/>
                <a:stretch>
                  <a:fillRect l="-711" t="-201" r="-427" b="-16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ил\Desktop\Картинки (2)\test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6672"/>
            <a:ext cx="1944216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5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 fontScale="90000"/>
          </a:bodyPr>
          <a:lstStyle/>
          <a:p>
            <a:pPr lvl="0" algn="l">
              <a:lnSpc>
                <a:spcPct val="115000"/>
              </a:lnSpc>
              <a:spcBef>
                <a:spcPct val="20000"/>
              </a:spcBef>
              <a:tabLst>
                <a:tab pos="1923415" algn="l"/>
              </a:tabLst>
            </a:pPr>
            <a:r>
              <a:rPr lang="uk-UA" sz="2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Завдання </a:t>
            </a:r>
            <a:r>
              <a:rPr lang="uk-UA" sz="2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додому</a:t>
            </a:r>
            <a:r>
              <a:rPr lang="ru-RU" sz="19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1900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uk-UA" sz="22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Опрацювати п.21. Розв’язати №733(5,6), №</a:t>
            </a:r>
            <a:r>
              <a:rPr lang="uk-UA" sz="2200" b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736 </a:t>
            </a:r>
            <a:r>
              <a:rPr lang="uk-UA" sz="2200" b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(1), </a:t>
            </a:r>
            <a:r>
              <a:rPr lang="uk-UA" sz="22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№739(1, 2).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517232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:r>
                  <a:rPr lang="uk-UA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Arial Black" panose="020B0A04020102020204" pitchFamily="34" charset="0"/>
                    <a:ea typeface="Calibri"/>
                    <a:cs typeface="Times New Roman"/>
                  </a:rPr>
                  <a:t>Література</a:t>
                </a:r>
                <a:r>
                  <a:rPr lang="uk-UA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Arial Black" panose="020B0A04020102020204" pitchFamily="34" charset="0"/>
                    <a:ea typeface="Calibri"/>
                    <a:cs typeface="Times New Roman"/>
                  </a:rPr>
                  <a:t>.</a:t>
                </a:r>
                <a:endParaRPr lang="ru-RU" sz="2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  <a:ea typeface="Calibri"/>
                  <a:cs typeface="Times New Roman"/>
                </a:endParaRPr>
              </a:p>
              <a:p>
                <a:pPr lvl="0">
                  <a:lnSpc>
                    <a:spcPct val="115000"/>
                  </a:lnSpc>
                  <a:buFont typeface="+mj-lt"/>
                  <a:buAutoNum type="arabicPeriod"/>
                  <a:tabLst>
                    <a:tab pos="1923415" algn="l"/>
                  </a:tabLst>
                </a:pPr>
                <a:r>
                  <a:rPr lang="uk-UA" sz="2000" dirty="0" smtClean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Arial Black" panose="020B0A04020102020204" pitchFamily="34" charset="0"/>
                    <a:ea typeface="Calibri"/>
                    <a:cs typeface="Times New Roman"/>
                  </a:rPr>
                  <a:t>А. Г. Мерзляк, В. Б. Полонський, М. С. Якір. Алгебра: Підручник для 8 класу загальноосвітніх навчальних закладів. Харків «Гімназія», 2010.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Arial Black" panose="020B0A04020102020204" pitchFamily="34" charset="0"/>
                    <a:ea typeface="Calibri"/>
                    <a:cs typeface="Times New Roman"/>
                  </a:rPr>
                  <a:t> 248с.</a:t>
                </a:r>
                <a:endParaRPr lang="ru-RU" sz="2000" dirty="0">
                  <a:solidFill>
                    <a:schemeClr val="accent1">
                      <a:lumMod val="75000"/>
                    </a:schemeClr>
                  </a:solidFill>
                  <a:latin typeface="Arial Black" panose="020B0A04020102020204" pitchFamily="34" charset="0"/>
                  <a:ea typeface="Calibri"/>
                  <a:cs typeface="Times New Roman"/>
                </a:endParaRPr>
              </a:p>
              <a:p>
                <a:pPr lvl="0">
                  <a:lnSpc>
                    <a:spcPct val="115000"/>
                  </a:lnSpc>
                  <a:buFont typeface="+mj-lt"/>
                  <a:buAutoNum type="arabicPeriod"/>
                  <a:tabLst>
                    <a:tab pos="1923415" algn="l"/>
                  </a:tabLst>
                </a:pPr>
                <a:r>
                  <a:rPr lang="uk-UA" sz="20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Arial Black" panose="020B0A04020102020204" pitchFamily="34" charset="0"/>
                    <a:ea typeface="Calibri"/>
                    <a:cs typeface="Times New Roman"/>
                  </a:rPr>
                  <a:t>Збірник задач і завдань для тематичного оцінювання з алгебри для 8 класу,    А.Г.Мерзляк, В.Б.Полонський.</a:t>
                </a:r>
                <a:endParaRPr lang="ru-RU" sz="2000" dirty="0">
                  <a:solidFill>
                    <a:schemeClr val="accent1">
                      <a:lumMod val="75000"/>
                    </a:schemeClr>
                  </a:solidFill>
                  <a:latin typeface="Arial Black" panose="020B0A04020102020204" pitchFamily="34" charset="0"/>
                  <a:ea typeface="Calibri"/>
                  <a:cs typeface="Times New Roman"/>
                </a:endParaRPr>
              </a:p>
              <a:p>
                <a:pPr lvl="0">
                  <a:lnSpc>
                    <a:spcPct val="115000"/>
                  </a:lnSpc>
                  <a:buFont typeface="+mj-lt"/>
                  <a:buAutoNum type="arabicPeriod"/>
                  <a:tabLst>
                    <a:tab pos="1923415" algn="l"/>
                  </a:tabLst>
                </a:pPr>
                <a:r>
                  <a:rPr lang="uk-UA" sz="2000" dirty="0" err="1" smtClean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Arial Black" panose="020B0A04020102020204" pitchFamily="34" charset="0"/>
                    <a:ea typeface="Calibri"/>
                    <a:cs typeface="Times New Roman"/>
                  </a:rPr>
                  <a:t>Інтернет-бібліотека</a:t>
                </a:r>
                <a:r>
                  <a:rPr lang="uk-UA" sz="2000" dirty="0" smtClean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Arial Black" panose="020B0A04020102020204" pitchFamily="34" charset="0"/>
                    <a:ea typeface="Calibri"/>
                    <a:cs typeface="Times New Roman"/>
                  </a:rPr>
                  <a:t> </a:t>
                </a:r>
                <a:r>
                  <a:rPr lang="uk-UA" sz="20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Arial Black" panose="020B0A04020102020204" pitchFamily="34" charset="0"/>
                    <a:ea typeface="Calibri"/>
                    <a:cs typeface="Times New Roman"/>
                  </a:rPr>
                  <a:t>МЦНМО. </a:t>
                </a:r>
                <a:r>
                  <a:rPr lang="uk-UA" sz="2000" dirty="0" smtClean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Arial Black" panose="020B0A04020102020204" pitchFamily="34" charset="0"/>
                    <a:ea typeface="Calibri"/>
                    <a:cs typeface="Times New Roman"/>
                  </a:rPr>
                  <a:t>http</a:t>
                </a:r>
                <a:r>
                  <a:rPr lang="uk-UA" sz="20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Arial Black" panose="020B0A04020102020204" pitchFamily="34" charset="0"/>
                    <a:ea typeface="Calibri"/>
                    <a:cs typeface="Times New Roman"/>
                  </a:rPr>
                  <a:t>://ilib.mirror0.mccme.ru/ </a:t>
                </a:r>
                <a:endParaRPr lang="ru-RU" sz="2000" dirty="0">
                  <a:solidFill>
                    <a:schemeClr val="accent1">
                      <a:lumMod val="75000"/>
                    </a:schemeClr>
                  </a:solidFill>
                  <a:latin typeface="Arial Black" panose="020B0A04020102020204" pitchFamily="34" charset="0"/>
                  <a:ea typeface="Calibri"/>
                  <a:cs typeface="Times New Roman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517232"/>
              </a:xfrm>
              <a:blipFill rotWithShape="1">
                <a:blip r:embed="rId2"/>
                <a:stretch>
                  <a:fillRect l="-1791" t="-6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ил\Desktop\917f2ed43aa19f7892ddb3f8982e4dc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437112"/>
            <a:ext cx="302433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53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pPr algn="l"/>
            <a:r>
              <a:rPr lang="ru-RU" sz="25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Домашнє</a:t>
            </a:r>
            <a:r>
              <a:rPr lang="ru-RU" sz="2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25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завдання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47" y="764704"/>
            <a:ext cx="8135309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pp.userapi.com/c620327/v620327993/a470/LrMg5tNqsm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501008"/>
            <a:ext cx="2808312" cy="1792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89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pPr algn="l"/>
            <a:r>
              <a:rPr lang="ru-RU" sz="23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Домашнє</a:t>
            </a:r>
            <a:r>
              <a:rPr lang="ru-RU" sz="23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2300" b="1" dirty="0" err="1" smtClean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завдання</a:t>
            </a:r>
            <a:r>
              <a:rPr lang="ru-RU" sz="2300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(</a:t>
            </a:r>
            <a:r>
              <a:rPr lang="ru-RU" sz="1600" b="1" dirty="0" err="1" smtClean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прод</a:t>
            </a:r>
            <a:r>
              <a:rPr lang="ru-RU" sz="2300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.)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836712"/>
                <a:ext cx="8568952" cy="528945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uk-UA" sz="1800" u="sng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№712 (1)</a:t>
                </a:r>
                <a:r>
                  <a:rPr lang="uk-UA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k-UA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Скоротити дріб: </a:t>
                </a:r>
                <a:endParaRPr lang="uk-UA" sz="20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uk-UA" sz="2000" i="1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20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000" i="1">
                              <a:latin typeface="Cambria Math"/>
                            </a:rPr>
                            <m:t>−6</m:t>
                          </m:r>
                          <m:r>
                            <a:rPr lang="uk-UA" sz="2000" i="1">
                              <a:latin typeface="Cambria Math"/>
                            </a:rPr>
                            <m:t>𝑥</m:t>
                          </m:r>
                          <m:r>
                            <a:rPr lang="uk-UA" sz="2000" i="1">
                              <a:latin typeface="Cambria Math"/>
                            </a:rPr>
                            <m:t>+5</m:t>
                          </m:r>
                        </m:num>
                        <m:den>
                          <m:r>
                            <a:rPr lang="uk-UA" sz="2000" i="1">
                              <a:latin typeface="Cambria Math"/>
                            </a:rPr>
                            <m:t>𝑥</m:t>
                          </m:r>
                          <m:r>
                            <a:rPr lang="uk-UA" sz="2000" i="1">
                              <a:latin typeface="Cambria Math"/>
                            </a:rPr>
                            <m:t>−5</m:t>
                          </m:r>
                        </m:den>
                      </m:f>
                      <m:r>
                        <a:rPr lang="uk-UA" sz="2000" i="1">
                          <a:latin typeface="Cambria Math"/>
                        </a:rPr>
                        <m:t> = </m:t>
                      </m:r>
                      <m:f>
                        <m:fPr>
                          <m:ctrlPr>
                            <a:rPr lang="ru-RU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000" i="1">
                              <a:latin typeface="Cambria Math"/>
                            </a:rPr>
                            <m:t>(</m:t>
                          </m:r>
                          <m:r>
                            <a:rPr lang="uk-UA" sz="2000" i="1">
                              <a:latin typeface="Cambria Math"/>
                            </a:rPr>
                            <m:t>𝑥</m:t>
                          </m:r>
                          <m:r>
                            <a:rPr lang="uk-UA" sz="2000" i="1">
                              <a:latin typeface="Cambria Math"/>
                            </a:rPr>
                            <m:t>−5)(</m:t>
                          </m:r>
                          <m:r>
                            <a:rPr lang="uk-UA" sz="2000" i="1">
                              <a:latin typeface="Cambria Math"/>
                            </a:rPr>
                            <m:t>𝑥</m:t>
                          </m:r>
                          <m:r>
                            <a:rPr lang="uk-UA" sz="2000" i="1">
                              <a:latin typeface="Cambria Math"/>
                            </a:rPr>
                            <m:t>−1)</m:t>
                          </m:r>
                        </m:num>
                        <m:den>
                          <m:r>
                            <a:rPr lang="uk-UA" sz="2000" i="1">
                              <a:latin typeface="Cambria Math"/>
                            </a:rPr>
                            <m:t>𝑥</m:t>
                          </m:r>
                          <m:r>
                            <a:rPr lang="uk-UA" sz="2000" i="1">
                              <a:latin typeface="Cambria Math"/>
                            </a:rPr>
                            <m:t>−5</m:t>
                          </m:r>
                        </m:den>
                      </m:f>
                      <m:r>
                        <a:rPr lang="uk-UA" sz="2000" i="1">
                          <a:latin typeface="Cambria Math"/>
                        </a:rPr>
                        <m:t>= </m:t>
                      </m:r>
                      <m:r>
                        <a:rPr lang="uk-UA" sz="2000" i="1">
                          <a:latin typeface="Cambria Math"/>
                        </a:rPr>
                        <m:t>𝑥</m:t>
                      </m:r>
                      <m:r>
                        <a:rPr lang="uk-UA" sz="2000" i="1">
                          <a:latin typeface="Cambria Math"/>
                        </a:rPr>
                        <m:t>−1 ;    </m:t>
                      </m:r>
                      <m:sSup>
                        <m:sSupPr>
                          <m:ctrlPr>
                            <a:rPr lang="ru-RU" sz="20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uk-UA" sz="2000" i="1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uk-UA" sz="20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uk-UA" sz="2000" i="1">
                          <a:latin typeface="Cambria Math"/>
                        </a:rPr>
                        <m:t>−6</m:t>
                      </m:r>
                      <m:r>
                        <a:rPr lang="uk-UA" sz="2000" i="1">
                          <a:latin typeface="Cambria Math"/>
                        </a:rPr>
                        <m:t>𝑥</m:t>
                      </m:r>
                      <m:r>
                        <a:rPr lang="uk-UA" sz="2000" i="1">
                          <a:latin typeface="Cambria Math"/>
                        </a:rPr>
                        <m:t>+5=0</m:t>
                      </m:r>
                    </m:oMath>
                  </m:oMathPara>
                </a14:m>
                <a:endParaRPr lang="ru-RU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uk-UA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За теоремою </a:t>
                </a:r>
                <a:r>
                  <a:rPr lang="uk-UA" sz="2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Вієта</a:t>
                </a:r>
                <a:r>
                  <a:rPr lang="uk-UA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≠</m:t>
                    </m:r>
                  </m:oMath>
                </a14:m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  <a:r>
                  <a:rPr lang="ru-RU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uk-UA" sz="2000" b="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:r>
                  <a:rPr lang="uk-UA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r>
                  <a:rPr lang="uk-UA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u="sng" dirty="0">
                    <a:latin typeface="Times New Roman"/>
                    <a:ea typeface="Calibri"/>
                    <a:cs typeface="Times New Roman"/>
                  </a:rPr>
                  <a:t>№714 (1,4) 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. Скоротити дріб:</a:t>
                </a:r>
                <a:endParaRPr lang="ru-RU" sz="1600" dirty="0" smtClean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1)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4</m:t>
                              </m:r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−3</m:t>
                          </m:r>
                        </m:num>
                        <m:den>
                          <m:sSup>
                            <m:sSup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  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4(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  </m:t>
                          </m:r>
                          <m:f>
                            <m:f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4</m:t>
                              </m:r>
                            </m:den>
                          </m:f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  )(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+1)</m:t>
                          </m:r>
                        </m:num>
                        <m:den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(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−1)(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+1)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4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 −3</m:t>
                          </m:r>
                        </m:num>
                        <m:den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uk-UA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 </m:t>
                      </m:r>
                    </m:oMath>
                  </m:oMathPara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4</m:t>
                    </m:r>
                    <m:sSup>
                      <m:sSup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>
                    <a:effectLst/>
                    <a:latin typeface="Times New Roman"/>
                    <a:ea typeface="Calibri"/>
                    <a:cs typeface="Times New Roman"/>
                  </a:rPr>
                  <a:t>+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en-US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en-US" sz="2000" dirty="0">
                    <a:effectLst/>
                    <a:latin typeface="Times New Roman"/>
                    <a:ea typeface="Calibri"/>
                    <a:cs typeface="Times New Roman"/>
                  </a:rPr>
                  <a:t>3 = 0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;     </a:t>
                </a:r>
                <a:r>
                  <a:rPr lang="en-US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D</a:t>
                </a:r>
                <a:r>
                  <a:rPr lang="ru-RU" sz="2000" b="1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en-US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uk-UA" sz="2000" b="1" i="1" baseline="30000" dirty="0" smtClean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14:m>
                  <m:oMath xmlns:m="http://schemas.openxmlformats.org/officeDocument/2006/math">
                    <m:r>
                      <a:rPr lang="uk-UA" sz="2000" b="1" i="1" baseline="30000" smtClean="0"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</m:oMath>
                </a14:m>
                <a:r>
                  <a:rPr lang="ru-RU" sz="2000" b="1" i="1" dirty="0" smtClean="0">
                    <a:effectLst/>
                    <a:latin typeface="Times New Roman"/>
                    <a:ea typeface="Calibri"/>
                    <a:cs typeface="Times New Roman"/>
                  </a:rPr>
                  <a:t>- 4</a:t>
                </a:r>
                <a:r>
                  <a:rPr lang="uk-UA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ас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= 1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4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∙4∙</m:t>
                    </m:r>
                    <m:d>
                      <m:d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−3</m:t>
                        </m:r>
                      </m:e>
                    </m:d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1+ 48 = 49;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0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−1+7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8</m:t>
                        </m:r>
                      </m:den>
                    </m:f>
                    <m:r>
                      <a:rPr lang="en-US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;        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>
                          <a:rPr lang="ru-RU" sz="20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>
                          <a:rPr lang="ru-RU" sz="20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uk-UA" sz="20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8</m:t>
                        </m:r>
                      </m:den>
                    </m:f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−</m:t>
                    </m:r>
                    <m:r>
                      <a:rPr lang="uk-UA" sz="2000">
                        <a:effectLst/>
                        <a:latin typeface="Cambria Math"/>
                        <a:ea typeface="Calibri"/>
                        <a:cs typeface="Times New Roman"/>
                      </a:rPr>
                      <m:t>1</m:t>
                    </m:r>
                  </m:oMath>
                </a14:m>
                <a:r>
                  <a:rPr lang="en-US" sz="2400" dirty="0"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sz="20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ru-RU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836712"/>
                <a:ext cx="8568952" cy="5289451"/>
              </a:xfrm>
              <a:blipFill rotWithShape="1">
                <a:blip r:embed="rId2"/>
                <a:stretch>
                  <a:fillRect l="-782" t="-4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653136"/>
            <a:ext cx="4176464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06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l"/>
            <a:r>
              <a:rPr lang="ru-RU" sz="23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Домашнє</a:t>
            </a:r>
            <a:r>
              <a:rPr lang="ru-RU" sz="23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23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завдання</a:t>
            </a:r>
            <a:r>
              <a:rPr lang="ru-RU" sz="23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(</a:t>
            </a:r>
            <a:r>
              <a:rPr lang="ru-RU" sz="16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прод</a:t>
            </a:r>
            <a:r>
              <a:rPr lang="ru-RU" sz="23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.)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217443"/>
              </a:xfrm>
            </p:spPr>
            <p:txBody>
              <a:bodyPr>
                <a:no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libri"/>
                          <a:cs typeface="Times New Roman"/>
                        </a:rPr>
                        <m:t>4)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3+20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−7</m:t>
                          </m:r>
                          <m:sSup>
                            <m:sSup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7</m:t>
                          </m:r>
                          <m:sSup>
                            <m:sSup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−6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−7(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</m:t>
                          </m:r>
                          <m:f>
                            <m:f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7</m:t>
                              </m:r>
                            </m:den>
                          </m:f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)(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−3)</m:t>
                          </m:r>
                        </m:num>
                        <m:den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7(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</m:t>
                          </m:r>
                          <m:f>
                            <m:f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7</m:t>
                              </m:r>
                            </m:den>
                          </m:f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)(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−1)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−(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−3)</m:t>
                          </m:r>
                        </m:num>
                        <m:den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3−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𝑏</m:t>
                          </m:r>
                        </m:num>
                        <m:den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;</m:t>
                      </m:r>
                    </m:oMath>
                  </m:oMathPara>
                </a14:m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3+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20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𝑏</m:t>
                        </m:r>
                      </m:e>
                      <m:sup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 = 0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;     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𝑏</m:t>
                        </m:r>
                      </m:e>
                      <m:sup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−20</m:t>
                    </m:r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𝑏</m:t>
                    </m:r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−3=0;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  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D 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= 400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 4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∙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7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∙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−3)= 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484;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   </m:t>
                    </m:r>
                    <m:rad>
                      <m:radPr>
                        <m:degHide m:val="on"/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484</m:t>
                        </m:r>
                      </m:e>
                    </m:rad>
                  </m:oMath>
                </a14:m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 = 22;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ru-RU" sz="2000" dirty="0" err="1">
                    <a:effectLst/>
                    <a:latin typeface="Times New Roman"/>
                    <a:ea typeface="Calibri"/>
                    <a:cs typeface="Times New Roman"/>
                  </a:rPr>
                  <a:t>Скориста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є</a:t>
                </a:r>
                <a:r>
                  <a:rPr lang="ru-RU" sz="2000" dirty="0" err="1">
                    <a:effectLst/>
                    <a:latin typeface="Times New Roman"/>
                    <a:ea typeface="Calibri"/>
                    <a:cs typeface="Times New Roman"/>
                  </a:rPr>
                  <a:t>мося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формулами: 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𝑏</m:t>
                        </m:r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ru-RU" sz="20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en-US" sz="20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𝑎</m:t>
                        </m:r>
                      </m:den>
                    </m:f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𝑏</m:t>
                        </m:r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ru-RU" sz="20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en-US" sz="20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𝑎</m:t>
                        </m:r>
                      </m:den>
                    </m:f>
                  </m:oMath>
                </a14:m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;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𝑏</m:t>
                        </m:r>
                      </m:e>
                      <m:sub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20−22</m:t>
                        </m:r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14</m:t>
                        </m:r>
                      </m:den>
                    </m:f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=−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;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𝑏</m:t>
                        </m:r>
                      </m:e>
                      <m:sub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20+22</m:t>
                        </m:r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14</m:t>
                        </m:r>
                      </m:den>
                    </m:f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=3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;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Далі продовжимо </a:t>
                </a:r>
                <a:r>
                  <a:rPr lang="uk-UA" sz="2000" dirty="0" err="1">
                    <a:effectLst/>
                    <a:latin typeface="Times New Roman"/>
                    <a:ea typeface="Calibri"/>
                    <a:cs typeface="Times New Roman"/>
                  </a:rPr>
                  <a:t>розв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’</a:t>
                </a:r>
                <a:r>
                  <a:rPr lang="uk-UA" sz="2000" dirty="0" err="1">
                    <a:effectLst/>
                    <a:latin typeface="Times New Roman"/>
                    <a:ea typeface="Calibri"/>
                    <a:cs typeface="Times New Roman"/>
                  </a:rPr>
                  <a:t>язати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рівняння: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7</m:t>
                        </m:r>
                        <m:r>
                          <a:rPr lang="en-US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𝑏</m:t>
                        </m:r>
                      </m:e>
                      <m:sup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−6</m:t>
                    </m:r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𝑏</m:t>
                    </m:r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−1=0;</m:t>
                    </m:r>
                  </m:oMath>
                </a14:m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D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 = 36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4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∙7∙</m:t>
                    </m:r>
                    <m:d>
                      <m:d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−1</m:t>
                        </m:r>
                      </m:e>
                    </m:d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64</a:t>
                </a:r>
                <a:r>
                  <a:rPr lang="uk-UA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;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𝑏</m:t>
                        </m:r>
                      </m:e>
                      <m:sub>
                        <m:r>
                          <a:rPr lang="ru-RU" sz="2400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6</m:t>
                        </m:r>
                        <m:r>
                          <a:rPr lang="ru-RU" sz="2400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</m:t>
                        </m:r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14</m:t>
                        </m:r>
                      </m:den>
                    </m:f>
                  </m:oMath>
                </a14:m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ru-RU" sz="2400" b="0" i="1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1</m:t>
                    </m:r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ru-RU" sz="2400" b="0" i="0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;</m:t>
                    </m:r>
                  </m:oMath>
                </a14:m>
                <a:r>
                  <a:rPr lang="uk-UA" sz="2000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𝑏</m:t>
                        </m:r>
                      </m:e>
                      <m:sub>
                        <m:r>
                          <a:rPr lang="ru-RU" sz="2000" b="0" i="1" smtClean="0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2000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6</m:t>
                        </m:r>
                        <m:r>
                          <a:rPr lang="uk-UA" sz="24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−</m:t>
                        </m:r>
                        <m: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14</m:t>
                        </m:r>
                      </m:den>
                    </m:f>
                  </m:oMath>
                </a14:m>
                <a:r>
                  <a:rPr lang="uk-UA" sz="2400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 =</a:t>
                </a:r>
                <a14:m>
                  <m:oMath xmlns:m="http://schemas.openxmlformats.org/officeDocument/2006/math">
                    <m:r>
                      <a:rPr lang="uk-UA" sz="2400" i="1" dirty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uk-UA" sz="2400" i="1" dirty="0" smtClean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b="0" i="1" dirty="0" smtClean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400" b="0" i="1" dirty="0" smtClean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ru-RU" sz="2400" dirty="0" smtClean="0">
                    <a:ea typeface="Calibri"/>
                    <a:cs typeface="Times New Roman"/>
                  </a:rPr>
                  <a:t> .</a:t>
                </a:r>
                <a:endParaRPr lang="ru-RU" sz="2400" dirty="0"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217443"/>
              </a:xfrm>
              <a:blipFill rotWithShape="1">
                <a:blip r:embed="rId2"/>
                <a:stretch>
                  <a:fillRect l="-741" r="-1185" b="-15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005063"/>
            <a:ext cx="1584176" cy="180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818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  <a:tabLst>
                <a:tab pos="900430" algn="l"/>
              </a:tabLst>
            </a:pP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2. </a:t>
            </a:r>
            <a:r>
              <a:rPr lang="ru-RU" sz="3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Експрес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опитування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764704"/>
                <a:ext cx="8435280" cy="576064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400" b="1" dirty="0" smtClean="0">
                    <a:solidFill>
                      <a:schemeClr val="accent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Теорема </a:t>
                </a:r>
                <a:r>
                  <a:rPr lang="ru-RU" sz="2400" b="1" dirty="0" err="1" smtClean="0">
                    <a:solidFill>
                      <a:schemeClr val="accent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Вієта</a:t>
                </a:r>
                <a:endParaRPr lang="ru-RU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  <a:p>
                <a:pPr marL="0" indent="0">
                  <a:buNone/>
                </a:pP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1.Сформулювати теорему </a:t>
                </a:r>
                <a:r>
                  <a:rPr lang="ru-RU" sz="20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Вієта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lvl="0" indent="0">
                  <a:lnSpc>
                    <a:spcPct val="115000"/>
                  </a:lnSpc>
                  <a:buNone/>
                  <a:tabLst>
                    <a:tab pos="900430" algn="l"/>
                  </a:tabLst>
                </a:pPr>
                <a:r>
                  <a:rPr lang="uk-UA" sz="2000" b="1" u="sng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Відповідь.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Якщо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</m:t>
                        </m:r>
                      </m:sub>
                    </m:sSub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і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корені квадратного рівняння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  <m:sSup>
                      <m:sSup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p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 +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с = 0, то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   </m:t>
                        </m:r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𝟏</m:t>
                        </m:r>
                      </m:sub>
                    </m:sSub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b>
                    </m:sSub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ea typeface="Calibri"/>
                        <a:cs typeface="Times New Roman"/>
                      </a:rPr>
                      <m:t>=−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𝒃</m:t>
                        </m:r>
                      </m:num>
                      <m:den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𝒂</m:t>
                        </m:r>
                      </m:den>
                    </m:f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ea typeface="Calibri"/>
                        <a:cs typeface="Times New Roman"/>
                      </a:rPr>
                      <m:t>;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ru-RU" sz="20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b="1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</m:oMath>
                </a14:m>
                <a:r>
                  <a:rPr lang="ru-RU" sz="20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𝒄</m:t>
                        </m:r>
                      </m:num>
                      <m:den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𝒂</m:t>
                        </m:r>
                      </m:den>
                    </m:f>
                  </m:oMath>
                </a14:m>
                <a:r>
                  <a:rPr lang="ru-RU" sz="20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ru-RU" sz="2000" b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ru-RU" sz="2000" b="1" dirty="0">
                    <a:latin typeface="Times New Roman"/>
                    <a:ea typeface="Calibri"/>
                    <a:cs typeface="Times New Roman"/>
                  </a:rPr>
                  <a:t>2. </a:t>
                </a:r>
                <a:r>
                  <a:rPr lang="ru-RU" sz="2000" b="1" dirty="0" err="1">
                    <a:latin typeface="Times New Roman"/>
                    <a:ea typeface="Calibri"/>
                    <a:cs typeface="Times New Roman"/>
                  </a:rPr>
                  <a:t>Сформулювати</a:t>
                </a:r>
                <a:r>
                  <a:rPr lang="ru-RU" sz="2000" b="1" dirty="0"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ru-RU" sz="2000" b="1" dirty="0" err="1">
                    <a:latin typeface="Times New Roman"/>
                    <a:ea typeface="Calibri"/>
                    <a:cs typeface="Times New Roman"/>
                  </a:rPr>
                  <a:t>насл</a:t>
                </a:r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і</a:t>
                </a:r>
                <a:r>
                  <a:rPr lang="ru-RU" sz="2000" b="1" dirty="0">
                    <a:effectLst/>
                    <a:latin typeface="Times New Roman"/>
                    <a:ea typeface="Calibri"/>
                    <a:cs typeface="Times New Roman"/>
                  </a:rPr>
                  <a:t>док</a:t>
                </a:r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 теореми </a:t>
                </a:r>
                <a:r>
                  <a:rPr lang="uk-UA" sz="2000" b="1" dirty="0" err="1">
                    <a:effectLst/>
                    <a:latin typeface="Times New Roman"/>
                    <a:ea typeface="Calibri"/>
                    <a:cs typeface="Times New Roman"/>
                  </a:rPr>
                  <a:t>Вієта</a:t>
                </a:r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  <a:endParaRPr lang="ru-RU" sz="1600" b="1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b="1" u="sng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Відповідь.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Якщо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</m:t>
                        </m:r>
                      </m:sub>
                    </m:sSub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і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b>
                    </m:sSub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корені зведеного квадратного рівняння </a:t>
                </a:r>
                <a:endParaRPr lang="ru-RU" sz="1600" b="1" dirty="0">
                  <a:solidFill>
                    <a:schemeClr val="accent6">
                      <a:lumMod val="75000"/>
                    </a:schemeClr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p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+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en-US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en-US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</m:oMath>
                </a14:m>
                <a:r>
                  <a:rPr lang="uk-UA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с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= 0, то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</m:t>
                        </m:r>
                      </m:sub>
                    </m:sSub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b>
                    </m:sSub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  <m:r>
                      <a:rPr lang="ru-RU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ru-RU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     </m:t>
                        </m:r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= </a:t>
                </a:r>
                <a:r>
                  <a:rPr lang="uk-UA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с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, тобто сума коренів зведеного квадратного рівняння дорівнює другому коефіцієнту, взятому  з протилежним знаком, а добуток коренів дорівнює вільному члену.</a:t>
                </a:r>
                <a:endParaRPr lang="ru-RU" sz="1600" b="1" dirty="0">
                  <a:solidFill>
                    <a:schemeClr val="accent6">
                      <a:lumMod val="75000"/>
                    </a:schemeClr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b="1" dirty="0">
                    <a:latin typeface="Times New Roman"/>
                    <a:ea typeface="Calibri"/>
                    <a:cs typeface="Times New Roman"/>
                  </a:rPr>
                  <a:t>3. Сформулювати теорему, обернену до теореми </a:t>
                </a:r>
                <a:r>
                  <a:rPr lang="uk-UA" sz="2000" b="1" dirty="0" err="1">
                    <a:latin typeface="Times New Roman"/>
                    <a:ea typeface="Calibri"/>
                    <a:cs typeface="Times New Roman"/>
                  </a:rPr>
                  <a:t>Вієта</a:t>
                </a:r>
                <a:r>
                  <a:rPr lang="uk-UA" sz="2000" b="1" dirty="0">
                    <a:latin typeface="Times New Roman"/>
                    <a:ea typeface="Calibri"/>
                    <a:cs typeface="Times New Roman"/>
                  </a:rPr>
                  <a:t>.</a:t>
                </a:r>
                <a:endParaRPr lang="ru-RU" sz="2000" b="1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b="1" u="sng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Відповідь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.  Якщо  числа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uk-UA" sz="2000" b="1" i="1" smtClean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Times New Roman"/>
                      </a:rPr>
                      <m:t>𝛂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і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𝜷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такі, що  </a:t>
                </a:r>
                <a14:m>
                  <m:oMath xmlns:m="http://schemas.openxmlformats.org/officeDocument/2006/math">
                    <m:r>
                      <a:rPr lang="uk-UA" sz="2000" b="1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Times New Roman"/>
                      </a:rPr>
                      <m:t>𝜶</m:t>
                    </m:r>
                  </m:oMath>
                </a14:m>
                <a:r>
                  <a:rPr lang="uk-UA" sz="2000" b="1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𝜷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𝒃</m:t>
                        </m:r>
                      </m:num>
                      <m:den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𝒂</m:t>
                        </m:r>
                      </m:den>
                    </m:f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і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uk-UA" sz="2000" b="1" i="1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/>
                      </a:rPr>
                      <m:t>𝛂</m:t>
                    </m:r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𝜷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с</m:t>
                        </m:r>
                      </m:num>
                      <m:den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𝒂</m:t>
                        </m:r>
                      </m:den>
                    </m:f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,то ці числа є коренями квадратного рівняння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  <m:sSup>
                      <m:sSup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p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+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en-US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en-US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с = 0.</a:t>
                </a:r>
                <a:endParaRPr lang="ru-RU" sz="2000" b="1" dirty="0">
                  <a:solidFill>
                    <a:schemeClr val="accent6">
                      <a:lumMod val="75000"/>
                    </a:schemeClr>
                  </a:solidFill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  <a:tabLst>
                    <a:tab pos="900430" algn="l"/>
                  </a:tabLst>
                </a:pPr>
                <a:endParaRPr lang="ru-RU" sz="2000" b="1" dirty="0">
                  <a:solidFill>
                    <a:schemeClr val="accent6">
                      <a:lumMod val="75000"/>
                    </a:schemeClr>
                  </a:solidFill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764704"/>
                <a:ext cx="8435280" cy="5760640"/>
              </a:xfrm>
              <a:blipFill rotWithShape="1">
                <a:blip r:embed="rId2"/>
                <a:stretch>
                  <a:fillRect l="-1084" t="-952" r="-10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 descr="C:\Users\ил\Desktop\Картинки нові\4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850246"/>
            <a:ext cx="1152128" cy="719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29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Експрес</a:t>
            </a:r>
            <a:r>
              <a:rPr lang="ru-RU" sz="32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sz="3200" b="1" dirty="0" err="1" smtClean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опитування</a:t>
            </a:r>
            <a:r>
              <a:rPr lang="ru-RU" sz="3200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(</a:t>
            </a:r>
            <a:r>
              <a:rPr lang="ru-RU" sz="2400" b="1" dirty="0" err="1" smtClean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прод</a:t>
            </a:r>
            <a:r>
              <a:rPr lang="ru-RU" sz="2400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.)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80308" y="404664"/>
                <a:ext cx="8784976" cy="6048672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b="1" dirty="0" smtClean="0">
                    <a:latin typeface="Times New Roman"/>
                    <a:ea typeface="Calibri"/>
                    <a:cs typeface="Times New Roman"/>
                  </a:rPr>
                  <a:t>4</a:t>
                </a: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.</a:t>
                </a:r>
                <a:r>
                  <a:rPr lang="uk-UA" sz="2000" b="1" dirty="0" smtClean="0">
                    <a:latin typeface="Times New Roman"/>
                    <a:ea typeface="Calibri"/>
                    <a:cs typeface="Times New Roman"/>
                  </a:rPr>
                  <a:t>Сформулювати </a:t>
                </a:r>
                <a:r>
                  <a:rPr lang="uk-UA" sz="2000" b="1" dirty="0">
                    <a:latin typeface="Times New Roman"/>
                    <a:ea typeface="Calibri"/>
                    <a:cs typeface="Times New Roman"/>
                  </a:rPr>
                  <a:t>наслідки з теореми, </a:t>
                </a:r>
                <a:r>
                  <a:rPr lang="uk-UA" sz="2000" b="1" dirty="0" smtClean="0">
                    <a:latin typeface="Times New Roman"/>
                    <a:ea typeface="Calibri"/>
                    <a:cs typeface="Times New Roman"/>
                  </a:rPr>
                  <a:t>оберненої до </a:t>
                </a:r>
                <a:r>
                  <a:rPr lang="uk-UA" sz="2000" b="1" dirty="0">
                    <a:latin typeface="Times New Roman"/>
                    <a:ea typeface="Calibri"/>
                    <a:cs typeface="Times New Roman"/>
                  </a:rPr>
                  <a:t>теореми </a:t>
                </a:r>
                <a:r>
                  <a:rPr lang="uk-UA" sz="2000" b="1" dirty="0" err="1">
                    <a:latin typeface="Times New Roman"/>
                    <a:ea typeface="Calibri"/>
                    <a:cs typeface="Times New Roman"/>
                  </a:rPr>
                  <a:t>Вієта</a:t>
                </a:r>
                <a:r>
                  <a:rPr lang="uk-UA" sz="2000" b="1" dirty="0">
                    <a:latin typeface="Times New Roman"/>
                    <a:ea typeface="Calibri"/>
                    <a:cs typeface="Times New Roman"/>
                  </a:rPr>
                  <a:t>.</a:t>
                </a:r>
                <a:endParaRPr lang="ru-RU" sz="2000" b="1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b="1" u="sng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Відповідь. 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Якщо   числа  </a:t>
                </a:r>
                <a14:m>
                  <m:oMath xmlns:m="http://schemas.openxmlformats.org/officeDocument/2006/math">
                    <m:r>
                      <a:rPr lang="uk-UA" sz="2000" b="1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Times New Roman"/>
                      </a:rPr>
                      <m:t>𝜶</m:t>
                    </m:r>
                  </m:oMath>
                </a14:m>
                <a:r>
                  <a:rPr lang="uk-UA" sz="2000" b="1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та 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𝜷</m:t>
                    </m:r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такі, що</a:t>
                </a:r>
                <a:r>
                  <a:rPr lang="uk-UA" sz="2000" b="1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 dirty="0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/>
                      </a:rPr>
                      <m:t>𝜶</m:t>
                    </m:r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𝜷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=−</m:t>
                    </m:r>
                  </m:oMath>
                </a14:m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b 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і</a:t>
                </a:r>
                <a14:m>
                  <m:oMath xmlns:m="http://schemas.openxmlformats.org/officeDocument/2006/math">
                    <m:r>
                      <a:rPr lang="ru-RU" sz="2000" b="1" i="0" dirty="0" smtClean="0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/>
                      </a:rPr>
                      <m:t> </m:t>
                    </m:r>
                    <m:r>
                      <a:rPr lang="uk-UA" sz="2000" b="1" i="1" dirty="0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/>
                      </a:rPr>
                      <m:t>𝜶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𝜷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=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c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, то ці числа є коренями зведеного квадратного рівняння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  <m:sSup>
                      <m:sSup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p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+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en-US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en-US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с = 0</a:t>
                </a:r>
                <a:r>
                  <a:rPr lang="uk-UA" sz="2000" b="1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400" b="1" dirty="0">
                    <a:latin typeface="Times New Roman"/>
                    <a:ea typeface="Calibri"/>
                    <a:cs typeface="Times New Roman"/>
                  </a:rPr>
                  <a:t>Квадратний </a:t>
                </a:r>
                <a:r>
                  <a:rPr lang="uk-UA" sz="2400" b="1" dirty="0" smtClean="0">
                    <a:latin typeface="Times New Roman"/>
                    <a:ea typeface="Calibri"/>
                    <a:cs typeface="Times New Roman"/>
                  </a:rPr>
                  <a:t>тричлен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b="1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1.Який </a:t>
                </a:r>
                <a:r>
                  <a:rPr lang="uk-UA" sz="2000" b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многочлен називається </a:t>
                </a:r>
                <a:r>
                  <a:rPr lang="uk-UA" sz="2000" b="1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тричленом?</a:t>
                </a:r>
                <a:endParaRPr lang="ru-RU" sz="2000" b="1" dirty="0" smtClean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b="1" u="sng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Відповідь</a:t>
                </a:r>
                <a:r>
                  <a:rPr lang="uk-UA" sz="2000" b="1" u="sng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Квадратним тричленом називають многочлен  виду </a:t>
                </a:r>
                <a:endParaRPr lang="ru-RU" sz="2000" b="1" i="1" dirty="0" smtClean="0">
                  <a:solidFill>
                    <a:schemeClr val="accent6">
                      <a:lumMod val="75000"/>
                    </a:schemeClr>
                  </a:solidFill>
                  <a:effectLst/>
                  <a:latin typeface="Cambria Math"/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  <m:sSup>
                      <m:sSupPr>
                        <m:ctrlPr>
                          <a:rPr lang="ru-RU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p>
                        <m:r>
                          <a:rPr lang="uk-UA" sz="20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+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b</a:t>
                </a:r>
                <a:r>
                  <a:rPr lang="en-US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x</a:t>
                </a:r>
                <a:r>
                  <a:rPr lang="en-US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с, де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x</a:t>
                </a:r>
                <a14:m>
                  <m:oMath xmlns:m="http://schemas.openxmlformats.org/officeDocument/2006/math">
                    <m:r>
                      <a:rPr lang="ru-RU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−</m:t>
                    </m:r>
                  </m:oMath>
                </a14:m>
                <a:r>
                  <a:rPr lang="ru-RU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змінна ,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,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b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, с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ru-RU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деякі числа, причому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  <m:r>
                      <a:rPr lang="uk-UA" sz="20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≠</m:t>
                    </m:r>
                  </m:oMath>
                </a14:m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0.</a:t>
                </a:r>
                <a:endParaRPr lang="ru-RU" sz="20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b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2. Що називають коренем  квадратного тричлена?</a:t>
                </a:r>
                <a:endParaRPr lang="ru-RU" sz="2000" b="1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b="1" u="sng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Відповідь.</a:t>
                </a:r>
                <a:r>
                  <a:rPr lang="uk-UA" sz="2000" b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  Коренем квадратного тричлена називають значення змінної, при якому значення квадратного тричлена дорівнює нулю.</a:t>
                </a:r>
                <a:endParaRPr lang="ru-RU" sz="2000" b="1" dirty="0">
                  <a:solidFill>
                    <a:schemeClr val="accent6">
                      <a:lumMod val="75000"/>
                    </a:schemeClr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000" b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3. Що називають дискримінантом квадратного тричлена?</a:t>
                </a:r>
                <a:endParaRPr lang="ru-RU" sz="2000" b="1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lvl="0" indent="0">
                  <a:lnSpc>
                    <a:spcPct val="115000"/>
                  </a:lnSpc>
                  <a:buNone/>
                  <a:tabLst>
                    <a:tab pos="900430" algn="l"/>
                  </a:tabLst>
                </a:pPr>
                <a:r>
                  <a:rPr lang="uk-UA" sz="2000" b="1" u="sng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Відповідь.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Число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D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= </a:t>
                </a:r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b</a:t>
                </a:r>
                <a:r>
                  <a:rPr lang="uk-UA" sz="2000" b="1" i="1" baseline="30000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2</a:t>
                </a:r>
                <a:r>
                  <a:rPr lang="uk-UA" sz="2000" b="1" i="1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 smtClean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uk-UA" sz="2000" b="1" i="1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4ас</a:t>
                </a:r>
                <a:r>
                  <a:rPr lang="uk-UA" sz="2000" b="1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uk-UA" sz="20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називають дискримінантом квадрата </a:t>
                </a:r>
                <a:r>
                  <a:rPr lang="uk-UA" sz="2000" b="1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тричлена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  <m:sSup>
                      <m:sSupPr>
                        <m:ctrlPr>
                          <a:rPr lang="ru-RU" sz="2000" b="1" i="1">
                            <a:solidFill>
                              <a:srgbClr val="F79646">
                                <a:lumMod val="75000"/>
                              </a:srgb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F79646">
                                <a:lumMod val="75000"/>
                              </a:srgb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p>
                        <m:r>
                          <a:rPr lang="uk-UA" sz="2000" b="1" i="1">
                            <a:solidFill>
                              <a:srgbClr val="F79646">
                                <a:lumMod val="75000"/>
                              </a:srgbClr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000" b="1" dirty="0">
                    <a:solidFill>
                      <a:srgbClr val="F79646">
                        <a:lumMod val="75000"/>
                      </a:srgbClr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+ </a:t>
                </a:r>
                <a:r>
                  <a:rPr lang="en-US" sz="2000" b="1" i="1" dirty="0">
                    <a:solidFill>
                      <a:srgbClr val="F79646">
                        <a:lumMod val="75000"/>
                      </a:srgbClr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b</a:t>
                </a:r>
                <a:r>
                  <a:rPr lang="en-US" sz="2000" b="1" dirty="0">
                    <a:solidFill>
                      <a:srgbClr val="F79646">
                        <a:lumMod val="75000"/>
                      </a:srgbClr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>
                    <a:solidFill>
                      <a:srgbClr val="F79646">
                        <a:lumMod val="75000"/>
                      </a:srgbClr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x</a:t>
                </a:r>
                <a:r>
                  <a:rPr lang="en-US" sz="2000" b="1" dirty="0">
                    <a:solidFill>
                      <a:srgbClr val="F79646">
                        <a:lumMod val="75000"/>
                      </a:srgbClr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</m:oMath>
                </a14:m>
                <a:r>
                  <a:rPr lang="uk-UA" sz="2000" b="1" dirty="0">
                    <a:solidFill>
                      <a:srgbClr val="F79646">
                        <a:lumMod val="75000"/>
                      </a:srgbClr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с.</a:t>
                </a:r>
                <a:endParaRPr lang="ru-RU" sz="2000" b="1" dirty="0">
                  <a:solidFill>
                    <a:srgbClr val="F79646">
                      <a:lumMod val="75000"/>
                    </a:srgb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endParaRPr lang="ru-RU" sz="20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endParaRPr lang="ru-RU" sz="2000" b="1" dirty="0">
                  <a:solidFill>
                    <a:schemeClr val="accent6">
                      <a:lumMod val="75000"/>
                    </a:schemeClr>
                  </a:solidFill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0308" y="404664"/>
                <a:ext cx="8784976" cy="6048672"/>
              </a:xfrm>
              <a:blipFill rotWithShape="1">
                <a:blip r:embed="rId2"/>
                <a:stretch>
                  <a:fillRect l="-1110" t="-201" r="-2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ил\Desktop\Картинки нові\0003-003-Algebra-stoit-na-chetyrjokh-kitak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624" y="5445224"/>
            <a:ext cx="1366863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98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Експрес</a:t>
            </a:r>
            <a:r>
              <a:rPr lang="ru-RU" sz="32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опитування</a:t>
            </a:r>
            <a:r>
              <a:rPr lang="ru-RU" sz="32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(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прод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.)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620688"/>
                <a:ext cx="8712968" cy="5832648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200" b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4. У якому  випадку квадратний тричлен не має коренів? має один корінь? має два корені?</a:t>
                </a:r>
                <a:endParaRPr lang="ru-RU" sz="2200" b="1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200" b="1" u="sng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Відповідь</a:t>
                </a:r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 Якщо </a:t>
                </a:r>
                <a:r>
                  <a:rPr lang="en-US" sz="22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D</a:t>
                </a:r>
                <a14:m>
                  <m:oMath xmlns:m="http://schemas.openxmlformats.org/officeDocument/2006/math">
                    <m:r>
                      <a:rPr lang="ru-RU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&lt;</m:t>
                    </m:r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0, то квадратний тричлен коренів не має. </a:t>
                </a:r>
                <a:endParaRPr lang="ru-RU" sz="22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Якщо </a:t>
                </a:r>
                <a:r>
                  <a:rPr lang="en-US" sz="22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D</a:t>
                </a:r>
                <a14:m>
                  <m:oMath xmlns:m="http://schemas.openxmlformats.org/officeDocument/2006/math">
                    <m:r>
                      <a:rPr lang="ru-RU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= </m:t>
                    </m:r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0, то квадратний тричлен має один корінь. Якщо </a:t>
                </a:r>
                <a:r>
                  <a:rPr lang="en-US" sz="22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D</a:t>
                </a:r>
                <a14:m>
                  <m:oMath xmlns:m="http://schemas.openxmlformats.org/officeDocument/2006/math">
                    <m:r>
                      <a:rPr lang="ru-RU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&gt;</m:t>
                    </m:r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0, то два корені.</a:t>
                </a:r>
                <a:endParaRPr lang="ru-RU" sz="22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200" b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5. У якому випадку квадратний тричлен можна розкласти на лінійні множники?</a:t>
                </a:r>
                <a:endParaRPr lang="ru-RU" sz="2200" b="1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200" b="1" u="sng" dirty="0" smtClean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Відповідь.</a:t>
                </a:r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Якщо дискримінант квадратного тричлена </a:t>
                </a:r>
                <a14:m>
                  <m:oMath xmlns:m="http://schemas.openxmlformats.org/officeDocument/2006/math">
                    <m:r>
                      <a:rPr lang="uk-UA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  <m:sSup>
                      <m:sSupPr>
                        <m:ctrlPr>
                          <a:rPr lang="ru-RU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p>
                        <m:r>
                          <a:rPr lang="uk-UA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+ </a:t>
                </a:r>
                <a:r>
                  <a:rPr lang="en-US" sz="22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b</a:t>
                </a:r>
                <a:r>
                  <a:rPr lang="en-US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en-US" sz="22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x</a:t>
                </a:r>
                <a:r>
                  <a:rPr lang="en-US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с додатний, то даний тричлен можна розкласти на лінійні множники: </a:t>
                </a:r>
                <a:endParaRPr lang="ru-RU" sz="22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14:m>
                  <m:oMath xmlns:m="http://schemas.openxmlformats.org/officeDocument/2006/math">
                    <m:r>
                      <a:rPr lang="uk-UA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uk-UA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  <m:sSup>
                      <m:sSupPr>
                        <m:ctrlPr>
                          <a:rPr lang="ru-RU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p>
                        <m:r>
                          <a:rPr lang="uk-UA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+ </a:t>
                </a:r>
                <a:r>
                  <a:rPr lang="en-US" sz="22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b</a:t>
                </a:r>
                <a:r>
                  <a:rPr lang="en-US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en-US" sz="22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x</a:t>
                </a:r>
                <a:r>
                  <a:rPr lang="en-US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с = </a:t>
                </a:r>
                <a14:m>
                  <m:oMath xmlns:m="http://schemas.openxmlformats.org/officeDocument/2006/math">
                    <m:r>
                      <a:rPr lang="uk-UA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(</a:t>
                </a:r>
                <a:r>
                  <a:rPr lang="ru-RU" sz="22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х</a:t>
                </a:r>
                <a:r>
                  <a:rPr lang="ru-RU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  <m:sSub>
                      <m:sSubPr>
                        <m:ctrlPr>
                          <a:rPr lang="ru-RU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) (</a:t>
                </a:r>
                <a:r>
                  <a:rPr lang="ru-RU" sz="22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ru-RU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  <m:sSub>
                      <m:sSubPr>
                        <m:ctrlPr>
                          <a:rPr lang="ru-RU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), де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</m:t>
                        </m:r>
                        <m:r>
                          <a:rPr lang="uk-UA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</m:t>
                        </m:r>
                      </m:sub>
                    </m:sSub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b>
                    </m:sSub>
                    <m:r>
                      <a:rPr lang="uk-UA" sz="2200" b="1" i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корені квадратного тричлена.</a:t>
                </a:r>
                <a:endParaRPr lang="ru-RU" sz="22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200" b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6. У якому випадку квадратний тричлен не можна розкласти на лінійні множники?</a:t>
                </a:r>
                <a:endParaRPr lang="ru-RU" sz="2200" b="1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200" b="1" u="sng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Відповідь.</a:t>
                </a:r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Якщо дискримінант квадратного тричлена від</a:t>
                </a:r>
                <a:r>
                  <a:rPr lang="ru-RU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’</a:t>
                </a:r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є</a:t>
                </a:r>
                <a:r>
                  <a:rPr lang="ru-RU" sz="2200" b="1" dirty="0" err="1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мний</a:t>
                </a:r>
                <a:r>
                  <a:rPr lang="uk-UA" sz="2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, то даний тричлен не можна розкласти на лінійні множники.</a:t>
                </a:r>
                <a:endParaRPr lang="ru-RU" sz="22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620688"/>
                <a:ext cx="8712968" cy="5832648"/>
              </a:xfrm>
              <a:blipFill rotWithShape="1">
                <a:blip r:embed="rId2"/>
                <a:stretch>
                  <a:fillRect l="-699" t="-209" b="-7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838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432048"/>
          </a:xfrm>
        </p:spPr>
        <p:txBody>
          <a:bodyPr>
            <a:normAutofit fontScale="90000"/>
          </a:bodyPr>
          <a:lstStyle/>
          <a:p>
            <a:pPr marL="457200" algn="l">
              <a:lnSpc>
                <a:spcPct val="115000"/>
              </a:lnSpc>
              <a:spcAft>
                <a:spcPts val="1000"/>
              </a:spcAft>
              <a:tabLst>
                <a:tab pos="2303145" algn="l"/>
              </a:tabLst>
            </a:pPr>
            <a:r>
              <a:rPr lang="ru-RU" sz="3200" dirty="0" err="1" smtClean="0">
                <a:solidFill>
                  <a:srgbClr val="00B0F0"/>
                </a:solidFill>
                <a:latin typeface="Arial Black" panose="020B0A04020102020204" pitchFamily="34" charset="0"/>
              </a:rPr>
              <a:t>Сприймання</a:t>
            </a:r>
            <a:r>
              <a:rPr lang="ru-RU" sz="3200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 нового матер</a:t>
            </a:r>
            <a:r>
              <a:rPr lang="uk-UA" sz="3200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і</a:t>
            </a:r>
            <a:r>
              <a:rPr lang="ru-RU" sz="3200" dirty="0" err="1" smtClean="0">
                <a:solidFill>
                  <a:srgbClr val="00B0F0"/>
                </a:solidFill>
                <a:latin typeface="Arial Black" panose="020B0A04020102020204" pitchFamily="34" charset="0"/>
              </a:rPr>
              <a:t>алу</a:t>
            </a:r>
            <a:endParaRPr lang="ru-RU" sz="3200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692696"/>
                <a:ext cx="8229600" cy="5433467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ru-RU" sz="2400" b="1" i="1" dirty="0" err="1">
                    <a:solidFill>
                      <a:srgbClr val="FF0000"/>
                    </a:solidFill>
                    <a:latin typeface="Times New Roman"/>
                    <a:ea typeface="Calibri"/>
                    <a:cs typeface="Times New Roman"/>
                  </a:rPr>
                  <a:t>Розв</a:t>
                </a:r>
                <a:r>
                  <a:rPr lang="ru-RU" sz="2400" b="1" i="1" dirty="0">
                    <a:solidFill>
                      <a:srgbClr val="FF0000"/>
                    </a:solidFill>
                    <a:latin typeface="Times New Roman"/>
                    <a:ea typeface="Calibri"/>
                    <a:cs typeface="Times New Roman"/>
                  </a:rPr>
                  <a:t>’</a:t>
                </a:r>
                <a:r>
                  <a:rPr lang="uk-UA" sz="2400" b="1" i="1" dirty="0" err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язування</a:t>
                </a:r>
                <a:r>
                  <a:rPr lang="uk-UA" sz="2400" b="1" i="1" dirty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рівнянь, які зводяться до квадратних </a:t>
                </a:r>
                <a:r>
                  <a:rPr lang="uk-UA" sz="2400" b="1" i="1" dirty="0" smtClean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рівнянь.</a:t>
                </a:r>
                <a:endParaRPr lang="ru-RU" sz="2400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200" b="1" u="sng" dirty="0" smtClean="0">
                    <a:effectLst/>
                    <a:latin typeface="Times New Roman"/>
                    <a:ea typeface="Calibri"/>
                    <a:cs typeface="Times New Roman"/>
                  </a:rPr>
                  <a:t>Означення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. Рівняння виду </a:t>
                </a:r>
                <a:r>
                  <a:rPr lang="uk-UA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ах</a:t>
                </a:r>
                <a:r>
                  <a:rPr lang="uk-UA" sz="22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4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 +</a:t>
                </a:r>
                <a:r>
                  <a:rPr lang="en-US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ru-RU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ru-RU" sz="22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2200" b="1" dirty="0">
                    <a:effectLst/>
                    <a:latin typeface="Times New Roman"/>
                    <a:ea typeface="Calibri"/>
                    <a:cs typeface="Times New Roman"/>
                  </a:rPr>
                  <a:t>+</a:t>
                </a:r>
                <a:r>
                  <a:rPr lang="en-US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c</a:t>
                </a:r>
                <a:r>
                  <a:rPr lang="ru-RU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ru-RU" sz="2200" b="1" dirty="0">
                    <a:effectLst/>
                    <a:latin typeface="Times New Roman"/>
                    <a:ea typeface="Calibri"/>
                    <a:cs typeface="Times New Roman"/>
                  </a:rPr>
                  <a:t>0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, де </a:t>
                </a:r>
                <a:r>
                  <a:rPr lang="uk-UA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2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 –</m:t>
                    </m:r>
                  </m:oMath>
                </a14:m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 змінна,  </a:t>
                </a:r>
                <a:r>
                  <a:rPr lang="uk-UA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а, </a:t>
                </a:r>
                <a:r>
                  <a:rPr lang="en-US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b 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і </a:t>
                </a:r>
                <a:r>
                  <a:rPr lang="uk-UA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с</a:t>
                </a:r>
                <a14:m>
                  <m:oMath xmlns:m="http://schemas.openxmlformats.org/officeDocument/2006/math">
                    <m:r>
                      <a:rPr lang="uk-UA" sz="22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 –</m:t>
                    </m:r>
                  </m:oMath>
                </a14:m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деякі числа, причому </a:t>
                </a:r>
                <a:r>
                  <a:rPr lang="uk-UA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22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≠</m:t>
                    </m:r>
                  </m:oMath>
                </a14:m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0, називають </a:t>
                </a:r>
                <a:r>
                  <a:rPr lang="uk-UA" sz="2200" b="1" u="sng" dirty="0">
                    <a:effectLst/>
                    <a:latin typeface="Times New Roman"/>
                    <a:ea typeface="Calibri"/>
                    <a:cs typeface="Times New Roman"/>
                  </a:rPr>
                  <a:t>біквадратним рівнянням.</a:t>
                </a:r>
                <a:endParaRPr lang="ru-RU" sz="2200" b="1" u="sng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Заміною  </a:t>
                </a:r>
                <a:r>
                  <a:rPr lang="ru-RU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ru-RU" sz="22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en-US" sz="2200" b="1" i="1" dirty="0">
                    <a:effectLst/>
                    <a:latin typeface="Times New Roman"/>
                    <a:ea typeface="Calibri"/>
                    <a:cs typeface="Times New Roman"/>
                  </a:rPr>
                  <a:t>t</a:t>
                </a:r>
                <a:r>
                  <a:rPr lang="en-US" sz="2200" b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біквадратне рівняння зводиться до квадратного </a:t>
                </a:r>
                <a:r>
                  <a:rPr lang="uk-UA" sz="2200" b="1" dirty="0" smtClean="0">
                    <a:effectLst/>
                    <a:latin typeface="Times New Roman"/>
                    <a:ea typeface="Calibri"/>
                    <a:cs typeface="Times New Roman"/>
                  </a:rPr>
                  <a:t>рівняння  </a:t>
                </a:r>
                <a:r>
                  <a:rPr lang="en-US" sz="2600" b="1" i="1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at</a:t>
                </a:r>
                <a:r>
                  <a:rPr lang="uk-UA" sz="2600" b="1" i="1" baseline="30000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600" b="1" i="1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+</a:t>
                </a:r>
                <a:r>
                  <a:rPr lang="en-US" sz="2600" b="1" i="1" dirty="0" err="1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bt</a:t>
                </a:r>
                <a:r>
                  <a:rPr lang="uk-UA" sz="2600" b="1" i="1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+</a:t>
                </a:r>
                <a:r>
                  <a:rPr lang="en-US" sz="2600" b="1" i="1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c </a:t>
                </a:r>
                <a:r>
                  <a:rPr lang="uk-UA" sz="2600" b="1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= </a:t>
                </a:r>
                <a:r>
                  <a:rPr lang="uk-UA" sz="2600" b="1" i="1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0.</a:t>
                </a:r>
                <a:endParaRPr lang="ru-RU" sz="2600" b="1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200" b="1" dirty="0" smtClean="0">
                    <a:effectLst/>
                    <a:latin typeface="Times New Roman"/>
                    <a:ea typeface="Calibri"/>
                    <a:cs typeface="Times New Roman"/>
                  </a:rPr>
                  <a:t>Такий 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спосіб </a:t>
                </a:r>
                <a:r>
                  <a:rPr lang="uk-UA" sz="2200" b="1" dirty="0" err="1">
                    <a:effectLst/>
                    <a:latin typeface="Times New Roman"/>
                    <a:ea typeface="Calibri"/>
                    <a:cs typeface="Times New Roman"/>
                  </a:rPr>
                  <a:t>ров’язування</a:t>
                </a:r>
                <a:r>
                  <a:rPr lang="uk-UA" sz="2200" b="1" dirty="0">
                    <a:effectLst/>
                    <a:latin typeface="Times New Roman"/>
                    <a:ea typeface="Calibri"/>
                    <a:cs typeface="Times New Roman"/>
                  </a:rPr>
                  <a:t> рівнянь називають методом заміни </a:t>
                </a:r>
                <a:r>
                  <a:rPr lang="uk-UA" sz="2200" b="1" dirty="0" smtClean="0">
                    <a:effectLst/>
                    <a:latin typeface="Times New Roman"/>
                    <a:ea typeface="Calibri"/>
                    <a:cs typeface="Times New Roman"/>
                  </a:rPr>
                  <a:t>змінної.</a:t>
                </a:r>
                <a:endParaRPr lang="ru-RU" sz="2200" b="1" dirty="0" smtClean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900430" algn="l"/>
                  </a:tabLst>
                </a:pPr>
                <a:r>
                  <a:rPr lang="uk-UA" sz="2200" b="1" dirty="0" smtClean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Метод </a:t>
                </a:r>
                <a:r>
                  <a:rPr lang="uk-UA" sz="2200" b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заміни змінної можна використовувати не тільки при </a:t>
                </a:r>
                <a:r>
                  <a:rPr lang="uk-UA" sz="2200" b="1" dirty="0" err="1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ров</a:t>
                </a:r>
                <a:r>
                  <a:rPr lang="ru-RU" sz="2200" b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’</a:t>
                </a:r>
                <a:r>
                  <a:rPr lang="uk-UA" sz="2200" b="1" dirty="0" err="1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язуванні</a:t>
                </a:r>
                <a:r>
                  <a:rPr lang="uk-UA" sz="2200" b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біквадратних рівнянь.</a:t>
                </a:r>
                <a:endParaRPr lang="ru-RU" sz="2200" b="1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24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692696"/>
                <a:ext cx="8229600" cy="5433467"/>
              </a:xfrm>
              <a:blipFill rotWithShape="1">
                <a:blip r:embed="rId2"/>
                <a:stretch>
                  <a:fillRect l="-1185" t="-449" r="-8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C:\Users\ил\Desktop\Картинки нові\55kilometri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229200"/>
            <a:ext cx="2716808" cy="13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04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</TotalTime>
  <Words>3422</Words>
  <Application>Microsoft Office PowerPoint</Application>
  <PresentationFormat>Экран (4:3)</PresentationFormat>
  <Paragraphs>219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Світ квадратних рівнянь</vt:lpstr>
      <vt:lpstr>   Епіграф Узагальнення – це мабуть, найлегший і найочевидніший шлях розширення математичних  знань.                                                                                                                            В. Сойєр   </vt:lpstr>
      <vt:lpstr>Домашнє завдання</vt:lpstr>
      <vt:lpstr>Домашнє завдання (прод.)</vt:lpstr>
      <vt:lpstr>Домашнє завдання (прод.)</vt:lpstr>
      <vt:lpstr>2. Експрес опитування</vt:lpstr>
      <vt:lpstr>Експрес опитування (прод.)</vt:lpstr>
      <vt:lpstr>Експрес опитування (прод.)</vt:lpstr>
      <vt:lpstr>Сприймання нового матеріалу</vt:lpstr>
      <vt:lpstr>Приклад</vt:lpstr>
      <vt:lpstr>Застосування вивчений матеріал для розв’язування задач і вправ </vt:lpstr>
      <vt:lpstr>Продовження</vt:lpstr>
      <vt:lpstr>Продовження</vt:lpstr>
      <vt:lpstr>Продовження</vt:lpstr>
      <vt:lpstr>Продовження</vt:lpstr>
      <vt:lpstr>6. Історична довідка</vt:lpstr>
      <vt:lpstr>Історична довідка(прод.)</vt:lpstr>
      <vt:lpstr>7. Самостійна робота </vt:lpstr>
      <vt:lpstr>Відповіді</vt:lpstr>
      <vt:lpstr>7. Підсумок уроку </vt:lpstr>
      <vt:lpstr>Завдання додому Опрацювати п.21. Розв’язати №733(5,6), №736 (1), №739(1, 2).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Квадратні рівняння</dc:title>
  <dc:creator>ил</dc:creator>
  <cp:lastModifiedBy>ил</cp:lastModifiedBy>
  <cp:revision>117</cp:revision>
  <dcterms:created xsi:type="dcterms:W3CDTF">2017-04-29T07:24:08Z</dcterms:created>
  <dcterms:modified xsi:type="dcterms:W3CDTF">2017-05-07T10:05:07Z</dcterms:modified>
</cp:coreProperties>
</file>