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25"/>
  </p:notesMasterIdLst>
  <p:sldIdLst>
    <p:sldId id="256" r:id="rId2"/>
    <p:sldId id="261" r:id="rId3"/>
    <p:sldId id="262" r:id="rId4"/>
    <p:sldId id="290" r:id="rId5"/>
    <p:sldId id="291" r:id="rId6"/>
    <p:sldId id="292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7A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F270A-8028-46C6-80A6-35550F57158C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5D4D7-F986-46AA-9981-559D3B96D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063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http://www.uchportfolio.ru/users_content/bb44c2e24438b59f0d2109fec67f6b20/images/45(1).jpg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285720" y="2357430"/>
            <a:ext cx="6643734" cy="2958537"/>
            <a:chOff x="1115616" y="2146448"/>
            <a:chExt cx="7165477" cy="335792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8"/>
              <a:ext cx="7165477" cy="1152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89" y="5085184"/>
              <a:ext cx="5084703" cy="419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8" name="Rectangle 2"/>
          <p:cNvSpPr>
            <a:spLocks noGrp="1"/>
          </p:cNvSpPr>
          <p:nvPr>
            <p:ph type="ctrTitle"/>
          </p:nvPr>
        </p:nvSpPr>
        <p:spPr>
          <a:xfrm>
            <a:off x="-612576" y="116632"/>
            <a:ext cx="8686800" cy="1143000"/>
          </a:xfrm>
        </p:spPr>
        <p:txBody>
          <a:bodyPr/>
          <a:lstStyle/>
          <a:p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МІНІСТЕРСТВО ОСВІТИ І НАУКИ УКРАЇНИ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ДЕРЖАВНИЙ ВИЩИЙ НАВЧАЛЬНИЙ ЗАКЛАД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СЛОВ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ЯНСЬКИЙ КОЛЕДЖ ТРАНСПОРТНОЇ ІНФРАСТРУКТУРИ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07594" y="1327675"/>
            <a:ext cx="27218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Презентац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ія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до заняття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00244" y="5477162"/>
            <a:ext cx="2968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Підготувала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Н.В.Боєвець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6860" y="1527730"/>
            <a:ext cx="7326352" cy="15497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Логарифмічна функція. Розв’язання логарифмічних рівнянь.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08" y="2885363"/>
            <a:ext cx="2296522" cy="224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493" y="2922059"/>
            <a:ext cx="2302227" cy="217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39" y="2969515"/>
            <a:ext cx="2575154" cy="2132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28216" y="4029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Практична розминка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7291579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77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28216" y="4029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Практична розминка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36664" y="963068"/>
            <a:ext cx="5321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>
                <a:latin typeface="Times New Roman" pitchFamily="18" charset="0"/>
                <a:cs typeface="Times New Roman" pitchFamily="18" charset="0"/>
              </a:rPr>
              <a:t>Самоперевірка  знань студентів        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70" y="2060848"/>
            <a:ext cx="548982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475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Етап проектування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476" y="379118"/>
            <a:ext cx="5321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Презентація міні-проекту першої групи      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287884" y="1178986"/>
            <a:ext cx="6939384" cy="327136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Винахід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логарифма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пов’язаний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двома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постатями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швейцарцем.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Іобстом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Бюргі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(1552-1632),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знаним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годинникарем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майстром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астрономічних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інструментів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 та шотландцем Джоном Непером (1550-1617),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теж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математиком за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професією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астрономія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„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хобі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”. 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Бюргі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разом з астрономом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Іоганном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Кеплером.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величезний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обсяг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необхідних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астрономії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обчис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-лень і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спонукав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Бюргі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і Непера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шукати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шляхів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спрощення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20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присвятив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Непер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логарифмічним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таблицям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аби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за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словами. „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позбутися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нудних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і тяжких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обчислень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відлякують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багатьох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вивчення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математики”.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Обидва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автори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прийшли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таблиць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незалежно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один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одного. Вони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склали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таблиці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званих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натуральних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логарифмів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Бюргі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таблицями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видав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 1602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назвою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„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Арифметична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геометрична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таблиця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прогресії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”.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таблиці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отримали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широкого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Непер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видав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„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Опис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дивовижної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таблиці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логарифмів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”  на 6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раніше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Тому і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визнали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число 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uk-UA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неперовим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числом</a:t>
            </a:r>
            <a:r>
              <a:rPr lang="ru-RU" sz="1600" dirty="0" smtClean="0">
                <a:latin typeface="Arial"/>
              </a:rPr>
              <a:t>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4944200"/>
            <a:ext cx="1292349" cy="1627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597" y="4905682"/>
            <a:ext cx="1455094" cy="178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696" y="4944200"/>
            <a:ext cx="1296144" cy="170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18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Етап проектування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476" y="379118"/>
            <a:ext cx="5321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Презентація міні-проекту першої групи      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287884" y="1178986"/>
            <a:ext cx="6939384" cy="327136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Десяткові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логарифми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десяткових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логарифмів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виникла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професора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лондонського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коледжу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Генрі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Брігса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(1561-1630)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ознайомлення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таблицями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Непера.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двічі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побував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у Непера,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здружився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з ним і 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спільних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занять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обидва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розробили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нову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 практично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зручнішу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десяткову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систему,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засновану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порівнянні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прогресії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2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Етап проектування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476" y="379118"/>
            <a:ext cx="5321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Презентація міні-проекту другої групи      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287884" y="1178987"/>
            <a:ext cx="6939384" cy="239403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Логарифмічна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спіраль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крива, яка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перетинає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кути,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виходять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однієї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точки О,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одним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же кутом α. </a:t>
            </a:r>
          </a:p>
          <a:p>
            <a:pPr marL="0" indent="0"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Логарифмічна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спіраль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ізогональная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спіраль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особливий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вид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спіралі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часто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зустрічається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природі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Логарифмічна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спіраль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вперше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описана Декартом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пізніше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інтенсивно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досліджена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Бернуллі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називав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Spira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mirabilis, "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дивна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спіраль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".</a:t>
            </a:r>
          </a:p>
          <a:p>
            <a:endParaRPr lang="ru-RU" sz="1600" dirty="0"/>
          </a:p>
          <a:p>
            <a:pPr marL="0" indent="0" algn="just">
              <a:buNone/>
            </a:pPr>
            <a:endParaRPr lang="ru-RU" sz="1600" dirty="0" smtClean="0">
              <a:latin typeface="Arial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8" y="3552429"/>
            <a:ext cx="2802632" cy="159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892" y="4381915"/>
            <a:ext cx="1956792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141" y="3233613"/>
            <a:ext cx="2200275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15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Етап проектування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476" y="379118"/>
            <a:ext cx="5321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Презентація міні-проекту другої групи      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2195736" y="1178987"/>
            <a:ext cx="5031532" cy="239403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Техніка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логарифми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гідротехніці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логарифмічній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спіралі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вигинають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трубу,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підводить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потік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води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турбіни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такій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формі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труби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втрати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енергії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зміні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напряму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течії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трубі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виявляються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мінімальними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напір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 максимальною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продуктивністю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78987"/>
            <a:ext cx="1643785" cy="2099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Текст 2"/>
          <p:cNvSpPr txBox="1">
            <a:spLocks/>
          </p:cNvSpPr>
          <p:nvPr/>
        </p:nvSpPr>
        <p:spPr>
          <a:xfrm>
            <a:off x="553888" y="3748704"/>
            <a:ext cx="3442048" cy="239403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довгої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нарізки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виготовляються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вигляді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логарифмічної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спіралі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картинці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шинковка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довгий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вирізкою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кочерижок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844" y="3748704"/>
            <a:ext cx="2664296" cy="1998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3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Етап проектування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476" y="379118"/>
            <a:ext cx="5321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Презентація міні-проекту третьої групи      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287884" y="1178986"/>
            <a:ext cx="6939384" cy="327136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логарифми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Піфагор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не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великим математиком, а 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успішним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музи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-кантом.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встановив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приємні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сполучення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звуків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відповідають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певним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співвідно-шенням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довжинами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струн,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коливаються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відстаням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дірочками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сопілки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створив першу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математичну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теорію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хоч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музиканти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люблять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перевіряти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„алгеброю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гармонію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”, вони весь час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справу з математикою,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сучасна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гама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ґрунтується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логарифмах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77072"/>
            <a:ext cx="2664296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77072"/>
            <a:ext cx="298638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090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Етап проектування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476" y="379118"/>
            <a:ext cx="5321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Презентація міні-проекту четвертої групи      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2321892" y="1340768"/>
            <a:ext cx="5031532" cy="327136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навколо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нас.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сказати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спіраль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математичним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символом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співвідношення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і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зростання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німецький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поет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Йоганн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-Вольфганг Гете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вважав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символом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духовного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Логарифмічна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виникає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зв'язку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найрізноманітнішими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формами. По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логарифмічних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спіралях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розташовуються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квітки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суцвіттях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соняшника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закручуються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раковини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молюска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Nautilus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роги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гірського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барана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дзьоби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папуг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Один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павуків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епейра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сплітаючи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павутиння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закручує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нитки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навколо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 по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логарифмічних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спіралях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11" y="1163340"/>
            <a:ext cx="1887525" cy="5290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680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Прийом «Рівний – рівному»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39" y="908720"/>
            <a:ext cx="7205796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21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68772" y="188640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Застосування логарифмів у фізиці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5536" y="938540"/>
            <a:ext cx="48361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Робота, яку виконує газ при ізотермічному процесі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402695"/>
              </p:ext>
            </p:extLst>
          </p:nvPr>
        </p:nvGraphicFramePr>
        <p:xfrm>
          <a:off x="1475656" y="1557010"/>
          <a:ext cx="21717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65" name="Формула" r:id="rId3" imgW="2882900" imgH="685800" progId="Equation.3">
                  <p:embed/>
                </p:oleObj>
              </mc:Choice>
              <mc:Fallback>
                <p:oleObj name="Формула" r:id="rId3" imgW="2882900" imgH="685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557010"/>
                        <a:ext cx="2171700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95536" y="2421226"/>
            <a:ext cx="36871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r>
              <a:rPr lang="uk-UA" sz="14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Є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мність циліндричного конденсатора: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092049"/>
              </p:ext>
            </p:extLst>
          </p:nvPr>
        </p:nvGraphicFramePr>
        <p:xfrm>
          <a:off x="2008005" y="2852936"/>
          <a:ext cx="10382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66" name="Формула" r:id="rId5" imgW="1206500" imgH="939800" progId="Equation.3">
                  <p:embed/>
                </p:oleObj>
              </mc:Choice>
              <mc:Fallback>
                <p:oleObj name="Формула" r:id="rId5" imgW="1206500" imgH="939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8005" y="2852936"/>
                        <a:ext cx="1038225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94668" y="371703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Ємність дільниці одиничної довжини двох провідної лінії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</a:tabLst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895490"/>
              </p:ext>
            </p:extLst>
          </p:nvPr>
        </p:nvGraphicFramePr>
        <p:xfrm>
          <a:off x="1969905" y="4149080"/>
          <a:ext cx="11144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67" name="Формула" r:id="rId7" imgW="1117115" imgH="1002865" progId="Equation.3">
                  <p:embed/>
                </p:oleObj>
              </mc:Choice>
              <mc:Fallback>
                <p:oleObj name="Формула" r:id="rId7" imgW="1117115" imgH="1002865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9905" y="4149080"/>
                        <a:ext cx="111442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52624" y="1079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68772" y="515719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Зв’язок між сталою </a:t>
            </a: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розпаду</a:t>
            </a: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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середнім часом життя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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 періодом піврозпаду Т</a:t>
            </a: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Arial" pitchFamily="34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</a:tabLst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		</a:t>
            </a:r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881964"/>
              </p:ext>
            </p:extLst>
          </p:nvPr>
        </p:nvGraphicFramePr>
        <p:xfrm>
          <a:off x="1893705" y="5733256"/>
          <a:ext cx="12668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68" name="Формула" r:id="rId9" imgW="1270000" imgH="609600" progId="Equation.3">
                  <p:embed/>
                </p:oleObj>
              </mc:Choice>
              <mc:Fallback>
                <p:oleObj name="Формула" r:id="rId9" imgW="1270000" imgH="609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3705" y="5733256"/>
                        <a:ext cx="1266825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32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00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Picture 2" descr="KovalevskaCFa_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2656"/>
            <a:ext cx="2952328" cy="369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92796" y="4108795"/>
            <a:ext cx="5742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small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КОВАЛЕВСЬКА </a:t>
            </a:r>
            <a:r>
              <a:rPr lang="ru-RU" sz="2000" b="1" cap="small" dirty="0" err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Софія</a:t>
            </a:r>
            <a:r>
              <a:rPr lang="ru-RU" sz="2000" b="1" cap="small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small" dirty="0" err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Василівна</a:t>
            </a:r>
            <a:r>
              <a:rPr lang="ru-RU" sz="2000" b="1" cap="small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(1850-1891)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797152"/>
            <a:ext cx="6867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«Справжня математика — найменш суха з усіх наук; вона відкриває широке поле для творчої фантазії та спекулятивних поглядів; сухість предмету залежить, так би мовити, від гілок, якими по світовому дереву підіймаються та спускаються».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45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Гра «Знайди помилку»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5093507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36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Повідомлення про М.Остроградського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3" name="Picture 3" descr="http://www.uchportfolio.ru/users_content/bb44c2e24438b59f0d2109fec67f6b20/images/45(1)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44" y="827584"/>
            <a:ext cx="2880320" cy="333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49712" y="702284"/>
            <a:ext cx="4572000" cy="430887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Михайлу Остроградському належить одне з найпочесніших місць в історії світової математичної науки. Непересічний талант, сміливий і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гострий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розум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, висока математична ерудиція, знання сучасного природознавства дозволили Михайлу Васильовичу зробити першорядні відкриття в багатьох галузях математики і механіки.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Діапазон наукової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вочості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Остроградського надзвичайно широкий: диференціальне та інтегральне числення,  алгебра,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терія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чисел,  диференціальна геометрія,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тероія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ймовірностей, математична фізика, варіаційне числення, аналітична механіка, теорія удару,балістика тощо. Багато теорем і формул Остроградського ввійшли до різних математичних курсів. Добре відомі математикам усього світу метод інтегрування Остроградського, правило Остроградського, формула Остроградського тощо. 	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/>
              <a:t>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365104"/>
            <a:ext cx="7029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М. В. Остроградський був справжнім патріотом. Він любив свій рідний край і українську культуру. Крім своєї рідної української мови, вчений вільно розмовляв російською та французькою. Був знайомий з багатьма представниками передової української інтелігенції того часу: І. Котляревським, Т. Шевченком, С.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Гулаком-Артемовським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, М. Лисенком, М. Максимовичем та ін. Значну частину творів Т. Шевченка великий математик знав напам'ять.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200-річчя з дня народження славетного українського математика за рішенням ЮНЕСКО у 2001 році відзначила міжнародна наукова громадськість.  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5946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28092"/>
            <a:ext cx="7594553" cy="175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91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624" y="1982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Дякую за заняття!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ages.suite101.com/344889_com_descartesphilumd.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836988" cy="388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8024" y="1923921"/>
            <a:ext cx="2843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uk-UA" b="1" kern="0" dirty="0">
                <a:latin typeface="Times New Roman" pitchFamily="18" charset="0"/>
                <a:cs typeface="Times New Roman" pitchFamily="18" charset="0"/>
              </a:rPr>
              <a:t>Ми  ніколи  не  станемо</a:t>
            </a:r>
          </a:p>
          <a:p>
            <a:pPr lvl="0" algn="r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uk-UA" b="1" kern="0" dirty="0">
                <a:latin typeface="Times New Roman" pitchFamily="18" charset="0"/>
                <a:cs typeface="Times New Roman" pitchFamily="18" charset="0"/>
              </a:rPr>
              <a:t> математиками,    навіть </a:t>
            </a:r>
          </a:p>
          <a:p>
            <a:pPr lvl="0" algn="r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uk-UA" b="1" kern="0" dirty="0">
                <a:latin typeface="Times New Roman" pitchFamily="18" charset="0"/>
                <a:cs typeface="Times New Roman" pitchFamily="18" charset="0"/>
              </a:rPr>
              <a:t>знаючи   напам'ять   усі</a:t>
            </a:r>
          </a:p>
          <a:p>
            <a:pPr lvl="0" algn="r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uk-UA" b="1" kern="0" dirty="0">
                <a:latin typeface="Times New Roman" pitchFamily="18" charset="0"/>
                <a:cs typeface="Times New Roman" pitchFamily="18" charset="0"/>
              </a:rPr>
              <a:t> чужі   доведення, якщо</a:t>
            </a:r>
          </a:p>
          <a:p>
            <a:pPr lvl="0" algn="r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uk-UA" b="1" kern="0" dirty="0">
                <a:latin typeface="Times New Roman" pitchFamily="18" charset="0"/>
                <a:cs typeface="Times New Roman" pitchFamily="18" charset="0"/>
              </a:rPr>
              <a:t>наш   розум  нездатний </a:t>
            </a:r>
          </a:p>
          <a:p>
            <a:pPr lvl="0" algn="r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uk-UA" b="1" kern="0" dirty="0">
                <a:latin typeface="Times New Roman" pitchFamily="18" charset="0"/>
                <a:cs typeface="Times New Roman" pitchFamily="18" charset="0"/>
              </a:rPr>
              <a:t>самостійно розв'язувати</a:t>
            </a:r>
          </a:p>
          <a:p>
            <a:pPr lvl="0" algn="r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uk-UA" b="1" kern="0" dirty="0">
                <a:latin typeface="Times New Roman" pitchFamily="18" charset="0"/>
                <a:cs typeface="Times New Roman" pitchFamily="18" charset="0"/>
              </a:rPr>
              <a:t>будь-які        проблеми.</a:t>
            </a:r>
          </a:p>
          <a:p>
            <a:pPr lvl="0" algn="r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endParaRPr lang="uk-UA" b="1" kern="0" dirty="0"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uk-UA" b="1" kern="0" dirty="0">
                <a:latin typeface="Times New Roman" pitchFamily="18" charset="0"/>
                <a:cs typeface="Times New Roman" pitchFamily="18" charset="0"/>
              </a:rPr>
              <a:t>Р. Декарт</a:t>
            </a:r>
            <a:endParaRPr lang="ru-RU" b="1" kern="0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2236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691680" y="453728"/>
            <a:ext cx="5039236" cy="8931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«Сходинки знань»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68" name="Picture 1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16" y="2492896"/>
            <a:ext cx="749684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95536" y="1556792"/>
            <a:ext cx="1008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i="1" dirty="0"/>
              <a:t>Схема 1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485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9832" y="654956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Співвіднесіть рівняння з його видом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7471220" cy="3442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66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44320" y="404664"/>
            <a:ext cx="5039236" cy="8931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«Сходинки знань»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34" y="2492896"/>
            <a:ext cx="741682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35646" y="1628800"/>
            <a:ext cx="1008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i="1" dirty="0"/>
              <a:t>Схема </a:t>
            </a:r>
            <a:r>
              <a:rPr lang="uk-UA" i="1" dirty="0" smtClean="0"/>
              <a:t>2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690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28216" y="4029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Визначити вид наступних рівнянь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924967"/>
            <a:ext cx="41764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uk-UA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(х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-1) =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lvl="0"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uk-UA" sz="2400" b="1" baseline="-250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(2х-3)=</a:t>
            </a:r>
            <a:r>
              <a:rPr lang="uk-UA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lvl="0" algn="just"/>
            <a:endParaRPr lang="ru-RU" sz="2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uk-UA" sz="2400" b="1" baseline="-250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(х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+2) =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lvl="0"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uk-UA" sz="2400" b="1" baseline="-250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(х</a:t>
            </a:r>
            <a:r>
              <a:rPr lang="uk-UA" sz="2400" b="1" baseline="300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-2) = </a:t>
            </a:r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uk-UA" sz="2400" b="1" baseline="-250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(4х-5</a:t>
            </a:r>
            <a:r>
              <a:rPr lang="uk-UA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just"/>
            <a:endParaRPr lang="ru-RU" sz="2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uk-UA" sz="2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-2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х -3 =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</a:p>
          <a:p>
            <a:pPr lvl="0"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uk-UA" sz="2400" b="1" baseline="-250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(х</a:t>
            </a:r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+1) = 3 - </a:t>
            </a:r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uk-UA" sz="2400" b="1" baseline="-250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(х</a:t>
            </a:r>
            <a:r>
              <a:rPr lang="en-US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+3</a:t>
            </a:r>
            <a:r>
              <a:rPr lang="uk-UA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just"/>
            <a:endParaRPr lang="ru-RU" sz="2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uk-UA" sz="24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+6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uk-UA" sz="2400" b="1" baseline="-250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4 =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lvl="0"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k-UA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2400" b="1" baseline="30000" dirty="0" err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lgx</a:t>
            </a:r>
            <a:r>
              <a:rPr lang="uk-UA" sz="2400" b="1" baseline="300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uk-UA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= 1000 .</a:t>
            </a:r>
            <a:endParaRPr lang="ru-RU" sz="2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6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28216" y="4029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«Маршрутний лист»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3" name="Схема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26" b="-3641"/>
          <a:stretch>
            <a:fillRect/>
          </a:stretch>
        </p:blipFill>
        <p:spPr bwMode="auto">
          <a:xfrm>
            <a:off x="899592" y="931020"/>
            <a:ext cx="5955952" cy="5617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859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00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Picture 2" descr="KovalevskaCFa_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19" y="740389"/>
            <a:ext cx="2115989" cy="264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27820" y="332656"/>
            <a:ext cx="5742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small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КОВАЛЕВСЬКА </a:t>
            </a:r>
            <a:r>
              <a:rPr lang="ru-RU" sz="2000" b="1" cap="small" dirty="0" err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Софія</a:t>
            </a:r>
            <a:r>
              <a:rPr lang="ru-RU" sz="2000" b="1" cap="small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small" dirty="0" err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Василівна</a:t>
            </a:r>
            <a:r>
              <a:rPr lang="ru-RU" sz="2000" b="1" cap="small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(1850-1891)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3385375"/>
            <a:ext cx="6867636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Рано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виявила незвичайні математичні здібності. Оскільки в царській Росії жінки не мали права на вищу освіту, то Ковалевська їде за кордон. Бере уроки у К.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Ваєрштраса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, який пізніше писав про неї: «Що ж до математичної освіти Ковалевської, то можу запевнити, що я мав дуже мало учнів, які могли б з нею зрівнятися працьовитістю, здібностями, ретельністю та захопленням наукою».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За праці «Деякі дані до теорії рівнянь з частинними похідними», «Про зведення деяких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Абелевих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інтегралів до еліптичних інтегралів», «Деякі дані та зауваження до дослідження Лапласа про форму кільця Сатурну», їй було присуджено звання доктора філософії з відзнакою. Від 1883 р. вона — завідувач кафедри математики Стокгольмського університету.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1077051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Видатний російський математик почасти українського походження, письменниця і публіцист, професор Стокгольмського університету.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Авторка праць з математичного аналізу (диференціальні рівняння і аналітичні функції),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маніки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і астрономії. Перша жінка, яку обрали членом кореспондентом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Петербургської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Академії Наук (1889).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0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28216" y="402928"/>
            <a:ext cx="72008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Практична розминка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78" y="1196752"/>
            <a:ext cx="6910523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299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3194</TotalTime>
  <Words>1089</Words>
  <Application>Microsoft Office PowerPoint</Application>
  <PresentationFormat>Экран (4:3)</PresentationFormat>
  <Paragraphs>99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Формула</vt:lpstr>
      <vt:lpstr>МІНІСТЕРСТВО ОСВІТИ І НАУКИ УКРАЇНИ ДЕРЖАВНИЙ ВИЩИЙ НАВЧАЛЬНИЙ ЗАКЛАД СЛОВ’ЯНСЬКИЙ КОЛЕДЖ ТРАНСПОРТНОЇ ІНФРАСТРУКТУРИ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Инна</cp:lastModifiedBy>
  <cp:revision>151</cp:revision>
  <cp:lastPrinted>2014-10-20T11:42:41Z</cp:lastPrinted>
  <dcterms:created xsi:type="dcterms:W3CDTF">2014-07-09T08:33:20Z</dcterms:created>
  <dcterms:modified xsi:type="dcterms:W3CDTF">2017-05-09T08:37:09Z</dcterms:modified>
</cp:coreProperties>
</file>