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63"/>
  </p:handoutMasterIdLst>
  <p:sldIdLst>
    <p:sldId id="256" r:id="rId2"/>
    <p:sldId id="307" r:id="rId3"/>
    <p:sldId id="264" r:id="rId4"/>
    <p:sldId id="309" r:id="rId5"/>
    <p:sldId id="308" r:id="rId6"/>
    <p:sldId id="393" r:id="rId7"/>
    <p:sldId id="394" r:id="rId8"/>
    <p:sldId id="395" r:id="rId9"/>
    <p:sldId id="403" r:id="rId10"/>
    <p:sldId id="412" r:id="rId11"/>
    <p:sldId id="379" r:id="rId12"/>
    <p:sldId id="317" r:id="rId13"/>
    <p:sldId id="407" r:id="rId14"/>
    <p:sldId id="406" r:id="rId15"/>
    <p:sldId id="408" r:id="rId16"/>
    <p:sldId id="323" r:id="rId17"/>
    <p:sldId id="324" r:id="rId18"/>
    <p:sldId id="325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4" r:id="rId30"/>
    <p:sldId id="353" r:id="rId31"/>
    <p:sldId id="326" r:id="rId32"/>
    <p:sldId id="327" r:id="rId33"/>
    <p:sldId id="328" r:id="rId34"/>
    <p:sldId id="329" r:id="rId35"/>
    <p:sldId id="355" r:id="rId36"/>
    <p:sldId id="356" r:id="rId37"/>
    <p:sldId id="366" r:id="rId38"/>
    <p:sldId id="358" r:id="rId39"/>
    <p:sldId id="331" r:id="rId40"/>
    <p:sldId id="332" r:id="rId41"/>
    <p:sldId id="359" r:id="rId42"/>
    <p:sldId id="365" r:id="rId43"/>
    <p:sldId id="361" r:id="rId44"/>
    <p:sldId id="362" r:id="rId45"/>
    <p:sldId id="363" r:id="rId46"/>
    <p:sldId id="364" r:id="rId47"/>
    <p:sldId id="413" r:id="rId48"/>
    <p:sldId id="396" r:id="rId49"/>
    <p:sldId id="367" r:id="rId50"/>
    <p:sldId id="368" r:id="rId51"/>
    <p:sldId id="369" r:id="rId52"/>
    <p:sldId id="370" r:id="rId53"/>
    <p:sldId id="371" r:id="rId54"/>
    <p:sldId id="377" r:id="rId55"/>
    <p:sldId id="378" r:id="rId56"/>
    <p:sldId id="380" r:id="rId57"/>
    <p:sldId id="386" r:id="rId58"/>
    <p:sldId id="388" r:id="rId59"/>
    <p:sldId id="414" r:id="rId60"/>
    <p:sldId id="415" r:id="rId61"/>
    <p:sldId id="411" r:id="rId6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FF00"/>
    <a:srgbClr val="50E41C"/>
    <a:srgbClr val="FF3300"/>
    <a:srgbClr val="FF9933"/>
    <a:srgbClr val="FF6600"/>
    <a:srgbClr val="00CC00"/>
    <a:srgbClr val="000000"/>
    <a:srgbClr val="B8E18F"/>
    <a:srgbClr val="C09DD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-2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8F3ED-00D1-44F4-95DC-83829A7C1542}" type="datetimeFigureOut">
              <a:rPr lang="ru-RU" smtClean="0"/>
              <a:pPr/>
              <a:t>22.05.2017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13EBD9-F99D-4A04-81F6-C3BC0245D4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1274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D7D8-1D8A-462A-AAA0-C4B6F027A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0344B-97BF-4795-96C5-88BBB4BE8E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5D276-39CF-49A9-8123-9C7E0C3FEC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53369-A323-492C-BA01-F54E047446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2CB21-13B1-44BC-95AE-FD3C1DD54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FA9E8-21EA-4E44-BF67-1945BD771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57826-CD29-43AB-B340-CC3AFE4C98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F9997-8891-4FD4-A68A-39D637820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0307C-F03E-4C2C-889F-94EEEA2ED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1853F-FD5F-4FC9-BE8C-6BCF9861A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6290F-6468-4FB2-B1FB-1921A23B3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10B40-6B6D-4FF9-9F96-9C622FEDC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63651-D22D-4412-8CF1-1231922E6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682FF-FB3E-4865-8F65-B4267AB1F0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0243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5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6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9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5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5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9D5FD96-A797-4204-9315-2EC878DB49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wmf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wmf"/><Relationship Id="rId4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9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78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7.png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9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7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83.png"/><Relationship Id="rId4" Type="http://schemas.openxmlformats.org/officeDocument/2006/relationships/image" Target="../media/image77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2.png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83.png"/><Relationship Id="rId4" Type="http://schemas.openxmlformats.org/officeDocument/2006/relationships/image" Target="../media/image7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609600"/>
            <a:ext cx="8153400" cy="5181600"/>
          </a:xfrm>
          <a:prstGeom prst="rect">
            <a:avLst/>
          </a:prstGeom>
          <a:scene3d>
            <a:camera prst="perspectiveLef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1" hangingPunct="1">
              <a:defRPr/>
            </a:pPr>
            <a:r>
              <a:rPr lang="uk-UA" sz="8000" b="1" dirty="0" smtClean="0">
                <a:ln w="50800">
                  <a:solidFill>
                    <a:srgbClr val="7030A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</a:rPr>
              <a:t>Степенева, </a:t>
            </a:r>
            <a:r>
              <a:rPr lang="uk-UA" sz="8000" b="1" dirty="0" err="1" smtClean="0">
                <a:ln w="50800">
                  <a:solidFill>
                    <a:srgbClr val="7030A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</a:rPr>
              <a:t>показникова</a:t>
            </a:r>
            <a:r>
              <a:rPr lang="uk-UA" sz="8000" b="1" dirty="0" smtClean="0">
                <a:ln w="50800">
                  <a:solidFill>
                    <a:srgbClr val="7030A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uk-UA" sz="8000" b="1" dirty="0" smtClean="0">
                <a:ln w="50800">
                  <a:solidFill>
                    <a:srgbClr val="7030A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</a:rPr>
              <a:t>і</a:t>
            </a:r>
            <a:r>
              <a:rPr lang="uk-UA" sz="8000" b="1" dirty="0" smtClean="0">
                <a:ln w="50800">
                  <a:solidFill>
                    <a:srgbClr val="7030A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uk-UA" sz="8000" b="1" dirty="0" smtClean="0">
                <a:ln w="50800">
                  <a:solidFill>
                    <a:srgbClr val="7030A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</a:rPr>
              <a:t>логарифмічна функції</a:t>
            </a:r>
            <a:endParaRPr lang="ru-RU" sz="8000" b="1" dirty="0" smtClean="0">
              <a:ln w="50800">
                <a:solidFill>
                  <a:srgbClr val="7030A0"/>
                </a:solidFill>
              </a:ln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8200" y="6096000"/>
            <a:ext cx="40683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Підготував викладач вищої категорії</a:t>
            </a:r>
          </a:p>
          <a:p>
            <a:pPr algn="ctr"/>
            <a:r>
              <a:rPr lang="uk-UA" dirty="0" err="1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Костюкович</a:t>
            </a:r>
            <a:r>
              <a:rPr lang="uk-UA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В.В.</a:t>
            </a:r>
            <a:endParaRPr lang="ru-RU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58892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БЕРДЯНСЬКИЙ ЕКОНОМІКО-ГУМАНІТАРНИЙ КОЛЕДЖ</a:t>
            </a:r>
          </a:p>
          <a:p>
            <a:pPr algn="ctr"/>
            <a:r>
              <a:rPr lang="uk-UA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БЕРДЯНСЬКОГО ДЕРЖАВНОГО ПЕДАГОГІЧНОГО УНІВЕРСИТЕТУ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2998787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99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ФАХІВЦІ З ВИЗНАЧЕНЬ ФУНКЦІЙ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99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9688" name="AutoShape 8" descr="&amp;Kcy;&amp;acy;&amp;rcy;&amp;tcy;&amp;icy;&amp;ncy;&amp;kcy;&amp;icy; &amp;pcy;&amp;ocy; &amp;zcy;&amp;acy;&amp;pcy;&amp;rcy;&amp;ocy;&amp;scy;&amp;ucy; &amp;kcy;&amp;acy;&amp;rcy;&amp;tcy;&amp;icy;&amp;ncy;&amp;kcy;&amp;icy; &amp;fcy;&amp;ucy;&amp;ncy;&amp;kcy;&amp;tscy;&amp;icy;&amp;icy;"/>
          <p:cNvSpPr>
            <a:spLocks noChangeAspect="1" noChangeArrowheads="1"/>
          </p:cNvSpPr>
          <p:nvPr/>
        </p:nvSpPr>
        <p:spPr bwMode="auto">
          <a:xfrm>
            <a:off x="155575" y="-868363"/>
            <a:ext cx="3238500" cy="1819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9690" name="AutoShape 10" descr="&amp;Kcy;&amp;acy;&amp;rcy;&amp;tcy;&amp;icy;&amp;ncy;&amp;kcy;&amp;icy; &amp;pcy;&amp;ocy; &amp;zcy;&amp;acy;&amp;pcy;&amp;rcy;&amp;ocy;&amp;scy;&amp;ucy; &amp;kcy;&amp;acy;&amp;rcy;&amp;tcy;&amp;icy;&amp;ncy;&amp;kcy;&amp;icy; &amp;fcy;&amp;ucy;&amp;ncy;&amp;kcy;&amp;tscy;&amp;icy;&amp;icy;"/>
          <p:cNvSpPr>
            <a:spLocks noChangeAspect="1" noChangeArrowheads="1"/>
          </p:cNvSpPr>
          <p:nvPr/>
        </p:nvSpPr>
        <p:spPr bwMode="auto">
          <a:xfrm>
            <a:off x="155575" y="-868363"/>
            <a:ext cx="3238500" cy="1819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9692" name="AutoShape 12" descr="&amp;Kcy;&amp;acy;&amp;rcy;&amp;tcy;&amp;icy;&amp;ncy;&amp;kcy;&amp;icy; &amp;pcy;&amp;ocy; &amp;zcy;&amp;acy;&amp;pcy;&amp;rcy;&amp;ocy;&amp;scy;&amp;ucy; &amp;kcy;&amp;acy;&amp;rcy;&amp;tcy;&amp;icy;&amp;ncy;&amp;kcy;&amp;icy; &amp;fcy;&amp;ucy;&amp;ncy;&amp;kcy;&amp;tscy;&amp;icy;&amp;icy;"/>
          <p:cNvSpPr>
            <a:spLocks noChangeAspect="1" noChangeArrowheads="1"/>
          </p:cNvSpPr>
          <p:nvPr/>
        </p:nvSpPr>
        <p:spPr bwMode="auto">
          <a:xfrm>
            <a:off x="155575" y="-868363"/>
            <a:ext cx="3238500" cy="1819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9693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505200"/>
            <a:ext cx="5105400" cy="2868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9695" name="Picture 15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8522" y="3493806"/>
            <a:ext cx="2940728" cy="2830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0"/>
            <a:ext cx="8229600" cy="4530725"/>
          </a:xfrm>
        </p:spPr>
        <p:txBody>
          <a:bodyPr/>
          <a:lstStyle/>
          <a:p>
            <a:pPr algn="ctr">
              <a:buNone/>
            </a:pPr>
            <a:r>
              <a:rPr lang="uk-UA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ЕКСПЕРТИ</a:t>
            </a:r>
          </a:p>
          <a:p>
            <a:pPr algn="ctr">
              <a:buNone/>
            </a:pPr>
            <a:r>
              <a:rPr lang="uk-UA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   ГРАФІКІВ ФУНКЦІЙ</a:t>
            </a:r>
            <a:endParaRPr lang="ru-RU" sz="8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7589" name="AutoShape 5" descr="http://%D0%B8%D1%81%D1%82%D0%B8%D0%BD%D0%B0.com.ua/wp-content/uploads/2015/10/119566__equations_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1" name="AutoShape 7" descr="http://%D0%B8%D1%81%D1%82%D0%B8%D0%BD%D0%B0.com.ua/wp-content/uploads/2015/10/119566__equations_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3" name="AutoShape 9" descr="http://%D0%B8%D1%81%D1%82%D0%B8%D0%BD%D0%B0.com.ua/wp-content/uploads/2015/10/119566__equations_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5" name="AutoShape 11" descr="http://%D0%B8%D1%81%D1%82%D0%B8%D0%BD%D0%B0.com.ua/wp-content/uploads/2015/10/119566__equations_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8788" name="AutoShape 4" descr="http://de.stockfresh.com/thumbs/lenm/1555524_web-karikatur-idee-emotion-flash-symbo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8790" name="AutoShape 6" descr="http://de.stockfresh.com/thumbs/lenm/1555524_web-karikatur-idee-emotion-flash-symbo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8792" name="AutoShape 8" descr="http://de.stockfresh.com/thumbs/lenm/1555524_web-karikatur-idee-emotion-flash-symbo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10" descr="http://yt3.ggpht.com/-tB7IGqG51mM/AAAAAAAAAAI/AAAAAAAAAAA/cn9vR8P55qI/s900-c-k-no/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91000"/>
            <a:ext cx="2667000" cy="2667000"/>
          </a:xfrm>
          <a:prstGeom prst="rect">
            <a:avLst/>
          </a:prstGeom>
          <a:noFill/>
        </p:spPr>
      </p:pic>
      <p:pic>
        <p:nvPicPr>
          <p:cNvPr id="118798" name="Picture 14" descr="http://oboi.tululu.org/o/15/41161/prew.jpg"/>
          <p:cNvPicPr>
            <a:picLocks noChangeAspect="1" noChangeArrowheads="1"/>
          </p:cNvPicPr>
          <p:nvPr/>
        </p:nvPicPr>
        <p:blipFill>
          <a:blip r:embed="rId3" cstate="print"/>
          <a:srcRect l="24870"/>
          <a:stretch>
            <a:fillRect/>
          </a:stretch>
        </p:blipFill>
        <p:spPr bwMode="auto">
          <a:xfrm>
            <a:off x="2667000" y="4240142"/>
            <a:ext cx="3802781" cy="2617858"/>
          </a:xfrm>
          <a:prstGeom prst="rect">
            <a:avLst/>
          </a:prstGeom>
          <a:noFill/>
        </p:spPr>
      </p:pic>
      <p:pic>
        <p:nvPicPr>
          <p:cNvPr id="18" name="Picture 10" descr="http://yt3.ggpht.com/-tB7IGqG51mM/AAAAAAAAAAI/AAAAAAAAAAA/cn9vR8P55qI/s900-c-k-no/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477000" y="4191000"/>
            <a:ext cx="26670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8077200" cy="4530725"/>
          </a:xfrm>
        </p:spPr>
        <p:txBody>
          <a:bodyPr/>
          <a:lstStyle/>
          <a:p>
            <a:pPr>
              <a:buNone/>
            </a:pPr>
            <a:r>
              <a:rPr lang="en-US" sz="9600" b="1" dirty="0" smtClean="0">
                <a:ln>
                  <a:solidFill>
                    <a:srgbClr val="002060"/>
                  </a:solidFill>
                </a:ln>
                <a:solidFill>
                  <a:srgbClr val="B8E18F"/>
                </a:solidFill>
                <a:latin typeface="Monotype Corsiva" pitchFamily="66" charset="0"/>
              </a:rPr>
              <a:t>		</a:t>
            </a:r>
            <a:r>
              <a:rPr lang="uk-UA" sz="10000" b="1" dirty="0" smtClean="0">
                <a:ln>
                  <a:solidFill>
                    <a:srgbClr val="002060"/>
                  </a:solidFill>
                </a:ln>
                <a:solidFill>
                  <a:srgbClr val="B8E18F"/>
                </a:solidFill>
                <a:latin typeface="Monotype Corsiva" pitchFamily="66" charset="0"/>
              </a:rPr>
              <a:t>Знавці</a:t>
            </a:r>
            <a:r>
              <a:rPr lang="en-US" sz="10000" b="1" dirty="0" smtClean="0">
                <a:ln>
                  <a:solidFill>
                    <a:srgbClr val="002060"/>
                  </a:solidFill>
                </a:ln>
                <a:solidFill>
                  <a:srgbClr val="B8E18F"/>
                </a:solidFill>
                <a:latin typeface="Monotype Corsiva" pitchFamily="66" charset="0"/>
              </a:rPr>
              <a:t>  				</a:t>
            </a:r>
            <a:r>
              <a:rPr lang="uk-UA" sz="10000" b="1" dirty="0" smtClean="0">
                <a:ln>
                  <a:solidFill>
                    <a:srgbClr val="002060"/>
                  </a:solidFill>
                </a:ln>
                <a:solidFill>
                  <a:srgbClr val="B8E18F"/>
                </a:solidFill>
                <a:latin typeface="Monotype Corsiva" pitchFamily="66" charset="0"/>
              </a:rPr>
              <a:t>властивостей </a:t>
            </a:r>
            <a:r>
              <a:rPr lang="en-US" sz="10000" b="1" dirty="0" smtClean="0">
                <a:ln>
                  <a:solidFill>
                    <a:srgbClr val="002060"/>
                  </a:solidFill>
                </a:ln>
                <a:solidFill>
                  <a:srgbClr val="B8E18F"/>
                </a:solidFill>
                <a:latin typeface="Monotype Corsiva" pitchFamily="66" charset="0"/>
              </a:rPr>
              <a:t>				</a:t>
            </a:r>
            <a:r>
              <a:rPr lang="uk-UA" sz="10000" b="1" dirty="0" smtClean="0">
                <a:ln>
                  <a:solidFill>
                    <a:srgbClr val="002060"/>
                  </a:solidFill>
                </a:ln>
                <a:solidFill>
                  <a:srgbClr val="B8E18F"/>
                </a:solidFill>
                <a:latin typeface="Monotype Corsiva" pitchFamily="66" charset="0"/>
              </a:rPr>
              <a:t>функцій</a:t>
            </a:r>
            <a:endParaRPr lang="ru-RU" sz="10000" b="1" dirty="0" smtClean="0">
              <a:ln>
                <a:solidFill>
                  <a:srgbClr val="002060"/>
                </a:solidFill>
              </a:ln>
              <a:solidFill>
                <a:srgbClr val="B8E18F"/>
              </a:solidFill>
              <a:latin typeface="Monotype Corsiva" pitchFamily="66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52399"/>
            <a:ext cx="2434428" cy="2981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81000"/>
            <a:ext cx="5943600" cy="6248400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uk-UA" sz="6600" b="1" i="1" dirty="0" smtClean="0">
                <a:solidFill>
                  <a:schemeClr val="tx2"/>
                </a:solidFill>
                <a:latin typeface="Monotype Corsiva" pitchFamily="66" charset="0"/>
                <a:ea typeface="+mj-ea"/>
                <a:cs typeface="+mj-cs"/>
              </a:rPr>
              <a:t>Спеціалісти зі  степенів, коренів, логарифмів</a:t>
            </a:r>
            <a:endParaRPr lang="ru-RU" sz="6600" b="1" i="1" dirty="0" smtClean="0">
              <a:solidFill>
                <a:schemeClr val="tx2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68962" name="AutoShape 2" descr="&amp;Kcy;&amp;acy;&amp;rcy;&amp;tcy;&amp;icy;&amp;ncy;&amp;kcy;&amp;icy; &amp;pcy;&amp;ocy; &amp;zcy;&amp;acy;&amp;pcy;&amp;rcy;&amp;ocy;&amp;scy;&amp;ucy; &amp;Scy;&amp;Mcy;&amp;Acy;&amp;Jcy;&amp;Lcy;&amp;Icy;&amp;Kcy;&amp;Icy;  &amp;pcy;&amp;rcy;&amp;ocy;&amp;fcy;&amp;iecy;&amp;scy;&amp;scy;&amp;icy;&amp;ocy;&amp;ncy;&amp;acy;&amp;lcy;&amp;ycy;"/>
          <p:cNvSpPr>
            <a:spLocks noChangeAspect="1" noChangeArrowheads="1"/>
          </p:cNvSpPr>
          <p:nvPr/>
        </p:nvSpPr>
        <p:spPr bwMode="auto">
          <a:xfrm>
            <a:off x="155575" y="-2247900"/>
            <a:ext cx="7029450" cy="4686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8964" name="Picture 4" descr="&amp;Kcy;&amp;acy;&amp;rcy;&amp;tcy;&amp;icy;&amp;ncy;&amp;kcy;&amp;icy; &amp;pcy;&amp;ocy; &amp;zcy;&amp;acy;&amp;pcy;&amp;rcy;&amp;ocy;&amp;scy;&amp;ucy; &amp;Scy;&amp;Mcy;&amp;Acy;&amp;Jcy;&amp;Lcy;&amp;Icy;&amp;Kcy;&amp;Icy;  &amp;pcy;&amp;rcy;&amp;ocy;&amp;fcy;&amp;iecy;&amp;scy;&amp;scy;&amp;icy;&amp;ocy;&amp;ncy;&amp;acy;&amp;lcy;&amp;ycy;"/>
          <p:cNvPicPr>
            <a:picLocks noChangeAspect="1" noChangeArrowheads="1"/>
          </p:cNvPicPr>
          <p:nvPr/>
        </p:nvPicPr>
        <p:blipFill>
          <a:blip r:embed="rId2"/>
          <a:srcRect l="10307" r="11415"/>
          <a:stretch>
            <a:fillRect/>
          </a:stretch>
        </p:blipFill>
        <p:spPr bwMode="auto">
          <a:xfrm>
            <a:off x="5715000" y="4343400"/>
            <a:ext cx="2743200" cy="2284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8966" name="Picture 6" descr="&amp;Kcy;&amp;acy;&amp;rcy;&amp;tcy;&amp;icy;&amp;ncy;&amp;kcy;&amp;icy; &amp;pcy;&amp;ocy; &amp;zcy;&amp;acy;&amp;pcy;&amp;rcy;&amp;ocy;&amp;scy;&amp;ucy; &amp;kcy;&amp;acy;&amp;rcy;&amp;tcy;&amp;icy;&amp;ncy;&amp;kcy;&amp;icy; &amp;scy;&amp;tcy;&amp;iecy;&amp;pcy;&amp;iecy;&amp;ncy;&amp;iukcy; &amp;kcy;&amp;ocy;&amp;rcy;&amp;iecy;&amp;ncy;&amp;iukcy; &amp;lcy;&amp;ocy;&amp;gcy;&amp;acy;&amp;rcy;&amp;icy;&amp;fcy;&amp;mcy;&amp;i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419600"/>
            <a:ext cx="2095500" cy="2095501"/>
          </a:xfrm>
          <a:prstGeom prst="rect">
            <a:avLst/>
          </a:prstGeom>
          <a:noFill/>
        </p:spPr>
      </p:pic>
      <p:pic>
        <p:nvPicPr>
          <p:cNvPr id="168968" name="Picture 8" descr="&amp;Kcy;&amp;acy;&amp;rcy;&amp;tcy;&amp;icy;&amp;ncy;&amp;kcy;&amp;icy; &amp;pcy;&amp;ocy; &amp;zcy;&amp;acy;&amp;pcy;&amp;rcy;&amp;ocy;&amp;scy;&amp;ucy; &amp;kcy;&amp;acy;&amp;rcy;&amp;tcy;&amp;icy;&amp;ncy;&amp;kcy;&amp;icy; &amp;scy;&amp;tcy;&amp;iecy;&amp;pcy;&amp;iecy;&amp;ncy;&amp;iukcy; &amp;kcy;&amp;ocy;&amp;rcy;&amp;iecy;&amp;ncy;&amp;iukcy; &amp;lcy;&amp;ocy;&amp;gcy;&amp;acy;&amp;rcy;&amp;icy;&amp;fcy;&amp;mcy;&amp;i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442207">
            <a:off x="180386" y="1860312"/>
            <a:ext cx="1793140" cy="1196316"/>
          </a:xfrm>
          <a:prstGeom prst="rect">
            <a:avLst/>
          </a:prstGeom>
          <a:noFill/>
        </p:spPr>
      </p:pic>
      <p:pic>
        <p:nvPicPr>
          <p:cNvPr id="168970" name="Picture 10" descr="&amp;Kcy;&amp;acy;&amp;rcy;&amp;tcy;&amp;icy;&amp;ncy;&amp;kcy;&amp;icy; &amp;pcy;&amp;ocy; &amp;zcy;&amp;acy;&amp;pcy;&amp;rcy;&amp;ocy;&amp;scy;&amp;ucy; &amp;kcy;&amp;acy;&amp;rcy;&amp;tcy;&amp;icy;&amp;ncy;&amp;kcy;&amp;icy; &amp;scy;&amp;tcy;&amp;iecy;&amp;pcy;&amp;iecy;&amp;ncy;&amp;iukcy; &amp;kcy;&amp;ocy;&amp;rcy;&amp;iecy;&amp;ncy;&amp;iukcy; &amp;lcy;&amp;ocy;&amp;gcy;&amp;acy;&amp;rcy;&amp;icy;&amp;fcy;&amp;mcy;&amp;icy;"/>
          <p:cNvPicPr>
            <a:picLocks noChangeAspect="1" noChangeArrowheads="1"/>
          </p:cNvPicPr>
          <p:nvPr/>
        </p:nvPicPr>
        <p:blipFill>
          <a:blip r:embed="rId5"/>
          <a:srcRect l="4552" t="7143" r="2134" b="8571"/>
          <a:stretch>
            <a:fillRect/>
          </a:stretch>
        </p:blipFill>
        <p:spPr bwMode="auto">
          <a:xfrm>
            <a:off x="5715000" y="2971800"/>
            <a:ext cx="2753531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8974" name="Picture 14" descr="&amp;Kcy;&amp;acy;&amp;rcy;&amp;tcy;&amp;icy;&amp;ncy;&amp;kcy;&amp;icy; &amp;pcy;&amp;ocy; &amp;zcy;&amp;acy;&amp;pcy;&amp;rcy;&amp;ocy;&amp;scy;&amp;ucy; &amp;kcy;&amp;acy;&amp;rcy;&amp;tcy;&amp;icy;&amp;ncy;&amp;kcy;&amp;icy; &amp;scy;&amp;tcy;&amp;iecy;&amp;pcy;&amp;iecy;&amp;ncy;&amp;iukcy; &amp;kcy;&amp;ocy;&amp;rcy;&amp;iecy;&amp;ncy;&amp;iukcy; &amp;lcy;&amp;ocy;&amp;gcy;&amp;acy;&amp;rcy;&amp;icy;&amp;fcy;&amp;mcy;&amp;icy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130628">
            <a:off x="6235961" y="1070011"/>
            <a:ext cx="2594347" cy="1297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http://svitppt.com.ua/images/46/45304/770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08" y="0"/>
            <a:ext cx="9151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609600"/>
            <a:ext cx="8153400" cy="5181600"/>
          </a:xfrm>
          <a:prstGeom prst="rect">
            <a:avLst/>
          </a:prstGeom>
          <a:scene3d>
            <a:camera prst="perspectiveLef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1" hangingPunct="1">
              <a:defRPr/>
            </a:pPr>
            <a:r>
              <a:rPr lang="uk-UA" sz="8000" b="1" dirty="0" smtClean="0">
                <a:ln w="50800">
                  <a:solidFill>
                    <a:srgbClr val="7030A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</a:rPr>
              <a:t>Степенева, </a:t>
            </a:r>
            <a:r>
              <a:rPr lang="uk-UA" sz="8000" b="1" dirty="0" err="1" smtClean="0">
                <a:ln w="50800">
                  <a:solidFill>
                    <a:srgbClr val="7030A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</a:rPr>
              <a:t>показникова</a:t>
            </a:r>
            <a:r>
              <a:rPr lang="uk-UA" sz="8000" b="1" dirty="0" smtClean="0">
                <a:ln w="50800">
                  <a:solidFill>
                    <a:srgbClr val="7030A0"/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</a:rPr>
              <a:t> і логарифмічна функції</a:t>
            </a:r>
            <a:endParaRPr lang="ru-RU" sz="8000" b="1" dirty="0" smtClean="0">
              <a:ln w="50800">
                <a:solidFill>
                  <a:srgbClr val="7030A0"/>
                </a:solidFill>
              </a:ln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8229600" cy="1139825"/>
          </a:xfrm>
          <a:scene3d>
            <a:camera prst="isometricLeftDown"/>
            <a:lightRig rig="threePt" dir="t"/>
          </a:scene3d>
        </p:spPr>
        <p:txBody>
          <a:bodyPr/>
          <a:lstStyle/>
          <a:p>
            <a:r>
              <a:rPr lang="uk-UA" sz="8800" b="1" dirty="0" smtClean="0">
                <a:solidFill>
                  <a:srgbClr val="FF0000"/>
                </a:solidFill>
              </a:rPr>
              <a:t>Гра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9829800" cy="4724400"/>
          </a:xfrm>
          <a:scene3d>
            <a:camera prst="isometricLeftDown"/>
            <a:lightRig rig="threePt" dir="t"/>
          </a:scene3d>
        </p:spPr>
        <p:txBody>
          <a:bodyPr/>
          <a:lstStyle/>
          <a:p>
            <a:pPr>
              <a:buNone/>
            </a:pPr>
            <a:r>
              <a:rPr lang="uk-UA" b="1" dirty="0" smtClean="0"/>
              <a:t> </a:t>
            </a:r>
            <a:r>
              <a:rPr lang="uk-UA" sz="15000" b="1" dirty="0" smtClean="0">
                <a:solidFill>
                  <a:srgbClr val="00B0F0"/>
                </a:solidFill>
                <a:latin typeface="Comic Sans MS" pitchFamily="66" charset="0"/>
              </a:rPr>
              <a:t>Блискавка</a:t>
            </a:r>
            <a:endParaRPr lang="ru-RU" sz="15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75780" name="Picture 4" descr="http://www.clker.com/cliparts/k/7/X/E/t/d/lightning-bolt-m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52104" flipH="1">
            <a:off x="1078746" y="1611295"/>
            <a:ext cx="3947627" cy="54753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/>
              <a:t>Обчислити:</a:t>
            </a:r>
            <a:endParaRPr lang="ru-RU" sz="5400" dirty="0"/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2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2133600"/>
            <a:ext cx="5212292" cy="14287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" name="TextBox 11"/>
          <p:cNvSpPr txBox="1"/>
          <p:nvPr/>
        </p:nvSpPr>
        <p:spPr>
          <a:xfrm>
            <a:off x="228600" y="5715000"/>
            <a:ext cx="9144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sz="5400" dirty="0" smtClean="0"/>
              <a:t>1.</a:t>
            </a:r>
            <a:endParaRPr lang="ru-RU" sz="5400" dirty="0"/>
          </a:p>
        </p:txBody>
      </p:sp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2286000"/>
            <a:ext cx="6248400" cy="139427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3" descr="MCj0429829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8600" y="5715000"/>
            <a:ext cx="9144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sz="5400" dirty="0" smtClean="0"/>
              <a:t>1.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/>
              <a:t>Обчислити:</a:t>
            </a:r>
            <a:endParaRPr lang="ru-RU" sz="5400" dirty="0"/>
          </a:p>
        </p:txBody>
      </p:sp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137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752600" y="2057400"/>
            <a:ext cx="6123710" cy="1295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TextBox 6"/>
          <p:cNvSpPr txBox="1"/>
          <p:nvPr/>
        </p:nvSpPr>
        <p:spPr>
          <a:xfrm>
            <a:off x="152400" y="5867400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2.</a:t>
            </a:r>
            <a:endParaRPr lang="ru-RU" sz="4800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ГОЛОВНА МЕТА ЗАНЯТТЯ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uk-UA" dirty="0" smtClean="0"/>
              <a:t>Узагальнити, систематизувати знання з теми: «Степенева, </a:t>
            </a:r>
            <a:r>
              <a:rPr lang="uk-UA" dirty="0" err="1" smtClean="0"/>
              <a:t>показникова</a:t>
            </a:r>
            <a:r>
              <a:rPr lang="uk-UA" dirty="0" smtClean="0"/>
              <a:t> та логарифмічна функції». </a:t>
            </a:r>
            <a:endParaRPr lang="ru-RU" dirty="0" smtClean="0"/>
          </a:p>
          <a:p>
            <a:pPr lvl="0" algn="just"/>
            <a:r>
              <a:rPr lang="uk-UA" dirty="0" smtClean="0"/>
              <a:t>Закріпити набуті практичні вміння, навички. </a:t>
            </a:r>
            <a:endParaRPr lang="ru-RU" dirty="0" smtClean="0"/>
          </a:p>
          <a:p>
            <a:pPr lvl="0" algn="just"/>
            <a:r>
              <a:rPr lang="uk-UA" dirty="0" smtClean="0"/>
              <a:t>Підготуватись до контрольної роботи.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295400" y="2209800"/>
            <a:ext cx="6624204" cy="1295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3" descr="MCj0429829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2400" y="5867400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2.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Обчислити:</a:t>
            </a:r>
            <a:endParaRPr lang="ru-RU" dirty="0"/>
          </a:p>
        </p:txBody>
      </p:sp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318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514600" y="2209800"/>
            <a:ext cx="4302760" cy="1600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3.</a:t>
            </a:r>
            <a:endParaRPr lang="ru-RU" sz="4800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420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981200" y="2209800"/>
            <a:ext cx="5363936" cy="2057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514600" y="4648200"/>
            <a:ext cx="2619829" cy="1447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3.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Обчислити:</a:t>
            </a:r>
            <a:endParaRPr lang="ru-RU" dirty="0"/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667000" y="1828800"/>
            <a:ext cx="4070252" cy="21336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" name="TextBox 8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1.</a:t>
            </a:r>
            <a:endParaRPr lang="ru-RU" sz="48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6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457200" y="2286000"/>
            <a:ext cx="8292905" cy="13716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667000" y="4419600"/>
            <a:ext cx="3095469" cy="1066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1.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Обчислити:</a:t>
            </a:r>
            <a:endParaRPr lang="ru-RU" dirty="0"/>
          </a:p>
        </p:txBody>
      </p:sp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523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198204" y="2050640"/>
            <a:ext cx="4126396" cy="153076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TextBox 4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2.</a:t>
            </a:r>
            <a:endParaRPr lang="ru-RU" sz="4800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625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28600" y="1981200"/>
            <a:ext cx="8753035" cy="130492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667000" y="4114800"/>
            <a:ext cx="3095469" cy="1066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2.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Обчислити:</a:t>
            </a:r>
            <a:endParaRPr lang="ru-RU" dirty="0"/>
          </a:p>
        </p:txBody>
      </p:sp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057400" y="2057400"/>
            <a:ext cx="5506278" cy="158305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3.</a:t>
            </a:r>
            <a:endParaRPr lang="ru-RU" sz="48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0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752600" y="2209800"/>
            <a:ext cx="5570883" cy="1447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895600" y="3962400"/>
            <a:ext cx="3682448" cy="9906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3.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09600" y="4302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Обчислити: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05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059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143000" y="2133600"/>
            <a:ext cx="7210425" cy="136906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0595" name="Rectangle 3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3.</a:t>
            </a:r>
            <a:endParaRPr lang="ru-RU" sz="48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200400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uk-UA" sz="8800" b="1" dirty="0" smtClean="0">
                <a:ln w="24500" cmpd="dbl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ЗАНЯТТЯ-ЗМАГАННЯ</a:t>
            </a:r>
            <a:endParaRPr lang="ru-RU" sz="8800" b="1" dirty="0" smtClean="0">
              <a:ln w="24500" cmpd="dbl">
                <a:solidFill>
                  <a:srgbClr val="FFC000"/>
                </a:solidFill>
                <a:prstDash val="solid"/>
                <a:miter lim="800000"/>
              </a:ln>
              <a:solidFill>
                <a:schemeClr val="bg2">
                  <a:lumMod val="75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38200" y="3962400"/>
            <a:ext cx="7620000" cy="1815882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r"/>
            <a:r>
              <a:rPr lang="uk-UA" sz="28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«Предмет математики настільки серйозний, що варто не </a:t>
            </a:r>
            <a:r>
              <a:rPr lang="uk-UA" sz="280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прогавити</a:t>
            </a:r>
            <a:r>
              <a:rPr lang="uk-UA" sz="28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випадку пожвавити його»</a:t>
            </a:r>
          </a:p>
          <a:p>
            <a:pPr algn="r"/>
            <a:r>
              <a:rPr lang="uk-UA" sz="2800" dirty="0" err="1" smtClean="0"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Блез</a:t>
            </a:r>
            <a:r>
              <a:rPr lang="uk-UA" sz="2800" dirty="0" smtClean="0"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Паскаль </a:t>
            </a:r>
            <a:endParaRPr lang="ru-RU" sz="2800" dirty="0"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5" name="Picture 3" descr="MCj042982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4429132"/>
            <a:ext cx="2801766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83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8311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371600" y="3657600"/>
            <a:ext cx="4546023" cy="8001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161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28600" y="2438400"/>
            <a:ext cx="8839200" cy="79882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3.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/>
              <a:t>Обчислити:</a:t>
            </a:r>
            <a:endParaRPr lang="ru-RU" sz="5400" dirty="0"/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950" name="Picture 6"/>
          <p:cNvPicPr>
            <a:picLocks noChangeAspect="1" noChangeArrowheads="1"/>
          </p:cNvPicPr>
          <p:nvPr/>
        </p:nvPicPr>
        <p:blipFill>
          <a:blip r:embed="rId2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2209800"/>
            <a:ext cx="5212080" cy="13716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" name="TextBox 11"/>
          <p:cNvSpPr txBox="1"/>
          <p:nvPr/>
        </p:nvSpPr>
        <p:spPr>
          <a:xfrm>
            <a:off x="228600" y="57150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1.</a:t>
            </a:r>
            <a:endParaRPr lang="ru-RU" sz="4800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2133600"/>
            <a:ext cx="8177022" cy="9334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990600" y="3429000"/>
            <a:ext cx="4183529" cy="762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8600" y="57150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1.</a:t>
            </a:r>
            <a:endParaRPr lang="ru-RU" sz="4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/>
              <a:t>Обчислити:</a:t>
            </a:r>
            <a:endParaRPr lang="ru-RU" sz="5400" dirty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2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600200"/>
            <a:ext cx="3040207" cy="288710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" name="TextBox 8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2.</a:t>
            </a:r>
            <a:endParaRPr lang="ru-RU" sz="48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1905000"/>
            <a:ext cx="5204114" cy="254423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2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3048000" y="5029200"/>
            <a:ext cx="2100970" cy="134302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2.</a:t>
            </a:r>
            <a:endParaRPr lang="ru-RU" sz="4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Обчислити: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932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648577" y="1905000"/>
            <a:ext cx="3530321" cy="2590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TextBox 4"/>
          <p:cNvSpPr txBox="1"/>
          <p:nvPr/>
        </p:nvSpPr>
        <p:spPr>
          <a:xfrm>
            <a:off x="152400" y="58674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3.</a:t>
            </a:r>
            <a:endParaRPr lang="ru-RU" sz="4800" dirty="0"/>
          </a:p>
        </p:txBody>
      </p:sp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4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533400" y="2133600"/>
            <a:ext cx="8101483" cy="1905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819400" y="4343400"/>
            <a:ext cx="2730795" cy="12763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2400" y="58674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3.</a:t>
            </a:r>
            <a:endParaRPr lang="ru-RU" sz="48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Обчислити: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2400" y="58674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2.</a:t>
            </a:r>
            <a:endParaRPr lang="ru-RU" sz="4800" dirty="0"/>
          </a:p>
        </p:txBody>
      </p:sp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390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447800" y="2057400"/>
            <a:ext cx="6376894" cy="1676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0" y="942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01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0119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533400" y="3276600"/>
            <a:ext cx="4678396" cy="9048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01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01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468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304800" y="2057400"/>
            <a:ext cx="8552334" cy="914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3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52400" y="58674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2.</a:t>
            </a:r>
            <a:endParaRPr lang="ru-RU" sz="48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/>
              <a:t>Обчислити:</a:t>
            </a:r>
            <a:endParaRPr lang="ru-RU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1.</a:t>
            </a:r>
            <a:endParaRPr lang="ru-RU" sz="4800" dirty="0"/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209800" y="2057400"/>
            <a:ext cx="4909457" cy="1676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175259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uk-UA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поведінки під час </a:t>
            </a:r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змагання</a:t>
            </a:r>
            <a:r>
              <a:rPr lang="uk-UA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304800" y="1981200"/>
            <a:ext cx="8610600" cy="27538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Не викрикувати, не перебивати один одного, відповідати тільки після надання права голосу;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Працювати згуртовано, активно, нікому не триматись осторонь;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Ні в якому разі не вішати носа, пам’ятати вислів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Джоан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Хіксон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4724400"/>
            <a:ext cx="8610600" cy="1631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«Якщо відразу немає успіху, то спробуйте </a:t>
            </a:r>
            <a:r>
              <a:rPr lang="uk-UA" sz="6000" b="1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ще</a:t>
            </a:r>
            <a:r>
              <a:rPr lang="uk-UA" sz="4000" b="1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і </a:t>
            </a:r>
            <a:r>
              <a:rPr lang="uk-UA" sz="6000" b="1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ще</a:t>
            </a:r>
            <a:r>
              <a:rPr lang="uk-UA" sz="4000" b="1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».</a:t>
            </a:r>
            <a:endParaRPr lang="ru-RU" sz="4000" b="1" dirty="0">
              <a:ln w="11430">
                <a:solidFill>
                  <a:srgbClr val="7030A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3505200" y="3505200"/>
            <a:ext cx="3630863" cy="1066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90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098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28600" y="2057400"/>
            <a:ext cx="8686800" cy="1066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47244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1.</a:t>
            </a:r>
            <a:endParaRPr lang="ru-RU" sz="48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/>
              <a:t>Обчислити:</a:t>
            </a:r>
            <a:endParaRPr lang="ru-RU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3.</a:t>
            </a:r>
            <a:endParaRPr lang="ru-RU" sz="4800" dirty="0"/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776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066800" y="2286000"/>
            <a:ext cx="7208693" cy="9525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90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8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28600" y="1600200"/>
            <a:ext cx="8686800" cy="6862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4724400" y="2667000"/>
            <a:ext cx="4096616" cy="7239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676400" y="3733800"/>
            <a:ext cx="5649191" cy="533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8" name="Picture 3" descr="MCj0429829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4648200"/>
            <a:ext cx="2192094" cy="190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3.</a:t>
            </a:r>
            <a:endParaRPr lang="ru-RU" sz="48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Обчислити:</a:t>
            </a:r>
            <a:endParaRPr lang="ru-RU" dirty="0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52400" y="55626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1.</a:t>
            </a:r>
            <a:endParaRPr lang="ru-RU" sz="4800" dirty="0"/>
          </a:p>
        </p:txBody>
      </p:sp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942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762000" y="2286000"/>
            <a:ext cx="7592291" cy="1219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87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52400" y="1524000"/>
            <a:ext cx="8795905" cy="81649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8789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4267200" y="2819400"/>
            <a:ext cx="4095750" cy="838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87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879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066800" y="3886200"/>
            <a:ext cx="5860473" cy="56548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9" name="Picture 3" descr="MCj0429829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46482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152400" y="55626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1.</a:t>
            </a:r>
            <a:endParaRPr lang="ru-RU" sz="48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/>
              <a:t>Обчислити:</a:t>
            </a:r>
            <a:endParaRPr lang="ru-RU" sz="5400" dirty="0"/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2.</a:t>
            </a:r>
            <a:endParaRPr lang="ru-RU" sz="4800" dirty="0"/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185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2438400" y="2057400"/>
            <a:ext cx="4781548" cy="239077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934201" y="4418279"/>
            <a:ext cx="2209800" cy="24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Відповідь: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87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87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083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685800" y="2057400"/>
            <a:ext cx="7517581" cy="1905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1981200" y="4343400"/>
            <a:ext cx="3496187" cy="1295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8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572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228600" y="579120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2.</a:t>
            </a:r>
            <a:endParaRPr lang="ru-RU" sz="48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57200"/>
            <a:ext cx="5105400" cy="4267200"/>
          </a:xfrm>
        </p:spPr>
        <p:txBody>
          <a:bodyPr>
            <a:prstTxWarp prst="textFadeRight">
              <a:avLst/>
            </a:prstTxWarp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ПРОФІ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ЗНАННЯХ</a:t>
            </a:r>
          </a:p>
          <a:p>
            <a:pPr algn="ctr">
              <a:buNone/>
            </a:pPr>
            <a:r>
              <a:rPr lang="uk-UA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ВИЗНАЧЕНЬ ТА СПОСОБІВ </a:t>
            </a:r>
            <a:r>
              <a:rPr lang="uk-UA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`</a:t>
            </a:r>
            <a:r>
              <a:rPr lang="uk-UA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ЯЗАННЯ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РІВНЯНЬ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06" name="AutoShape 6" descr="&amp;Kcy;&amp;acy;&amp;rcy;&amp;tcy;&amp;icy;&amp;ncy;&amp;kcy;&amp;icy; &amp;pcy;&amp;ocy; &amp;zcy;&amp;acy;&amp;pcy;&amp;rcy;&amp;ocy;&amp;scy;&amp;ucy; &amp;Scy;&amp;Mcy;&amp;Acy;&amp;Jcy;&amp;Lcy;&amp;Icy;&amp;Kcy;&amp;Icy;  &amp;pcy;&amp;rcy;&amp;ocy;&amp;fcy;&amp;iecy;&amp;scy;&amp;scy;&amp;icy;&amp;ocy;&amp;ncy;&amp;acy;&amp;lcy;&amp;ycy;"/>
          <p:cNvSpPr>
            <a:spLocks noChangeAspect="1" noChangeArrowheads="1"/>
          </p:cNvSpPr>
          <p:nvPr/>
        </p:nvSpPr>
        <p:spPr bwMode="auto">
          <a:xfrm>
            <a:off x="155575" y="-1371600"/>
            <a:ext cx="2857500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08" name="AutoShape 8" descr="&amp;Kcy;&amp;acy;&amp;rcy;&amp;tcy;&amp;icy;&amp;ncy;&amp;kcy;&amp;icy; &amp;pcy;&amp;ocy; &amp;zcy;&amp;acy;&amp;pcy;&amp;rcy;&amp;ocy;&amp;scy;&amp;ucy; &amp;Scy;&amp;Mcy;&amp;Acy;&amp;Jcy;&amp;Lcy;&amp;Icy;&amp;Kcy;&amp;Icy;  &amp;pcy;&amp;rcy;&amp;ocy;&amp;fcy;&amp;iecy;&amp;scy;&amp;scy;&amp;icy;&amp;ocy;&amp;ncy;&amp;acy;&amp;lcy;&amp;ycy;"/>
          <p:cNvSpPr>
            <a:spLocks noChangeAspect="1" noChangeArrowheads="1"/>
          </p:cNvSpPr>
          <p:nvPr/>
        </p:nvSpPr>
        <p:spPr bwMode="auto">
          <a:xfrm>
            <a:off x="155575" y="-1371600"/>
            <a:ext cx="2857500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10" name="AutoShape 10" descr="&amp;Kcy;&amp;acy;&amp;rcy;&amp;tcy;&amp;icy;&amp;ncy;&amp;kcy;&amp;icy; &amp;pcy;&amp;ocy; &amp;zcy;&amp;acy;&amp;pcy;&amp;rcy;&amp;ocy;&amp;scy;&amp;ucy; &amp;Scy;&amp;Mcy;&amp;Acy;&amp;Jcy;&amp;Lcy;&amp;Icy;&amp;Kcy;&amp;Icy;  &amp;pcy;&amp;rcy;&amp;ocy;&amp;fcy;&amp;iecy;&amp;scy;&amp;scy;&amp;icy;&amp;ocy;&amp;ncy;&amp;acy;&amp;lcy;&amp;ycy;"/>
          <p:cNvSpPr>
            <a:spLocks noChangeAspect="1" noChangeArrowheads="1"/>
          </p:cNvSpPr>
          <p:nvPr/>
        </p:nvSpPr>
        <p:spPr bwMode="auto">
          <a:xfrm>
            <a:off x="155575" y="-1371600"/>
            <a:ext cx="2857500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11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143000"/>
            <a:ext cx="3886200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533400"/>
            <a:ext cx="9677400" cy="5029200"/>
          </a:xfrm>
          <a:solidFill>
            <a:srgbClr val="FF3399"/>
          </a:solidFill>
          <a:effectLst>
            <a:glow rad="228600">
              <a:schemeClr val="accent6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softEdge rad="317500"/>
          </a:effectLst>
          <a:scene3d>
            <a:camera prst="perspectiveContrastingLeftFacing"/>
            <a:lightRig rig="threePt" dir="t"/>
          </a:scene3d>
        </p:spPr>
        <p:txBody>
          <a:bodyPr/>
          <a:lstStyle/>
          <a:p>
            <a:r>
              <a:rPr lang="uk-UA" sz="12000" b="1" dirty="0" smtClean="0">
                <a:latin typeface="Comic Sans MS" pitchFamily="66" charset="0"/>
              </a:rPr>
              <a:t>Естафета</a:t>
            </a:r>
            <a:endParaRPr lang="ru-RU" sz="12000" dirty="0">
              <a:latin typeface="Comic Sans MS" pitchFamily="66" charset="0"/>
            </a:endParaRPr>
          </a:p>
        </p:txBody>
      </p:sp>
      <p:pic>
        <p:nvPicPr>
          <p:cNvPr id="71684" name="Picture 4" descr="http://www.cspsid-kalin.spb.ru/img_info/img352_1.jpg"/>
          <p:cNvPicPr>
            <a:picLocks noChangeAspect="1" noChangeArrowheads="1"/>
          </p:cNvPicPr>
          <p:nvPr/>
        </p:nvPicPr>
        <p:blipFill>
          <a:blip r:embed="rId2" cstate="print"/>
          <a:srcRect l="5619" t="19666" r="4478" b="21335"/>
          <a:stretch>
            <a:fillRect/>
          </a:stretch>
        </p:blipFill>
        <p:spPr bwMode="auto">
          <a:xfrm flipH="1">
            <a:off x="5181600" y="1219200"/>
            <a:ext cx="2895600" cy="1900238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990600"/>
            <a:ext cx="7239000" cy="1752600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uk-UA" b="1" dirty="0" smtClean="0"/>
              <a:t> </a:t>
            </a:r>
            <a:r>
              <a:rPr lang="ru-RU" sz="9600" b="1" dirty="0" err="1" smtClean="0">
                <a:ln>
                  <a:solidFill>
                    <a:srgbClr val="FF3399"/>
                  </a:solidFill>
                </a:ln>
                <a:solidFill>
                  <a:srgbClr val="FFC000"/>
                </a:solidFill>
              </a:rPr>
              <a:t>Заморочки</a:t>
            </a:r>
            <a:endParaRPr lang="ru-RU" sz="9600" dirty="0" smtClean="0">
              <a:ln>
                <a:solidFill>
                  <a:srgbClr val="FF3399"/>
                </a:solidFill>
              </a:ln>
              <a:solidFill>
                <a:srgbClr val="FFC00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 descr="http://buska-schkola.ucoz.ru/risunok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200400"/>
            <a:ext cx="3361134" cy="3252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39825"/>
          </a:xfrm>
        </p:spPr>
        <p:txBody>
          <a:bodyPr/>
          <a:lstStyle/>
          <a:p>
            <a:r>
              <a:rPr lang="uk-UA" sz="4000" dirty="0" smtClean="0"/>
              <a:t>РОЗВИВАЮЧА ТА ВИХОВНА МЕТА ЗАНЯННЯ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4530725"/>
          </a:xfrm>
        </p:spPr>
        <p:txBody>
          <a:bodyPr/>
          <a:lstStyle/>
          <a:p>
            <a:r>
              <a:rPr lang="uk-UA" dirty="0" smtClean="0"/>
              <a:t>Розвивати мислення, пам’ять, увагу, уяву, вміння чітко, послідовно, лаконічно висловлювати свої думки.</a:t>
            </a:r>
          </a:p>
          <a:p>
            <a:r>
              <a:rPr lang="uk-UA" dirty="0" smtClean="0"/>
              <a:t>Формувати риси характеру:  цілеспрямованість, наполегливість, відповідальність, стриманість.</a:t>
            </a:r>
          </a:p>
          <a:p>
            <a:r>
              <a:rPr lang="uk-UA" dirty="0" smtClean="0"/>
              <a:t>Виховувати культуру математичного мовлення, повагу один до одного, вміння працювати у команді. </a:t>
            </a:r>
          </a:p>
          <a:p>
            <a:r>
              <a:rPr lang="uk-UA" dirty="0" smtClean="0"/>
              <a:t>Прищеплювати любов до математики.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7813"/>
            <a:ext cx="8610600" cy="1139825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cs typeface="Arabic Typesetting" pitchFamily="66" charset="-78"/>
              </a:rPr>
              <a:t>Розв’язати рівняння та нерівність: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  <a:cs typeface="Arabic Typesetting" pitchFamily="66" charset="-78"/>
            </a:endParaRPr>
          </a:p>
        </p:txBody>
      </p:sp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492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828800"/>
            <a:ext cx="4953000" cy="762000"/>
          </a:xfrm>
          <a:prstGeom prst="rect">
            <a:avLst/>
          </a:prstGeom>
          <a:noFill/>
        </p:spPr>
      </p:pic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49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819400"/>
            <a:ext cx="8153400" cy="710094"/>
          </a:xfrm>
          <a:prstGeom prst="rect">
            <a:avLst/>
          </a:prstGeom>
          <a:noFill/>
        </p:spPr>
      </p:pic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733800"/>
            <a:ext cx="6116241" cy="838200"/>
          </a:xfrm>
          <a:prstGeom prst="rect">
            <a:avLst/>
          </a:prstGeom>
          <a:noFill/>
        </p:spPr>
      </p:pic>
      <p:pic>
        <p:nvPicPr>
          <p:cNvPr id="15" name="Picture 5" descr="http://buska-schkola.ucoz.ru/risunok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4195609"/>
            <a:ext cx="2751534" cy="2662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4114800" cy="609600"/>
          </a:xfrm>
        </p:spPr>
        <p:txBody>
          <a:bodyPr/>
          <a:lstStyle/>
          <a:p>
            <a:r>
              <a:rPr lang="en-US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язання</a:t>
            </a:r>
            <a:r>
              <a:rPr lang="uk-UA" dirty="0" smtClean="0"/>
              <a:t>:</a:t>
            </a:r>
            <a:endParaRPr lang="ru-RU" dirty="0"/>
          </a:p>
        </p:txBody>
      </p:sp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066800" y="609600"/>
            <a:ext cx="4806462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69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1981200"/>
            <a:ext cx="29813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 descr="MCj042982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0"/>
            <a:ext cx="202167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1"/>
            <a:ext cx="4114800" cy="533399"/>
          </a:xfrm>
        </p:spPr>
        <p:txBody>
          <a:bodyPr/>
          <a:lstStyle/>
          <a:p>
            <a:r>
              <a:rPr lang="en-US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язання</a:t>
            </a:r>
            <a:r>
              <a:rPr lang="uk-UA" dirty="0" smtClean="0"/>
              <a:t>:</a:t>
            </a:r>
            <a:endParaRPr lang="ru-RU" dirty="0"/>
          </a:p>
        </p:txBody>
      </p:sp>
      <p:pic>
        <p:nvPicPr>
          <p:cNvPr id="196610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762000" y="568703"/>
            <a:ext cx="7372223" cy="6289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 descr="MCj0429829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5140485"/>
            <a:ext cx="1981200" cy="1717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1"/>
            <a:ext cx="4114800" cy="685800"/>
          </a:xfrm>
        </p:spPr>
        <p:txBody>
          <a:bodyPr/>
          <a:lstStyle/>
          <a:p>
            <a:r>
              <a:rPr lang="en-US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язання</a:t>
            </a:r>
            <a:r>
              <a:rPr lang="uk-UA" dirty="0" smtClean="0"/>
              <a:t>:</a:t>
            </a:r>
            <a:endParaRPr lang="ru-RU" dirty="0"/>
          </a:p>
        </p:txBody>
      </p:sp>
      <p:pic>
        <p:nvPicPr>
          <p:cNvPr id="129032" name="Picture 8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28600" y="743504"/>
            <a:ext cx="8686800" cy="611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 descr="MCj0429829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191000"/>
            <a:ext cx="2206625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3505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sz="10000" b="1" dirty="0" smtClean="0">
                <a:ln>
                  <a:solidFill>
                    <a:srgbClr val="FFFF00"/>
                  </a:solidFill>
                </a:ln>
                <a:latin typeface="Gungsuh" pitchFamily="18" charset="-127"/>
                <a:ea typeface="Gungsuh" pitchFamily="18" charset="-127"/>
              </a:rPr>
              <a:t>Графічні </a:t>
            </a:r>
            <a:br>
              <a:rPr lang="uk-UA" sz="10000" b="1" dirty="0" smtClean="0">
                <a:ln>
                  <a:solidFill>
                    <a:srgbClr val="FFFF00"/>
                  </a:solidFill>
                </a:ln>
                <a:latin typeface="Gungsuh" pitchFamily="18" charset="-127"/>
                <a:ea typeface="Gungsuh" pitchFamily="18" charset="-127"/>
              </a:rPr>
            </a:br>
            <a:r>
              <a:rPr lang="uk-UA" sz="10000" b="1" dirty="0" smtClean="0">
                <a:ln>
                  <a:solidFill>
                    <a:srgbClr val="FFFF00"/>
                  </a:solidFill>
                </a:ln>
                <a:latin typeface="Gungsuh" pitchFamily="18" charset="-127"/>
                <a:ea typeface="Gungsuh" pitchFamily="18" charset="-127"/>
              </a:rPr>
              <a:t>генії </a:t>
            </a:r>
            <a:endParaRPr lang="ru-RU" sz="10000" b="1" dirty="0">
              <a:ln>
                <a:solidFill>
                  <a:srgbClr val="FFFF00"/>
                </a:solidFill>
              </a:ln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5" name="Picture 13" descr="http://www.cspsid-kalin.spb.ru/img_info/img43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3981670"/>
            <a:ext cx="3070438" cy="2876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39825"/>
          </a:xfrm>
        </p:spPr>
        <p:txBody>
          <a:bodyPr/>
          <a:lstStyle/>
          <a:p>
            <a:r>
              <a:rPr lang="uk-UA" sz="3200" dirty="0" smtClean="0"/>
              <a:t>Розв’яжіть  графічно  рівняння  :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447800"/>
          <a:ext cx="9144000" cy="5410200"/>
        </p:xfrm>
        <a:graphic>
          <a:graphicData uri="http://schemas.openxmlformats.org/drawingml/2006/table">
            <a:tbl>
              <a:tblPr/>
              <a:tblGrid>
                <a:gridCol w="4572001"/>
                <a:gridCol w="4571999"/>
              </a:tblGrid>
              <a:tr h="541020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400" dirty="0">
                        <a:latin typeface="Times New Roman"/>
                        <a:ea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6743" name="Picture 7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304800" y="2590800"/>
            <a:ext cx="3886200" cy="4148782"/>
          </a:xfrm>
          <a:prstGeom prst="rect">
            <a:avLst/>
          </a:prstGeom>
          <a:noFill/>
        </p:spPr>
      </p:pic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4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1752600"/>
            <a:ext cx="4030807" cy="6667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5029200" y="2638872"/>
          <a:ext cx="3886676" cy="4173613"/>
        </p:xfrm>
        <a:graphic>
          <a:graphicData uri="http://schemas.openxmlformats.org/presentationml/2006/ole">
            <p:oleObj spid="_x0000_s116738" name="Точечный рисунок" r:id="rId5" imgW="2114845" imgH="2257740" progId="PBrush">
              <p:embed/>
            </p:oleObj>
          </a:graphicData>
        </a:graphic>
      </p:graphicFrame>
      <p:sp>
        <p:nvSpPr>
          <p:cNvPr id="1167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6746" name="Picture 10"/>
          <p:cNvPicPr>
            <a:picLocks noChangeAspect="1" noChangeArrowheads="1"/>
          </p:cNvPicPr>
          <p:nvPr/>
        </p:nvPicPr>
        <p:blipFill>
          <a:blip r:embed="rId6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1676400"/>
            <a:ext cx="3429000" cy="762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1"/>
            <a:ext cx="9144000" cy="457200"/>
          </a:xfrm>
        </p:spPr>
        <p:txBody>
          <a:bodyPr/>
          <a:lstStyle/>
          <a:p>
            <a:r>
              <a:rPr lang="uk-UA" sz="3200" dirty="0" smtClean="0"/>
              <a:t>Відповіді: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85800"/>
          <a:ext cx="9144000" cy="6172200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617220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400" dirty="0">
                        <a:latin typeface="Times New Roman"/>
                        <a:ea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6743" name="Picture 7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381000" y="2790566"/>
            <a:ext cx="3733800" cy="3986085"/>
          </a:xfrm>
          <a:prstGeom prst="rect">
            <a:avLst/>
          </a:prstGeom>
          <a:noFill/>
        </p:spPr>
      </p:pic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4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1143000"/>
            <a:ext cx="4030807" cy="6667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5029200" y="2743200"/>
          <a:ext cx="3734276" cy="4009962"/>
        </p:xfrm>
        <a:graphic>
          <a:graphicData uri="http://schemas.openxmlformats.org/presentationml/2006/ole">
            <p:oleObj spid="_x0000_s119811" name="Точечный рисунок" r:id="rId5" imgW="2114845" imgH="2257740" progId="PBrush">
              <p:embed/>
            </p:oleObj>
          </a:graphicData>
        </a:graphic>
      </p:graphicFrame>
      <p:sp>
        <p:nvSpPr>
          <p:cNvPr id="1167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6746" name="Picture 10"/>
          <p:cNvPicPr>
            <a:picLocks noChangeAspect="1" noChangeArrowheads="1"/>
          </p:cNvPicPr>
          <p:nvPr/>
        </p:nvPicPr>
        <p:blipFill>
          <a:blip r:embed="rId6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1066800"/>
            <a:ext cx="3429000" cy="762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2057400"/>
            <a:ext cx="3514344" cy="615831"/>
          </a:xfrm>
          <a:prstGeom prst="rect">
            <a:avLst/>
          </a:prstGeom>
          <a:noFill/>
        </p:spPr>
      </p:pic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457200" y="1171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1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1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1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20" name="Rectangle 12"/>
          <p:cNvSpPr>
            <a:spLocks noChangeArrowheads="1"/>
          </p:cNvSpPr>
          <p:nvPr/>
        </p:nvSpPr>
        <p:spPr bwMode="auto">
          <a:xfrm>
            <a:off x="457200" y="1171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1994251"/>
            <a:ext cx="3097782" cy="641806"/>
          </a:xfrm>
          <a:prstGeom prst="rect">
            <a:avLst/>
          </a:prstGeom>
          <a:noFill/>
        </p:spPr>
      </p:pic>
      <p:sp>
        <p:nvSpPr>
          <p:cNvPr id="119823" name="Rectangle 15"/>
          <p:cNvSpPr>
            <a:spLocks noChangeArrowheads="1"/>
          </p:cNvSpPr>
          <p:nvPr/>
        </p:nvSpPr>
        <p:spPr bwMode="auto">
          <a:xfrm>
            <a:off x="457200" y="1171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1"/>
            <a:ext cx="9144000" cy="457200"/>
          </a:xfrm>
        </p:spPr>
        <p:txBody>
          <a:bodyPr/>
          <a:lstStyle/>
          <a:p>
            <a:r>
              <a:rPr lang="uk-UA" sz="3200" dirty="0" smtClean="0"/>
              <a:t>Розв’яжіть  графічно  нерівності: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85800"/>
          <a:ext cx="9144000" cy="6172200"/>
        </p:xfrm>
        <a:graphic>
          <a:graphicData uri="http://schemas.openxmlformats.org/drawingml/2006/table">
            <a:tbl>
              <a:tblPr/>
              <a:tblGrid>
                <a:gridCol w="4495800"/>
                <a:gridCol w="4648200"/>
              </a:tblGrid>
              <a:tr h="617220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400" dirty="0">
                        <a:latin typeface="Times New Roman"/>
                        <a:ea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6744" name="Picture 8"/>
          <p:cNvPicPr>
            <a:picLocks noChangeAspect="1" noChangeArrowheads="1"/>
          </p:cNvPicPr>
          <p:nvPr/>
        </p:nvPicPr>
        <p:blipFill>
          <a:blip r:embed="rId3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939800"/>
            <a:ext cx="3505200" cy="77893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6743" name="Picture 7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52400" y="2209800"/>
            <a:ext cx="4114800" cy="4392829"/>
          </a:xfrm>
          <a:prstGeom prst="rect">
            <a:avLst/>
          </a:prstGeom>
          <a:noFill/>
        </p:spPr>
      </p:pic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5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990600"/>
            <a:ext cx="4030807" cy="6667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4724400" y="2209800"/>
          <a:ext cx="4157662" cy="4464604"/>
        </p:xfrm>
        <a:graphic>
          <a:graphicData uri="http://schemas.openxmlformats.org/presentationml/2006/ole">
            <p:oleObj spid="_x0000_s125955" name="Точечный рисунок" r:id="rId6" imgW="2114845" imgH="2257740" progId="PBrush">
              <p:embed/>
            </p:oleObj>
          </a:graphicData>
        </a:graphic>
      </p:graphicFrame>
      <p:sp>
        <p:nvSpPr>
          <p:cNvPr id="1167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1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1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1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2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1"/>
            <a:ext cx="9144000" cy="457200"/>
          </a:xfrm>
        </p:spPr>
        <p:txBody>
          <a:bodyPr/>
          <a:lstStyle/>
          <a:p>
            <a:r>
              <a:rPr lang="uk-UA" sz="3200" dirty="0" smtClean="0"/>
              <a:t>Відповіді: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85800"/>
          <a:ext cx="9144000" cy="6172200"/>
        </p:xfrm>
        <a:graphic>
          <a:graphicData uri="http://schemas.openxmlformats.org/drawingml/2006/table">
            <a:tbl>
              <a:tblPr/>
              <a:tblGrid>
                <a:gridCol w="4495800"/>
                <a:gridCol w="4648200"/>
              </a:tblGrid>
              <a:tr h="617220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400" dirty="0">
                        <a:latin typeface="Times New Roman"/>
                        <a:ea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  </a:t>
                      </a: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6744" name="Picture 8"/>
          <p:cNvPicPr>
            <a:picLocks noChangeAspect="1" noChangeArrowheads="1"/>
          </p:cNvPicPr>
          <p:nvPr/>
        </p:nvPicPr>
        <p:blipFill>
          <a:blip r:embed="rId3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838200"/>
            <a:ext cx="3505200" cy="77893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6743" name="Picture 7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52400" y="2369407"/>
            <a:ext cx="4038600" cy="4311480"/>
          </a:xfrm>
          <a:prstGeom prst="rect">
            <a:avLst/>
          </a:prstGeom>
          <a:noFill/>
        </p:spPr>
      </p:pic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5" cstate="print">
            <a:lum bright="-3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838200"/>
            <a:ext cx="4030807" cy="6667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4876800" y="2362200"/>
          <a:ext cx="4039076" cy="4337264"/>
        </p:xfrm>
        <a:graphic>
          <a:graphicData uri="http://schemas.openxmlformats.org/presentationml/2006/ole">
            <p:oleObj spid="_x0000_s128003" name="Точечный рисунок" r:id="rId6" imgW="2114845" imgH="2257740" progId="PBrush">
              <p:embed/>
            </p:oleObj>
          </a:graphicData>
        </a:graphic>
      </p:graphicFrame>
      <p:sp>
        <p:nvSpPr>
          <p:cNvPr id="1167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457200" y="1171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1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9814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600200"/>
            <a:ext cx="3420867" cy="533400"/>
          </a:xfrm>
          <a:prstGeom prst="rect">
            <a:avLst/>
          </a:prstGeom>
          <a:noFill/>
        </p:spPr>
      </p:pic>
      <p:sp>
        <p:nvSpPr>
          <p:cNvPr id="11981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1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2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9821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1600200"/>
            <a:ext cx="3840480" cy="533400"/>
          </a:xfrm>
          <a:prstGeom prst="rect">
            <a:avLst/>
          </a:prstGeom>
          <a:noFill/>
        </p:spPr>
      </p:pic>
      <p:sp>
        <p:nvSpPr>
          <p:cNvPr id="119823" name="Rectangle 15"/>
          <p:cNvSpPr>
            <a:spLocks noChangeArrowheads="1"/>
          </p:cNvSpPr>
          <p:nvPr/>
        </p:nvSpPr>
        <p:spPr bwMode="auto">
          <a:xfrm>
            <a:off x="533400" y="1143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638800" cy="4530725"/>
          </a:xfrm>
        </p:spPr>
        <p:txBody>
          <a:bodyPr/>
          <a:lstStyle/>
          <a:p>
            <a:r>
              <a:rPr lang="ru-RU" dirty="0" err="1" smtClean="0"/>
              <a:t>Бевз</a:t>
            </a:r>
            <a:r>
              <a:rPr lang="ru-RU" dirty="0" smtClean="0"/>
              <a:t> Г.П.  Математика: 10</a:t>
            </a:r>
            <a:r>
              <a:rPr lang="uk-UA" dirty="0" smtClean="0"/>
              <a:t>кл.: </a:t>
            </a:r>
          </a:p>
          <a:p>
            <a:pPr>
              <a:buNone/>
            </a:pPr>
            <a:r>
              <a:rPr lang="uk-UA" dirty="0" smtClean="0"/>
              <a:t>с.75 С.Р.№3 (по варіантах)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err="1" smtClean="0"/>
              <a:t>Бевз</a:t>
            </a:r>
            <a:r>
              <a:rPr lang="ru-RU" dirty="0" smtClean="0"/>
              <a:t> Г.П. Математика: 11кл.: </a:t>
            </a:r>
          </a:p>
          <a:p>
            <a:pPr>
              <a:buNone/>
            </a:pPr>
            <a:r>
              <a:rPr lang="uk-UA" dirty="0" smtClean="0"/>
              <a:t>с.44 С.Р.№1 (по варіантах)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http://cs7062.vk.me/c540105/v540105891/5f231/PRKv3pRtM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676400"/>
            <a:ext cx="2966202" cy="3748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0" y="914400"/>
            <a:ext cx="9144000" cy="4038600"/>
          </a:xfrm>
          <a:prstGeom prst="ellipse">
            <a:avLst/>
          </a:prstGeom>
          <a:effectLst>
            <a:innerShdw blurRad="114300">
              <a:prstClr val="black"/>
            </a:innerShdw>
            <a:reflection blurRad="6350" stA="52000" endA="300" endPos="35000" dir="5400000" sy="-100000" algn="bl" rotWithShape="0"/>
            <a:softEdge rad="127000"/>
          </a:effectLst>
          <a:scene3d>
            <a:camera prst="perspectiveFron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457200" y="1905000"/>
            <a:ext cx="8229600" cy="1752600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  <a:alpha val="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ЗАПАМ'ЯТАЙКА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1" name="Picture 32" descr="http://images2.h5p.net/apps/social/487242/w140-487242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3276599" y="4038600"/>
            <a:ext cx="3110345" cy="2737104"/>
          </a:xfrm>
          <a:prstGeom prst="rect">
            <a:avLst/>
          </a:prstGeom>
          <a:noFill/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381000" y="0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Гра</a:t>
            </a:r>
            <a:endParaRPr kumimoji="0" lang="ru-RU" sz="6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http://svitppt.com.ua/images/46/45304/770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08" y="0"/>
            <a:ext cx="9151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813"/>
            <a:ext cx="8991600" cy="1139825"/>
          </a:xfrm>
          <a:solidFill>
            <a:srgbClr val="92D050"/>
          </a:solidFill>
          <a:effectLst>
            <a:softEdge rad="317500"/>
          </a:effectLst>
        </p:spPr>
        <p:txBody>
          <a:bodyPr/>
          <a:lstStyle/>
          <a:p>
            <a:r>
              <a:rPr lang="uk-UA" sz="6000" b="1" dirty="0" smtClean="0">
                <a:latin typeface="Gungsuh" pitchFamily="18" charset="-127"/>
                <a:ea typeface="Gungsuh" pitchFamily="18" charset="-127"/>
              </a:rPr>
              <a:t>ДЯКУЮ ЗА ЗАНЯТТЯ!</a:t>
            </a:r>
            <a:endParaRPr lang="ru-RU" sz="6000" b="1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124932" name="Picture 4" descr="http://lib.exdat.com/tw_files2/urls_16/59/d-58148/img76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1676400" y="1295400"/>
            <a:ext cx="5867400" cy="4400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447800" y="5534561"/>
            <a:ext cx="6553397" cy="1323439"/>
          </a:xfrm>
          <a:prstGeom prst="rect">
            <a:avLst/>
          </a:prstGeom>
          <a:solidFill>
            <a:srgbClr val="FFFF00"/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ungsuh" pitchFamily="18" charset="-127"/>
                <a:ea typeface="Gungsuh" pitchFamily="18" charset="-127"/>
                <a:cs typeface="+mj-cs"/>
              </a:rPr>
              <a:t>Всім успіхів!!!</a:t>
            </a:r>
            <a:endParaRPr lang="ru-RU" sz="80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ungsuh" pitchFamily="18" charset="-127"/>
              <a:ea typeface="Gungsuh" pitchFamily="18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381000" y="304800"/>
            <a:ext cx="8382000" cy="6019800"/>
          </a:xfrm>
          <a:prstGeom prst="triangle">
            <a:avLst/>
          </a:prstGeom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377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990600"/>
            <a:ext cx="981075" cy="1114425"/>
          </a:xfrm>
          <a:prstGeom prst="rect">
            <a:avLst/>
          </a:prstGeom>
          <a:noFill/>
        </p:spPr>
      </p:pic>
      <p:sp>
        <p:nvSpPr>
          <p:cNvPr id="203779" name="Rectangle 3"/>
          <p:cNvSpPr>
            <a:spLocks noChangeArrowheads="1"/>
          </p:cNvSpPr>
          <p:nvPr/>
        </p:nvSpPr>
        <p:spPr bwMode="auto">
          <a:xfrm>
            <a:off x="0" y="15716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37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378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5181600"/>
            <a:ext cx="2495550" cy="1076325"/>
          </a:xfrm>
          <a:prstGeom prst="rect">
            <a:avLst/>
          </a:prstGeom>
          <a:noFill/>
        </p:spPr>
      </p:pic>
      <p:sp>
        <p:nvSpPr>
          <p:cNvPr id="20378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378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0" y="5029200"/>
            <a:ext cx="1143000" cy="1219200"/>
          </a:xfrm>
          <a:prstGeom prst="rect">
            <a:avLst/>
          </a:prstGeom>
          <a:noFill/>
        </p:spPr>
      </p:pic>
      <p:sp>
        <p:nvSpPr>
          <p:cNvPr id="2037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3787" name="Rectangle 11"/>
          <p:cNvSpPr>
            <a:spLocks noChangeArrowheads="1"/>
          </p:cNvSpPr>
          <p:nvPr/>
        </p:nvSpPr>
        <p:spPr bwMode="auto">
          <a:xfrm>
            <a:off x="0" y="1581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378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3790" name="Rectangle 14"/>
          <p:cNvSpPr>
            <a:spLocks noChangeArrowheads="1"/>
          </p:cNvSpPr>
          <p:nvPr/>
        </p:nvSpPr>
        <p:spPr bwMode="auto">
          <a:xfrm>
            <a:off x="0" y="1581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379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3793" name="Rectangle 17"/>
          <p:cNvSpPr>
            <a:spLocks noChangeArrowheads="1"/>
          </p:cNvSpPr>
          <p:nvPr/>
        </p:nvSpPr>
        <p:spPr bwMode="auto">
          <a:xfrm>
            <a:off x="0" y="1581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379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3796" name="Rectangle 20"/>
          <p:cNvSpPr>
            <a:spLocks noChangeArrowheads="1"/>
          </p:cNvSpPr>
          <p:nvPr/>
        </p:nvSpPr>
        <p:spPr bwMode="auto">
          <a:xfrm>
            <a:off x="0" y="1581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379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3799" name="Rectangle 23"/>
          <p:cNvSpPr>
            <a:spLocks noChangeArrowheads="1"/>
          </p:cNvSpPr>
          <p:nvPr/>
        </p:nvSpPr>
        <p:spPr bwMode="auto">
          <a:xfrm>
            <a:off x="0" y="1581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2971800" y="2362200"/>
            <a:ext cx="3276600" cy="3200400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  <a:effectLst>
            <a:glow rad="139700">
              <a:srgbClr val="FF0000">
                <a:alpha val="40000"/>
              </a:srgb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3399"/>
              </a:solidFill>
            </a:endParaRPr>
          </a:p>
        </p:txBody>
      </p:sp>
      <p:pic>
        <p:nvPicPr>
          <p:cNvPr id="203797" name="Picture 2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/>
          <a:stretch>
            <a:fillRect/>
          </a:stretch>
        </p:blipFill>
        <p:spPr bwMode="auto">
          <a:xfrm>
            <a:off x="3505200" y="3124200"/>
            <a:ext cx="2287292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 descr="http://images.rapgenius.com/685620fee4b4987782d341409a396236.773x1000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5242333" cy="6781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05200" y="152400"/>
            <a:ext cx="20525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?</a:t>
            </a:r>
            <a:endParaRPr lang="ru-RU" sz="1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7129475"/>
        </p:xfrm>
        <a:graphic>
          <a:graphicData uri="http://schemas.openxmlformats.org/drawingml/2006/table">
            <a:tbl>
              <a:tblPr/>
              <a:tblGrid>
                <a:gridCol w="4571561"/>
                <a:gridCol w="4572439"/>
              </a:tblGrid>
              <a:tr h="1371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</a:rPr>
                        <a:t>Основні задачі предмета «Математика»:</a:t>
                      </a:r>
                      <a:endParaRPr lang="ru-RU" sz="28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4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accent4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4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uk-UA" sz="2800" b="1" kern="1200" dirty="0" smtClean="0"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+mn-cs"/>
                        </a:rPr>
                        <a:t>Знання, вміння з теми: «Степенева, </a:t>
                      </a:r>
                      <a:r>
                        <a:rPr lang="uk-UA" sz="2800" b="1" kern="1200" dirty="0" err="1" smtClean="0"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+mn-cs"/>
                        </a:rPr>
                        <a:t>показникова</a:t>
                      </a:r>
                      <a:r>
                        <a:rPr lang="uk-UA" sz="2800" b="1" kern="1200" dirty="0" smtClean="0"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+mn-cs"/>
                        </a:rPr>
                        <a:t>, логарифмічна функції»</a:t>
                      </a:r>
                      <a:endParaRPr lang="ru-RU" sz="2800" b="1" kern="1200" dirty="0"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184404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"/>
                        <a:tabLst>
                          <a:tab pos="457200" algn="l"/>
                        </a:tabLst>
                      </a:pPr>
                      <a:r>
                        <a:rPr lang="uk-UA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</a:rPr>
                        <a:t>І  </a:t>
                      </a:r>
                      <a:r>
                        <a:rPr lang="uk-UA" sz="28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</a:rPr>
                        <a:t>(найголовніша)</a:t>
                      </a:r>
                      <a:r>
                        <a:rPr lang="uk-UA" sz="2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</a:rPr>
                        <a:t> – </a:t>
                      </a:r>
                      <a:r>
                        <a:rPr lang="uk-UA" sz="2800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</a:rPr>
                        <a:t>дослідження функцій</a:t>
                      </a:r>
                      <a:r>
                        <a:rPr lang="uk-UA" sz="2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</a:rPr>
                        <a:t>;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  <a:alpha val="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"/>
                        <a:tabLst>
                          <a:tab pos="457200" algn="l"/>
                        </a:tabLst>
                      </a:pPr>
                      <a:r>
                        <a:rPr lang="uk-UA" sz="2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Знання</a:t>
                      </a:r>
                      <a:r>
                        <a:rPr lang="uk-UA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означень </a:t>
                      </a:r>
                      <a:r>
                        <a:rPr lang="uk-UA" sz="2000" i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степеневої</a:t>
                      </a:r>
                      <a:r>
                        <a:rPr lang="uk-UA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uk-UA" sz="2000" i="1" u="sng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показникової</a:t>
                      </a:r>
                      <a:r>
                        <a:rPr lang="uk-UA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та </a:t>
                      </a:r>
                      <a:r>
                        <a:rPr lang="uk-UA" sz="2000" i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логарифмічної</a:t>
                      </a:r>
                      <a:r>
                        <a:rPr lang="uk-UA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функцій, </a:t>
                      </a:r>
                      <a:r>
                        <a:rPr lang="uk-UA" sz="2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вміння</a:t>
                      </a:r>
                      <a:r>
                        <a:rPr lang="uk-UA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розпізнавати та будувати їх графіки, досліджувати властивості.</a:t>
                      </a:r>
                      <a:endParaRPr lang="ru-RU" sz="2000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bg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1779310"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Wingdings"/>
                        <a:buChar char=""/>
                        <a:tabLst>
                          <a:tab pos="457200" algn="l"/>
                        </a:tabLst>
                      </a:pPr>
                      <a:r>
                        <a:rPr lang="uk-UA" sz="2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+mn-cs"/>
                        </a:rPr>
                        <a:t>ІІ (допоміжна) – </a:t>
                      </a:r>
                      <a:r>
                        <a:rPr lang="uk-UA" sz="2800" b="1" u="sng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+mn-cs"/>
                        </a:rPr>
                        <a:t>розв’язання рівнянь, нерівностей, їх систем</a:t>
                      </a:r>
                      <a:r>
                        <a:rPr lang="uk-UA" sz="2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+mn-cs"/>
                        </a:rPr>
                        <a:t>; </a:t>
                      </a:r>
                      <a:endParaRPr lang="ru-RU" sz="2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  <a:alpha val="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Wingdings"/>
                        <a:buChar char=""/>
                        <a:tabLst>
                          <a:tab pos="457200" algn="l"/>
                        </a:tabLst>
                      </a:pPr>
                      <a:r>
                        <a:rPr lang="uk-UA" sz="2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Знання</a:t>
                      </a:r>
                      <a:r>
                        <a:rPr lang="uk-UA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означень та способів розв’язання ірраціональних, </a:t>
                      </a:r>
                      <a:r>
                        <a:rPr lang="uk-UA" sz="2000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показникових</a:t>
                      </a:r>
                      <a:r>
                        <a:rPr lang="uk-UA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логарифмічних рівнянь і нерівностей, </a:t>
                      </a:r>
                      <a:r>
                        <a:rPr lang="uk-UA" sz="2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вміння</a:t>
                      </a:r>
                      <a:r>
                        <a:rPr lang="uk-UA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їх розв’язувати цими способами.</a:t>
                      </a:r>
                      <a:endParaRPr lang="ru-RU" sz="20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bg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2134525"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Wingdings"/>
                        <a:buChar char=""/>
                        <a:tabLst>
                          <a:tab pos="457200" algn="l"/>
                        </a:tabLst>
                      </a:pPr>
                      <a:r>
                        <a:rPr lang="uk-UA" sz="2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+mn-cs"/>
                        </a:rPr>
                        <a:t>ІІІ (перетворювальна) – </a:t>
                      </a:r>
                      <a:r>
                        <a:rPr lang="uk-UA" sz="2800" b="1" u="sng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+mn-cs"/>
                        </a:rPr>
                        <a:t>перетворення виразів  в більш зручні для певних умов</a:t>
                      </a:r>
                      <a:r>
                        <a:rPr lang="uk-UA" sz="2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+mn-cs"/>
                        </a:rPr>
                        <a:t>. </a:t>
                      </a:r>
                      <a:endParaRPr lang="ru-RU" sz="2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  <a:alpha val="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 defTabSz="914400" rtl="0" eaLnBrk="1" latinLnBrk="0" hangingPunct="1">
                        <a:spcAft>
                          <a:spcPts val="0"/>
                        </a:spcAft>
                        <a:buFont typeface="Wingdings"/>
                        <a:buChar char=""/>
                        <a:tabLst>
                          <a:tab pos="457200" algn="l"/>
                        </a:tabLst>
                      </a:pPr>
                      <a:r>
                        <a:rPr lang="uk-UA" sz="2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Знання</a:t>
                      </a:r>
                      <a:r>
                        <a:rPr lang="uk-UA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означень та властивостей степенів, коренів, логарифмів, </a:t>
                      </a:r>
                      <a:r>
                        <a:rPr lang="uk-UA" sz="20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вміння </a:t>
                      </a:r>
                      <a:r>
                        <a:rPr lang="uk-UA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перетворювати вирази, які їх містять. </a:t>
                      </a:r>
                      <a:endParaRPr lang="ru-RU" sz="20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bg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Орбита">
  <a:themeElements>
    <a:clrScheme name="Орбита 16">
      <a:dk1>
        <a:srgbClr val="000099"/>
      </a:dk1>
      <a:lt1>
        <a:srgbClr val="C3C3D7"/>
      </a:lt1>
      <a:dk2>
        <a:srgbClr val="FFFF00"/>
      </a:dk2>
      <a:lt2>
        <a:srgbClr val="FFFF66"/>
      </a:lt2>
      <a:accent1>
        <a:srgbClr val="66667E"/>
      </a:accent1>
      <a:accent2>
        <a:srgbClr val="E4DF09"/>
      </a:accent2>
      <a:accent3>
        <a:srgbClr val="DEDEE8"/>
      </a:accent3>
      <a:accent4>
        <a:srgbClr val="000082"/>
      </a:accent4>
      <a:accent5>
        <a:srgbClr val="B8B8C0"/>
      </a:accent5>
      <a:accent6>
        <a:srgbClr val="CFCA07"/>
      </a:accent6>
      <a:hlink>
        <a:srgbClr val="6600CC"/>
      </a:hlink>
      <a:folHlink>
        <a:srgbClr val="FFFF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10">
        <a:dk1>
          <a:srgbClr val="000099"/>
        </a:dk1>
        <a:lt1>
          <a:srgbClr val="AAAAC6"/>
        </a:lt1>
        <a:dk2>
          <a:srgbClr val="FFFFCC"/>
        </a:dk2>
        <a:lt2>
          <a:srgbClr val="FFFFFF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000082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11">
        <a:dk1>
          <a:srgbClr val="000099"/>
        </a:dk1>
        <a:lt1>
          <a:srgbClr val="AAAAC6"/>
        </a:lt1>
        <a:dk2>
          <a:srgbClr val="FFFF00"/>
        </a:dk2>
        <a:lt2>
          <a:srgbClr val="FFFFFF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000082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12">
        <a:dk1>
          <a:srgbClr val="000099"/>
        </a:dk1>
        <a:lt1>
          <a:srgbClr val="AAAAC6"/>
        </a:lt1>
        <a:dk2>
          <a:srgbClr val="FFFF00"/>
        </a:dk2>
        <a:lt2>
          <a:srgbClr val="FFFFFF"/>
        </a:lt2>
        <a:accent1>
          <a:srgbClr val="66667E"/>
        </a:accent1>
        <a:accent2>
          <a:srgbClr val="E4DF09"/>
        </a:accent2>
        <a:accent3>
          <a:srgbClr val="D2D2DF"/>
        </a:accent3>
        <a:accent4>
          <a:srgbClr val="000082"/>
        </a:accent4>
        <a:accent5>
          <a:srgbClr val="B8B8C0"/>
        </a:accent5>
        <a:accent6>
          <a:srgbClr val="CFCA07"/>
        </a:accent6>
        <a:hlink>
          <a:srgbClr val="6600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13">
        <a:dk1>
          <a:srgbClr val="000099"/>
        </a:dk1>
        <a:lt1>
          <a:srgbClr val="AAAAC6"/>
        </a:lt1>
        <a:dk2>
          <a:srgbClr val="FFFF00"/>
        </a:dk2>
        <a:lt2>
          <a:srgbClr val="FFFFFF"/>
        </a:lt2>
        <a:accent1>
          <a:srgbClr val="66667E"/>
        </a:accent1>
        <a:accent2>
          <a:srgbClr val="E4DF09"/>
        </a:accent2>
        <a:accent3>
          <a:srgbClr val="D2D2DF"/>
        </a:accent3>
        <a:accent4>
          <a:srgbClr val="000082"/>
        </a:accent4>
        <a:accent5>
          <a:srgbClr val="B8B8C0"/>
        </a:accent5>
        <a:accent6>
          <a:srgbClr val="CFCA07"/>
        </a:accent6>
        <a:hlink>
          <a:srgbClr val="6600CC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14">
        <a:dk1>
          <a:srgbClr val="000099"/>
        </a:dk1>
        <a:lt1>
          <a:srgbClr val="AAAAC6"/>
        </a:lt1>
        <a:dk2>
          <a:srgbClr val="FFFF00"/>
        </a:dk2>
        <a:lt2>
          <a:srgbClr val="FFFF99"/>
        </a:lt2>
        <a:accent1>
          <a:srgbClr val="66667E"/>
        </a:accent1>
        <a:accent2>
          <a:srgbClr val="E4DF09"/>
        </a:accent2>
        <a:accent3>
          <a:srgbClr val="D2D2DF"/>
        </a:accent3>
        <a:accent4>
          <a:srgbClr val="000082"/>
        </a:accent4>
        <a:accent5>
          <a:srgbClr val="B8B8C0"/>
        </a:accent5>
        <a:accent6>
          <a:srgbClr val="CFCA07"/>
        </a:accent6>
        <a:hlink>
          <a:srgbClr val="6600CC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15">
        <a:dk1>
          <a:srgbClr val="000099"/>
        </a:dk1>
        <a:lt1>
          <a:srgbClr val="AAAAC6"/>
        </a:lt1>
        <a:dk2>
          <a:srgbClr val="FFFF00"/>
        </a:dk2>
        <a:lt2>
          <a:srgbClr val="FFFF66"/>
        </a:lt2>
        <a:accent1>
          <a:srgbClr val="66667E"/>
        </a:accent1>
        <a:accent2>
          <a:srgbClr val="E4DF09"/>
        </a:accent2>
        <a:accent3>
          <a:srgbClr val="D2D2DF"/>
        </a:accent3>
        <a:accent4>
          <a:srgbClr val="000082"/>
        </a:accent4>
        <a:accent5>
          <a:srgbClr val="B8B8C0"/>
        </a:accent5>
        <a:accent6>
          <a:srgbClr val="CFCA07"/>
        </a:accent6>
        <a:hlink>
          <a:srgbClr val="6600CC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16">
        <a:dk1>
          <a:srgbClr val="000099"/>
        </a:dk1>
        <a:lt1>
          <a:srgbClr val="C3C3D7"/>
        </a:lt1>
        <a:dk2>
          <a:srgbClr val="FFFF00"/>
        </a:dk2>
        <a:lt2>
          <a:srgbClr val="FFFF66"/>
        </a:lt2>
        <a:accent1>
          <a:srgbClr val="66667E"/>
        </a:accent1>
        <a:accent2>
          <a:srgbClr val="E4DF09"/>
        </a:accent2>
        <a:accent3>
          <a:srgbClr val="DEDEE8"/>
        </a:accent3>
        <a:accent4>
          <a:srgbClr val="000082"/>
        </a:accent4>
        <a:accent5>
          <a:srgbClr val="B8B8C0"/>
        </a:accent5>
        <a:accent6>
          <a:srgbClr val="CFCA07"/>
        </a:accent6>
        <a:hlink>
          <a:srgbClr val="6600CC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3621</TotalTime>
  <Words>533</Words>
  <Application>Microsoft Office PowerPoint</Application>
  <PresentationFormat>Экран (4:3)</PresentationFormat>
  <Paragraphs>133</Paragraphs>
  <Slides>61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3" baseType="lpstr">
      <vt:lpstr>Орбита</vt:lpstr>
      <vt:lpstr>Точечный рисунок</vt:lpstr>
      <vt:lpstr>Степенева, показникова і логарифмічна функції</vt:lpstr>
      <vt:lpstr>ГОЛОВНА МЕТА ЗАНЯТТЯ</vt:lpstr>
      <vt:lpstr>ЗАНЯТТЯ-ЗМАГАННЯ</vt:lpstr>
      <vt:lpstr>Правила поведінки під час змагання:</vt:lpstr>
      <vt:lpstr>РОЗВИВАЮЧА ТА ВИХОВНА МЕТА ЗАНЯННЯ</vt:lpstr>
      <vt:lpstr>Слайд 6</vt:lpstr>
      <vt:lpstr>Слайд 7</vt:lpstr>
      <vt:lpstr>Слайд 8</vt:lpstr>
      <vt:lpstr>Слайд 9</vt:lpstr>
      <vt:lpstr>ФАХІВЦІ З ВИЗНАЧЕНЬ ФУНКЦІЙ</vt:lpstr>
      <vt:lpstr>Слайд 11</vt:lpstr>
      <vt:lpstr>Слайд 12</vt:lpstr>
      <vt:lpstr>Слайд 13</vt:lpstr>
      <vt:lpstr>Слайд 14</vt:lpstr>
      <vt:lpstr>Степенева, показникова і логарифмічна функції</vt:lpstr>
      <vt:lpstr>Гра</vt:lpstr>
      <vt:lpstr>Обчислити:</vt:lpstr>
      <vt:lpstr>Відповідь:</vt:lpstr>
      <vt:lpstr>Обчислити:</vt:lpstr>
      <vt:lpstr>Відповідь:</vt:lpstr>
      <vt:lpstr>Обчислити:</vt:lpstr>
      <vt:lpstr>Відповідь:</vt:lpstr>
      <vt:lpstr>Обчислити:</vt:lpstr>
      <vt:lpstr>Відповідь:</vt:lpstr>
      <vt:lpstr>Обчислити:</vt:lpstr>
      <vt:lpstr>Відповідь:</vt:lpstr>
      <vt:lpstr>Обчислити:</vt:lpstr>
      <vt:lpstr>Відповідь:</vt:lpstr>
      <vt:lpstr>Слайд 29</vt:lpstr>
      <vt:lpstr>Відповідь:</vt:lpstr>
      <vt:lpstr>Обчислити:</vt:lpstr>
      <vt:lpstr>Відповідь:</vt:lpstr>
      <vt:lpstr>Обчислити:</vt:lpstr>
      <vt:lpstr>Відповідь:</vt:lpstr>
      <vt:lpstr>Обчислити:</vt:lpstr>
      <vt:lpstr>Відповідь:</vt:lpstr>
      <vt:lpstr>Обчислити:</vt:lpstr>
      <vt:lpstr>Відповідь:</vt:lpstr>
      <vt:lpstr>Обчислити:</vt:lpstr>
      <vt:lpstr>Відповідь:</vt:lpstr>
      <vt:lpstr>Обчислити:</vt:lpstr>
      <vt:lpstr>Відповідь:</vt:lpstr>
      <vt:lpstr>Обчислити:</vt:lpstr>
      <vt:lpstr>Відповідь:</vt:lpstr>
      <vt:lpstr>Обчислити:</vt:lpstr>
      <vt:lpstr>Відповідь:</vt:lpstr>
      <vt:lpstr>Слайд 47</vt:lpstr>
      <vt:lpstr>Естафета</vt:lpstr>
      <vt:lpstr>Слайд 49</vt:lpstr>
      <vt:lpstr>Розв’язати рівняння та нерівність:</vt:lpstr>
      <vt:lpstr>Розв’язання:</vt:lpstr>
      <vt:lpstr>Розв’язання:</vt:lpstr>
      <vt:lpstr>Розв’язання:</vt:lpstr>
      <vt:lpstr>Графічні  генії </vt:lpstr>
      <vt:lpstr>Розв’яжіть  графічно  рівняння  :</vt:lpstr>
      <vt:lpstr>Відповіді:</vt:lpstr>
      <vt:lpstr>Розв’яжіть  графічно  нерівності:</vt:lpstr>
      <vt:lpstr>Відповіді:</vt:lpstr>
      <vt:lpstr>Домашнє завдання:</vt:lpstr>
      <vt:lpstr>Слайд 60</vt:lpstr>
      <vt:lpstr>ДЯКУЮ ЗА ЗАНЯТТЯ!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Владимир</dc:creator>
  <cp:lastModifiedBy>Admin</cp:lastModifiedBy>
  <cp:revision>450</cp:revision>
  <cp:lastPrinted>1601-01-01T00:00:00Z</cp:lastPrinted>
  <dcterms:created xsi:type="dcterms:W3CDTF">1601-01-01T00:00:00Z</dcterms:created>
  <dcterms:modified xsi:type="dcterms:W3CDTF">2017-05-22T20:09:20Z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