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39"/>
  </p:notesMasterIdLst>
  <p:sldIdLst>
    <p:sldId id="256" r:id="rId2"/>
    <p:sldId id="305" r:id="rId3"/>
    <p:sldId id="307" r:id="rId4"/>
    <p:sldId id="257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4" r:id="rId18"/>
    <p:sldId id="285" r:id="rId19"/>
    <p:sldId id="286" r:id="rId20"/>
    <p:sldId id="287" r:id="rId21"/>
    <p:sldId id="283" r:id="rId22"/>
    <p:sldId id="288" r:id="rId23"/>
    <p:sldId id="289" r:id="rId24"/>
    <p:sldId id="290" r:id="rId25"/>
    <p:sldId id="298" r:id="rId26"/>
    <p:sldId id="296" r:id="rId27"/>
    <p:sldId id="297" r:id="rId28"/>
    <p:sldId id="292" r:id="rId29"/>
    <p:sldId id="295" r:id="rId30"/>
    <p:sldId id="294" r:id="rId31"/>
    <p:sldId id="299" r:id="rId32"/>
    <p:sldId id="300" r:id="rId33"/>
    <p:sldId id="301" r:id="rId34"/>
    <p:sldId id="302" r:id="rId35"/>
    <p:sldId id="303" r:id="rId36"/>
    <p:sldId id="304" r:id="rId37"/>
    <p:sldId id="306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333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2" autoAdjust="0"/>
    <p:restoredTop sz="94660"/>
  </p:normalViewPr>
  <p:slideViewPr>
    <p:cSldViewPr>
      <p:cViewPr>
        <p:scale>
          <a:sx n="80" d="100"/>
          <a:sy n="80" d="100"/>
        </p:scale>
        <p:origin x="-118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44;&#1110;&#1072;&#1075;&#1088;&#1072;&#1084;&#1072;%20&#1091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Аркуш1!$A$2</c:f>
              <c:strCache>
                <c:ptCount val="1"/>
                <c:pt idx="0">
                  <c:v>Остроградський  Михайло Васильович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Вороний Георгій Феодосович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Аркуш1!$B$3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Левицький Володимир Йосипович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Аркуш1!$B$4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3"/>
          <c:order val="3"/>
          <c:tx>
            <c:strRef>
              <c:f>Аркуш1!$A$5</c:f>
              <c:strCache>
                <c:ptCount val="1"/>
                <c:pt idx="0">
                  <c:v>Астряб Олександр Матвійович  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Аркуш1!$B$5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4"/>
          <c:order val="4"/>
          <c:tx>
            <c:strRef>
              <c:f>Аркуш1!$A$6</c:f>
              <c:strCache>
                <c:ptCount val="1"/>
                <c:pt idx="0">
                  <c:v>Чайковський Микола Андрійович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Аркуш1!$B$6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5"/>
          <c:order val="5"/>
          <c:tx>
            <c:strRef>
              <c:f>Аркуш1!$A$7</c:f>
              <c:strCache>
                <c:ptCount val="1"/>
                <c:pt idx="0">
                  <c:v>Зарицький Мирон Онуфрійович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Аркуш1!$B$7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6"/>
          <c:order val="6"/>
          <c:tx>
            <c:strRef>
              <c:f>Аркуш1!$A$8</c:f>
              <c:strCache>
                <c:ptCount val="1"/>
                <c:pt idx="0">
                  <c:v>Банах Стефан Степанович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Аркуш1!$B$8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7"/>
          <c:order val="7"/>
          <c:tx>
            <c:strRef>
              <c:f>Аркуш1!$A$9</c:f>
              <c:strCache>
                <c:ptCount val="1"/>
                <c:pt idx="0">
                  <c:v>Кравчук Михайло Пилипович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Аркуш1!$B$9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8"/>
          <c:order val="8"/>
          <c:tx>
            <c:strRef>
              <c:f>Аркуш1!$A$10</c:f>
              <c:strCache>
                <c:ptCount val="1"/>
                <c:pt idx="0">
                  <c:v>Латишева Клавдія Яківна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Аркуш1!$B$10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9"/>
          <c:order val="9"/>
          <c:tx>
            <c:strRef>
              <c:f>Аркуш1!$A$11</c:f>
              <c:strCache>
                <c:ptCount val="1"/>
                <c:pt idx="0">
                  <c:v>Боголюбов Микола Миколайович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Аркуш1!$B$11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0"/>
          <c:order val="10"/>
          <c:tx>
            <c:strRef>
              <c:f>Аркуш1!$A$12</c:f>
              <c:strCache>
                <c:ptCount val="1"/>
                <c:pt idx="0">
                  <c:v>Митропольський Юрій Олексійович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1"/>
          <c:order val="11"/>
          <c:tx>
            <c:strRef>
              <c:f>Аркуш1!$A$13</c:f>
              <c:strCache>
                <c:ptCount val="1"/>
                <c:pt idx="0">
                  <c:v>Дубинчук Олена Степанівна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Аркуш1!$B$13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2"/>
          <c:order val="12"/>
          <c:tx>
            <c:strRef>
              <c:f>Аркуш1!$A$14</c:f>
              <c:strCache>
                <c:ptCount val="1"/>
                <c:pt idx="0">
                  <c:v>Глушков Віктор Михайлович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3"/>
          <c:order val="13"/>
          <c:tx>
            <c:strRef>
              <c:f>Аркуш1!$A$15</c:f>
              <c:strCache>
                <c:ptCount val="1"/>
                <c:pt idx="0">
                  <c:v>Олійник Ольга Арсенівна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Аркуш1!$B$15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4"/>
          <c:order val="14"/>
          <c:tx>
            <c:strRef>
              <c:f>Аркуш1!$A$16</c:f>
              <c:strCache>
                <c:ptCount val="1"/>
                <c:pt idx="0">
                  <c:v>Слуцький Євген Євгенович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Аркуш1!$B$16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5"/>
          <c:order val="15"/>
          <c:tx>
            <c:strRef>
              <c:f>Аркуш1!$A$17</c:f>
              <c:strCache>
                <c:ptCount val="1"/>
                <c:pt idx="0">
                  <c:v>Далецький Юрій Львович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Аркуш1!$B$17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6"/>
          <c:order val="16"/>
          <c:tx>
            <c:strRef>
              <c:f>Аркуш1!$A$18</c:f>
              <c:strCache>
                <c:ptCount val="1"/>
                <c:pt idx="0">
                  <c:v>Скороход Анатолій Володимирович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Аркуш1!$B$18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7"/>
          <c:order val="17"/>
          <c:tx>
            <c:strRef>
              <c:f>Аркуш1!$A$19</c:f>
              <c:strCache>
                <c:ptCount val="1"/>
                <c:pt idx="0">
                  <c:v>Вірченко Ніна Опанасівна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Аркуш1!$B$19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8"/>
          <c:order val="18"/>
          <c:tx>
            <c:strRef>
              <c:f>Аркуш1!$A$20</c:f>
              <c:strCache>
                <c:ptCount val="1"/>
                <c:pt idx="0">
                  <c:v>Самойленко Анатолій Михайлович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Аркуш1!$B$20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19"/>
          <c:order val="19"/>
          <c:tx>
            <c:strRef>
              <c:f>Аркуш1!$A$21</c:f>
              <c:strCache>
                <c:ptCount val="1"/>
                <c:pt idx="0">
                  <c:v>Сита Галина Миколаївна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Аркуш1!$B$21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0"/>
          <c:order val="20"/>
          <c:tx>
            <c:strRef>
              <c:f>Аркуш1!$A$22</c:f>
              <c:strCache>
                <c:ptCount val="1"/>
                <c:pt idx="0">
                  <c:v>Панішева Ольга Вікторівна </c:v>
                </c:pt>
              </c:strCache>
            </c:strRef>
          </c:tx>
          <c:cat>
            <c:strRef>
              <c:f>Аркуш1!$B$1</c:f>
              <c:strCache>
                <c:ptCount val="1"/>
                <c:pt idx="0">
                  <c:v>Рівень матеріального забезпечення</c:v>
                </c:pt>
              </c:strCache>
            </c:strRef>
          </c:cat>
          <c:val>
            <c:numRef>
              <c:f>Аркуш1!$B$22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hape val="cylinder"/>
        <c:axId val="67371392"/>
        <c:axId val="67372928"/>
        <c:axId val="0"/>
      </c:bar3DChart>
      <c:catAx>
        <c:axId val="6737139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67372928"/>
        <c:crosses val="autoZero"/>
        <c:auto val="1"/>
        <c:lblAlgn val="ctr"/>
        <c:lblOffset val="100"/>
      </c:catAx>
      <c:valAx>
        <c:axId val="67372928"/>
        <c:scaling>
          <c:orientation val="minMax"/>
        </c:scaling>
        <c:axPos val="l"/>
        <c:majorGridlines/>
        <c:numFmt formatCode="General" sourceLinked="1"/>
        <c:tickLblPos val="nextTo"/>
        <c:crossAx val="67371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486543301473716"/>
          <c:y val="2.6370185802140792E-2"/>
          <c:w val="0.26743636557606792"/>
          <c:h val="0.78087884706911015"/>
        </c:manualLayout>
      </c:layout>
      <c:txPr>
        <a:bodyPr/>
        <a:lstStyle/>
        <a:p>
          <a:pPr>
            <a:defRPr sz="800"/>
          </a:pPr>
          <a:endParaRPr lang="uk-UA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'[Діаграма у Microsoft Office PowerPoint]Аркуш1'!$B$1</c:f>
              <c:strCache>
                <c:ptCount val="1"/>
                <c:pt idx="0">
                  <c:v>Вік </c:v>
                </c:pt>
              </c:strCache>
            </c:strRef>
          </c:tx>
          <c:dLbls>
            <c:showVal val="1"/>
          </c:dLbls>
          <c:cat>
            <c:strRef>
              <c:f>'[Діаграма у Microsoft Office PowerPoint]Аркуш1'!$A$2:$A$22</c:f>
              <c:strCache>
                <c:ptCount val="21"/>
                <c:pt idx="0">
                  <c:v>Остроградський Михайло Васильович  </c:v>
                </c:pt>
                <c:pt idx="1">
                  <c:v>Вороний Георгій  Феодосович  </c:v>
                </c:pt>
                <c:pt idx="2">
                  <c:v>Левицький Володимир Йосипович  </c:v>
                </c:pt>
                <c:pt idx="3">
                  <c:v>Астряб Олександр Матвійович   </c:v>
                </c:pt>
                <c:pt idx="4">
                  <c:v>Чайковський Микола Андрійович  </c:v>
                </c:pt>
                <c:pt idx="5">
                  <c:v>Зарицький Мирон Онуфрійович  </c:v>
                </c:pt>
                <c:pt idx="6">
                  <c:v>Банах Стефан Степанович  </c:v>
                </c:pt>
                <c:pt idx="7">
                  <c:v>Кравчук Михайло Пилипович  </c:v>
                </c:pt>
                <c:pt idx="8">
                  <c:v>Латишева Клавдія Яківна  </c:v>
                </c:pt>
                <c:pt idx="9">
                  <c:v>Боголюбов Микола Миколайович  </c:v>
                </c:pt>
                <c:pt idx="10">
                  <c:v>Митропольський Юрій Олексійович  </c:v>
                </c:pt>
                <c:pt idx="11">
                  <c:v>Дубинчук Олена Степанівна  </c:v>
                </c:pt>
                <c:pt idx="12">
                  <c:v>Глушков Віктор Михайлович  </c:v>
                </c:pt>
                <c:pt idx="13">
                  <c:v>Олійник Ольга Арсенівна  </c:v>
                </c:pt>
                <c:pt idx="14">
                  <c:v>Слуцький Євген Євгенович  </c:v>
                </c:pt>
                <c:pt idx="15">
                  <c:v>Далецький Юрій Львович  </c:v>
                </c:pt>
                <c:pt idx="16">
                  <c:v>Скороход Анатолій Володимирович </c:v>
                </c:pt>
                <c:pt idx="17">
                  <c:v>Вірченко Ніна Опанасівна  </c:v>
                </c:pt>
                <c:pt idx="18">
                  <c:v>Самойленко Анатолій Михайлович  </c:v>
                </c:pt>
                <c:pt idx="19">
                  <c:v>Сита Галина Миколаївна  </c:v>
                </c:pt>
                <c:pt idx="20">
                  <c:v>Панішева Ольга Вікторівна  </c:v>
                </c:pt>
              </c:strCache>
            </c:strRef>
          </c:cat>
          <c:val>
            <c:numRef>
              <c:f>'[Діаграма у Microsoft Office PowerPoint]Аркуш1'!$B$2:$B$22</c:f>
              <c:numCache>
                <c:formatCode>General</c:formatCode>
                <c:ptCount val="21"/>
                <c:pt idx="0">
                  <c:v>61</c:v>
                </c:pt>
                <c:pt idx="1">
                  <c:v>40</c:v>
                </c:pt>
                <c:pt idx="2">
                  <c:v>84</c:v>
                </c:pt>
                <c:pt idx="3">
                  <c:v>83</c:v>
                </c:pt>
                <c:pt idx="4">
                  <c:v>83</c:v>
                </c:pt>
                <c:pt idx="5">
                  <c:v>72</c:v>
                </c:pt>
                <c:pt idx="6">
                  <c:v>53</c:v>
                </c:pt>
                <c:pt idx="7">
                  <c:v>50</c:v>
                </c:pt>
                <c:pt idx="8">
                  <c:v>31</c:v>
                </c:pt>
                <c:pt idx="9">
                  <c:v>83</c:v>
                </c:pt>
                <c:pt idx="10">
                  <c:v>91</c:v>
                </c:pt>
                <c:pt idx="11">
                  <c:v>75</c:v>
                </c:pt>
                <c:pt idx="12">
                  <c:v>59</c:v>
                </c:pt>
                <c:pt idx="13">
                  <c:v>76</c:v>
                </c:pt>
                <c:pt idx="14">
                  <c:v>68</c:v>
                </c:pt>
                <c:pt idx="15">
                  <c:v>70</c:v>
                </c:pt>
                <c:pt idx="16">
                  <c:v>80</c:v>
                </c:pt>
                <c:pt idx="17">
                  <c:v>85</c:v>
                </c:pt>
                <c:pt idx="18">
                  <c:v>77</c:v>
                </c:pt>
                <c:pt idx="19">
                  <c:v>75</c:v>
                </c:pt>
                <c:pt idx="20">
                  <c:v>46</c:v>
                </c:pt>
              </c:numCache>
            </c:numRef>
          </c:val>
        </c:ser>
        <c:dLbls>
          <c:showVal val="1"/>
        </c:dLbls>
        <c:gapWidth val="75"/>
        <c:axId val="67393024"/>
        <c:axId val="67394560"/>
      </c:barChart>
      <c:catAx>
        <c:axId val="67393024"/>
        <c:scaling>
          <c:orientation val="minMax"/>
        </c:scaling>
        <c:axPos val="l"/>
        <c:majorTickMark val="none"/>
        <c:tickLblPos val="nextTo"/>
        <c:crossAx val="67394560"/>
        <c:crosses val="autoZero"/>
        <c:auto val="1"/>
        <c:lblAlgn val="l"/>
        <c:lblOffset val="100"/>
      </c:catAx>
      <c:valAx>
        <c:axId val="67394560"/>
        <c:scaling>
          <c:orientation val="minMax"/>
        </c:scaling>
        <c:axPos val="b"/>
        <c:numFmt formatCode="General" sourceLinked="1"/>
        <c:majorTickMark val="none"/>
        <c:tickLblPos val="nextTo"/>
        <c:crossAx val="67393024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87B6F-E4E6-41FF-8F4D-756F3B3B7D20}" type="datetimeFigureOut">
              <a:rPr lang="uk-UA" smtClean="0"/>
              <a:pPr/>
              <a:t>28.05.2017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5FFBB-BA6E-4CD7-834E-9F404F7341FA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24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25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26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27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28</a:t>
            </a:fld>
            <a:endParaRPr 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29</a:t>
            </a:fld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30</a:t>
            </a:fld>
            <a:endParaRPr lang="uk-U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BB-BA6E-4CD7-834E-9F404F7341FA}" type="slidenum">
              <a:rPr lang="uk-UA" smtClean="0"/>
              <a:pPr/>
              <a:t>36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й трикут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іліні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іліні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іліні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 сполучна ліні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B68AD6A-4509-46C7-BB32-36D93DF83C2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4155E-01A3-4325-95BC-F2292812B10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972373-3368-47C8-AFBD-934CB1E7817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20E559-4919-47C9-9C4E-BDDFF914F42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6296C-84CC-499D-BF55-88B35129B6E3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EBC8F-C93A-4707-AFD6-23D8315AC02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DE6927-685F-42EB-9FC0-2A1DB53536E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50D71D-F217-4B56-968B-692F45542A0B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DD8A8C-6451-4D65-93D9-13EE3D38CB7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5D879-989E-46E5-9C09-7DD0E5EBE35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F16BD1D-8846-4509-9DD3-FAF3133AB6D5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іліні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кутний трикут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 сполучна ліні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іліні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іліні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кутний трикут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 сполучна ліні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7D718E5-0830-4D03-8037-894D6053DD8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s.gov.ua/Person/G/PublishingImages/Glushkov.gi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tu-kpi.kiev.ua/gallery/albums/newspaper-2008/801-7-samoylenko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afia.org.ua/wp-content/uploads/2012/01/51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afia.org.ua/wp-content/uploads/2012/01/51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285720" y="4921202"/>
            <a:ext cx="6419344" cy="19367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7" name="Прямокутник 6"/>
          <p:cNvSpPr/>
          <p:nvPr/>
        </p:nvSpPr>
        <p:spPr>
          <a:xfrm>
            <a:off x="500034" y="1714488"/>
            <a:ext cx="843211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uk-UA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</a:rPr>
              <a:t>«Українські </a:t>
            </a:r>
            <a:r>
              <a:rPr kumimoji="0" lang="en-US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</a:rPr>
              <a:t> </a:t>
            </a:r>
            <a:r>
              <a:rPr kumimoji="0" lang="uk-UA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</a:rPr>
              <a:t>математики</a:t>
            </a:r>
            <a:r>
              <a:rPr kumimoji="0" lang="ru-RU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</a:rPr>
              <a:t> – </a:t>
            </a:r>
            <a:endParaRPr kumimoji="0" lang="en-US" sz="4800" b="1" i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Book Antiqua" pitchFamily="18" charset="0"/>
              <a:ea typeface="Times New Roman" pitchFamily="18" charset="0"/>
            </a:endParaRPr>
          </a:p>
          <a:p>
            <a:pPr algn="ctr"/>
            <a:r>
              <a:rPr kumimoji="0" lang="uk-UA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</a:rPr>
              <a:t>яскраві зорі </a:t>
            </a:r>
            <a:endParaRPr kumimoji="0" lang="en-US" sz="4800" b="1" i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Book Antiqua" pitchFamily="18" charset="0"/>
              <a:ea typeface="Times New Roman" pitchFamily="18" charset="0"/>
            </a:endParaRPr>
          </a:p>
          <a:p>
            <a:pPr algn="ctr"/>
            <a:r>
              <a:rPr kumimoji="0" lang="uk-UA" sz="4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Book Antiqua" pitchFamily="18" charset="0"/>
                <a:ea typeface="Times New Roman" pitchFamily="18" charset="0"/>
              </a:rPr>
              <a:t>на науковому небокраї»</a:t>
            </a:r>
            <a:endParaRPr lang="uk-UA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00298" y="642918"/>
            <a:ext cx="385394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ПРОЕКТ</a:t>
            </a:r>
            <a:endParaRPr lang="uk-UA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28596" y="1928802"/>
            <a:ext cx="578647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ru-RU" b="1" i="1" dirty="0" err="1" smtClean="0">
                <a:latin typeface="Bookman Old Style" pitchFamily="18" charset="0"/>
              </a:rPr>
              <a:t>Відношення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Банаха</a:t>
            </a:r>
            <a:r>
              <a:rPr lang="ru-RU" b="1" i="1" dirty="0" smtClean="0">
                <a:latin typeface="Bookman Old Style" pitchFamily="18" charset="0"/>
              </a:rPr>
              <a:t> до математики </a:t>
            </a:r>
            <a:r>
              <a:rPr lang="ru-RU" b="1" i="1" dirty="0" err="1" smtClean="0">
                <a:latin typeface="Bookman Old Style" pitchFamily="18" charset="0"/>
              </a:rPr>
              <a:t>містять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його</a:t>
            </a:r>
            <a:r>
              <a:rPr lang="ru-RU" b="1" i="1" dirty="0" smtClean="0">
                <a:latin typeface="Bookman Old Style" pitchFamily="18" charset="0"/>
              </a:rPr>
              <a:t> слова: "Математика </a:t>
            </a:r>
            <a:r>
              <a:rPr lang="ru-RU" b="1" i="1" dirty="0" err="1" smtClean="0">
                <a:latin typeface="Bookman Old Style" pitchFamily="18" charset="0"/>
              </a:rPr>
              <a:t>є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найгарнішим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найпотужнішим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витвором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людського</a:t>
            </a:r>
            <a:r>
              <a:rPr lang="ru-RU" b="1" i="1" dirty="0" smtClean="0">
                <a:latin typeface="Bookman Old Style" pitchFamily="18" charset="0"/>
              </a:rPr>
              <a:t> духу. Математика </a:t>
            </a:r>
            <a:r>
              <a:rPr lang="ru-RU" b="1" i="1" dirty="0" err="1" smtClean="0">
                <a:latin typeface="Bookman Old Style" pitchFamily="18" charset="0"/>
              </a:rPr>
              <a:t>є</a:t>
            </a:r>
            <a:r>
              <a:rPr lang="ru-RU" b="1" i="1" dirty="0" smtClean="0">
                <a:latin typeface="Bookman Old Style" pitchFamily="18" charset="0"/>
              </a:rPr>
              <a:t> так </a:t>
            </a:r>
            <a:r>
              <a:rPr lang="ru-RU" b="1" i="1" dirty="0" err="1" smtClean="0">
                <a:latin typeface="Bookman Old Style" pitchFamily="18" charset="0"/>
              </a:rPr>
              <a:t>давня</a:t>
            </a:r>
            <a:r>
              <a:rPr lang="ru-RU" b="1" i="1" dirty="0" smtClean="0">
                <a:latin typeface="Bookman Old Style" pitchFamily="18" charset="0"/>
              </a:rPr>
              <a:t>, як </a:t>
            </a:r>
            <a:r>
              <a:rPr lang="ru-RU" b="1" i="1" dirty="0" err="1" smtClean="0">
                <a:latin typeface="Bookman Old Style" pitchFamily="18" charset="0"/>
              </a:rPr>
              <a:t>давньою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є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людина</a:t>
            </a:r>
            <a:r>
              <a:rPr lang="ru-RU" b="1" i="1" dirty="0" smtClean="0">
                <a:latin typeface="Bookman Old Style" pitchFamily="18" charset="0"/>
              </a:rPr>
              <a:t>.«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(30.03.1892р. – 31.08.1945р.)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500166" y="285728"/>
            <a:ext cx="56755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Банах </a:t>
            </a:r>
            <a:r>
              <a:rPr lang="uk-UA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стефан</a:t>
            </a:r>
            <a:r>
              <a:rPr lang="uk-UA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стефанович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214818"/>
            <a:ext cx="83582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/>
            <a:r>
              <a:rPr lang="uk-UA" dirty="0" smtClean="0">
                <a:latin typeface="+mn-lt"/>
              </a:rPr>
              <a:t>Загальна кількість публікацій Банаха виносить 58 позицій, з них 6 посмертних публікацій. Хоча функціональний аналіз був основною ділянкою праці Банаха і результати в цій галузі принесли йому світову славу, але він має великі заслуги рівно як в інших ділянках математики. До них належать теорія функцій, теорія ортогональних рядів, теорія міри і теорія множин.</a:t>
            </a:r>
            <a:endParaRPr lang="ru-RU" dirty="0" smtClean="0">
              <a:latin typeface="+mn-lt"/>
              <a:cs typeface="Lucida Sans Unicode" pitchFamily="34" charset="0"/>
            </a:endParaRPr>
          </a:p>
        </p:txBody>
      </p:sp>
      <p:pic>
        <p:nvPicPr>
          <p:cNvPr id="1026" name="Picture 2" descr="http://www.lnu.edu.ua/faculty/mechmat/history/pictures/banach-ma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071546"/>
            <a:ext cx="2677692" cy="310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57158" y="1214422"/>
            <a:ext cx="571504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ru-RU" b="1" i="1" dirty="0" smtClean="0">
                <a:latin typeface="Bookman Old Style" pitchFamily="18" charset="0"/>
              </a:rPr>
              <a:t>"Михайло Кравчук - математик широкого масштабу. </a:t>
            </a:r>
            <a:r>
              <a:rPr lang="ru-RU" b="1" i="1" dirty="0" err="1" smtClean="0">
                <a:latin typeface="Bookman Old Style" pitchFamily="18" charset="0"/>
              </a:rPr>
              <a:t>Його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ім'я</a:t>
            </a:r>
            <a:r>
              <a:rPr lang="ru-RU" b="1" i="1" dirty="0" smtClean="0">
                <a:latin typeface="Bookman Old Style" pitchFamily="18" charset="0"/>
              </a:rPr>
              <a:t> добре </a:t>
            </a:r>
            <a:r>
              <a:rPr lang="ru-RU" b="1" i="1" dirty="0" err="1" smtClean="0">
                <a:latin typeface="Bookman Old Style" pitchFamily="18" charset="0"/>
              </a:rPr>
              <a:t>відоме</a:t>
            </a:r>
            <a:r>
              <a:rPr lang="ru-RU" b="1" i="1" dirty="0" smtClean="0">
                <a:latin typeface="Bookman Old Style" pitchFamily="18" charset="0"/>
              </a:rPr>
              <a:t> у </a:t>
            </a:r>
            <a:r>
              <a:rPr lang="ru-RU" b="1" i="1" dirty="0" err="1" smtClean="0">
                <a:latin typeface="Bookman Old Style" pitchFamily="18" charset="0"/>
              </a:rPr>
              <a:t>світовій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математичній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науці</a:t>
            </a:r>
            <a:r>
              <a:rPr lang="ru-RU" b="1" i="1" dirty="0" smtClean="0">
                <a:latin typeface="Bookman Old Style" pitchFamily="18" charset="0"/>
              </a:rPr>
              <a:t>. </a:t>
            </a:r>
            <a:r>
              <a:rPr lang="ru-RU" b="1" i="1" dirty="0" err="1" smtClean="0">
                <a:latin typeface="Bookman Old Style" pitchFamily="18" charset="0"/>
              </a:rPr>
              <a:t>Світ</a:t>
            </a:r>
            <a:r>
              <a:rPr lang="ru-RU" b="1" i="1" dirty="0" smtClean="0">
                <a:latin typeface="Bookman Old Style" pitchFamily="18" charset="0"/>
              </a:rPr>
              <a:t> не знав </a:t>
            </a:r>
            <a:r>
              <a:rPr lang="ru-RU" b="1" i="1" dirty="0" err="1" smtClean="0">
                <a:latin typeface="Bookman Old Style" pitchFamily="18" charset="0"/>
              </a:rPr>
              <a:t>лише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що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він</a:t>
            </a:r>
            <a:r>
              <a:rPr lang="ru-RU" b="1" i="1" dirty="0" smtClean="0">
                <a:latin typeface="Bookman Old Style" pitchFamily="18" charset="0"/>
              </a:rPr>
              <a:t> - </a:t>
            </a:r>
            <a:r>
              <a:rPr lang="ru-RU" b="1" i="1" dirty="0" err="1" smtClean="0">
                <a:latin typeface="Bookman Old Style" pitchFamily="18" charset="0"/>
              </a:rPr>
              <a:t>українець</a:t>
            </a:r>
            <a:r>
              <a:rPr lang="ru-RU" b="1" i="1" dirty="0" smtClean="0">
                <a:latin typeface="Bookman Old Style" pitchFamily="18" charset="0"/>
              </a:rPr>
              <a:t>." 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  <a:p>
            <a:pPr indent="273050"/>
            <a:r>
              <a:rPr lang="ru-RU" b="1" i="1" dirty="0" smtClean="0">
                <a:latin typeface="Bookman Old Style" pitchFamily="18" charset="0"/>
              </a:rPr>
              <a:t>М. П. Кравчук належав до тих </a:t>
            </a:r>
            <a:r>
              <a:rPr lang="ru-RU" b="1" i="1" dirty="0" err="1" smtClean="0">
                <a:latin typeface="Bookman Old Style" pitchFamily="18" charset="0"/>
              </a:rPr>
              <a:t>учених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чиї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праці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відкривають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нові</a:t>
            </a:r>
            <a:r>
              <a:rPr lang="ru-RU" b="1" i="1" dirty="0" smtClean="0">
                <a:latin typeface="Bookman Old Style" pitchFamily="18" charset="0"/>
              </a:rPr>
              <a:t> шляхи у </a:t>
            </a:r>
            <a:r>
              <a:rPr lang="ru-RU" b="1" i="1" dirty="0" err="1" smtClean="0">
                <a:latin typeface="Bookman Old Style" pitchFamily="18" charset="0"/>
              </a:rPr>
              <a:t>розвитку</a:t>
            </a:r>
            <a:r>
              <a:rPr lang="ru-RU" b="1" i="1" dirty="0" smtClean="0">
                <a:latin typeface="Bookman Old Style" pitchFamily="18" charset="0"/>
              </a:rPr>
              <a:t> науки </a:t>
            </a:r>
            <a:r>
              <a:rPr lang="ru-RU" b="1" i="1" dirty="0" err="1" smtClean="0">
                <a:latin typeface="Bookman Old Style" pitchFamily="18" charset="0"/>
              </a:rPr>
              <a:t>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передбачають</a:t>
            </a:r>
            <a:r>
              <a:rPr lang="ru-RU" b="1" i="1" dirty="0" smtClean="0">
                <a:latin typeface="Bookman Old Style" pitchFamily="18" charset="0"/>
              </a:rPr>
              <a:t> напрямки </a:t>
            </a:r>
            <a:r>
              <a:rPr lang="ru-RU" b="1" i="1" dirty="0" err="1" smtClean="0">
                <a:latin typeface="Bookman Old Style" pitchFamily="18" charset="0"/>
              </a:rPr>
              <a:t>її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розвитку</a:t>
            </a:r>
            <a:r>
              <a:rPr lang="ru-RU" b="1" i="1" dirty="0" smtClean="0">
                <a:latin typeface="Bookman Old Style" pitchFamily="18" charset="0"/>
              </a:rPr>
              <a:t> в </a:t>
            </a:r>
            <a:r>
              <a:rPr lang="ru-RU" b="1" i="1" dirty="0" err="1" smtClean="0">
                <a:latin typeface="Bookman Old Style" pitchFamily="18" charset="0"/>
              </a:rPr>
              <a:t>майбутньому</a:t>
            </a:r>
            <a:r>
              <a:rPr lang="ru-RU" b="1" i="1" dirty="0" smtClean="0">
                <a:latin typeface="Bookman Old Style" pitchFamily="18" charset="0"/>
              </a:rPr>
              <a:t>.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(27.09.1892р. – 09.03.1942р.)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071538" y="285728"/>
            <a:ext cx="61875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Кравчук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михайло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пилипович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214818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lvl="0" indent="355600" algn="just">
              <a:spcBef>
                <a:spcPts val="0"/>
              </a:spcBef>
              <a:buClr>
                <a:schemeClr val="accent1"/>
              </a:buClr>
              <a:buSzPct val="25000"/>
            </a:pP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Протягом усього свого життя М. Кравчук активно працював для розвитку математичних наук в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Українi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: був засновником математичних кафедр у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кiлькох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київських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iнститутах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, дбав про створення української  математичної лексики  i т.д.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Вiльно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володiючи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кiлькома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мовами,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вiн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писав ними свої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науковi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працi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, але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найчастiше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– </a:t>
            </a:r>
            <a:r>
              <a:rPr lang="uk-UA" dirty="0" err="1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рiдною</a:t>
            </a:r>
            <a:r>
              <a:rPr lang="uk-UA" dirty="0" smtClean="0">
                <a:latin typeface="+mn-lt"/>
                <a:ea typeface="Arial Unicode MS" pitchFamily="34" charset="-128"/>
                <a:cs typeface="Arial Unicode MS" pitchFamily="34" charset="-128"/>
                <a:sym typeface="Source Sans Pro"/>
              </a:rPr>
              <a:t> мовою. 	Кравчук – автор понад 180 наукових праць.</a:t>
            </a:r>
          </a:p>
          <a:p>
            <a:pPr indent="273050"/>
            <a:endParaRPr lang="ru-RU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026" name="Picture 2" descr="http://upload.wikimedia.org/wikipedia/commons/thumb/6/6f/M.Kravchuk.jpg/200px-M.Kravchu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785794"/>
            <a:ext cx="2547942" cy="3401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28596" y="1928802"/>
            <a:ext cx="571504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Bookman Old Style" pitchFamily="18" charset="0"/>
              </a:rPr>
              <a:t>Ні, не гнітять мене перестрахи й жалі, </a:t>
            </a:r>
          </a:p>
          <a:p>
            <a:r>
              <a:rPr lang="uk-UA" b="1" i="1" dirty="0" smtClean="0">
                <a:latin typeface="Bookman Old Style" pitchFamily="18" charset="0"/>
              </a:rPr>
              <a:t>Що вмерти мушу я, що строки в нас малі: </a:t>
            </a:r>
          </a:p>
          <a:p>
            <a:r>
              <a:rPr lang="uk-UA" b="1" i="1" dirty="0" smtClean="0">
                <a:latin typeface="Bookman Old Style" pitchFamily="18" charset="0"/>
              </a:rPr>
              <a:t>Того, що суджене, боятися не треба. </a:t>
            </a:r>
          </a:p>
          <a:p>
            <a:r>
              <a:rPr lang="uk-UA" b="1" i="1" dirty="0" smtClean="0">
                <a:latin typeface="Bookman Old Style" pitchFamily="18" charset="0"/>
              </a:rPr>
              <a:t>Боюсь неправедно прожити на землі. 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(11.03.1897р. – 11.05.1956р. 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85728"/>
            <a:ext cx="53957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Латишева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клавдія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яківна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3857628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lvl="0" indent="273050"/>
            <a:r>
              <a:rPr lang="uk-UA" dirty="0" smtClean="0">
                <a:latin typeface="+mn-lt"/>
              </a:rPr>
              <a:t>Науковий доробок К. Я. </a:t>
            </a:r>
            <a:r>
              <a:rPr lang="uk-UA" dirty="0" err="1" smtClean="0">
                <a:latin typeface="+mn-lt"/>
              </a:rPr>
              <a:t>Латишевої</a:t>
            </a:r>
            <a:r>
              <a:rPr lang="uk-UA" dirty="0" smtClean="0">
                <a:latin typeface="+mn-lt"/>
              </a:rPr>
              <a:t> - понад чотири десятки праць, серед яких і метод </a:t>
            </a:r>
            <a:r>
              <a:rPr lang="uk-UA" dirty="0" err="1" smtClean="0">
                <a:latin typeface="+mn-lt"/>
              </a:rPr>
              <a:t>Фробеніуса-Латишевої</a:t>
            </a:r>
            <a:r>
              <a:rPr lang="uk-UA" dirty="0" smtClean="0">
                <a:latin typeface="+mn-lt"/>
              </a:rPr>
              <a:t> для розв'язування систем диференціальних рівнянь з частинними похідними, і спільна з Михайлом Кравчуком доповідь у 1936 році, і список літератури до його монографії, який був удостоєний подяки автора.</a:t>
            </a:r>
          </a:p>
          <a:p>
            <a:pPr lvl="0" indent="273050"/>
            <a:r>
              <a:rPr lang="uk-UA" dirty="0" smtClean="0">
                <a:latin typeface="+mn-lt"/>
              </a:rPr>
              <a:t>Була вона й у числі організаторів Всеукраїнської математичної олімпіади в 1936 році при Київському університеті.</a:t>
            </a:r>
            <a:endParaRPr lang="ru-RU" dirty="0" smtClean="0">
              <a:latin typeface="+mn-lt"/>
              <a:cs typeface="Lucida Sans Unicode" pitchFamily="34" charset="0"/>
            </a:endParaRPr>
          </a:p>
        </p:txBody>
      </p:sp>
      <p:pic>
        <p:nvPicPr>
          <p:cNvPr id="9" name="Picture 2" descr="http://library.kiwix.org/wikipedia_uk_all/I/200px-%D0%9B%D0%B0%D1%82%D0%B8%D1%88%D0%B5%D0%B2%D0%B0_%D0%9A%D0%BB%D0%B0%D0%B2%D0%B4%D1%96%D1%8F_%D0%AF%D0%BA%D1%96%D0%B2%D0%BD%D0%B0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6072198" y="1000108"/>
            <a:ext cx="2399289" cy="2855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071802" y="1285860"/>
            <a:ext cx="571504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ru-RU" b="1" i="1" dirty="0" err="1" smtClean="0">
                <a:latin typeface="Bookman Old Style" pitchFamily="18" charset="0"/>
              </a:rPr>
              <a:t>МиколаБоголюбов</a:t>
            </a:r>
            <a:r>
              <a:rPr lang="ru-RU" b="1" i="1" dirty="0" smtClean="0">
                <a:latin typeface="Bookman Old Style" pitchFamily="18" charset="0"/>
              </a:rPr>
              <a:t>  - один </a:t>
            </a:r>
            <a:r>
              <a:rPr lang="ru-RU" b="1" i="1" dirty="0" err="1" smtClean="0">
                <a:latin typeface="Bookman Old Style" pitchFamily="18" charset="0"/>
              </a:rPr>
              <a:t>з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класиків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сучасної</a:t>
            </a:r>
            <a:r>
              <a:rPr lang="ru-RU" b="1" i="1" dirty="0" smtClean="0">
                <a:latin typeface="Bookman Old Style" pitchFamily="18" charset="0"/>
              </a:rPr>
              <a:t> науки. </a:t>
            </a:r>
            <a:r>
              <a:rPr lang="ru-RU" b="1" i="1" dirty="0" err="1" smtClean="0">
                <a:latin typeface="Bookman Old Style" pitchFamily="18" charset="0"/>
              </a:rPr>
              <a:t>Його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праці</a:t>
            </a:r>
            <a:r>
              <a:rPr lang="ru-RU" b="1" i="1" dirty="0" smtClean="0">
                <a:latin typeface="Bookman Old Style" pitchFamily="18" charset="0"/>
              </a:rPr>
              <a:t> належать до </a:t>
            </a:r>
            <a:r>
              <a:rPr lang="ru-RU" b="1" i="1" dirty="0" err="1" smtClean="0">
                <a:latin typeface="Bookman Old Style" pitchFamily="18" charset="0"/>
              </a:rPr>
              <a:t>численних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розділів</a:t>
            </a:r>
            <a:r>
              <a:rPr lang="ru-RU" b="1" i="1" dirty="0" smtClean="0">
                <a:latin typeface="Bookman Old Style" pitchFamily="18" charset="0"/>
              </a:rPr>
              <a:t> математики, </a:t>
            </a:r>
            <a:r>
              <a:rPr lang="ru-RU" b="1" i="1" dirty="0" err="1" smtClean="0">
                <a:latin typeface="Bookman Old Style" pitchFamily="18" charset="0"/>
              </a:rPr>
              <a:t>механіки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фізики</a:t>
            </a:r>
            <a:r>
              <a:rPr lang="ru-RU" b="1" i="1" dirty="0" smtClean="0">
                <a:latin typeface="Bookman Old Style" pitchFamily="18" charset="0"/>
              </a:rPr>
              <a:t>. В кожному </a:t>
            </a:r>
            <a:r>
              <a:rPr lang="ru-RU" b="1" i="1" dirty="0" err="1" smtClean="0">
                <a:latin typeface="Bookman Old Style" pitchFamily="18" charset="0"/>
              </a:rPr>
              <a:t>з</a:t>
            </a:r>
            <a:r>
              <a:rPr lang="ru-RU" b="1" i="1" dirty="0" smtClean="0">
                <a:latin typeface="Bookman Old Style" pitchFamily="18" charset="0"/>
              </a:rPr>
              <a:t> них </a:t>
            </a:r>
            <a:r>
              <a:rPr lang="ru-RU" b="1" i="1" dirty="0" err="1" smtClean="0">
                <a:latin typeface="Bookman Old Style" pitchFamily="18" charset="0"/>
              </a:rPr>
              <a:t>результати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отримані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ученим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є</a:t>
            </a:r>
            <a:r>
              <a:rPr lang="ru-RU" b="1" i="1" dirty="0" smtClean="0">
                <a:latin typeface="Bookman Old Style" pitchFamily="18" charset="0"/>
              </a:rPr>
              <a:t>  </a:t>
            </a:r>
            <a:r>
              <a:rPr lang="ru-RU" b="1" i="1" dirty="0" err="1" smtClean="0">
                <a:latin typeface="Bookman Old Style" pitchFamily="18" charset="0"/>
              </a:rPr>
              <a:t>фундаментальними</a:t>
            </a:r>
            <a:r>
              <a:rPr lang="ru-RU" b="1" i="1" dirty="0" smtClean="0">
                <a:latin typeface="Bookman Old Style" pitchFamily="18" charset="0"/>
              </a:rPr>
              <a:t>.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  <a:p>
            <a:pPr indent="273050"/>
            <a:r>
              <a:rPr lang="ru-RU" b="1" i="1" dirty="0" err="1" smtClean="0">
                <a:latin typeface="Bookman Old Style" pitchFamily="18" charset="0"/>
              </a:rPr>
              <a:t>Особливість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творчої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манери</a:t>
            </a:r>
            <a:r>
              <a:rPr lang="ru-RU" b="1" i="1" dirty="0" smtClean="0">
                <a:latin typeface="Bookman Old Style" pitchFamily="18" charset="0"/>
              </a:rPr>
              <a:t> М.М.Боголюбова — </a:t>
            </a:r>
            <a:r>
              <a:rPr lang="ru-RU" b="1" i="1" dirty="0" err="1" smtClean="0">
                <a:latin typeface="Bookman Old Style" pitchFamily="18" charset="0"/>
              </a:rPr>
              <a:t>глибина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всеосяжне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охоплення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явищ</a:t>
            </a:r>
            <a:r>
              <a:rPr lang="ru-RU" b="1" i="1" dirty="0" smtClean="0">
                <a:latin typeface="Bookman Old Style" pitchFamily="18" charset="0"/>
              </a:rPr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48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(21.08.1909р. – 13.02.1992р.)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85728"/>
            <a:ext cx="72303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Боголюбов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микола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миколайович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286256"/>
            <a:ext cx="83582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lvl="0" indent="273050"/>
            <a:r>
              <a:rPr lang="ru-RU" dirty="0" smtClean="0">
                <a:latin typeface="+mn-lt"/>
              </a:rPr>
              <a:t>М. М. Боголюбов написав </a:t>
            </a:r>
            <a:r>
              <a:rPr lang="ru-RU" dirty="0" err="1" smtClean="0">
                <a:latin typeface="+mn-lt"/>
              </a:rPr>
              <a:t>понад</a:t>
            </a:r>
            <a:r>
              <a:rPr lang="ru-RU" dirty="0" smtClean="0">
                <a:latin typeface="+mn-lt"/>
              </a:rPr>
              <a:t> 200 </a:t>
            </a:r>
            <a:r>
              <a:rPr lang="ru-RU" dirty="0" err="1" smtClean="0">
                <a:latin typeface="+mn-lt"/>
              </a:rPr>
              <a:t>наукових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праць</a:t>
            </a:r>
            <a:r>
              <a:rPr lang="ru-RU" dirty="0" smtClean="0">
                <a:latin typeface="+mn-lt"/>
              </a:rPr>
              <a:t>. </a:t>
            </a:r>
            <a:r>
              <a:rPr lang="ru-RU" dirty="0" err="1" smtClean="0">
                <a:latin typeface="+mn-lt"/>
              </a:rPr>
              <a:t>Його</a:t>
            </a:r>
            <a:r>
              <a:rPr lang="ru-RU" dirty="0" smtClean="0">
                <a:latin typeface="+mn-lt"/>
              </a:rPr>
              <a:t> не раз </a:t>
            </a:r>
            <a:r>
              <a:rPr lang="ru-RU" dirty="0" err="1" smtClean="0">
                <a:latin typeface="+mn-lt"/>
              </a:rPr>
              <a:t>запрошували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читати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лекції</a:t>
            </a:r>
            <a:r>
              <a:rPr lang="ru-RU" dirty="0" smtClean="0">
                <a:latin typeface="+mn-lt"/>
              </a:rPr>
              <a:t> за кордоном, </a:t>
            </a:r>
            <a:r>
              <a:rPr lang="ru-RU" dirty="0" err="1" smtClean="0">
                <a:latin typeface="+mn-lt"/>
              </a:rPr>
              <a:t>робити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доповіді</a:t>
            </a:r>
            <a:r>
              <a:rPr lang="ru-RU" dirty="0" smtClean="0">
                <a:latin typeface="+mn-lt"/>
              </a:rPr>
              <a:t> на </a:t>
            </a:r>
            <a:r>
              <a:rPr lang="ru-RU" dirty="0" err="1" smtClean="0">
                <a:latin typeface="+mn-lt"/>
              </a:rPr>
              <a:t>багатьох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міжнародних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конгресах</a:t>
            </a:r>
            <a:r>
              <a:rPr lang="ru-RU" dirty="0" smtClean="0">
                <a:latin typeface="+mn-lt"/>
              </a:rPr>
              <a:t>.</a:t>
            </a:r>
            <a:endParaRPr lang="ru-RU" dirty="0" smtClean="0">
              <a:latin typeface="+mn-lt"/>
              <a:cs typeface="Lucida Sans Unicode" pitchFamily="34" charset="0"/>
            </a:endParaRPr>
          </a:p>
        </p:txBody>
      </p:sp>
      <p:pic>
        <p:nvPicPr>
          <p:cNvPr id="31746" name="Picture 2" descr="http://upload.wikimedia.org/wikipedia/en/7/77/Nikolay_Bogolyub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85794"/>
            <a:ext cx="2459341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071802" y="1357298"/>
            <a:ext cx="57150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uk-UA" b="1" i="1" dirty="0" smtClean="0">
                <a:latin typeface="Bookman Old Style" pitchFamily="18" charset="0"/>
              </a:rPr>
              <a:t>Видатний вчений сучасності в галузі математичної фізики, теорії нелінійних коливань та диференціальних рівнянь – дійсний член Національної академії наук України, Російської академії наук; іноземний член заснованої в 1711 році Болонської академії наук (Італія) – однієї з найстаріших академій Європи</a:t>
            </a:r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(21.12.1916р.- 14.06.2008.р.)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928662" y="285728"/>
            <a:ext cx="75658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Митропольський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юрій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олексійович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286256"/>
            <a:ext cx="8358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Уся творча біографія Ю.О. </a:t>
            </a:r>
            <a:r>
              <a:rPr lang="uk-UA" dirty="0" err="1" smtClean="0">
                <a:latin typeface="+mn-lt"/>
              </a:rPr>
              <a:t>Митропольського</a:t>
            </a:r>
            <a:r>
              <a:rPr lang="uk-UA" dirty="0" smtClean="0">
                <a:latin typeface="+mn-lt"/>
              </a:rPr>
              <a:t> пов'язана в основному з розвитком теорії нелінійних коливань і диференціальних рівнянь. </a:t>
            </a:r>
          </a:p>
          <a:p>
            <a:r>
              <a:rPr lang="uk-UA" dirty="0" smtClean="0">
                <a:latin typeface="+mn-lt"/>
              </a:rPr>
              <a:t>Він автор більш ніж 750 наукових праць, серед яких  53 монографії, виданих багатьма мовами світу; підготував 100 кандидатів та 25 докторів наук.</a:t>
            </a:r>
            <a:endParaRPr lang="ru-RU" dirty="0" smtClean="0">
              <a:latin typeface="+mn-lt"/>
              <a:cs typeface="Lucida Sans Unicode" pitchFamily="34" charset="0"/>
            </a:endParaRPr>
          </a:p>
        </p:txBody>
      </p:sp>
      <p:pic>
        <p:nvPicPr>
          <p:cNvPr id="33794" name="Picture 2" descr="http://imath.kiev.ua/general/002/images/image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142984"/>
            <a:ext cx="2286016" cy="3088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57158" y="1071546"/>
            <a:ext cx="585791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Bookman Old Style" pitchFamily="18" charset="0"/>
              </a:rPr>
              <a:t>«</a:t>
            </a:r>
            <a:r>
              <a:rPr lang="ru-RU" b="1" i="1" dirty="0" err="1" smtClean="0">
                <a:latin typeface="Bookman Old Style" pitchFamily="18" charset="0"/>
              </a:rPr>
              <a:t>Необхідно</a:t>
            </a:r>
            <a:r>
              <a:rPr lang="ru-RU" b="1" i="1" dirty="0" smtClean="0">
                <a:latin typeface="Bookman Old Style" pitchFamily="18" charset="0"/>
              </a:rPr>
              <a:t> так </a:t>
            </a:r>
            <a:r>
              <a:rPr lang="ru-RU" b="1" i="1" dirty="0" err="1" smtClean="0">
                <a:latin typeface="Bookman Old Style" pitchFamily="18" charset="0"/>
              </a:rPr>
              <a:t>організувати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повторення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щоб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старий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матеріал</a:t>
            </a:r>
            <a:r>
              <a:rPr lang="ru-RU" b="1" i="1" dirty="0" smtClean="0">
                <a:latin typeface="Bookman Old Style" pitchFamily="18" charset="0"/>
              </a:rPr>
              <a:t> постав перед </a:t>
            </a:r>
            <a:r>
              <a:rPr lang="ru-RU" b="1" i="1" dirty="0" err="1" smtClean="0">
                <a:latin typeface="Bookman Old Style" pitchFamily="18" charset="0"/>
              </a:rPr>
              <a:t>учнями</a:t>
            </a:r>
            <a:r>
              <a:rPr lang="ru-RU" b="1" i="1" dirty="0" smtClean="0">
                <a:latin typeface="Bookman Old Style" pitchFamily="18" charset="0"/>
              </a:rPr>
              <a:t> в новому </a:t>
            </a:r>
            <a:r>
              <a:rPr lang="ru-RU" b="1" i="1" dirty="0" err="1" smtClean="0">
                <a:latin typeface="Bookman Old Style" pitchFamily="18" charset="0"/>
              </a:rPr>
              <a:t>висвітленні</a:t>
            </a:r>
            <a:r>
              <a:rPr lang="ru-RU" b="1" i="1" dirty="0" smtClean="0">
                <a:latin typeface="Bookman Old Style" pitchFamily="18" charset="0"/>
              </a:rPr>
              <a:t>: </a:t>
            </a:r>
            <a:r>
              <a:rPr lang="ru-RU" b="1" i="1" dirty="0" err="1" smtClean="0">
                <a:latin typeface="Bookman Old Style" pitchFamily="18" charset="0"/>
              </a:rPr>
              <a:t>використати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відомості</a:t>
            </a:r>
            <a:r>
              <a:rPr lang="ru-RU" b="1" i="1" dirty="0" smtClean="0">
                <a:latin typeface="Bookman Old Style" pitchFamily="18" charset="0"/>
              </a:rPr>
              <a:t> про </a:t>
            </a:r>
            <a:r>
              <a:rPr lang="ru-RU" b="1" i="1" dirty="0" err="1" smtClean="0">
                <a:latin typeface="Bookman Old Style" pitchFamily="18" charset="0"/>
              </a:rPr>
              <a:t>значення</a:t>
            </a:r>
            <a:r>
              <a:rPr lang="ru-RU" b="1" i="1" dirty="0" smtClean="0">
                <a:latin typeface="Bookman Old Style" pitchFamily="18" charset="0"/>
              </a:rPr>
              <a:t> математики для </a:t>
            </a:r>
            <a:r>
              <a:rPr lang="ru-RU" b="1" i="1" dirty="0" err="1" smtClean="0">
                <a:latin typeface="Bookman Old Style" pitchFamily="18" charset="0"/>
              </a:rPr>
              <a:t>сучасних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досягнень</a:t>
            </a:r>
            <a:r>
              <a:rPr lang="ru-RU" b="1" i="1" dirty="0" smtClean="0">
                <a:latin typeface="Bookman Old Style" pitchFamily="18" charset="0"/>
              </a:rPr>
              <a:t> науки </a:t>
            </a:r>
            <a:r>
              <a:rPr lang="ru-RU" b="1" i="1" dirty="0" err="1" smtClean="0">
                <a:latin typeface="Bookman Old Style" pitchFamily="18" charset="0"/>
              </a:rPr>
              <a:t>й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техніки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залучити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елементи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історизму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встановити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міжпредметні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зв'язки</a:t>
            </a:r>
            <a:r>
              <a:rPr lang="ru-RU" b="1" i="1" dirty="0" smtClean="0">
                <a:latin typeface="Bookman Old Style" pitchFamily="18" charset="0"/>
              </a:rPr>
              <a:t>, на </a:t>
            </a:r>
            <a:r>
              <a:rPr lang="ru-RU" b="1" i="1" dirty="0" err="1" smtClean="0">
                <a:latin typeface="Bookman Old Style" pitchFamily="18" charset="0"/>
              </a:rPr>
              <a:t>яскравих</a:t>
            </a:r>
            <a:r>
              <a:rPr lang="ru-RU" b="1" i="1" dirty="0" smtClean="0">
                <a:latin typeface="Bookman Old Style" pitchFamily="18" charset="0"/>
              </a:rPr>
              <a:t> прикладах </a:t>
            </a:r>
            <a:r>
              <a:rPr lang="ru-RU" b="1" i="1" dirty="0" err="1" smtClean="0">
                <a:latin typeface="Bookman Old Style" pitchFamily="18" charset="0"/>
              </a:rPr>
              <a:t>переконати</a:t>
            </a:r>
            <a:r>
              <a:rPr lang="ru-RU" b="1" i="1" dirty="0" smtClean="0">
                <a:latin typeface="Bookman Old Style" pitchFamily="18" charset="0"/>
              </a:rPr>
              <a:t> в </a:t>
            </a:r>
            <a:r>
              <a:rPr lang="ru-RU" b="1" i="1" dirty="0" err="1" smtClean="0">
                <a:latin typeface="Bookman Old Style" pitchFamily="18" charset="0"/>
              </a:rPr>
              <a:t>необхідності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конкретних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знань</a:t>
            </a:r>
            <a:r>
              <a:rPr lang="ru-RU" b="1" i="1" dirty="0" smtClean="0">
                <a:latin typeface="Bookman Old Style" pitchFamily="18" charset="0"/>
              </a:rPr>
              <a:t> для </a:t>
            </a:r>
            <a:r>
              <a:rPr lang="ru-RU" b="1" i="1" dirty="0" err="1" smtClean="0">
                <a:latin typeface="Bookman Old Style" pitchFamily="18" charset="0"/>
              </a:rPr>
              <a:t>оволодіння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певною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професією</a:t>
            </a:r>
            <a:r>
              <a:rPr lang="ru-RU" b="1" i="1" dirty="0" smtClean="0">
                <a:latin typeface="Bookman Old Style" pitchFamily="18" charset="0"/>
              </a:rPr>
              <a:t>».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(21.05.1919р. – 25.10.1994р.)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85728"/>
            <a:ext cx="6255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Дубинчук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олена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степанівна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00034" y="4000504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Жила тільки інтересами НДІ педагогіки України: захист дисертації «Вузлові питання арифметики в 5 класі» (1954), проблеми методики математики й </a:t>
            </a:r>
            <a:r>
              <a:rPr lang="uk-UA" dirty="0" err="1" smtClean="0">
                <a:latin typeface="+mn-lt"/>
              </a:rPr>
              <a:t>профтехосвіти</a:t>
            </a:r>
            <a:r>
              <a:rPr lang="uk-UA" dirty="0" smtClean="0">
                <a:latin typeface="+mn-lt"/>
              </a:rPr>
              <a:t>, написання підручників, а ще робота на посаді професора педінституту... Її книжки виходили в Києві й Москві, у Болгарії й Польщі та й нинішні старшокласники знаходять в «Алгебрі й початках аналізу» нею підготовлені розділи про степеневу й </a:t>
            </a:r>
            <a:r>
              <a:rPr lang="uk-UA" dirty="0" err="1" smtClean="0">
                <a:latin typeface="+mn-lt"/>
              </a:rPr>
              <a:t>показникову</a:t>
            </a:r>
            <a:r>
              <a:rPr lang="uk-UA" dirty="0" smtClean="0">
                <a:latin typeface="+mn-lt"/>
              </a:rPr>
              <a:t> функції, а також «Вступ до статистики».</a:t>
            </a:r>
            <a:endParaRPr lang="ru-RU" dirty="0" smtClean="0">
              <a:latin typeface="+mn-lt"/>
              <a:cs typeface="Lucida Sans Unicode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 t="4132"/>
          <a:stretch>
            <a:fillRect/>
          </a:stretch>
        </p:blipFill>
        <p:spPr bwMode="auto">
          <a:xfrm>
            <a:off x="6215074" y="1000108"/>
            <a:ext cx="2671761" cy="3068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000364" y="1000108"/>
            <a:ext cx="585791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Bookman Old Style" pitchFamily="18" charset="0"/>
              </a:rPr>
              <a:t>Це піонер комп'ютерної техніки, автор фундаментальних праць у галузі кібернетики, математики і обчислювальної техніки, ініціатор і організатор реалізації науково-дослідних програм створення проблемно-орієнтованих програмно-технічних комплексів для інформатизації, комп’ютеризації і автоматизації господарської і оборонної діяльності країни</a:t>
            </a:r>
          </a:p>
          <a:p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(24.08.1923р.-30.01.1982р.)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85728"/>
            <a:ext cx="61251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Глушков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віктор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михайлович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00034" y="4000504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ru-RU" dirty="0" smtClean="0">
                <a:latin typeface="+mn-lt"/>
              </a:rPr>
              <a:t>В. М. Глушкову </a:t>
            </a:r>
            <a:r>
              <a:rPr lang="ru-RU" dirty="0" err="1" smtClean="0">
                <a:latin typeface="+mn-lt"/>
              </a:rPr>
              <a:t>належить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понад</a:t>
            </a:r>
            <a:r>
              <a:rPr lang="ru-RU" dirty="0" smtClean="0">
                <a:latin typeface="+mn-lt"/>
              </a:rPr>
              <a:t> 400 </a:t>
            </a:r>
            <a:r>
              <a:rPr lang="ru-RU" dirty="0" err="1" smtClean="0">
                <a:latin typeface="+mn-lt"/>
              </a:rPr>
              <a:t>праць</a:t>
            </a:r>
            <a:r>
              <a:rPr lang="ru-RU" dirty="0" smtClean="0">
                <a:latin typeface="+mn-lt"/>
              </a:rPr>
              <a:t>, </a:t>
            </a:r>
            <a:r>
              <a:rPr lang="ru-RU" dirty="0" err="1" smtClean="0">
                <a:latin typeface="+mn-lt"/>
              </a:rPr>
              <a:t>з</a:t>
            </a:r>
            <a:r>
              <a:rPr lang="ru-RU" dirty="0" smtClean="0">
                <a:latin typeface="+mn-lt"/>
              </a:rPr>
              <a:t> них 10 - </a:t>
            </a:r>
            <a:r>
              <a:rPr lang="ru-RU" dirty="0" err="1" smtClean="0">
                <a:latin typeface="+mn-lt"/>
              </a:rPr>
              <a:t>спеціальних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монографій</a:t>
            </a:r>
            <a:r>
              <a:rPr lang="ru-RU" dirty="0" smtClean="0">
                <a:latin typeface="+mn-lt"/>
              </a:rPr>
              <a:t>. </a:t>
            </a:r>
            <a:r>
              <a:rPr lang="ru-RU" dirty="0" err="1" smtClean="0">
                <a:latin typeface="+mn-lt"/>
              </a:rPr>
              <a:t>Вчений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виїжджав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читати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лекції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науковцям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і</a:t>
            </a:r>
            <a:r>
              <a:rPr lang="ru-RU" dirty="0" smtClean="0">
                <a:latin typeface="+mn-lt"/>
              </a:rPr>
              <a:t> студента</a:t>
            </a:r>
            <a:r>
              <a:rPr lang="ru-RU" dirty="0" smtClean="0"/>
              <a:t>м </a:t>
            </a:r>
            <a:r>
              <a:rPr lang="ru-RU" dirty="0" smtClean="0">
                <a:latin typeface="+mn-lt"/>
              </a:rPr>
              <a:t>Нью-Йорка, </a:t>
            </a:r>
            <a:r>
              <a:rPr lang="ru-RU" dirty="0" err="1" smtClean="0">
                <a:latin typeface="+mn-lt"/>
              </a:rPr>
              <a:t>Токіо</a:t>
            </a:r>
            <a:r>
              <a:rPr lang="ru-RU" dirty="0" smtClean="0">
                <a:latin typeface="+mn-lt"/>
              </a:rPr>
              <a:t>, Лондона, </a:t>
            </a:r>
            <a:r>
              <a:rPr lang="ru-RU" dirty="0" err="1" smtClean="0">
                <a:latin typeface="+mn-lt"/>
              </a:rPr>
              <a:t>Мехіко</a:t>
            </a:r>
            <a:r>
              <a:rPr lang="ru-RU" dirty="0" smtClean="0">
                <a:latin typeface="+mn-lt"/>
              </a:rPr>
              <a:t> та </a:t>
            </a:r>
            <a:r>
              <a:rPr lang="ru-RU" dirty="0" err="1" smtClean="0">
                <a:latin typeface="+mn-lt"/>
              </a:rPr>
              <a:t>інших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зарубіжних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країн</a:t>
            </a:r>
            <a:r>
              <a:rPr lang="ru-RU" dirty="0" smtClean="0">
                <a:latin typeface="+mn-lt"/>
              </a:rPr>
              <a:t>. </a:t>
            </a:r>
          </a:p>
          <a:p>
            <a:pPr indent="355600"/>
            <a:r>
              <a:rPr lang="ru-RU" dirty="0" smtClean="0">
                <a:latin typeface="+mn-lt"/>
              </a:rPr>
              <a:t>В. М. Глушков </a:t>
            </a:r>
            <a:r>
              <a:rPr lang="ru-RU" dirty="0" err="1" smtClean="0">
                <a:latin typeface="+mn-lt"/>
              </a:rPr>
              <a:t>виховав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багато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молодих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талановитих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учених</a:t>
            </a:r>
            <a:r>
              <a:rPr lang="ru-RU" dirty="0" smtClean="0">
                <a:latin typeface="+mn-lt"/>
              </a:rPr>
              <a:t>, </a:t>
            </a:r>
            <a:r>
              <a:rPr lang="ru-RU" dirty="0" err="1" smtClean="0">
                <a:latin typeface="+mn-lt"/>
              </a:rPr>
              <a:t>яким</a:t>
            </a:r>
            <a:r>
              <a:rPr lang="ru-RU" dirty="0" smtClean="0">
                <a:latin typeface="+mn-lt"/>
              </a:rPr>
              <a:t> передав не </a:t>
            </a:r>
            <a:r>
              <a:rPr lang="ru-RU" dirty="0" err="1" smtClean="0">
                <a:latin typeface="+mn-lt"/>
              </a:rPr>
              <a:t>тільки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любов</a:t>
            </a:r>
            <a:r>
              <a:rPr lang="ru-RU" dirty="0" smtClean="0">
                <a:latin typeface="+mn-lt"/>
              </a:rPr>
              <a:t> до </a:t>
            </a:r>
            <a:r>
              <a:rPr lang="ru-RU" dirty="0" err="1" smtClean="0">
                <a:latin typeface="+mn-lt"/>
              </a:rPr>
              <a:t>кібернетики</a:t>
            </a:r>
            <a:r>
              <a:rPr lang="ru-RU" dirty="0" smtClean="0">
                <a:latin typeface="+mn-lt"/>
              </a:rPr>
              <a:t>, а </a:t>
            </a:r>
            <a:r>
              <a:rPr lang="ru-RU" dirty="0" err="1" smtClean="0">
                <a:latin typeface="+mn-lt"/>
              </a:rPr>
              <a:t>й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творчий</a:t>
            </a:r>
            <a:r>
              <a:rPr lang="ru-RU" dirty="0" smtClean="0">
                <a:latin typeface="+mn-lt"/>
              </a:rPr>
              <a:t> запал </a:t>
            </a:r>
            <a:r>
              <a:rPr lang="ru-RU" dirty="0" err="1" smtClean="0">
                <a:latin typeface="+mn-lt"/>
              </a:rPr>
              <a:t>і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прагнення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плідно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використати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досягнення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цієї</a:t>
            </a:r>
            <a:r>
              <a:rPr lang="ru-RU" dirty="0" smtClean="0">
                <a:latin typeface="+mn-lt"/>
              </a:rPr>
              <a:t> науки на благо </a:t>
            </a:r>
            <a:r>
              <a:rPr lang="ru-RU" dirty="0" err="1" smtClean="0">
                <a:latin typeface="+mn-lt"/>
              </a:rPr>
              <a:t>і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щастя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радянського</a:t>
            </a:r>
            <a:r>
              <a:rPr lang="ru-RU" dirty="0" smtClean="0">
                <a:latin typeface="+mn-lt"/>
              </a:rPr>
              <a:t> народу.</a:t>
            </a:r>
          </a:p>
        </p:txBody>
      </p:sp>
      <p:pic>
        <p:nvPicPr>
          <p:cNvPr id="9" name="Picture 4" descr="Глушков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836613"/>
            <a:ext cx="2265363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71472" y="1500174"/>
            <a:ext cx="585791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indent="365125"/>
            <a:r>
              <a:rPr lang="uk-UA" b="1" i="1" dirty="0" smtClean="0">
                <a:latin typeface="Bookman Old Style" pitchFamily="18" charset="0"/>
              </a:rPr>
              <a:t>Прихід Ольги Олійник у науку був яскравим і стрімким: за сім років подолано шлях від випускниці </a:t>
            </a:r>
            <a:r>
              <a:rPr lang="uk-UA" b="1" i="1" dirty="0" err="1" smtClean="0">
                <a:latin typeface="Bookman Old Style" pitchFamily="18" charset="0"/>
              </a:rPr>
              <a:t>мехмату</a:t>
            </a:r>
            <a:r>
              <a:rPr lang="uk-UA" b="1" i="1" dirty="0" smtClean="0">
                <a:latin typeface="Bookman Old Style" pitchFamily="18" charset="0"/>
              </a:rPr>
              <a:t> до професора, однак і сповнений він був самовідданої праці, творчих пошуків, розв'язування проблем наукових і життєвих.</a:t>
            </a:r>
          </a:p>
          <a:p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(02.07.1925р. – 13.10.2001р.)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53731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Олійник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ольга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арсенівна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85720" y="4143380"/>
            <a:ext cx="8358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Наукова діяльність — диференціальні рівняння. Більш 359 статей і публікацій у її доробку. Підготувала 58 </a:t>
            </a:r>
            <a:r>
              <a:rPr lang="uk-UA" dirty="0" err="1" smtClean="0">
                <a:latin typeface="+mn-lt"/>
              </a:rPr>
              <a:t>кaндидaтів</a:t>
            </a:r>
            <a:r>
              <a:rPr lang="uk-UA" dirty="0" smtClean="0">
                <a:latin typeface="+mn-lt"/>
              </a:rPr>
              <a:t> фізико-математичних наук та 14 докторів фізико-математичних наук.</a:t>
            </a:r>
          </a:p>
          <a:p>
            <a:pPr indent="355600"/>
            <a:r>
              <a:rPr lang="uk-UA" dirty="0" smtClean="0">
                <a:latin typeface="+mn-lt"/>
              </a:rPr>
              <a:t>З лекціями та доповідями Ольга Олійник виступала в Італії, Франції, США, Німеччині, Японії, Швеції, Великобританії.</a:t>
            </a:r>
            <a:endParaRPr lang="ru-RU" dirty="0" smtClean="0">
              <a:latin typeface="+mn-lt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000108"/>
            <a:ext cx="2286016" cy="304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42844" y="1000108"/>
            <a:ext cx="585791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uk-UA" b="1" i="1" dirty="0" smtClean="0">
                <a:latin typeface="Bookman Old Style" pitchFamily="18" charset="0"/>
              </a:rPr>
              <a:t>Невтомна й різнобічна діяльність та своєрідність його оригінальних творчих ідей, спрямованих на найрізноманітніші галузі досліджень, спочатку справляють враження деякої розсіяності, але, вдивляючись у них пильніше, можна вловити об'єднуючі їх задумки глибокого вченого-мислителя, який вбачає, а іноді й випереджає основні шляхи розвитку науки, що не піддаються розкладу по тісним рубрикам окремих наукових дисциплін...</a:t>
            </a:r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642918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(19.04.1926р.-10.03.1997р.)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60099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Слуцький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євген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євгенович</a:t>
            </a:r>
            <a:endParaRPr lang="uk-UA" sz="2800" b="1" i="1" cap="all" dirty="0" smtClean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14282" y="4071942"/>
            <a:ext cx="87154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Із цілою</a:t>
            </a:r>
            <a:r>
              <a:rPr lang="ru-RU" dirty="0" smtClean="0">
                <a:latin typeface="+mn-lt"/>
              </a:rPr>
              <a:t> низкою</a:t>
            </a:r>
            <a:r>
              <a:rPr lang="uk-UA" dirty="0" smtClean="0">
                <a:latin typeface="+mn-lt"/>
              </a:rPr>
              <a:t> досліджень Є. Є. </a:t>
            </a:r>
            <a:r>
              <a:rPr lang="uk-UA" dirty="0" err="1" smtClean="0">
                <a:latin typeface="+mn-lt"/>
              </a:rPr>
              <a:t>Слуцького</a:t>
            </a:r>
            <a:r>
              <a:rPr lang="uk-UA" dirty="0" smtClean="0">
                <a:latin typeface="+mn-lt"/>
              </a:rPr>
              <a:t> в галузі економічної теорії, статистики, математики, теорії ймовірностей тощо пов'язане слово "</a:t>
            </a:r>
            <a:r>
              <a:rPr lang="uk-UA" dirty="0" err="1" smtClean="0">
                <a:latin typeface="+mn-lt"/>
              </a:rPr>
              <a:t>вперше“</a:t>
            </a:r>
            <a:r>
              <a:rPr lang="uk-UA" dirty="0" smtClean="0">
                <a:latin typeface="+mn-lt"/>
              </a:rPr>
              <a:t>.</a:t>
            </a:r>
            <a:r>
              <a:rPr lang="en-US" dirty="0" smtClean="0">
                <a:latin typeface="+mn-lt"/>
              </a:rPr>
              <a:t> </a:t>
            </a:r>
            <a:r>
              <a:rPr lang="uk-UA" dirty="0" smtClean="0">
                <a:latin typeface="+mn-lt"/>
              </a:rPr>
              <a:t>Дослідження вченого вагомо ввійшли в математичну та експериментальну статистику, граничний аналіз економічних величин, вивчення економічної динаміки та економічних циклів, розробку теорії ринкової поведінки споживача та ін.</a:t>
            </a:r>
            <a:endParaRPr lang="ru-RU" dirty="0" smtClean="0">
              <a:latin typeface="+mn-lt"/>
            </a:endParaRPr>
          </a:p>
        </p:txBody>
      </p:sp>
      <p:pic>
        <p:nvPicPr>
          <p:cNvPr id="36868" name="Picture 4" descr="http://www.learn-math.info/history/photos/Slutsky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000108"/>
            <a:ext cx="2500330" cy="3041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786050" y="1428736"/>
            <a:ext cx="585791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355600"/>
            <a:r>
              <a:rPr lang="uk-UA" b="1" i="1" dirty="0" smtClean="0">
                <a:latin typeface="Bookman Old Style" pitchFamily="18" charset="0"/>
              </a:rPr>
              <a:t>Всесвітньо відомий математик, гордість вітчизняної науки. </a:t>
            </a:r>
          </a:p>
          <a:p>
            <a:pPr indent="355600"/>
            <a:r>
              <a:rPr lang="uk-UA" b="1" i="1" dirty="0" smtClean="0">
                <a:latin typeface="Bookman Old Style" pitchFamily="18" charset="0"/>
              </a:rPr>
              <a:t>Основні праці вченого присвячені дослідженню сучасних проблем математичного аналізу, теорії ймовірностей, теорії диференціальних рівнянь і математичної фізики.</a:t>
            </a:r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(19.04.1926р.-10.03.1997р.)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54203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Далецький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юрій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львович</a:t>
            </a:r>
            <a:endParaRPr lang="uk-UA" sz="2800" b="1" i="1" cap="all" dirty="0" smtClean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85720" y="4143380"/>
            <a:ext cx="8358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Ним написано біля  200 наукових праць, серед них значну частину складають ґрунтовні статті та монографії, які перекладено англійською мовою. До скарбниці світової літератури з математики і теоретичної фізики увійшла важлива формула </a:t>
            </a:r>
            <a:r>
              <a:rPr lang="uk-UA" dirty="0" err="1" smtClean="0">
                <a:latin typeface="+mn-lt"/>
              </a:rPr>
              <a:t>Далецького-Троттера</a:t>
            </a:r>
            <a:r>
              <a:rPr lang="uk-UA" dirty="0" smtClean="0">
                <a:latin typeface="+mn-lt"/>
              </a:rPr>
              <a:t> про мультиплікативне представлення еволюційного інтеграла.</a:t>
            </a:r>
            <a:endParaRPr lang="ru-RU" dirty="0" smtClean="0">
              <a:latin typeface="+mn-lt"/>
            </a:endParaRPr>
          </a:p>
        </p:txBody>
      </p:sp>
      <p:pic>
        <p:nvPicPr>
          <p:cNvPr id="39938" name="Picture 2" descr="http://www.mathsociety.kiev.ua/Daletski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2286016" cy="303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285720" y="4921202"/>
            <a:ext cx="6419344" cy="19367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8" name="TextBox 7"/>
          <p:cNvSpPr txBox="1"/>
          <p:nvPr/>
        </p:nvSpPr>
        <p:spPr>
          <a:xfrm>
            <a:off x="571472" y="1643050"/>
            <a:ext cx="7000924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i="1" dirty="0" smtClean="0">
              <a:latin typeface="Bookman Old Style" pitchFamily="18" charset="0"/>
            </a:endParaRPr>
          </a:p>
          <a:p>
            <a:r>
              <a:rPr lang="ru-RU" sz="2400" b="1" dirty="0" err="1" smtClean="0">
                <a:latin typeface="Bookman Old Style" pitchFamily="18" charset="0"/>
              </a:rPr>
              <a:t>Керівник</a:t>
            </a:r>
            <a:r>
              <a:rPr lang="ru-RU" sz="2400" b="1" dirty="0" smtClean="0">
                <a:latin typeface="Bookman Old Style" pitchFamily="18" charset="0"/>
              </a:rPr>
              <a:t> проекту:</a:t>
            </a:r>
            <a:r>
              <a:rPr lang="ru-RU" sz="2400" b="1" i="1" dirty="0" smtClean="0">
                <a:latin typeface="Bookman Old Style" pitchFamily="18" charset="0"/>
              </a:rPr>
              <a:t> Л.В. Білусяк</a:t>
            </a:r>
          </a:p>
          <a:p>
            <a:endParaRPr lang="uk-UA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428728" y="2571744"/>
            <a:ext cx="7000924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i="1" dirty="0" smtClean="0">
              <a:latin typeface="Bookman Old Style" pitchFamily="18" charset="0"/>
            </a:endParaRPr>
          </a:p>
          <a:p>
            <a:r>
              <a:rPr lang="ru-RU" sz="2400" b="1" dirty="0" err="1" smtClean="0">
                <a:latin typeface="Bookman Old Style" pitchFamily="18" charset="0"/>
              </a:rPr>
              <a:t>Виконавці</a:t>
            </a:r>
            <a:r>
              <a:rPr lang="ru-RU" sz="2400" b="1" dirty="0" smtClean="0">
                <a:latin typeface="Bookman Old Style" pitchFamily="18" charset="0"/>
              </a:rPr>
              <a:t> проекту: </a:t>
            </a:r>
            <a:r>
              <a:rPr lang="ru-RU" sz="2400" b="1" i="1" dirty="0" err="1" smtClean="0">
                <a:latin typeface="Bookman Old Style" pitchFamily="18" charset="0"/>
              </a:rPr>
              <a:t>учні</a:t>
            </a:r>
            <a:r>
              <a:rPr lang="ru-RU" sz="2400" b="1" i="1" dirty="0" smtClean="0">
                <a:latin typeface="Bookman Old Style" pitchFamily="18" charset="0"/>
              </a:rPr>
              <a:t> 9-Б </a:t>
            </a:r>
            <a:r>
              <a:rPr lang="ru-RU" sz="2400" b="1" i="1" dirty="0" err="1" smtClean="0">
                <a:latin typeface="Bookman Old Style" pitchFamily="18" charset="0"/>
              </a:rPr>
              <a:t>класу</a:t>
            </a:r>
            <a:endParaRPr lang="ru-RU" sz="2400" b="1" i="1" dirty="0" smtClean="0">
              <a:latin typeface="Bookman Old Style" pitchFamily="18" charset="0"/>
            </a:endParaRPr>
          </a:p>
          <a:p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786050" y="1428736"/>
            <a:ext cx="585791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355600"/>
            <a:r>
              <a:rPr lang="uk-UA" b="1" i="1" dirty="0" smtClean="0">
                <a:latin typeface="Bookman Old Style" pitchFamily="18" charset="0"/>
              </a:rPr>
              <a:t>Всесвітньо відомий математик, гордість вітчизняної науки. </a:t>
            </a:r>
          </a:p>
          <a:p>
            <a:pPr indent="355600"/>
            <a:r>
              <a:rPr lang="uk-UA" b="1" i="1" dirty="0" smtClean="0">
                <a:latin typeface="Bookman Old Style" pitchFamily="18" charset="0"/>
              </a:rPr>
              <a:t>Основні праці вченого присвячені дослідженню сучасних проблем математичного аналізу, теорії ймовірностей, теорії диференціальних рівнянь і математичної фізики.</a:t>
            </a:r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(10.09.1930 р. – 03.01.2011р.)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928662" y="142852"/>
            <a:ext cx="766350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Скороход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анатолій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володимирович</a:t>
            </a:r>
            <a:endParaRPr lang="uk-UA" sz="2800" b="1" i="1" cap="all" dirty="0" smtClean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2844" y="3643314"/>
            <a:ext cx="85725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Всесвітнє визнання отримали наукові праці А.А. Скорохода з теорії стохастичних диференціальних рівнянь, граничних теорем для випадкових процесів, розподілів у нескінченновимірних просторах, статистики випадкових процесів, </a:t>
            </a:r>
            <a:r>
              <a:rPr lang="uk-UA" dirty="0" err="1" smtClean="0">
                <a:latin typeface="+mn-lt"/>
              </a:rPr>
              <a:t>марківських</a:t>
            </a:r>
            <a:r>
              <a:rPr lang="uk-UA" dirty="0" smtClean="0">
                <a:latin typeface="+mn-lt"/>
              </a:rPr>
              <a:t> процесів. Він зробив винятковий внесок у формування української школи теорії ймовірностей, підготував 56 кандидатів і 17 докторів наук. З 1993 р. і до останніх днів А.В.Скороход працював у США, у Мічиганському університеті.</a:t>
            </a:r>
            <a:endParaRPr lang="ru-RU" dirty="0" smtClean="0">
              <a:latin typeface="+mn-lt"/>
            </a:endParaRPr>
          </a:p>
        </p:txBody>
      </p:sp>
      <p:pic>
        <p:nvPicPr>
          <p:cNvPr id="40962" name="Picture 2" descr="Skorohod Anatoliy V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00108"/>
            <a:ext cx="2000264" cy="2604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00034" y="1071546"/>
            <a:ext cx="585791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uk-UA" b="1" i="1" dirty="0" smtClean="0">
                <a:latin typeface="Bookman Old Style" pitchFamily="18" charset="0"/>
              </a:rPr>
              <a:t>Український математик, доктор фіз.-мат. наук, професор, академік-секретар відділення математики АН Вищої школи України, віце-президент АН ВШ, член НТШ, </a:t>
            </a:r>
            <a:r>
              <a:rPr lang="uk-UA" b="1" i="1" dirty="0" err="1" smtClean="0">
                <a:latin typeface="Bookman Old Style" pitchFamily="18" charset="0"/>
              </a:rPr>
              <a:t>Соросівський</a:t>
            </a:r>
            <a:r>
              <a:rPr lang="uk-UA" b="1" i="1" dirty="0" smtClean="0">
                <a:latin typeface="Bookman Old Style" pitchFamily="18" charset="0"/>
              </a:rPr>
              <a:t> Професор (1997)…</a:t>
            </a:r>
          </a:p>
          <a:p>
            <a:pPr marL="982663"/>
            <a:r>
              <a:rPr lang="uk-UA" b="1" i="1" dirty="0" smtClean="0">
                <a:latin typeface="Bookman Old Style" pitchFamily="18" charset="0"/>
              </a:rPr>
              <a:t>“Я – дочка свого народу,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Всю красу свою, всю вроду,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Лиш йому, </a:t>
            </a:r>
            <a:r>
              <a:rPr lang="uk-UA" b="1" i="1" dirty="0" err="1" smtClean="0">
                <a:latin typeface="Bookman Old Style" pitchFamily="18" charset="0"/>
              </a:rPr>
              <a:t>йому</a:t>
            </a:r>
            <a:r>
              <a:rPr lang="uk-UA" b="1" i="1" dirty="0" smtClean="0">
                <a:latin typeface="Bookman Old Style" pitchFamily="18" charset="0"/>
              </a:rPr>
              <a:t> віддам,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За кохану Україну,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Як потрібно, то й </a:t>
            </a:r>
            <a:r>
              <a:rPr lang="uk-UA" b="1" i="1" dirty="0" err="1" smtClean="0">
                <a:latin typeface="Bookman Old Style" pitchFamily="18" charset="0"/>
              </a:rPr>
              <a:t>загину.”</a:t>
            </a:r>
            <a:endParaRPr lang="uk-UA" b="1" i="1" dirty="0" smtClean="0">
              <a:latin typeface="Bookman Old Style" pitchFamily="18" charset="0"/>
            </a:endParaRPr>
          </a:p>
          <a:p>
            <a:pPr marL="982663" indent="2606675"/>
            <a:r>
              <a:rPr lang="uk-UA" b="1" i="1" dirty="0" smtClean="0">
                <a:latin typeface="Bookman Old Style" pitchFamily="18" charset="0"/>
              </a:rPr>
              <a:t>Н.</a:t>
            </a:r>
            <a:r>
              <a:rPr lang="uk-UA" b="1" i="1" dirty="0" err="1" smtClean="0">
                <a:latin typeface="Bookman Old Style" pitchFamily="18" charset="0"/>
              </a:rPr>
              <a:t>Вірченко</a:t>
            </a:r>
            <a:endParaRPr lang="en-US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(24.08.1923р.-30.01.1982р.)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55449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Вірченко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ніна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опанасівна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85720" y="4143380"/>
            <a:ext cx="83582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Наукові та науково-методичні праці, різні науково-популярні, літературні та публіцистичні нариси Н.О.</a:t>
            </a:r>
            <a:r>
              <a:rPr lang="uk-UA" dirty="0" err="1" smtClean="0">
                <a:latin typeface="+mn-lt"/>
              </a:rPr>
              <a:t>Вірченко</a:t>
            </a:r>
            <a:r>
              <a:rPr lang="uk-UA" dirty="0" smtClean="0">
                <a:latin typeface="+mn-lt"/>
              </a:rPr>
              <a:t>, її розмаїта педагогічна й громадська діяльність становлять значний внесок у розвиток математичної науки в Україні, сприяють ефективному зв'язку науки й техніки з вищою освітою, допомагають вихованню активно творчої молоді.</a:t>
            </a:r>
          </a:p>
        </p:txBody>
      </p:sp>
      <p:pic>
        <p:nvPicPr>
          <p:cNvPr id="10" name="Picture 2" descr="Nina Virchenko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6429388" y="1071546"/>
            <a:ext cx="2236300" cy="3086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85720" y="1071546"/>
            <a:ext cx="607223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uk-UA" b="1" i="1" dirty="0" smtClean="0">
                <a:latin typeface="Bookman Old Style" pitchFamily="18" charset="0"/>
              </a:rPr>
              <a:t>Засновник наукової школи з теорії </a:t>
            </a:r>
            <a:r>
              <a:rPr lang="uk-UA" b="1" i="1" dirty="0" err="1" smtClean="0">
                <a:latin typeface="Bookman Old Style" pitchFamily="18" charset="0"/>
              </a:rPr>
              <a:t>багаточастотних</a:t>
            </a:r>
            <a:r>
              <a:rPr lang="uk-UA" b="1" i="1" dirty="0" smtClean="0">
                <a:latin typeface="Bookman Old Style" pitchFamily="18" charset="0"/>
              </a:rPr>
              <a:t> коливань та теорії імпульсних систем, що визнана математичними центрами світу, один із провідних фахівців у галузі звичайних диференціальних рівнянь та теорії нелінійних коливань, дійсний член Національної академії наук України, дійсний член Європейської Академії наук </a:t>
            </a:r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(02.01.1938р.)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14290"/>
            <a:ext cx="74204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Самойленко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анатолій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михайлович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57158" y="3786190"/>
            <a:ext cx="857256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Створені ним у співавторстві з учнями монографії стали фундаментальним внеском у розвиток теорії </a:t>
            </a:r>
            <a:r>
              <a:rPr lang="uk-UA" dirty="0" err="1" smtClean="0">
                <a:latin typeface="+mn-lt"/>
              </a:rPr>
              <a:t>багаточастотних</a:t>
            </a:r>
            <a:r>
              <a:rPr lang="uk-UA" dirty="0" smtClean="0">
                <a:latin typeface="+mn-lt"/>
              </a:rPr>
              <a:t> коливань, асимптотичних методів. А.М.Самойленко – автор близько 400 наукових праць, у тому числі 30 монографій і 15 навчальних посібників. Багато його праць перекладено іноземними мовами і видано за кордоном. Серед його учнів 26 докторів та 77 кандидатів наук, які успішно працюють у багатьох математичних центрах різних країн.</a:t>
            </a:r>
            <a:endParaRPr lang="ru-RU" dirty="0" smtClean="0">
              <a:latin typeface="+mn-lt"/>
            </a:endParaRPr>
          </a:p>
        </p:txBody>
      </p:sp>
      <p:pic>
        <p:nvPicPr>
          <p:cNvPr id="9" name="Picture 4" descr="Cамойленко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6286512" y="714356"/>
            <a:ext cx="2284414" cy="3020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71472" y="1571612"/>
            <a:ext cx="585791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355600"/>
            <a:r>
              <a:rPr lang="uk-UA" b="1" i="1" dirty="0" smtClean="0">
                <a:latin typeface="Bookman Old Style" pitchFamily="18" charset="0"/>
              </a:rPr>
              <a:t>Покликала її й цілком захопила священна справа повернення Україні призабутих імен власних математиків світового рівня.</a:t>
            </a:r>
          </a:p>
          <a:p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(29.01.1940р.)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52901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Сита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галина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миколаївна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85720" y="3643314"/>
            <a:ext cx="88582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55600"/>
            <a:r>
              <a:rPr lang="uk-UA" dirty="0" smtClean="0">
                <a:latin typeface="+mn-lt"/>
              </a:rPr>
              <a:t>Область досліджень:  граничні теореми теорії випадкових процесів (граничний розподіл функціоналів від послідовності сум незалежних випадкових величин, граничні теореми для певних функціоналів від випадкових блукань і інтегралів від броунівського процесу. тощо), питання абсолютно неперервних зсувів ймовірнісних мір, а також питання асимптотичних оцінок для мір у функціональних просторах. Отримані результати опубліковані у 25 наукових працях. Має понад 50 публікацій з історії математики. 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 smtClean="0">
              <a:latin typeface="+mn-lt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 l="22500" r="24999"/>
          <a:stretch>
            <a:fillRect/>
          </a:stretch>
        </p:blipFill>
        <p:spPr bwMode="auto">
          <a:xfrm>
            <a:off x="6500826" y="714356"/>
            <a:ext cx="2143140" cy="3014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57158" y="1714488"/>
            <a:ext cx="585791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err="1" smtClean="0">
                <a:latin typeface="Bookman Old Style" pitchFamily="18" charset="0"/>
              </a:rPr>
              <a:t>“Хто</a:t>
            </a:r>
            <a:r>
              <a:rPr lang="uk-UA" b="1" i="1" dirty="0" smtClean="0">
                <a:latin typeface="Bookman Old Style" pitchFamily="18" charset="0"/>
              </a:rPr>
              <a:t> сказав, що математика нудна,</a:t>
            </a:r>
          </a:p>
          <a:p>
            <a:r>
              <a:rPr lang="uk-UA" b="1" i="1" dirty="0" smtClean="0">
                <a:latin typeface="Bookman Old Style" pitchFamily="18" charset="0"/>
              </a:rPr>
              <a:t>Що вона складна, суха, тужлива?</a:t>
            </a:r>
          </a:p>
          <a:p>
            <a:r>
              <a:rPr lang="uk-UA" b="1" i="1" dirty="0" smtClean="0">
                <a:latin typeface="Bookman Old Style" pitchFamily="18" charset="0"/>
              </a:rPr>
              <a:t>В цьому ви не праві, юнь моя,</a:t>
            </a:r>
          </a:p>
          <a:p>
            <a:r>
              <a:rPr lang="uk-UA" b="1" i="1" dirty="0" smtClean="0">
                <a:latin typeface="Bookman Old Style" pitchFamily="18" charset="0"/>
              </a:rPr>
              <a:t>Знайте: математика — красива!”</a:t>
            </a:r>
          </a:p>
          <a:p>
            <a:pPr indent="3671888"/>
            <a:r>
              <a:rPr lang="ru-RU" b="1" i="1" dirty="0" err="1" smtClean="0">
                <a:latin typeface="Bookman Old Style" pitchFamily="18" charset="0"/>
              </a:rPr>
              <a:t>О.Панішева</a:t>
            </a:r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571480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(09.12.1969р.)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57886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Панішева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ольга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вікторівна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14282" y="4000504"/>
            <a:ext cx="857256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/>
            <a:r>
              <a:rPr lang="uk-UA" dirty="0" smtClean="0">
                <a:latin typeface="+mn-lt"/>
              </a:rPr>
              <a:t>Вона є автором уже трьох цікавих книжок: «З досвіду учбової роботи з математики», «Математика ліричною стороною», «Тиждень математики в школі. 5-11 класи» та численних оригінальних публікацій у тематичних журналах</a:t>
            </a:r>
            <a:r>
              <a:rPr lang="ru-RU" dirty="0" smtClean="0">
                <a:latin typeface="+mn-lt"/>
              </a:rPr>
              <a:t>.  </a:t>
            </a:r>
            <a:r>
              <a:rPr lang="uk-UA" dirty="0" smtClean="0">
                <a:latin typeface="+mn-lt"/>
              </a:rPr>
              <a:t>О. В. </a:t>
            </a:r>
            <a:r>
              <a:rPr lang="uk-UA" dirty="0" err="1" smtClean="0">
                <a:latin typeface="+mn-lt"/>
              </a:rPr>
              <a:t>Панішевій</a:t>
            </a:r>
            <a:r>
              <a:rPr lang="uk-UA" dirty="0" smtClean="0">
                <a:latin typeface="+mn-lt"/>
              </a:rPr>
              <a:t> близькі ідеї інтеграції в шкільному курсі математики. Вона успішно виступає на відкритих заочних олімпіадах «Серенада Математиці», складає власні шаради та пише вірші. </a:t>
            </a:r>
            <a:endParaRPr lang="ru-RU" dirty="0" smtClean="0">
              <a:latin typeface="+mn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 l="24479" r="7812" b="37500"/>
          <a:stretch>
            <a:fillRect/>
          </a:stretch>
        </p:blipFill>
        <p:spPr bwMode="auto">
          <a:xfrm>
            <a:off x="6357950" y="785794"/>
            <a:ext cx="2428892" cy="2989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1857356" y="285728"/>
            <a:ext cx="59492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Матеріальне  забезпечення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graphicFrame>
        <p:nvGraphicFramePr>
          <p:cNvPr id="4" name="Діаграма 3"/>
          <p:cNvGraphicFramePr/>
          <p:nvPr/>
        </p:nvGraphicFramePr>
        <p:xfrm>
          <a:off x="357158" y="857232"/>
          <a:ext cx="824868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57818" y="5786454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uk-UA" dirty="0" smtClean="0"/>
              <a:t>-   бідний</a:t>
            </a:r>
          </a:p>
          <a:p>
            <a:pPr marL="342900" indent="-342900">
              <a:buAutoNum type="arabicPlain"/>
            </a:pPr>
            <a:r>
              <a:rPr lang="uk-UA" dirty="0" smtClean="0"/>
              <a:t>-   середньо забезпечений</a:t>
            </a:r>
          </a:p>
          <a:p>
            <a:pPr marL="342900" indent="-342900">
              <a:buAutoNum type="arabicPlain"/>
            </a:pPr>
            <a:r>
              <a:rPr lang="uk-UA" dirty="0" smtClean="0"/>
              <a:t> -  багатий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2928926" y="428604"/>
            <a:ext cx="274305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досягнення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1000100" y="1428736"/>
            <a:ext cx="764386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uk-UA" sz="2800" b="1" dirty="0" smtClean="0">
                <a:latin typeface="Bookman Old Style" pitchFamily="18" charset="0"/>
              </a:rPr>
              <a:t>Наукові досягнення українських математиків були значними.</a:t>
            </a:r>
          </a:p>
          <a:p>
            <a:pPr indent="355600"/>
            <a:endParaRPr lang="uk-UA" sz="2800" b="1" i="1" dirty="0" smtClean="0">
              <a:latin typeface="Bookman Old Style" pitchFamily="18" charset="0"/>
            </a:endParaRPr>
          </a:p>
          <a:p>
            <a:pPr indent="355600"/>
            <a:r>
              <a:rPr lang="uk-UA" sz="2800" b="1" i="1" dirty="0" smtClean="0">
                <a:latin typeface="Bookman Old Style" pitchFamily="18" charset="0"/>
              </a:rPr>
              <a:t>Вони жили і горіли безмірною любов’ю до України, математики і увесь свій вік працювали невпинно й творчо на благо науки і освіти рідного народу.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2928926" y="428604"/>
            <a:ext cx="23863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діяльність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785786" y="928670"/>
            <a:ext cx="792961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uk-UA" b="1" i="1" dirty="0" smtClean="0">
                <a:latin typeface="Bookman Old Style" pitchFamily="18" charset="0"/>
              </a:rPr>
              <a:t>Діяльність вчених-математиків і галузі, в яких вони працювали були різноманітними: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математика,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фізика,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астрономія,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кібернетика,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механіка,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економіка,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макроекономіка,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статистика,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інформатика,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техніка,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філологія,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будова доріг,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металургія, 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хімічна промисловість,</a:t>
            </a:r>
          </a:p>
          <a:p>
            <a:pPr marL="273050" indent="261938">
              <a:buFont typeface="Wingdings" pitchFamily="2" charset="2"/>
              <a:buChar char="§"/>
            </a:pPr>
            <a:r>
              <a:rPr lang="uk-UA" b="1" dirty="0" smtClean="0">
                <a:latin typeface="Bookman Old Style" pitchFamily="18" charset="0"/>
              </a:rPr>
              <a:t>суднобудівна промисловість.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1428728" y="285728"/>
            <a:ext cx="663098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Тривалість  життя математиків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graphicFrame>
        <p:nvGraphicFramePr>
          <p:cNvPr id="16" name="Діаграма 15"/>
          <p:cNvGraphicFramePr/>
          <p:nvPr/>
        </p:nvGraphicFramePr>
        <p:xfrm>
          <a:off x="2000232" y="1000108"/>
          <a:ext cx="6767523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3071802" y="785794"/>
            <a:ext cx="19839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Хвороби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7" name="TextBox 6"/>
          <p:cNvSpPr txBox="1"/>
          <p:nvPr/>
        </p:nvSpPr>
        <p:spPr>
          <a:xfrm>
            <a:off x="1643042" y="1785926"/>
            <a:ext cx="62151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0850" indent="-450850">
              <a:buFont typeface="Wingdings" pitchFamily="2" charset="2"/>
              <a:buChar char="§"/>
            </a:pPr>
            <a:r>
              <a:rPr lang="uk-UA" sz="2800" dirty="0" smtClean="0">
                <a:latin typeface="Bookman Old Style" pitchFamily="18" charset="0"/>
              </a:rPr>
              <a:t>параліч легенів, </a:t>
            </a:r>
          </a:p>
          <a:p>
            <a:pPr marL="450850" indent="-450850">
              <a:buFont typeface="Wingdings" pitchFamily="2" charset="2"/>
              <a:buChar char="§"/>
            </a:pPr>
            <a:r>
              <a:rPr lang="uk-UA" sz="2800" dirty="0" err="1" smtClean="0">
                <a:latin typeface="Bookman Old Style" pitchFamily="18" charset="0"/>
              </a:rPr>
              <a:t>жовчекам</a:t>
            </a:r>
            <a:r>
              <a:rPr lang="en-US" sz="2800" dirty="0" smtClean="0">
                <a:latin typeface="Bookman Old Style" pitchFamily="18" charset="0"/>
              </a:rPr>
              <a:t>’</a:t>
            </a:r>
            <a:r>
              <a:rPr lang="uk-UA" sz="2800" dirty="0" err="1" smtClean="0">
                <a:latin typeface="Bookman Old Style" pitchFamily="18" charset="0"/>
              </a:rPr>
              <a:t>яна</a:t>
            </a:r>
            <a:r>
              <a:rPr lang="uk-UA" sz="2800" dirty="0" smtClean="0">
                <a:latin typeface="Bookman Old Style" pitchFamily="18" charset="0"/>
              </a:rPr>
              <a:t> хвороба, </a:t>
            </a:r>
          </a:p>
          <a:p>
            <a:pPr marL="450850" indent="-450850">
              <a:buFont typeface="Wingdings" pitchFamily="2" charset="2"/>
              <a:buChar char="§"/>
            </a:pPr>
            <a:r>
              <a:rPr lang="uk-UA" sz="2800" dirty="0" smtClean="0">
                <a:latin typeface="Bookman Old Style" pitchFamily="18" charset="0"/>
              </a:rPr>
              <a:t>рак легень, </a:t>
            </a:r>
          </a:p>
          <a:p>
            <a:pPr marL="450850" indent="-450850">
              <a:buFont typeface="Wingdings" pitchFamily="2" charset="2"/>
              <a:buChar char="§"/>
            </a:pPr>
            <a:r>
              <a:rPr lang="uk-UA" sz="2800" dirty="0" smtClean="0">
                <a:latin typeface="Bookman Old Style" pitchFamily="18" charset="0"/>
              </a:rPr>
              <a:t>цинга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1472" y="1500174"/>
            <a:ext cx="78581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uk-UA" sz="2400" b="1" i="1" dirty="0">
                <a:latin typeface="Bookman Old Style" pitchFamily="18" charset="0"/>
              </a:rPr>
              <a:t>Шанобливе ставлення до </a:t>
            </a:r>
            <a:r>
              <a:rPr lang="ru-RU" sz="2400" b="1" i="1" dirty="0">
                <a:latin typeface="Bookman Old Style" pitchFamily="18" charset="0"/>
              </a:rPr>
              <a:t> </a:t>
            </a:r>
            <a:r>
              <a:rPr lang="ru-RU" sz="2400" b="1" i="1" dirty="0" err="1" smtClean="0">
                <a:latin typeface="Bookman Old Style" pitchFamily="18" charset="0"/>
              </a:rPr>
              <a:t>України</a:t>
            </a:r>
            <a:r>
              <a:rPr lang="ru-RU" sz="2400" b="1" i="1" dirty="0" smtClean="0">
                <a:latin typeface="Bookman Old Style" pitchFamily="18" charset="0"/>
              </a:rPr>
              <a:t> </a:t>
            </a:r>
            <a:r>
              <a:rPr lang="ru-RU" sz="2400" b="1" i="1" dirty="0" err="1">
                <a:latin typeface="Bookman Old Style" pitchFamily="18" charset="0"/>
              </a:rPr>
              <a:t>неможлив</a:t>
            </a:r>
            <a:r>
              <a:rPr lang="uk-UA" sz="2400" b="1" i="1" dirty="0">
                <a:latin typeface="Bookman Old Style" pitchFamily="18" charset="0"/>
              </a:rPr>
              <a:t>е</a:t>
            </a:r>
            <a:r>
              <a:rPr lang="ru-RU" sz="2400" b="1" i="1" dirty="0">
                <a:latin typeface="Bookman Old Style" pitchFamily="18" charset="0"/>
              </a:rPr>
              <a:t> без </a:t>
            </a:r>
            <a:r>
              <a:rPr lang="uk-UA" sz="2400" b="1" i="1" dirty="0">
                <a:latin typeface="Bookman Old Style" pitchFamily="18" charset="0"/>
              </a:rPr>
              <a:t>знання про людей, </a:t>
            </a:r>
            <a:endParaRPr lang="uk-UA" sz="2400" b="1" i="1" dirty="0" smtClean="0">
              <a:latin typeface="Bookman Old Style" pitchFamily="18" charset="0"/>
            </a:endParaRPr>
          </a:p>
          <a:p>
            <a:r>
              <a:rPr lang="uk-UA" sz="2400" b="1" i="1" dirty="0" smtClean="0">
                <a:latin typeface="Bookman Old Style" pitchFamily="18" charset="0"/>
              </a:rPr>
              <a:t>які </a:t>
            </a:r>
            <a:r>
              <a:rPr lang="uk-UA" sz="2400" b="1" i="1" dirty="0">
                <a:latin typeface="Bookman Old Style" pitchFamily="18" charset="0"/>
              </a:rPr>
              <a:t>творили </a:t>
            </a:r>
            <a:r>
              <a:rPr lang="ru-RU" sz="2400" b="1" i="1" dirty="0" err="1">
                <a:latin typeface="Bookman Old Style" pitchFamily="18" charset="0"/>
              </a:rPr>
              <a:t>історі</a:t>
            </a:r>
            <a:r>
              <a:rPr lang="uk-UA" sz="2400" b="1" i="1" dirty="0">
                <a:latin typeface="Bookman Old Style" pitchFamily="18" charset="0"/>
              </a:rPr>
              <a:t>ю</a:t>
            </a:r>
            <a:r>
              <a:rPr lang="ru-RU" sz="2400" b="1" i="1" dirty="0">
                <a:latin typeface="Bookman Old Style" pitchFamily="18" charset="0"/>
              </a:rPr>
              <a:t> </a:t>
            </a:r>
            <a:r>
              <a:rPr lang="ru-RU" sz="2400" b="1" i="1" dirty="0" err="1">
                <a:latin typeface="Bookman Old Style" pitchFamily="18" charset="0"/>
              </a:rPr>
              <a:t>рідного</a:t>
            </a:r>
            <a:r>
              <a:rPr lang="ru-RU" sz="2400" b="1" i="1" dirty="0">
                <a:latin typeface="Bookman Old Style" pitchFamily="18" charset="0"/>
              </a:rPr>
              <a:t> краю</a:t>
            </a:r>
            <a:r>
              <a:rPr lang="uk-UA" sz="2400" b="1" i="1" dirty="0">
                <a:latin typeface="Bookman Old Style" pitchFamily="18" charset="0"/>
              </a:rPr>
              <a:t>. </a:t>
            </a:r>
            <a:endParaRPr lang="uk-UA" sz="2400" b="1" i="1" dirty="0" smtClean="0">
              <a:latin typeface="Bookman Old Style" pitchFamily="18" charset="0"/>
            </a:endParaRPr>
          </a:p>
          <a:p>
            <a:pPr indent="355600"/>
            <a:endParaRPr lang="uk-UA" sz="2400" b="1" i="1" dirty="0" smtClean="0">
              <a:latin typeface="Bookman Old Style" pitchFamily="18" charset="0"/>
            </a:endParaRPr>
          </a:p>
          <a:p>
            <a:pPr indent="355600"/>
            <a:r>
              <a:rPr lang="uk-UA" sz="2400" i="1" dirty="0" smtClean="0">
                <a:latin typeface="Bookman Old Style" pitchFamily="18" charset="0"/>
              </a:rPr>
              <a:t>Земля </a:t>
            </a:r>
            <a:r>
              <a:rPr lang="uk-UA" sz="2400" i="1" dirty="0">
                <a:latin typeface="Bookman Old Style" pitchFamily="18" charset="0"/>
              </a:rPr>
              <a:t>українська зростила багато відомих діячів культури, талановитих учених, визначних громадських діячів. Почесні місця належать також і </a:t>
            </a:r>
            <a:r>
              <a:rPr lang="uk-UA" sz="2400" i="1" dirty="0" smtClean="0">
                <a:latin typeface="Bookman Old Style" pitchFamily="18" charset="0"/>
              </a:rPr>
              <a:t>математикам, </a:t>
            </a:r>
            <a:r>
              <a:rPr lang="uk-UA" sz="2400" i="1" dirty="0">
                <a:latin typeface="Bookman Old Style" pitchFamily="18" charset="0"/>
              </a:rPr>
              <a:t>які жили і горіли безмірною любов’ю до України і увесь свій вік працювали невпинно й творчо на благо науки і освіти рідного народу. 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1214414" y="571480"/>
            <a:ext cx="67080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АКТУАЛЬНІСТЬ ПРОЕКТУ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2357422" y="285728"/>
            <a:ext cx="40831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Місце проживання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45058" name="Picture 2" descr="http://upload.wikimedia.org/wikipedia/commons/a/a0/%D0%9F%D1%80%D0%BE%D1%81%D1%82%D0%B0_%D0%B0%D0%B4%D0%BC%D1%96%D0%BD%D1%96%D1%81%D1%82%D1%80%D0%B0%D1%82%D0%B8%D0%B2%D0%BD%D0%B0_%D0%BC%D0%B0%D0%BF%D0%B0_%D0%A3%D0%BA%D1%80%D0%B0%D1%97%D0%BD%D0%B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857232"/>
            <a:ext cx="7260478" cy="483426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29190" y="2214554"/>
            <a:ext cx="12144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М.В.Остроградський</a:t>
            </a:r>
            <a:endParaRPr lang="uk-UA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4429124" y="1357298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Г.Ф.Вороний </a:t>
            </a:r>
            <a:endParaRPr lang="uk-UA" sz="800" dirty="0"/>
          </a:p>
        </p:txBody>
      </p:sp>
      <p:sp>
        <p:nvSpPr>
          <p:cNvPr id="10" name="TextBox 9"/>
          <p:cNvSpPr txBox="1"/>
          <p:nvPr/>
        </p:nvSpPr>
        <p:spPr>
          <a:xfrm>
            <a:off x="2143108" y="2500306"/>
            <a:ext cx="1000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В.Й.Левицький </a:t>
            </a:r>
            <a:endParaRPr lang="uk-UA" sz="800" dirty="0"/>
          </a:p>
        </p:txBody>
      </p:sp>
      <p:sp>
        <p:nvSpPr>
          <p:cNvPr id="11" name="TextBox 10"/>
          <p:cNvSpPr txBox="1"/>
          <p:nvPr/>
        </p:nvSpPr>
        <p:spPr>
          <a:xfrm>
            <a:off x="5214942" y="235743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О.М.</a:t>
            </a:r>
            <a:r>
              <a:rPr lang="uk-UA" sz="800" dirty="0" err="1" smtClean="0"/>
              <a:t>Астряб</a:t>
            </a:r>
            <a:r>
              <a:rPr lang="uk-UA" sz="800" dirty="0" smtClean="0"/>
              <a:t> </a:t>
            </a:r>
            <a:r>
              <a:rPr lang="uk-UA" dirty="0" smtClean="0"/>
              <a:t> 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2143108" y="2714620"/>
            <a:ext cx="10715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М.А.Чайковський  </a:t>
            </a:r>
            <a:endParaRPr lang="uk-UA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2285984" y="2285992"/>
            <a:ext cx="9286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М.О.</a:t>
            </a:r>
            <a:r>
              <a:rPr lang="uk-UA" sz="800" dirty="0" err="1" smtClean="0"/>
              <a:t>Зарицький</a:t>
            </a:r>
            <a:r>
              <a:rPr lang="uk-UA" sz="800" dirty="0" smtClean="0"/>
              <a:t>  </a:t>
            </a:r>
            <a:endParaRPr lang="uk-UA" sz="800" dirty="0"/>
          </a:p>
        </p:txBody>
      </p:sp>
      <p:sp>
        <p:nvSpPr>
          <p:cNvPr id="14" name="TextBox 13"/>
          <p:cNvSpPr txBox="1"/>
          <p:nvPr/>
        </p:nvSpPr>
        <p:spPr>
          <a:xfrm>
            <a:off x="1785918" y="1428736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М.П.Кравчук </a:t>
            </a:r>
            <a:endParaRPr lang="uk-UA" sz="800" dirty="0"/>
          </a:p>
        </p:txBody>
      </p:sp>
      <p:sp>
        <p:nvSpPr>
          <p:cNvPr id="15" name="TextBox 14"/>
          <p:cNvSpPr txBox="1"/>
          <p:nvPr/>
        </p:nvSpPr>
        <p:spPr>
          <a:xfrm>
            <a:off x="3929058" y="2000240"/>
            <a:ext cx="8572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К.Я.</a:t>
            </a:r>
            <a:r>
              <a:rPr lang="uk-UA" sz="800" dirty="0" err="1" smtClean="0"/>
              <a:t>Латишева</a:t>
            </a:r>
            <a:r>
              <a:rPr lang="uk-UA" sz="800" dirty="0" smtClean="0"/>
              <a:t> </a:t>
            </a:r>
            <a:endParaRPr lang="uk-UA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3929058" y="2214554"/>
            <a:ext cx="1000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М.М.Боголюбов</a:t>
            </a:r>
            <a:endParaRPr lang="uk-UA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1857356" y="1571612"/>
            <a:ext cx="8572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О.С.</a:t>
            </a:r>
            <a:r>
              <a:rPr lang="uk-UA" sz="800" dirty="0" err="1" smtClean="0"/>
              <a:t>Дубинчук</a:t>
            </a:r>
            <a:r>
              <a:rPr lang="uk-UA" sz="800" dirty="0" smtClean="0"/>
              <a:t> </a:t>
            </a:r>
            <a:endParaRPr lang="uk-UA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4071934" y="2786058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О.А.Олійник </a:t>
            </a:r>
            <a:endParaRPr lang="uk-UA" sz="800" dirty="0"/>
          </a:p>
        </p:txBody>
      </p:sp>
      <p:sp>
        <p:nvSpPr>
          <p:cNvPr id="19" name="TextBox 18"/>
          <p:cNvSpPr txBox="1"/>
          <p:nvPr/>
        </p:nvSpPr>
        <p:spPr>
          <a:xfrm>
            <a:off x="3071802" y="1643050"/>
            <a:ext cx="8572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Є.Є.</a:t>
            </a:r>
            <a:r>
              <a:rPr lang="uk-UA" sz="800" dirty="0" err="1" smtClean="0"/>
              <a:t>Слуцький</a:t>
            </a:r>
            <a:r>
              <a:rPr lang="uk-UA" sz="800" dirty="0" smtClean="0"/>
              <a:t> </a:t>
            </a:r>
            <a:endParaRPr lang="uk-UA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4357686" y="1571612"/>
            <a:ext cx="9286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Ю.Л.</a:t>
            </a:r>
            <a:r>
              <a:rPr lang="uk-UA" sz="800" dirty="0" err="1" smtClean="0"/>
              <a:t>Далецький</a:t>
            </a:r>
            <a:r>
              <a:rPr lang="uk-UA" sz="800" dirty="0" smtClean="0"/>
              <a:t> </a:t>
            </a:r>
            <a:endParaRPr lang="uk-UA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5857884" y="3071810"/>
            <a:ext cx="8572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А.В.Скороход </a:t>
            </a:r>
            <a:endParaRPr lang="uk-UA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4429124" y="2643182"/>
            <a:ext cx="9286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Н.О.</a:t>
            </a:r>
            <a:r>
              <a:rPr lang="uk-UA" sz="800" dirty="0" err="1" smtClean="0"/>
              <a:t>Вірченко</a:t>
            </a:r>
            <a:r>
              <a:rPr lang="uk-UA" sz="800" dirty="0" smtClean="0"/>
              <a:t> </a:t>
            </a:r>
            <a:endParaRPr lang="uk-UA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3000364" y="1857364"/>
            <a:ext cx="1000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А.М.Самойленко </a:t>
            </a:r>
            <a:endParaRPr lang="uk-UA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6286512" y="2357430"/>
            <a:ext cx="642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Г.М.Сита </a:t>
            </a:r>
            <a:endParaRPr lang="uk-UA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7000892" y="2500306"/>
            <a:ext cx="8572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О.В.</a:t>
            </a:r>
            <a:r>
              <a:rPr lang="uk-UA" sz="800" dirty="0" err="1" smtClean="0"/>
              <a:t>Панішева</a:t>
            </a:r>
            <a:endParaRPr lang="uk-UA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4929190" y="2357430"/>
            <a:ext cx="12144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Ю.О.</a:t>
            </a:r>
            <a:r>
              <a:rPr lang="uk-UA" sz="800" dirty="0" err="1" smtClean="0"/>
              <a:t>Митропольський</a:t>
            </a:r>
            <a:r>
              <a:rPr lang="uk-UA" sz="800" dirty="0" smtClean="0"/>
              <a:t> </a:t>
            </a:r>
            <a:endParaRPr lang="uk-UA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7072330" y="2714620"/>
            <a:ext cx="8572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В.М.Глушков</a:t>
            </a:r>
            <a:endParaRPr lang="uk-UA" sz="800" dirty="0"/>
          </a:p>
        </p:txBody>
      </p:sp>
      <p:sp>
        <p:nvSpPr>
          <p:cNvPr id="28" name="TextBox 27"/>
          <p:cNvSpPr txBox="1"/>
          <p:nvPr/>
        </p:nvSpPr>
        <p:spPr>
          <a:xfrm>
            <a:off x="1857356" y="1714488"/>
            <a:ext cx="1000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" dirty="0" smtClean="0"/>
              <a:t>С.С.Банах</a:t>
            </a:r>
            <a:endParaRPr lang="uk-UA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Остроградсь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214422"/>
            <a:ext cx="3961928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14282" y="3500438"/>
            <a:ext cx="4929222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Bookman Old Style" pitchFamily="18" charset="0"/>
              </a:rPr>
              <a:t>Талантами </a:t>
            </a:r>
            <a:r>
              <a:rPr lang="ru-RU" sz="1600" b="1" i="1" dirty="0" err="1" smtClean="0">
                <a:latin typeface="Bookman Old Style" pitchFamily="18" charset="0"/>
              </a:rPr>
              <a:t>багата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latin typeface="Bookman Old Style" pitchFamily="18" charset="0"/>
              </a:rPr>
              <a:t>Україна</a:t>
            </a:r>
            <a:r>
              <a:rPr lang="ru-RU" sz="1600" b="1" i="1" dirty="0" smtClean="0">
                <a:latin typeface="Bookman Old Style" pitchFamily="18" charset="0"/>
              </a:rPr>
              <a:t>! </a:t>
            </a:r>
            <a:endParaRPr lang="uk-UA" sz="1600" b="1" i="1" dirty="0" smtClean="0">
              <a:latin typeface="Bookman Old Style" pitchFamily="18" charset="0"/>
            </a:endParaRPr>
          </a:p>
          <a:p>
            <a:r>
              <a:rPr lang="ru-RU" sz="1600" b="1" i="1" dirty="0" smtClean="0">
                <a:latin typeface="Bookman Old Style" pitchFamily="18" charset="0"/>
              </a:rPr>
              <a:t>Хай </a:t>
            </a:r>
            <a:r>
              <a:rPr lang="ru-RU" sz="1600" b="1" i="1" dirty="0" err="1" smtClean="0">
                <a:latin typeface="Bookman Old Style" pitchFamily="18" charset="0"/>
              </a:rPr>
              <a:t>навіть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uk-UA" sz="1600" b="1" i="1" dirty="0" smtClean="0">
                <a:latin typeface="Bookman Old Style" pitchFamily="18" charset="0"/>
              </a:rPr>
              <a:t>-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latin typeface="Bookman Old Style" pitchFamily="18" charset="0"/>
              </a:rPr>
              <a:t>відбиваючись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latin typeface="Bookman Old Style" pitchFamily="18" charset="0"/>
              </a:rPr>
              <a:t>від</a:t>
            </a:r>
            <a:r>
              <a:rPr lang="ru-RU" sz="1600" b="1" i="1" dirty="0" smtClean="0">
                <a:latin typeface="Bookman Old Style" pitchFamily="18" charset="0"/>
              </a:rPr>
              <a:t> орд, </a:t>
            </a:r>
            <a:endParaRPr lang="uk-UA" sz="1600" b="1" i="1" dirty="0" smtClean="0">
              <a:latin typeface="Bookman Old Style" pitchFamily="18" charset="0"/>
            </a:endParaRPr>
          </a:p>
          <a:p>
            <a:r>
              <a:rPr lang="ru-RU" sz="1600" b="1" i="1" dirty="0" err="1" smtClean="0">
                <a:latin typeface="Bookman Old Style" pitchFamily="18" charset="0"/>
              </a:rPr>
              <a:t>Долаючи</a:t>
            </a:r>
            <a:r>
              <a:rPr lang="ru-RU" sz="1600" b="1" i="1" dirty="0" smtClean="0">
                <a:latin typeface="Bookman Old Style" pitchFamily="18" charset="0"/>
              </a:rPr>
              <a:t> неволю </a:t>
            </a:r>
            <a:r>
              <a:rPr lang="ru-RU" sz="1600" b="1" i="1" dirty="0" err="1" smtClean="0">
                <a:latin typeface="Bookman Old Style" pitchFamily="18" charset="0"/>
              </a:rPr>
              <a:t>і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latin typeface="Bookman Old Style" pitchFamily="18" charset="0"/>
              </a:rPr>
              <a:t>руїни</a:t>
            </a:r>
            <a:r>
              <a:rPr lang="ru-RU" sz="1600" b="1" i="1" dirty="0" smtClean="0">
                <a:latin typeface="Bookman Old Style" pitchFamily="18" charset="0"/>
              </a:rPr>
              <a:t>, </a:t>
            </a:r>
            <a:endParaRPr lang="uk-UA" sz="1600" b="1" i="1" dirty="0" smtClean="0">
              <a:latin typeface="Bookman Old Style" pitchFamily="18" charset="0"/>
            </a:endParaRPr>
          </a:p>
          <a:p>
            <a:r>
              <a:rPr lang="ru-RU" sz="1600" b="1" i="1" dirty="0" smtClean="0">
                <a:latin typeface="Bookman Old Style" pitchFamily="18" charset="0"/>
              </a:rPr>
              <a:t>Все ж </a:t>
            </a:r>
            <a:r>
              <a:rPr lang="ru-RU" sz="1600" b="1" i="1" dirty="0" err="1" smtClean="0">
                <a:latin typeface="Bookman Old Style" pitchFamily="18" charset="0"/>
              </a:rPr>
              <a:t>геніїв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latin typeface="Bookman Old Style" pitchFamily="18" charset="0"/>
              </a:rPr>
              <a:t>народжує</a:t>
            </a:r>
            <a:r>
              <a:rPr lang="ru-RU" sz="1600" b="1" i="1" dirty="0" smtClean="0">
                <a:latin typeface="Bookman Old Style" pitchFamily="18" charset="0"/>
              </a:rPr>
              <a:t> народ. </a:t>
            </a:r>
            <a:endParaRPr lang="uk-UA" sz="1600" b="1" i="1" dirty="0" smtClean="0">
              <a:latin typeface="Bookman Old Style" pitchFamily="18" charset="0"/>
            </a:endParaRPr>
          </a:p>
          <a:p>
            <a:r>
              <a:rPr lang="ru-RU" sz="1600" b="1" i="1" dirty="0" smtClean="0">
                <a:latin typeface="Bookman Old Style" pitchFamily="18" charset="0"/>
              </a:rPr>
              <a:t>Один </a:t>
            </a:r>
            <a:r>
              <a:rPr lang="ru-RU" sz="1600" b="1" i="1" dirty="0" err="1" smtClean="0">
                <a:latin typeface="Bookman Old Style" pitchFamily="18" charset="0"/>
              </a:rPr>
              <a:t>із</a:t>
            </a:r>
            <a:r>
              <a:rPr lang="ru-RU" sz="1600" b="1" i="1" dirty="0" smtClean="0">
                <a:latin typeface="Bookman Old Style" pitchFamily="18" charset="0"/>
              </a:rPr>
              <a:t> них </a:t>
            </a:r>
            <a:r>
              <a:rPr lang="uk-UA" sz="1600" b="1" i="1" dirty="0" smtClean="0">
                <a:latin typeface="Bookman Old Style" pitchFamily="18" charset="0"/>
              </a:rPr>
              <a:t>–</a:t>
            </a:r>
            <a:r>
              <a:rPr lang="ru-RU" sz="1600" b="1" i="1" dirty="0" smtClean="0">
                <a:latin typeface="Bookman Old Style" pitchFamily="18" charset="0"/>
              </a:rPr>
              <a:t> Михайло </a:t>
            </a:r>
            <a:r>
              <a:rPr lang="ru-RU" sz="1600" b="1" i="1" dirty="0" err="1" smtClean="0">
                <a:latin typeface="Bookman Old Style" pitchFamily="18" charset="0"/>
              </a:rPr>
              <a:t>Остроградський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uk-UA" sz="1600" b="1" i="1" dirty="0" smtClean="0">
                <a:latin typeface="Bookman Old Style" pitchFamily="18" charset="0"/>
              </a:rPr>
              <a:t>- </a:t>
            </a:r>
          </a:p>
          <a:p>
            <a:r>
              <a:rPr lang="ru-RU" sz="1600" b="1" i="1" dirty="0" smtClean="0">
                <a:latin typeface="Bookman Old Style" pitchFamily="18" charset="0"/>
              </a:rPr>
              <a:t>Великий </a:t>
            </a:r>
            <a:r>
              <a:rPr lang="ru-RU" sz="1600" b="1" i="1" dirty="0" err="1" smtClean="0">
                <a:latin typeface="Bookman Old Style" pitchFamily="18" charset="0"/>
              </a:rPr>
              <a:t>тілом</a:t>
            </a:r>
            <a:r>
              <a:rPr lang="ru-RU" sz="1600" b="1" i="1" dirty="0" smtClean="0">
                <a:latin typeface="Bookman Old Style" pitchFamily="18" charset="0"/>
              </a:rPr>
              <a:t>, духом </a:t>
            </a:r>
            <a:r>
              <a:rPr lang="ru-RU" sz="1600" b="1" i="1" dirty="0" err="1" smtClean="0">
                <a:latin typeface="Bookman Old Style" pitchFamily="18" charset="0"/>
              </a:rPr>
              <a:t>і</a:t>
            </a:r>
            <a:r>
              <a:rPr lang="ru-RU" sz="1600" b="1" i="1" dirty="0" smtClean="0">
                <a:latin typeface="Bookman Old Style" pitchFamily="18" charset="0"/>
              </a:rPr>
              <a:t> умом, </a:t>
            </a:r>
            <a:endParaRPr lang="uk-UA" sz="1600" b="1" i="1" dirty="0" smtClean="0">
              <a:latin typeface="Bookman Old Style" pitchFamily="18" charset="0"/>
            </a:endParaRPr>
          </a:p>
          <a:p>
            <a:r>
              <a:rPr lang="ru-RU" sz="1600" b="1" i="1" dirty="0" err="1" smtClean="0">
                <a:latin typeface="Bookman Old Style" pitchFamily="18" charset="0"/>
              </a:rPr>
              <a:t>Найперший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latin typeface="Bookman Old Style" pitchFamily="18" charset="0"/>
              </a:rPr>
              <a:t>вчений</a:t>
            </a:r>
            <a:r>
              <a:rPr lang="ru-RU" sz="1600" b="1" i="1" dirty="0" smtClean="0">
                <a:latin typeface="Bookman Old Style" pitchFamily="18" charset="0"/>
              </a:rPr>
              <a:t> у Краю </a:t>
            </a:r>
            <a:r>
              <a:rPr lang="ru-RU" sz="1600" b="1" i="1" dirty="0" err="1" smtClean="0">
                <a:latin typeface="Bookman Old Style" pitchFamily="18" charset="0"/>
              </a:rPr>
              <a:t>Козацькім</a:t>
            </a:r>
            <a:r>
              <a:rPr lang="ru-RU" sz="1600" b="1" i="1" dirty="0" smtClean="0">
                <a:latin typeface="Bookman Old Style" pitchFamily="18" charset="0"/>
              </a:rPr>
              <a:t>, </a:t>
            </a:r>
            <a:endParaRPr lang="uk-UA" sz="1600" b="1" i="1" dirty="0" smtClean="0">
              <a:latin typeface="Bookman Old Style" pitchFamily="18" charset="0"/>
            </a:endParaRPr>
          </a:p>
          <a:p>
            <a:r>
              <a:rPr lang="ru-RU" sz="1600" b="1" i="1" dirty="0" smtClean="0">
                <a:latin typeface="Bookman Old Style" pitchFamily="18" charset="0"/>
              </a:rPr>
              <a:t>Властитель теорем </a:t>
            </a:r>
            <a:r>
              <a:rPr lang="ru-RU" sz="1600" b="1" i="1" dirty="0" err="1" smtClean="0">
                <a:latin typeface="Bookman Old Style" pitchFamily="18" charset="0"/>
              </a:rPr>
              <a:t>і</a:t>
            </a:r>
            <a:r>
              <a:rPr lang="ru-RU" sz="1600" b="1" i="1" dirty="0" smtClean="0"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latin typeface="Bookman Old Style" pitchFamily="18" charset="0"/>
              </a:rPr>
              <a:t>аксіом</a:t>
            </a:r>
            <a:r>
              <a:rPr lang="ru-RU" sz="1600" b="1" i="1" dirty="0" smtClean="0">
                <a:latin typeface="Bookman Old Style" pitchFamily="18" charset="0"/>
              </a:rPr>
              <a:t>. </a:t>
            </a:r>
            <a:endParaRPr lang="uk-UA" sz="1600" b="1" i="1" dirty="0" smtClean="0">
              <a:latin typeface="Bookman Old Style" pitchFamily="18" charset="0"/>
            </a:endParaRPr>
          </a:p>
          <a:p>
            <a:pPr indent="355600"/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>
                <a:solidFill>
                  <a:srgbClr val="002060"/>
                </a:solidFill>
                <a:latin typeface="Bookman Old Style" pitchFamily="18" charset="0"/>
              </a:rPr>
              <a:t>(24.09.1801р. – 01.12.1862 р.)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285720" y="214290"/>
            <a:ext cx="850112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Остроградський</a:t>
            </a:r>
            <a:r>
              <a:rPr lang="ru-RU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Михайло </a:t>
            </a:r>
            <a:r>
              <a:rPr lang="uk-UA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Васильович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42910" y="4000504"/>
            <a:ext cx="371477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Bookman Old Style" pitchFamily="18" charset="0"/>
              </a:rPr>
              <a:t>«Як ви не розумієте, що заняття математикою - це і є життя, а інакше для чого ж тоді жити». </a:t>
            </a:r>
          </a:p>
          <a:p>
            <a:r>
              <a:rPr lang="uk-UA" b="1" i="1" dirty="0" smtClean="0">
                <a:latin typeface="Bookman Old Style" pitchFamily="18" charset="0"/>
              </a:rPr>
              <a:t> </a:t>
            </a:r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(16.04.1868р. – 07.11.1908р.)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85728"/>
            <a:ext cx="64034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Вороний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георг</a:t>
            </a:r>
            <a:r>
              <a:rPr lang="uk-UA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ій</a:t>
            </a:r>
            <a:r>
              <a:rPr lang="uk-UA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феодосович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9" name="Рисунок 8" descr="Георгій Вороний">
            <a:hlinkClick r:id="rId3" tooltip="&quot;Георгій Вороний&quot;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142984"/>
            <a:ext cx="392909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57158" y="3571876"/>
            <a:ext cx="414340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ru-RU" b="1" i="1" dirty="0" smtClean="0">
                <a:latin typeface="Bookman Old Style" pitchFamily="18" charset="0"/>
              </a:rPr>
              <a:t>"Михайло Кравчук - математик широкого масштабу. </a:t>
            </a:r>
            <a:r>
              <a:rPr lang="ru-RU" b="1" i="1" dirty="0" err="1" smtClean="0">
                <a:latin typeface="Bookman Old Style" pitchFamily="18" charset="0"/>
              </a:rPr>
              <a:t>Його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ім'я</a:t>
            </a:r>
            <a:r>
              <a:rPr lang="ru-RU" b="1" i="1" dirty="0" smtClean="0">
                <a:latin typeface="Bookman Old Style" pitchFamily="18" charset="0"/>
              </a:rPr>
              <a:t> добре </a:t>
            </a:r>
            <a:r>
              <a:rPr lang="ru-RU" b="1" i="1" dirty="0" err="1" smtClean="0">
                <a:latin typeface="Bookman Old Style" pitchFamily="18" charset="0"/>
              </a:rPr>
              <a:t>відоме</a:t>
            </a:r>
            <a:r>
              <a:rPr lang="ru-RU" b="1" i="1" dirty="0" smtClean="0">
                <a:latin typeface="Bookman Old Style" pitchFamily="18" charset="0"/>
              </a:rPr>
              <a:t> у </a:t>
            </a:r>
            <a:r>
              <a:rPr lang="ru-RU" b="1" i="1" dirty="0" err="1" smtClean="0">
                <a:latin typeface="Bookman Old Style" pitchFamily="18" charset="0"/>
              </a:rPr>
              <a:t>світовій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математичній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науці</a:t>
            </a:r>
            <a:r>
              <a:rPr lang="ru-RU" b="1" i="1" dirty="0" smtClean="0">
                <a:latin typeface="Bookman Old Style" pitchFamily="18" charset="0"/>
              </a:rPr>
              <a:t>. </a:t>
            </a:r>
            <a:r>
              <a:rPr lang="ru-RU" b="1" i="1" dirty="0" err="1" smtClean="0">
                <a:latin typeface="Bookman Old Style" pitchFamily="18" charset="0"/>
              </a:rPr>
              <a:t>Світ</a:t>
            </a:r>
            <a:r>
              <a:rPr lang="ru-RU" b="1" i="1" dirty="0" smtClean="0">
                <a:latin typeface="Bookman Old Style" pitchFamily="18" charset="0"/>
              </a:rPr>
              <a:t> не знав </a:t>
            </a:r>
            <a:r>
              <a:rPr lang="ru-RU" b="1" i="1" dirty="0" err="1" smtClean="0">
                <a:latin typeface="Bookman Old Style" pitchFamily="18" charset="0"/>
              </a:rPr>
              <a:t>лише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що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він</a:t>
            </a:r>
            <a:r>
              <a:rPr lang="ru-RU" b="1" i="1" dirty="0" smtClean="0">
                <a:latin typeface="Bookman Old Style" pitchFamily="18" charset="0"/>
              </a:rPr>
              <a:t> - </a:t>
            </a:r>
            <a:r>
              <a:rPr lang="ru-RU" b="1" i="1" dirty="0" err="1" smtClean="0">
                <a:latin typeface="Bookman Old Style" pitchFamily="18" charset="0"/>
              </a:rPr>
              <a:t>українець</a:t>
            </a:r>
            <a:r>
              <a:rPr lang="ru-RU" b="1" i="1" dirty="0" smtClean="0">
                <a:latin typeface="Bookman Old Style" pitchFamily="18" charset="0"/>
              </a:rPr>
              <a:t>." 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(27.09.1892р. – 09.03.1942р.)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071538" y="285728"/>
            <a:ext cx="61875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Кравчук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михайло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пилипович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1026" name="Picture 2" descr="http://upload.wikimedia.org/wikipedia/commons/thumb/6/6f/M.Kravchuk.jpg/200px-M.Kravchu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85794"/>
            <a:ext cx="3976702" cy="5308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14348" y="3071810"/>
            <a:ext cx="378621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Bookman Old Style" pitchFamily="18" charset="0"/>
              </a:rPr>
              <a:t>Ні, не гнітять мене перестрахи й жалі, </a:t>
            </a:r>
          </a:p>
          <a:p>
            <a:r>
              <a:rPr lang="uk-UA" b="1" i="1" dirty="0" smtClean="0">
                <a:latin typeface="Bookman Old Style" pitchFamily="18" charset="0"/>
              </a:rPr>
              <a:t>Що вмерти мушу я, </a:t>
            </a:r>
          </a:p>
          <a:p>
            <a:r>
              <a:rPr lang="uk-UA" b="1" i="1" dirty="0" smtClean="0">
                <a:latin typeface="Bookman Old Style" pitchFamily="18" charset="0"/>
              </a:rPr>
              <a:t>що строки в нас малі: </a:t>
            </a:r>
          </a:p>
          <a:p>
            <a:r>
              <a:rPr lang="uk-UA" b="1" i="1" dirty="0" smtClean="0">
                <a:latin typeface="Bookman Old Style" pitchFamily="18" charset="0"/>
              </a:rPr>
              <a:t>Того, що суджене, </a:t>
            </a:r>
          </a:p>
          <a:p>
            <a:r>
              <a:rPr lang="uk-UA" b="1" i="1" dirty="0" smtClean="0">
                <a:latin typeface="Bookman Old Style" pitchFamily="18" charset="0"/>
              </a:rPr>
              <a:t>боятися не треба. </a:t>
            </a:r>
          </a:p>
          <a:p>
            <a:r>
              <a:rPr lang="uk-UA" b="1" i="1" dirty="0" smtClean="0">
                <a:latin typeface="Bookman Old Style" pitchFamily="18" charset="0"/>
              </a:rPr>
              <a:t>Боюсь неправедно </a:t>
            </a:r>
          </a:p>
          <a:p>
            <a:r>
              <a:rPr lang="uk-UA" b="1" i="1" dirty="0" smtClean="0">
                <a:latin typeface="Bookman Old Style" pitchFamily="18" charset="0"/>
              </a:rPr>
              <a:t>прожити на землі. </a:t>
            </a: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(11.03.1897р. – 11.05.1956р. 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85728"/>
            <a:ext cx="53957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Латишева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клавдія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яківна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9" name="Picture 2" descr="http://library.kiwix.org/wikipedia_uk_all/I/200px-%D0%9B%D0%B0%D1%82%D0%B8%D1%88%D0%B5%D0%B2%D0%B0_%D0%9A%D0%BB%D0%B0%D0%B2%D0%B4%D1%96%D1%8F_%D0%AF%D0%BA%D1%96%D0%B2%D0%BD%D0%B0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429124" y="1000108"/>
            <a:ext cx="4062359" cy="5072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00034" y="4000504"/>
            <a:ext cx="407196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Bookman Old Style" pitchFamily="18" charset="0"/>
              </a:rPr>
              <a:t>“Я – дочка свого народу,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Всю красу свою, всю вроду,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Лиш йому, </a:t>
            </a:r>
            <a:r>
              <a:rPr lang="uk-UA" b="1" i="1" dirty="0" err="1" smtClean="0">
                <a:latin typeface="Bookman Old Style" pitchFamily="18" charset="0"/>
              </a:rPr>
              <a:t>йому</a:t>
            </a:r>
            <a:r>
              <a:rPr lang="uk-UA" b="1" i="1" dirty="0" smtClean="0">
                <a:latin typeface="Bookman Old Style" pitchFamily="18" charset="0"/>
              </a:rPr>
              <a:t> віддам,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За кохану Україну, </a:t>
            </a:r>
            <a:br>
              <a:rPr lang="uk-UA" b="1" i="1" dirty="0" smtClean="0">
                <a:latin typeface="Bookman Old Style" pitchFamily="18" charset="0"/>
              </a:rPr>
            </a:br>
            <a:r>
              <a:rPr lang="uk-UA" b="1" i="1" dirty="0" smtClean="0">
                <a:latin typeface="Bookman Old Style" pitchFamily="18" charset="0"/>
              </a:rPr>
              <a:t>Як потрібно, то й </a:t>
            </a:r>
            <a:r>
              <a:rPr lang="uk-UA" b="1" i="1" dirty="0" err="1" smtClean="0">
                <a:latin typeface="Bookman Old Style" pitchFamily="18" charset="0"/>
              </a:rPr>
              <a:t>загину.”</a:t>
            </a:r>
            <a:endParaRPr lang="uk-UA" b="1" i="1" dirty="0" smtClean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(24.08.1923р.-30.01.1982р.)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55449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Вірченко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ніна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опанасівна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10" name="Picture 2" descr="Nina Virchenko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929190" y="1071545"/>
            <a:ext cx="3736498" cy="5156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42844" y="4286256"/>
            <a:ext cx="52149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err="1" smtClean="0">
                <a:latin typeface="Bookman Old Style" pitchFamily="18" charset="0"/>
              </a:rPr>
              <a:t>“Хто</a:t>
            </a:r>
            <a:r>
              <a:rPr lang="uk-UA" b="1" i="1" dirty="0" smtClean="0">
                <a:latin typeface="Bookman Old Style" pitchFamily="18" charset="0"/>
              </a:rPr>
              <a:t> сказав, що математика нудна,</a:t>
            </a:r>
          </a:p>
          <a:p>
            <a:r>
              <a:rPr lang="uk-UA" b="1" i="1" dirty="0" smtClean="0">
                <a:latin typeface="Bookman Old Style" pitchFamily="18" charset="0"/>
              </a:rPr>
              <a:t>Що вона складна, суха, тужлива?</a:t>
            </a:r>
          </a:p>
          <a:p>
            <a:r>
              <a:rPr lang="uk-UA" b="1" i="1" dirty="0" smtClean="0">
                <a:latin typeface="Bookman Old Style" pitchFamily="18" charset="0"/>
              </a:rPr>
              <a:t>В цьому ви не праві, юнь моя,</a:t>
            </a:r>
          </a:p>
          <a:p>
            <a:r>
              <a:rPr lang="uk-UA" b="1" i="1" dirty="0" smtClean="0">
                <a:latin typeface="Bookman Old Style" pitchFamily="18" charset="0"/>
              </a:rPr>
              <a:t>Знайте: математика — красива!”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1802" y="571480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(09.12.1969р.)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643042" y="214290"/>
            <a:ext cx="57886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Панішева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ольга</a:t>
            </a:r>
            <a:r>
              <a:rPr lang="uk-UA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вікторівна</a:t>
            </a:r>
            <a:endParaRPr lang="uk-UA" sz="2800" b="1" i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 l="24479" r="7812" b="37500"/>
          <a:stretch>
            <a:fillRect/>
          </a:stretch>
        </p:blipFill>
        <p:spPr bwMode="auto">
          <a:xfrm>
            <a:off x="5000628" y="1214422"/>
            <a:ext cx="3830863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285720" y="4921202"/>
            <a:ext cx="6419344" cy="19367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642910" y="1500174"/>
            <a:ext cx="7929618" cy="2954655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indent="355600"/>
            <a:r>
              <a:rPr lang="uk-UA" sz="2400" b="1" i="1" dirty="0" smtClean="0">
                <a:latin typeface="Bookman Old Style" pitchFamily="18" charset="0"/>
              </a:rPr>
              <a:t>На небосхилі математичної науки яскравими зорями світять імена українських математиків. </a:t>
            </a:r>
          </a:p>
          <a:p>
            <a:pPr indent="355600"/>
            <a:r>
              <a:rPr lang="uk-UA" sz="2400" b="1" i="1" dirty="0" smtClean="0">
                <a:latin typeface="Bookman Old Style" pitchFamily="18" charset="0"/>
              </a:rPr>
              <a:t>Вони є зразком для наслідування та продовження їхніх досліджень у працях сучасних і прийдешніх науковців в Україні й далеко за її межами.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Остроградсь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928670"/>
            <a:ext cx="2742873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71472" y="1785926"/>
            <a:ext cx="528641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355600"/>
            <a:r>
              <a:rPr lang="uk-UA" b="1" i="1" dirty="0" smtClean="0">
                <a:latin typeface="Bookman Old Style" pitchFamily="18" charset="0"/>
              </a:rPr>
              <a:t>Непересічний </a:t>
            </a:r>
            <a:r>
              <a:rPr lang="uk-UA" b="1" i="1" dirty="0">
                <a:latin typeface="Bookman Old Style" pitchFamily="18" charset="0"/>
              </a:rPr>
              <a:t>талант, сміливий і гострий розум</a:t>
            </a:r>
            <a:r>
              <a:rPr lang="uk-UA" b="1" i="1" dirty="0" smtClean="0">
                <a:latin typeface="Bookman Old Style" pitchFamily="18" charset="0"/>
              </a:rPr>
              <a:t>, </a:t>
            </a:r>
            <a:r>
              <a:rPr lang="uk-UA" b="1" i="1" dirty="0">
                <a:latin typeface="Bookman Old Style" pitchFamily="18" charset="0"/>
              </a:rPr>
              <a:t>висока математична ерудиція, знання </a:t>
            </a:r>
            <a:r>
              <a:rPr lang="uk-UA" b="1" i="1" dirty="0" smtClean="0">
                <a:latin typeface="Bookman Old Style" pitchFamily="18" charset="0"/>
              </a:rPr>
              <a:t>сучасного</a:t>
            </a:r>
            <a:r>
              <a:rPr lang="en-US" b="1" i="1" dirty="0" smtClean="0">
                <a:latin typeface="Bookman Old Style" pitchFamily="18" charset="0"/>
              </a:rPr>
              <a:t> </a:t>
            </a:r>
            <a:r>
              <a:rPr lang="uk-UA" b="1" i="1" dirty="0" smtClean="0">
                <a:latin typeface="Bookman Old Style" pitchFamily="18" charset="0"/>
              </a:rPr>
              <a:t>природознавства </a:t>
            </a:r>
            <a:r>
              <a:rPr lang="uk-UA" b="1" i="1" dirty="0">
                <a:latin typeface="Bookman Old Style" pitchFamily="18" charset="0"/>
              </a:rPr>
              <a:t>дозволили Михайлу </a:t>
            </a:r>
            <a:r>
              <a:rPr lang="uk-UA" b="1" i="1" dirty="0" smtClean="0">
                <a:latin typeface="Bookman Old Style" pitchFamily="18" charset="0"/>
              </a:rPr>
              <a:t>Васильовичу</a:t>
            </a:r>
            <a:r>
              <a:rPr lang="en-US" b="1" i="1" dirty="0" smtClean="0">
                <a:latin typeface="Bookman Old Style" pitchFamily="18" charset="0"/>
              </a:rPr>
              <a:t> </a:t>
            </a:r>
            <a:r>
              <a:rPr lang="uk-UA" b="1" i="1" dirty="0" smtClean="0">
                <a:latin typeface="Bookman Old Style" pitchFamily="18" charset="0"/>
              </a:rPr>
              <a:t>зробити </a:t>
            </a:r>
            <a:r>
              <a:rPr lang="uk-UA" b="1" i="1" dirty="0">
                <a:latin typeface="Bookman Old Style" pitchFamily="18" charset="0"/>
              </a:rPr>
              <a:t>першорядні </a:t>
            </a:r>
            <a:r>
              <a:rPr lang="ru-RU" b="1" i="1" dirty="0" smtClean="0">
                <a:latin typeface="Bookman Old Style" pitchFamily="18" charset="0"/>
              </a:rPr>
              <a:t>в</a:t>
            </a:r>
            <a:r>
              <a:rPr lang="uk-UA" b="1" i="1" dirty="0" err="1" smtClean="0">
                <a:latin typeface="Bookman Old Style" pitchFamily="18" charset="0"/>
              </a:rPr>
              <a:t>ідкриття</a:t>
            </a:r>
            <a:r>
              <a:rPr lang="uk-UA" b="1" i="1" dirty="0" smtClean="0">
                <a:latin typeface="Bookman Old Style" pitchFamily="18" charset="0"/>
              </a:rPr>
              <a:t> </a:t>
            </a:r>
            <a:r>
              <a:rPr lang="uk-UA" b="1" i="1" dirty="0">
                <a:latin typeface="Bookman Old Style" pitchFamily="18" charset="0"/>
              </a:rPr>
              <a:t>в багатьох галузях </a:t>
            </a:r>
            <a:r>
              <a:rPr lang="uk-UA" b="1" i="1" dirty="0" smtClean="0">
                <a:latin typeface="Bookman Old Style" pitchFamily="18" charset="0"/>
              </a:rPr>
              <a:t>математики </a:t>
            </a:r>
            <a:r>
              <a:rPr lang="uk-UA" b="1" i="1" dirty="0">
                <a:latin typeface="Bookman Old Style" pitchFamily="18" charset="0"/>
              </a:rPr>
              <a:t>і механіки</a:t>
            </a:r>
            <a:r>
              <a:rPr lang="ru-RU" b="1" i="1" dirty="0" smtClean="0">
                <a:latin typeface="Bookman Old Style" pitchFamily="18" charset="0"/>
              </a:rPr>
              <a:t>.</a:t>
            </a:r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>
                <a:solidFill>
                  <a:srgbClr val="002060"/>
                </a:solidFill>
                <a:latin typeface="Bookman Old Style" pitchFamily="18" charset="0"/>
              </a:rPr>
              <a:t>(24.09.1801р. – 01.12.1862 р.) 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285720" y="214290"/>
            <a:ext cx="850112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all" dirty="0" err="1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Остроградський</a:t>
            </a:r>
            <a:r>
              <a:rPr lang="ru-RU" sz="2800" b="1" i="1" cap="all" dirty="0" smtClean="0">
                <a:ln w="9000" cmpd="sng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Михайло </a:t>
            </a:r>
            <a:r>
              <a:rPr lang="uk-UA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Васильович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00034" y="4071942"/>
            <a:ext cx="81439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 algn="l"/>
            <a:r>
              <a:rPr lang="ru-RU" dirty="0">
                <a:latin typeface="+mn-lt"/>
              </a:rPr>
              <a:t>За свою </a:t>
            </a:r>
            <a:r>
              <a:rPr lang="ru-RU" dirty="0" err="1">
                <a:latin typeface="+mn-lt"/>
              </a:rPr>
              <a:t>майже</a:t>
            </a:r>
            <a:r>
              <a:rPr lang="ru-RU" dirty="0">
                <a:latin typeface="+mn-lt"/>
              </a:rPr>
              <a:t> 40-річну </a:t>
            </a:r>
            <a:r>
              <a:rPr lang="ru-RU" dirty="0" err="1">
                <a:latin typeface="+mn-lt"/>
              </a:rPr>
              <a:t>наукову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діяльність</a:t>
            </a:r>
            <a:r>
              <a:rPr lang="ru-RU" dirty="0">
                <a:latin typeface="+mn-lt"/>
              </a:rPr>
              <a:t> Михайло </a:t>
            </a:r>
            <a:r>
              <a:rPr lang="ru-RU" dirty="0" err="1">
                <a:latin typeface="+mn-lt"/>
              </a:rPr>
              <a:t>Васильович</a:t>
            </a:r>
            <a:r>
              <a:rPr lang="ru-RU" dirty="0">
                <a:latin typeface="+mn-lt"/>
              </a:rPr>
              <a:t> написав </a:t>
            </a:r>
            <a:r>
              <a:rPr lang="ru-RU" dirty="0" err="1">
                <a:latin typeface="+mn-lt"/>
              </a:rPr>
              <a:t>близько</a:t>
            </a:r>
            <a:r>
              <a:rPr lang="ru-RU" dirty="0">
                <a:latin typeface="+mn-lt"/>
              </a:rPr>
              <a:t> 50 </a:t>
            </a:r>
            <a:r>
              <a:rPr lang="ru-RU" dirty="0" err="1">
                <a:latin typeface="+mn-lt"/>
              </a:rPr>
              <a:t>наукових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творів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присвячених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найрізноманітнішим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розділам</a:t>
            </a:r>
            <a:r>
              <a:rPr lang="ru-RU" dirty="0">
                <a:latin typeface="+mn-lt"/>
              </a:rPr>
              <a:t> математики </a:t>
            </a:r>
            <a:r>
              <a:rPr lang="ru-RU" dirty="0" err="1">
                <a:latin typeface="+mn-lt"/>
              </a:rPr>
              <a:t>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механіки</a:t>
            </a:r>
            <a:r>
              <a:rPr lang="ru-RU" dirty="0">
                <a:latin typeface="+mn-lt"/>
              </a:rPr>
              <a:t>: </a:t>
            </a:r>
            <a:r>
              <a:rPr lang="ru-RU" dirty="0" err="1">
                <a:latin typeface="+mn-lt"/>
              </a:rPr>
              <a:t>диференціальному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й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інтегральному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численню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вищій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алгебрі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геометрії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теорії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ймовірностей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теорії</a:t>
            </a:r>
            <a:r>
              <a:rPr lang="ru-RU" dirty="0">
                <a:latin typeface="+mn-lt"/>
              </a:rPr>
              <a:t> чисел, </a:t>
            </a:r>
            <a:r>
              <a:rPr lang="ru-RU" dirty="0" err="1">
                <a:latin typeface="+mn-lt"/>
              </a:rPr>
              <a:t>аналітичній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механіці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математичній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фізиці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балістиці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тощо</a:t>
            </a:r>
            <a:r>
              <a:rPr lang="ru-RU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42910" y="1142984"/>
            <a:ext cx="557216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Bookman Old Style" pitchFamily="18" charset="0"/>
              </a:rPr>
              <a:t>«Як ви не розумієте, що заняття математикою - це і є життя, а інакше для чого ж тоді жити». Г.Вороний</a:t>
            </a:r>
          </a:p>
          <a:p>
            <a:pPr indent="3411538"/>
            <a:endParaRPr lang="uk-UA" b="1" i="1" dirty="0" smtClean="0">
              <a:latin typeface="Bookman Old Style" pitchFamily="18" charset="0"/>
            </a:endParaRPr>
          </a:p>
          <a:p>
            <a:r>
              <a:rPr lang="uk-UA" b="1" i="1" dirty="0" smtClean="0">
                <a:latin typeface="Bookman Old Style" pitchFamily="18" charset="0"/>
              </a:rPr>
              <a:t>Г.Ф. Вороний належить до когорти найвідоміших українських математиків минулого. </a:t>
            </a:r>
          </a:p>
          <a:p>
            <a:r>
              <a:rPr lang="uk-UA" b="1" i="1" dirty="0" smtClean="0">
                <a:latin typeface="Bookman Old Style" pitchFamily="18" charset="0"/>
              </a:rPr>
              <a:t>Визнаний фахівцями як один із найяскравіших талантів у галузі теорії чисел на межі ХІХ-ХХ століть.</a:t>
            </a:r>
          </a:p>
          <a:p>
            <a:endParaRPr lang="uk-UA" b="1" i="1" dirty="0" smtClean="0">
              <a:latin typeface="Bookman Old Style" pitchFamily="18" charset="0"/>
            </a:endParaRPr>
          </a:p>
          <a:p>
            <a:r>
              <a:rPr lang="uk-UA" b="1" i="1" dirty="0" smtClean="0">
                <a:latin typeface="Bookman Old Style" pitchFamily="18" charset="0"/>
              </a:rPr>
              <a:t> </a:t>
            </a:r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(16.04.1868р. – 07.11.1908р.)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357290" y="285728"/>
            <a:ext cx="64034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Вороний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георг</a:t>
            </a:r>
            <a:r>
              <a:rPr lang="uk-UA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ій</a:t>
            </a:r>
            <a:r>
              <a:rPr lang="uk-UA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феодосович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357694"/>
            <a:ext cx="81439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/>
            <a:r>
              <a:rPr lang="ru-RU" dirty="0" smtClean="0">
                <a:latin typeface="+mn-lt"/>
              </a:rPr>
              <a:t>Г.Ф. Вороний за </a:t>
            </a:r>
            <a:r>
              <a:rPr lang="ru-RU" dirty="0" err="1" smtClean="0">
                <a:latin typeface="+mn-lt"/>
              </a:rPr>
              <a:t>своє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життя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встиг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надрукувати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всього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дванадцять</a:t>
            </a:r>
            <a:r>
              <a:rPr lang="ru-RU" dirty="0" smtClean="0">
                <a:latin typeface="+mn-lt"/>
              </a:rPr>
              <a:t> статей. Але </a:t>
            </a:r>
            <a:r>
              <a:rPr lang="ru-RU" dirty="0" err="1" smtClean="0">
                <a:latin typeface="+mn-lt"/>
              </a:rPr>
              <a:t>яких</a:t>
            </a:r>
            <a:r>
              <a:rPr lang="ru-RU" dirty="0" smtClean="0">
                <a:latin typeface="+mn-lt"/>
              </a:rPr>
              <a:t>! Вони дали </a:t>
            </a:r>
            <a:r>
              <a:rPr lang="ru-RU" dirty="0" err="1" smtClean="0">
                <a:latin typeface="+mn-lt"/>
              </a:rPr>
              <a:t>поштовх</a:t>
            </a:r>
            <a:r>
              <a:rPr lang="ru-RU" dirty="0" smtClean="0">
                <a:latin typeface="+mn-lt"/>
              </a:rPr>
              <a:t> для </a:t>
            </a:r>
            <a:r>
              <a:rPr lang="ru-RU" dirty="0" err="1" smtClean="0">
                <a:latin typeface="+mn-lt"/>
              </a:rPr>
              <a:t>розвитку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кількох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нових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напрямків</a:t>
            </a:r>
            <a:r>
              <a:rPr lang="ru-RU" dirty="0" smtClean="0">
                <a:latin typeface="+mn-lt"/>
              </a:rPr>
              <a:t> в </a:t>
            </a:r>
            <a:r>
              <a:rPr lang="ru-RU" dirty="0" err="1" smtClean="0">
                <a:latin typeface="+mn-lt"/>
              </a:rPr>
              <a:t>аналітичній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теорії</a:t>
            </a:r>
            <a:r>
              <a:rPr lang="ru-RU" dirty="0" smtClean="0">
                <a:latin typeface="+mn-lt"/>
              </a:rPr>
              <a:t> чисел, </a:t>
            </a:r>
            <a:r>
              <a:rPr lang="ru-RU" dirty="0" err="1" smtClean="0">
                <a:latin typeface="+mn-lt"/>
              </a:rPr>
              <a:t>алгебраїчній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теорії</a:t>
            </a:r>
            <a:r>
              <a:rPr lang="ru-RU" dirty="0" smtClean="0">
                <a:latin typeface="+mn-lt"/>
              </a:rPr>
              <a:t> чисел, </a:t>
            </a:r>
            <a:r>
              <a:rPr lang="ru-RU" dirty="0" err="1" smtClean="0">
                <a:latin typeface="+mn-lt"/>
              </a:rPr>
              <a:t>геометрії</a:t>
            </a:r>
            <a:r>
              <a:rPr lang="ru-RU" dirty="0" smtClean="0">
                <a:latin typeface="+mn-lt"/>
              </a:rPr>
              <a:t> чисел, </a:t>
            </a:r>
            <a:r>
              <a:rPr lang="ru-RU" dirty="0" err="1" smtClean="0">
                <a:latin typeface="+mn-lt"/>
              </a:rPr>
              <a:t>які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нині</a:t>
            </a:r>
            <a:r>
              <a:rPr lang="ru-RU" dirty="0" smtClean="0">
                <a:latin typeface="+mn-lt"/>
              </a:rPr>
              <a:t> активно </a:t>
            </a:r>
            <a:r>
              <a:rPr lang="ru-RU" dirty="0" err="1" smtClean="0">
                <a:latin typeface="+mn-lt"/>
              </a:rPr>
              <a:t>розвиваються</a:t>
            </a:r>
            <a:r>
              <a:rPr lang="ru-RU" dirty="0" smtClean="0">
                <a:latin typeface="+mn-lt"/>
              </a:rPr>
              <a:t> у </a:t>
            </a:r>
            <a:r>
              <a:rPr lang="ru-RU" dirty="0" err="1" smtClean="0">
                <a:latin typeface="+mn-lt"/>
              </a:rPr>
              <a:t>багатьох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країнах</a:t>
            </a:r>
            <a:r>
              <a:rPr lang="ru-RU" dirty="0" smtClean="0">
                <a:latin typeface="+mn-lt"/>
              </a:rPr>
              <a:t>. </a:t>
            </a:r>
          </a:p>
        </p:txBody>
      </p:sp>
      <p:pic>
        <p:nvPicPr>
          <p:cNvPr id="9" name="Рисунок 8" descr="Георгій Вороний">
            <a:hlinkClick r:id="rId3" tooltip="&quot;Георгій Вороний&quot;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142984"/>
            <a:ext cx="235745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14348" y="1357298"/>
            <a:ext cx="557216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err="1" smtClean="0">
                <a:latin typeface="Bookman Old Style" pitchFamily="18" charset="0"/>
              </a:rPr>
              <a:t>“Основоположник</a:t>
            </a:r>
            <a:r>
              <a:rPr lang="uk-UA" b="1" i="1" dirty="0" smtClean="0">
                <a:latin typeface="Bookman Old Style" pitchFamily="18" charset="0"/>
              </a:rPr>
              <a:t> математичної культури нашого </a:t>
            </a:r>
            <a:r>
              <a:rPr lang="uk-UA" b="1" i="1" dirty="0" err="1" smtClean="0">
                <a:latin typeface="Bookman Old Style" pitchFamily="18" charset="0"/>
              </a:rPr>
              <a:t>народу</a:t>
            </a:r>
            <a:r>
              <a:rPr lang="uk-UA" b="1" dirty="0" err="1" smtClean="0">
                <a:latin typeface="Bookman Old Style" pitchFamily="18" charset="0"/>
              </a:rPr>
              <a:t>”</a:t>
            </a:r>
            <a:r>
              <a:rPr lang="uk-UA" b="1" dirty="0" smtClean="0">
                <a:latin typeface="Bookman Old Style" pitchFamily="18" charset="0"/>
              </a:rPr>
              <a:t>. М.Кравчук</a:t>
            </a:r>
          </a:p>
          <a:p>
            <a:endParaRPr lang="uk-UA" b="1" i="1" dirty="0" smtClean="0">
              <a:latin typeface="Bookman Old Style" pitchFamily="18" charset="0"/>
            </a:endParaRPr>
          </a:p>
          <a:p>
            <a:r>
              <a:rPr lang="uk-UA" b="1" i="1" dirty="0" smtClean="0">
                <a:latin typeface="Bookman Old Style" pitchFamily="18" charset="0"/>
              </a:rPr>
              <a:t>“Я дбав про живий і ясний виклад, про естетичне писання на таблиці, про добрі прозорі рисунки, та що найважливіше - не допускав ніколи до найбільшого ворога в школі - </a:t>
            </a:r>
            <a:r>
              <a:rPr lang="uk-UA" b="1" i="1" dirty="0" err="1" smtClean="0">
                <a:latin typeface="Bookman Old Style" pitchFamily="18" charset="0"/>
              </a:rPr>
              <a:t>нудьги”</a:t>
            </a:r>
            <a:endParaRPr lang="uk-UA" b="1" dirty="0" smtClean="0">
              <a:latin typeface="Bookman Old Style" pitchFamily="18" charset="0"/>
            </a:endParaRPr>
          </a:p>
          <a:p>
            <a:r>
              <a:rPr lang="uk-UA" b="1" dirty="0" smtClean="0">
                <a:latin typeface="Bookman Old Style" pitchFamily="18" charset="0"/>
              </a:rPr>
              <a:t> </a:t>
            </a:r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(19.12.1872р.-13.07.1956р.)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000100" y="285728"/>
            <a:ext cx="73653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Левицький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володимир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йосипо</a:t>
            </a:r>
            <a:r>
              <a:rPr lang="uk-UA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3714752"/>
            <a:ext cx="83582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/>
            <a:r>
              <a:rPr lang="ru-RU" dirty="0" smtClean="0"/>
              <a:t> </a:t>
            </a:r>
            <a:r>
              <a:rPr lang="ru-RU" dirty="0" smtClean="0">
                <a:latin typeface="+mn-lt"/>
              </a:rPr>
              <a:t>51 </a:t>
            </a:r>
            <a:r>
              <a:rPr lang="ru-RU" dirty="0" err="1" smtClean="0">
                <a:latin typeface="+mn-lt"/>
              </a:rPr>
              <a:t>рік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був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щоденно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і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діяльно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дійсним</a:t>
            </a:r>
            <a:r>
              <a:rPr lang="ru-RU" dirty="0" smtClean="0">
                <a:latin typeface="+mn-lt"/>
              </a:rPr>
              <a:t> членом </a:t>
            </a:r>
            <a:r>
              <a:rPr lang="ru-RU" dirty="0" err="1" smtClean="0">
                <a:latin typeface="+mn-lt"/>
              </a:rPr>
              <a:t>повсюдно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шанованого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Наукового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товариства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імені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Шевченка</a:t>
            </a:r>
            <a:r>
              <a:rPr lang="ru-RU" dirty="0" smtClean="0">
                <a:latin typeface="+mn-lt"/>
              </a:rPr>
              <a:t>. </a:t>
            </a:r>
            <a:endParaRPr lang="en-US" dirty="0" smtClean="0">
              <a:latin typeface="+mn-lt"/>
              <a:cs typeface="Lucida Sans Unicode" pitchFamily="34" charset="0"/>
            </a:endParaRPr>
          </a:p>
          <a:p>
            <a:pPr indent="273050"/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Першим написав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справжню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фахову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статтю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з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математики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українською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мовою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був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незмінним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редактором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першого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українського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наукового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часопису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з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природничих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наук, першим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згуртував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навколо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себе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математиків-українців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для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наукової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роботи...Великою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заслугою В.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Левицького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було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те,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що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він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зібрав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і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впорядкував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матеріали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з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української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математичної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термінології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що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була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надрукована</a:t>
            </a:r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в 1903 р.</a:t>
            </a:r>
          </a:p>
        </p:txBody>
      </p:sp>
      <p:pic>
        <p:nvPicPr>
          <p:cNvPr id="27650" name="Picture 2" descr="http://upload.wikimedia.org/wikipedia/uk/c/c2/%D0%9B%D0%B5%D0%B2%D0%B8%D1%86%D1%8C%D0%BA%D0%B8%D0%B9_%D0%92%D0%BE%D0%BB%D0%BE%D0%B4%D0%B8%D0%BC%D0%B8%D1%80_%D0%99%D0%BE%D1%81%D0%B8%D0%BF%D0%BE%D0%B2%D0%B8%D1%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714356"/>
            <a:ext cx="2143140" cy="3163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000364" y="1714488"/>
            <a:ext cx="557216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Bookman Old Style" pitchFamily="18" charset="0"/>
              </a:rPr>
              <a:t>Визначний український педагог-реформатор, вчений, засновник школи з методики викладання математики, професор, автор підручників, навчальних і методичних посібників з геометрії, алгебри, арифметики. </a:t>
            </a:r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(03.09.1879р. - 18.11.1962р.)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000100" y="285728"/>
            <a:ext cx="649350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Астряб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олександр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матвійович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214818"/>
            <a:ext cx="83582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/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Створені педагогом підручники, навчальні й методичні посібники свідчать передусім про прагнення максимально полегшити дітям процес навчання, зробити його цікавим і захоплюючим, навчити дітей живому спогляданню і вмінню практично застосовувати набуті знання.</a:t>
            </a:r>
          </a:p>
          <a:p>
            <a:pPr indent="273050"/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Він залишив значну педагогічну спадщину (більш як 80 праць), вдячних учнів і послідовників.</a:t>
            </a:r>
            <a:endParaRPr lang="ru-RU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9698" name="Picture 2" descr="http://upload.wikimedia.org/wikipedia/commons/9/98/Edvard_Bene%C5%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2500330" cy="3195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143240" y="1214422"/>
            <a:ext cx="557216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355600"/>
            <a:r>
              <a:rPr lang="ru-RU" b="1" i="1" dirty="0" smtClean="0">
                <a:latin typeface="Bookman Old Style" pitchFamily="18" charset="0"/>
              </a:rPr>
              <a:t>«Я </a:t>
            </a:r>
            <a:r>
              <a:rPr lang="ru-RU" b="1" i="1" dirty="0" err="1" smtClean="0">
                <a:latin typeface="Bookman Old Style" pitchFamily="18" charset="0"/>
              </a:rPr>
              <a:t>можу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з</a:t>
            </a:r>
            <a:r>
              <a:rPr lang="ru-RU" b="1" i="1" dirty="0" smtClean="0">
                <a:latin typeface="Bookman Old Style" pitchFamily="18" charset="0"/>
              </a:rPr>
              <a:t> великою </a:t>
            </a:r>
            <a:r>
              <a:rPr lang="ru-RU" b="1" i="1" dirty="0" err="1" smtClean="0">
                <a:latin typeface="Bookman Old Style" pitchFamily="18" charset="0"/>
              </a:rPr>
              <a:t>гордістю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сказати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що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був</a:t>
            </a:r>
            <a:r>
              <a:rPr lang="ru-RU" b="1" i="1" dirty="0" smtClean="0">
                <a:latin typeface="Bookman Old Style" pitchFamily="18" charset="0"/>
              </a:rPr>
              <a:t> другим, </a:t>
            </a:r>
            <a:r>
              <a:rPr lang="ru-RU" b="1" i="1" dirty="0" err="1" smtClean="0">
                <a:latin typeface="Bookman Old Style" pitchFamily="18" charset="0"/>
              </a:rPr>
              <a:t>хто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викладав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вищу</a:t>
            </a:r>
            <a:r>
              <a:rPr lang="ru-RU" b="1" i="1" dirty="0" smtClean="0">
                <a:latin typeface="Bookman Old Style" pitchFamily="18" charset="0"/>
              </a:rPr>
              <a:t> математику </a:t>
            </a:r>
            <a:r>
              <a:rPr lang="ru-RU" b="1" i="1" dirty="0" err="1" smtClean="0">
                <a:latin typeface="Bookman Old Style" pitchFamily="18" charset="0"/>
              </a:rPr>
              <a:t>українською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мовою</a:t>
            </a:r>
            <a:r>
              <a:rPr lang="ru-RU" b="1" i="1" dirty="0" smtClean="0">
                <a:latin typeface="Bookman Old Style" pitchFamily="18" charset="0"/>
              </a:rPr>
              <a:t>.» </a:t>
            </a:r>
            <a:r>
              <a:rPr lang="ru-RU" b="1" i="1" dirty="0" err="1" smtClean="0">
                <a:latin typeface="Bookman Old Style" pitchFamily="18" charset="0"/>
              </a:rPr>
              <a:t>М.Чайковський</a:t>
            </a:r>
            <a:endParaRPr lang="ru-RU" b="1" i="1" dirty="0" smtClean="0">
              <a:latin typeface="Bookman Old Style" pitchFamily="18" charset="0"/>
            </a:endParaRPr>
          </a:p>
          <a:p>
            <a:endParaRPr lang="ru-RU" b="1" i="1" dirty="0" smtClean="0">
              <a:latin typeface="Bookman Old Style" pitchFamily="18" charset="0"/>
            </a:endParaRPr>
          </a:p>
          <a:p>
            <a:pPr indent="273050"/>
            <a:r>
              <a:rPr lang="uk-UA" b="1" i="1" dirty="0" err="1" smtClean="0">
                <a:latin typeface="Bookman Old Style" pitchFamily="18" charset="0"/>
              </a:rPr>
              <a:t>Широкоерудований</a:t>
            </a:r>
            <a:r>
              <a:rPr lang="uk-UA" b="1" i="1" dirty="0" smtClean="0">
                <a:latin typeface="Bookman Old Style" pitchFamily="18" charset="0"/>
              </a:rPr>
              <a:t>, високоосвічений та надзвичайно працьовитий, щирий друг учнівської та студентської молоді, великий патріот свого народу.</a:t>
            </a:r>
          </a:p>
          <a:p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(02.01.1887р. – 07.10.1970р.)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000100" y="285728"/>
            <a:ext cx="72355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Чайковський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микола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андрійович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357694"/>
            <a:ext cx="83582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/>
            <a:r>
              <a:rPr lang="uk-UA" dirty="0" smtClean="0">
                <a:latin typeface="+mn-lt"/>
              </a:rPr>
              <a:t>Він завжди шукав кращих шляхів навчання математики, засобів прищеплення молоді інтересу до цієї науки. У своїх науково-популярних книгах і статтях намагався розкрити молоді красу математичної науки, романтику наукового пошуку.</a:t>
            </a:r>
            <a:endParaRPr lang="ru-RU" dirty="0" smtClean="0">
              <a:latin typeface="+mn-lt"/>
              <a:cs typeface="Lucida Sans Unicode" pitchFamily="34" charset="0"/>
            </a:endParaRPr>
          </a:p>
        </p:txBody>
      </p:sp>
      <p:pic>
        <p:nvPicPr>
          <p:cNvPr id="30722" name="Picture 2" descr="http://golossokal.com.ua/upload/image/socnovyny/gytja/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85794"/>
            <a:ext cx="2526762" cy="3558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071802" y="1071546"/>
            <a:ext cx="571504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73050"/>
            <a:r>
              <a:rPr lang="uk-UA" b="1" i="1" dirty="0" smtClean="0">
                <a:latin typeface="Bookman Old Style" pitchFamily="18" charset="0"/>
              </a:rPr>
              <a:t>Кого не манить краса, ні мистецтво, хто живе вбогим духовним життям, той нічого не дасть математиці.</a:t>
            </a:r>
            <a:endParaRPr lang="ru-RU" b="1" i="1" dirty="0" smtClean="0">
              <a:latin typeface="Bookman Old Style" pitchFamily="18" charset="0"/>
            </a:endParaRPr>
          </a:p>
          <a:p>
            <a:pPr indent="273050"/>
            <a:r>
              <a:rPr lang="ru-RU" b="1" i="1" dirty="0" smtClean="0">
                <a:latin typeface="Bookman Old Style" pitchFamily="18" charset="0"/>
              </a:rPr>
              <a:t>«</a:t>
            </a:r>
            <a:r>
              <a:rPr lang="ru-RU" b="1" i="1" dirty="0" err="1" smtClean="0">
                <a:latin typeface="Bookman Old Style" pitchFamily="18" charset="0"/>
              </a:rPr>
              <a:t>Поезія</a:t>
            </a:r>
            <a:r>
              <a:rPr lang="ru-RU" b="1" i="1" dirty="0" smtClean="0">
                <a:latin typeface="Bookman Old Style" pitchFamily="18" charset="0"/>
              </a:rPr>
              <a:t> не </a:t>
            </a:r>
            <a:r>
              <a:rPr lang="ru-RU" b="1" i="1" dirty="0" err="1" smtClean="0">
                <a:latin typeface="Bookman Old Style" pitchFamily="18" charset="0"/>
              </a:rPr>
              <a:t>ріжниться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від</a:t>
            </a:r>
            <a:r>
              <a:rPr lang="ru-RU" b="1" i="1" dirty="0" smtClean="0">
                <a:latin typeface="Bookman Old Style" pitchFamily="18" charset="0"/>
              </a:rPr>
              <a:t> математики </a:t>
            </a:r>
            <a:r>
              <a:rPr lang="ru-RU" b="1" i="1" dirty="0" err="1" smtClean="0">
                <a:latin typeface="Bookman Old Style" pitchFamily="18" charset="0"/>
              </a:rPr>
              <a:t>вищим</a:t>
            </a:r>
            <a:r>
              <a:rPr lang="ru-RU" b="1" i="1" dirty="0" smtClean="0">
                <a:latin typeface="Bookman Old Style" pitchFamily="18" charset="0"/>
              </a:rPr>
              <a:t> летом </a:t>
            </a:r>
            <a:r>
              <a:rPr lang="ru-RU" b="1" i="1" dirty="0" err="1" smtClean="0">
                <a:latin typeface="Bookman Old Style" pitchFamily="18" charset="0"/>
              </a:rPr>
              <a:t>уяви</a:t>
            </a:r>
            <a:r>
              <a:rPr lang="ru-RU" b="1" i="1" dirty="0" smtClean="0">
                <a:latin typeface="Bookman Old Style" pitchFamily="18" charset="0"/>
              </a:rPr>
              <a:t>, а математик </a:t>
            </a:r>
            <a:r>
              <a:rPr lang="ru-RU" b="1" i="1" dirty="0" err="1" smtClean="0">
                <a:latin typeface="Bookman Old Style" pitchFamily="18" charset="0"/>
              </a:rPr>
              <a:t>ріжниться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від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поета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лиш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тим</a:t>
            </a:r>
            <a:r>
              <a:rPr lang="ru-RU" b="1" i="1" dirty="0" smtClean="0">
                <a:latin typeface="Bookman Old Style" pitchFamily="18" charset="0"/>
              </a:rPr>
              <a:t>, </a:t>
            </a:r>
            <a:r>
              <a:rPr lang="ru-RU" b="1" i="1" dirty="0" err="1" smtClean="0">
                <a:latin typeface="Bookman Old Style" pitchFamily="18" charset="0"/>
              </a:rPr>
              <a:t>що</a:t>
            </a:r>
            <a:r>
              <a:rPr lang="ru-RU" b="1" i="1" dirty="0" smtClean="0">
                <a:latin typeface="Bookman Old Style" pitchFamily="18" charset="0"/>
              </a:rPr>
              <a:t> все </a:t>
            </a:r>
            <a:r>
              <a:rPr lang="ru-RU" b="1" i="1" dirty="0" err="1" smtClean="0">
                <a:latin typeface="Bookman Old Style" pitchFamily="18" charset="0"/>
              </a:rPr>
              <a:t>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всюди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розумує</a:t>
            </a:r>
            <a:r>
              <a:rPr lang="ru-RU" b="1" i="1" dirty="0" smtClean="0">
                <a:latin typeface="Bookman Old Style" pitchFamily="18" charset="0"/>
              </a:rPr>
              <a:t>...»  </a:t>
            </a:r>
            <a:r>
              <a:rPr lang="ru-RU" b="1" i="1" dirty="0" err="1" smtClean="0">
                <a:latin typeface="Bookman Old Style" pitchFamily="18" charset="0"/>
              </a:rPr>
              <a:t>М.Зарицький</a:t>
            </a:r>
            <a:endParaRPr lang="ru-RU" b="1" i="1" dirty="0" smtClean="0">
              <a:latin typeface="Bookman Old Style" pitchFamily="18" charset="0"/>
            </a:endParaRPr>
          </a:p>
          <a:p>
            <a:pPr indent="273050"/>
            <a:endParaRPr lang="ru-RU" b="1" i="1" dirty="0" smtClean="0">
              <a:latin typeface="Bookman Old Style" pitchFamily="18" charset="0"/>
            </a:endParaRPr>
          </a:p>
          <a:p>
            <a:pPr indent="273050"/>
            <a:r>
              <a:rPr lang="ru-RU" b="1" i="1" dirty="0" err="1" smtClean="0">
                <a:latin typeface="Bookman Old Style" pitchFamily="18" charset="0"/>
              </a:rPr>
              <a:t>Найвищим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його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ідеалом</a:t>
            </a:r>
            <a:r>
              <a:rPr lang="ru-RU" b="1" i="1" dirty="0" smtClean="0">
                <a:latin typeface="Bookman Old Style" pitchFamily="18" charset="0"/>
              </a:rPr>
              <a:t> у </a:t>
            </a:r>
            <a:r>
              <a:rPr lang="ru-RU" b="1" i="1" dirty="0" err="1" smtClean="0">
                <a:latin typeface="Bookman Old Style" pitchFamily="18" charset="0"/>
              </a:rPr>
              <a:t>житті</a:t>
            </a:r>
            <a:r>
              <a:rPr lang="ru-RU" b="1" i="1" dirty="0" smtClean="0">
                <a:latin typeface="Bookman Old Style" pitchFamily="18" charset="0"/>
              </a:rPr>
              <a:t> та </a:t>
            </a:r>
            <a:r>
              <a:rPr lang="ru-RU" b="1" i="1" dirty="0" err="1" smtClean="0">
                <a:latin typeface="Bookman Old Style" pitchFamily="18" charset="0"/>
              </a:rPr>
              <a:t>науці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були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Україна</a:t>
            </a:r>
            <a:r>
              <a:rPr lang="ru-RU" b="1" i="1" dirty="0" smtClean="0">
                <a:latin typeface="Bookman Old Style" pitchFamily="18" charset="0"/>
              </a:rPr>
              <a:t>, Правда, Краса, Розум </a:t>
            </a:r>
            <a:r>
              <a:rPr lang="ru-RU" b="1" i="1" dirty="0" err="1" smtClean="0">
                <a:latin typeface="Bookman Old Style" pitchFamily="18" charset="0"/>
              </a:rPr>
              <a:t>і</a:t>
            </a:r>
            <a:r>
              <a:rPr lang="ru-RU" b="1" i="1" dirty="0" smtClean="0">
                <a:latin typeface="Bookman Old Style" pitchFamily="18" charset="0"/>
              </a:rPr>
              <a:t> </a:t>
            </a:r>
            <a:r>
              <a:rPr lang="ru-RU" b="1" i="1" dirty="0" err="1" smtClean="0">
                <a:latin typeface="Bookman Old Style" pitchFamily="18" charset="0"/>
              </a:rPr>
              <a:t>Совість</a:t>
            </a:r>
            <a:r>
              <a:rPr lang="ru-RU" b="1" i="1" dirty="0" smtClean="0">
                <a:latin typeface="Bookman Old Style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43240" y="71435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(21.05.1889р.-19.08.1961р.) 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uk-UA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000100" y="285728"/>
            <a:ext cx="67561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зарицький</a:t>
            </a:r>
            <a:r>
              <a:rPr lang="ru-RU" sz="2800" b="1" i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мирон </a:t>
            </a:r>
            <a:r>
              <a:rPr lang="ru-RU" sz="2800" b="1" i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онуфрійович</a:t>
            </a:r>
            <a:endParaRPr lang="uk-UA" sz="2800" b="1" cap="all" dirty="0">
              <a:ln w="9000" cmpd="sng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0" y="5628802"/>
            <a:ext cx="4786314" cy="14440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28596" y="4286256"/>
            <a:ext cx="83582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73050"/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Наукові інтереси М. О. </a:t>
            </a:r>
            <a:r>
              <a:rPr lang="uk-UA" dirty="0" err="1" smtClean="0">
                <a:latin typeface="Lucida Sans Unicode" pitchFamily="34" charset="0"/>
                <a:cs typeface="Lucida Sans Unicode" pitchFamily="34" charset="0"/>
              </a:rPr>
              <a:t>Зарицького</a:t>
            </a:r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 охоплюють, головним чином, теорію множин з алгеброю логіки та теорію функцій дійсної змінної.</a:t>
            </a:r>
          </a:p>
          <a:p>
            <a:pPr indent="273050"/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Наука була для М. </a:t>
            </a:r>
            <a:r>
              <a:rPr lang="uk-UA" dirty="0" err="1" smtClean="0">
                <a:latin typeface="Lucida Sans Unicode" pitchFamily="34" charset="0"/>
                <a:cs typeface="Lucida Sans Unicode" pitchFamily="34" charset="0"/>
              </a:rPr>
              <a:t>Зарицького</a:t>
            </a:r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 хлібом насущним, потребою і насолодою, працею і відпочинком. Недаремно М. О. </a:t>
            </a:r>
            <a:r>
              <a:rPr lang="uk-UA" dirty="0" err="1" smtClean="0">
                <a:latin typeface="Lucida Sans Unicode" pitchFamily="34" charset="0"/>
                <a:cs typeface="Lucida Sans Unicode" pitchFamily="34" charset="0"/>
              </a:rPr>
              <a:t>Зарицького</a:t>
            </a:r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 називали </a:t>
            </a:r>
            <a:r>
              <a:rPr lang="uk-UA" dirty="0" err="1" smtClean="0">
                <a:latin typeface="Lucida Sans Unicode" pitchFamily="34" charset="0"/>
                <a:cs typeface="Lucida Sans Unicode" pitchFamily="34" charset="0"/>
              </a:rPr>
              <a:t>“поетом</a:t>
            </a:r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uk-UA" dirty="0" err="1" smtClean="0">
                <a:latin typeface="Lucida Sans Unicode" pitchFamily="34" charset="0"/>
                <a:cs typeface="Lucida Sans Unicode" pitchFamily="34" charset="0"/>
              </a:rPr>
              <a:t>формул”</a:t>
            </a:r>
            <a:r>
              <a:rPr lang="uk-UA" dirty="0" smtClean="0">
                <a:latin typeface="Lucida Sans Unicode" pitchFamily="34" charset="0"/>
                <a:cs typeface="Lucida Sans Unicode" pitchFamily="34" charset="0"/>
              </a:rPr>
              <a:t>. </a:t>
            </a:r>
          </a:p>
          <a:p>
            <a:pPr indent="273050"/>
            <a:endParaRPr lang="ru-RU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31746" name="Picture 2" descr="http://www.terebovlia-biblioteka.edukit.te.ua/files2/images/%D0%9C%D0%B8%D1%80%D0%BE%D0%BD%20%D0%97%D0%B0%D1%80%D0%B8%D1%86%D1%8C%D0%BA%D0%B8%D0%B9.jpg?size=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28670"/>
            <a:ext cx="2536187" cy="3385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естибюль">
  <a:themeElements>
    <a:clrScheme name="Вестибюль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естибюль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1014</TotalTime>
  <Words>2465</Words>
  <Application>Microsoft PowerPoint</Application>
  <PresentationFormat>Екран (4:3)</PresentationFormat>
  <Paragraphs>230</Paragraphs>
  <Slides>37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37</vt:i4>
      </vt:variant>
    </vt:vector>
  </HeadingPairs>
  <TitlesOfParts>
    <vt:vector size="38" baseType="lpstr">
      <vt:lpstr>Вестибюль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HomeLab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Lidok</cp:lastModifiedBy>
  <cp:revision>111</cp:revision>
  <dcterms:created xsi:type="dcterms:W3CDTF">2010-10-28T18:03:37Z</dcterms:created>
  <dcterms:modified xsi:type="dcterms:W3CDTF">2017-05-28T12:35:49Z</dcterms:modified>
</cp:coreProperties>
</file>