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60" r:id="rId2"/>
    <p:sldId id="256" r:id="rId3"/>
    <p:sldId id="257" r:id="rId4"/>
    <p:sldId id="258" r:id="rId5"/>
    <p:sldId id="259" r:id="rId6"/>
    <p:sldId id="268" r:id="rId7"/>
    <p:sldId id="269" r:id="rId8"/>
    <p:sldId id="261" r:id="rId9"/>
    <p:sldId id="262" r:id="rId10"/>
    <p:sldId id="263" r:id="rId11"/>
    <p:sldId id="265" r:id="rId12"/>
    <p:sldId id="264" r:id="rId13"/>
    <p:sldId id="266" r:id="rId14"/>
    <p:sldId id="271" r:id="rId15"/>
    <p:sldId id="272" r:id="rId16"/>
    <p:sldId id="267" r:id="rId17"/>
    <p:sldId id="270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40" d="100"/>
          <a:sy n="40" d="100"/>
        </p:scale>
        <p:origin x="-8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298858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2117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45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66334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891280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05021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243377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73966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403183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71676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37659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829907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49704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46979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22130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42866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D2FBF-782C-4447-927A-3BE1DF1C51D8}" type="datetimeFigureOut">
              <a:rPr lang="uk-UA" smtClean="0"/>
              <a:pPr/>
              <a:t>19.03.2017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477EF8-F1E4-4CF2-B021-3FCF7D7F4C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4304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33690"/>
            <a:ext cx="8596668" cy="5061995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>Розв’язування </a:t>
            </a:r>
            <a:b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>квадратних</a:t>
            </a:r>
            <a:b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> рівнянь</a:t>
            </a:r>
            <a:endParaRPr lang="uk-UA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17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599"/>
                <a:ext cx="8596668" cy="5814349"/>
              </a:xfrm>
            </p:spPr>
            <p:txBody>
              <a:bodyPr/>
              <a:lstStyle/>
              <a:p>
                <a:r>
                  <a:rPr lang="uk-UA" dirty="0" smtClean="0"/>
                  <a:t/>
                </a:r>
                <a:br>
                  <a:rPr lang="uk-UA" dirty="0" smtClean="0"/>
                </a:br>
                <a:r>
                  <a:rPr lang="uk-UA" sz="4000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Розв’зування квадратних рівнянь, якщо в – число парне.</a:t>
                </a:r>
                <a:br>
                  <a:rPr lang="uk-UA" sz="4000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dirty="0"/>
                  <a:t/>
                </a:r>
                <a:br>
                  <a:rPr lang="uk-UA" dirty="0"/>
                </a:br>
                <a:r>
                  <a:rPr lang="uk-UA" dirty="0" smtClean="0"/>
                  <a:t/>
                </a:r>
                <a:br>
                  <a:rPr lang="uk-UA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66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66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66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  <m:r>
                            <a:rPr lang="en-US" sz="66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sz="6600" b="1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6600" b="1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66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e>
                                <m:sup>
                                  <m:r>
                                    <a:rPr lang="en-US" sz="6600" b="1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6600" b="1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6600" b="1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𝒂𝒄</m:t>
                              </m:r>
                            </m:e>
                          </m:rad>
                        </m:num>
                        <m:den>
                          <m:r>
                            <a:rPr lang="en-US" sz="66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uk-UA" sz="6600" b="1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599"/>
                <a:ext cx="8596668" cy="5814349"/>
              </a:xfrm>
              <a:blipFill rotWithShape="0">
                <a:blip r:embed="rId2" cstate="print"/>
                <a:stretch>
                  <a:fillRect l="-248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29275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599"/>
                <a:ext cx="8596668" cy="5872223"/>
              </a:xfrm>
            </p:spPr>
            <p:txBody>
              <a:bodyPr/>
              <a:lstStyle/>
              <a:p>
                <a:r>
                  <a:rPr lang="uk-UA" sz="4400" b="1" dirty="0" smtClean="0"/>
                  <a:t>Розв’язування рівнянь</a:t>
                </a:r>
                <a:r>
                  <a:rPr lang="en-US" sz="4400" b="1" dirty="0" smtClean="0"/>
                  <a:t/>
                </a:r>
                <a:br>
                  <a:rPr lang="en-US" sz="4400" b="1" dirty="0" smtClean="0"/>
                </a:br>
                <a:r>
                  <a:rPr lang="en-US" sz="4400" b="1" dirty="0"/>
                  <a:t/>
                </a:r>
                <a:br>
                  <a:rPr lang="en-US" sz="4400" b="1" dirty="0"/>
                </a:br>
                <a:r>
                  <a:rPr lang="uk-UA" sz="4400" b="1" dirty="0" smtClean="0"/>
                  <a:t/>
                </a:r>
                <a:br>
                  <a:rPr lang="uk-UA" sz="4400" b="1" dirty="0" smtClean="0"/>
                </a:br>
                <a:r>
                  <a:rPr lang="uk-UA" sz="4800" b="1" dirty="0" smtClean="0">
                    <a:solidFill>
                      <a:srgbClr val="C00000"/>
                    </a:solidFill>
                  </a:rPr>
                  <a:t>1.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𝟏𝟔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4800" b="1" dirty="0" smtClean="0">
                    <a:solidFill>
                      <a:srgbClr val="C00000"/>
                    </a:solidFill>
                  </a:rPr>
                  <a:t/>
                </a:r>
                <a:br>
                  <a:rPr lang="en-US" sz="4800" b="1" dirty="0" smtClean="0">
                    <a:solidFill>
                      <a:srgbClr val="C00000"/>
                    </a:solidFill>
                  </a:rPr>
                </a:br>
                <a:r>
                  <a:rPr lang="en-US" sz="4800" b="1" dirty="0" smtClean="0">
                    <a:solidFill>
                      <a:srgbClr val="C00000"/>
                    </a:solidFill>
                  </a:rPr>
                  <a:t>2.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4800" b="1" dirty="0" smtClean="0">
                    <a:solidFill>
                      <a:srgbClr val="C00000"/>
                    </a:solidFill>
                  </a:rPr>
                  <a:t/>
                </a:r>
                <a:br>
                  <a:rPr lang="en-US" sz="4800" b="1" dirty="0" smtClean="0">
                    <a:solidFill>
                      <a:srgbClr val="C00000"/>
                    </a:solidFill>
                  </a:rPr>
                </a:br>
                <a:r>
                  <a:rPr lang="en-US" sz="4800" b="1" dirty="0" smtClean="0">
                    <a:solidFill>
                      <a:srgbClr val="C00000"/>
                    </a:solidFill>
                  </a:rPr>
                  <a:t>3.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uk-UA" sz="48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599"/>
                <a:ext cx="8596668" cy="5872223"/>
              </a:xfrm>
              <a:blipFill rotWithShape="0">
                <a:blip r:embed="rId2" cstate="print"/>
                <a:stretch>
                  <a:fillRect l="-3191" t="-207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13630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599"/>
                <a:ext cx="8596668" cy="5837499"/>
              </a:xfrm>
            </p:spPr>
            <p:txBody>
              <a:bodyPr/>
              <a:lstStyle/>
              <a:p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Метод коефіцієнтів</a:t>
                </a:r>
                <a:b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1. якщо </a:t>
                </a:r>
                <a:r>
                  <a:rPr lang="en-US" b="1" i="1" dirty="0" err="1" smtClean="0">
                    <a:solidFill>
                      <a:srgbClr val="C00000"/>
                    </a:solidFill>
                  </a:rPr>
                  <a:t>a+b+c</a:t>
                </a:r>
                <a:r>
                  <a:rPr lang="en-US" b="1" i="1" dirty="0" smtClean="0">
                    <a:solidFill>
                      <a:srgbClr val="C00000"/>
                    </a:solidFill>
                  </a:rPr>
                  <a:t>=0</a:t>
                </a:r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, то </a:t>
                </a:r>
                <a:b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b>
                        <m: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uk-UA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uk-UA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uk-UA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      </m:t>
                    </m:r>
                    <m:sSub>
                      <m:sSubPr>
                        <m:ctrlP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b>
                        <m: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uk-UA" sz="4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с</m:t>
                        </m:r>
                      </m:num>
                      <m:den>
                        <m:r>
                          <a:rPr lang="uk-UA" sz="4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den>
                    </m:f>
                  </m:oMath>
                </a14:m>
                <a:r>
                  <a:rPr lang="en-US" b="1" i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uk-UA" b="1" i="1" dirty="0" smtClean="0">
                    <a:solidFill>
                      <a:srgbClr val="C00000"/>
                    </a:solidFill>
                  </a:rPr>
                  <a:t/>
                </a:r>
                <a:br>
                  <a:rPr lang="uk-UA" b="1" i="1" dirty="0" smtClean="0">
                    <a:solidFill>
                      <a:srgbClr val="C00000"/>
                    </a:solidFill>
                  </a:rPr>
                </a:br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2. якщо </a:t>
                </a:r>
                <a:r>
                  <a:rPr lang="en-US" b="1" i="1" dirty="0" smtClean="0">
                    <a:solidFill>
                      <a:srgbClr val="002060"/>
                    </a:solidFill>
                  </a:rPr>
                  <a:t>b=</a:t>
                </a:r>
                <a:r>
                  <a:rPr lang="en-US" b="1" i="1" dirty="0" err="1" smtClean="0">
                    <a:solidFill>
                      <a:srgbClr val="002060"/>
                    </a:solidFill>
                  </a:rPr>
                  <a:t>a+c</a:t>
                </a:r>
                <a: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, то</a:t>
                </a:r>
                <a:br>
                  <a:rPr lang="uk-UA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х</m:t>
                          </m:r>
                        </m:e>
                        <m:sub>
                          <m: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uk-UA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uk-UA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uk-UA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sSub>
                        <m:sSubPr>
                          <m:ctrlP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х</m:t>
                          </m:r>
                        </m:e>
                        <m:sub>
                          <m: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uk-UA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с</m:t>
                          </m:r>
                        </m:num>
                        <m:den>
                          <m:r>
                            <a:rPr lang="uk-UA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den>
                      </m:f>
                    </m:oMath>
                  </m:oMathPara>
                </a14:m>
                <a:endParaRPr lang="uk-UA" sz="4400" b="1" i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599"/>
                <a:ext cx="8596668" cy="5837499"/>
              </a:xfrm>
              <a:blipFill rotWithShape="0">
                <a:blip r:embed="rId2" cstate="print"/>
                <a:stretch>
                  <a:fillRect l="-2128" t="-1461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2304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599"/>
                <a:ext cx="10087122" cy="5849073"/>
              </a:xfrm>
            </p:spPr>
            <p:txBody>
              <a:bodyPr>
                <a:normAutofit fontScale="90000"/>
              </a:bodyPr>
              <a:lstStyle/>
              <a:p>
                <a:pPr algn="ctr"/>
                <a:r>
                  <a:rPr lang="uk-UA" sz="44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Розв’язування рівнянь</a:t>
                </a:r>
                <a:br>
                  <a:rPr lang="uk-UA" sz="44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sz="4000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варіант 1</a:t>
                </a:r>
                <a:r>
                  <a:rPr lang="uk-UA" sz="4400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                     </a:t>
                </a:r>
                <a:r>
                  <a:rPr lang="uk-UA" sz="4000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варіант</a:t>
                </a:r>
                <a:r>
                  <a:rPr lang="uk-UA" sz="44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  <a:r>
                  <a:rPr lang="uk-UA" sz="4400" b="1" i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2</a:t>
                </a:r>
                <a:r>
                  <a:rPr lang="uk-UA" sz="44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uk-UA" sz="44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b="1" dirty="0" smtClean="0">
                    <a:solidFill>
                      <a:srgbClr val="C00000"/>
                    </a:solidFill>
                  </a:rPr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uk-UA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uk-UA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b="1" dirty="0" smtClean="0">
                    <a:solidFill>
                      <a:srgbClr val="C00000"/>
                    </a:solidFill>
                  </a:rPr>
                  <a:t>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b="1" dirty="0" smtClean="0">
                    <a:solidFill>
                      <a:srgbClr val="002060"/>
                    </a:solidFill>
                  </a:rPr>
                  <a:t>   </a:t>
                </a:r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  <m:r>
                          <a:rPr lang="en-US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b="1" dirty="0" smtClean="0">
                    <a:solidFill>
                      <a:srgbClr val="C00000"/>
                    </a:solidFill>
                  </a:rPr>
                  <a:t>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b="1" dirty="0" smtClean="0">
                    <a:solidFill>
                      <a:srgbClr val="002060"/>
                    </a:solidFill>
                  </a:rPr>
                  <a:t> </a:t>
                </a:r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  <a:b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 </a:t>
                </a:r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endParaRPr lang="uk-UA" b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599"/>
                <a:ext cx="10087122" cy="5849073"/>
              </a:xfrm>
              <a:blipFill rotWithShape="0">
                <a:blip r:embed="rId2" cstate="print"/>
                <a:stretch>
                  <a:fillRect t="-187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0023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609600"/>
            <a:ext cx="10629900" cy="5657850"/>
          </a:xfrm>
        </p:spPr>
        <p:txBody>
          <a:bodyPr>
            <a:normAutofit/>
          </a:bodyPr>
          <a:lstStyle/>
          <a:p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</a:rPr>
              <a:t>Продовжіть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 речення: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</a:t>
            </a: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Сьогодні на уроці я 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               - дізнався…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               - зрозумів…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               - навчився…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               - найбільший мій успіх…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               - найбільші труднощі я відчув…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               - я не вмів, а тепер умію…</a:t>
            </a:r>
            <a:endParaRPr lang="uk-UA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200216" cy="43434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Домашнє завдання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</a:b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Вивчити §3, п.19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Розв’язати </a:t>
            </a:r>
            <a:b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№635°(7 – 12), №637*, №639*, № 656**</a:t>
            </a:r>
            <a:endParaRPr lang="uk-UA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501833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Людина, яка вивчає алгебру, інколи корисніше розв’язати одну і ту ж задачу різними способами, ніж розв’язати три різні задачі. Розв’язуючи одну задачу різними методами, можна шляхом порівняння вияснити для себе, який з них раціональніший. Тому накопичується досвід»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>
                <a:solidFill>
                  <a:srgbClr val="C00000"/>
                </a:solidFill>
              </a:rPr>
              <a:t> </a:t>
            </a:r>
            <a:r>
              <a:rPr lang="uk-UA" b="1" i="1" dirty="0" smtClean="0">
                <a:solidFill>
                  <a:srgbClr val="C00000"/>
                </a:solidFill>
              </a:rPr>
              <a:t>                                       </a:t>
            </a:r>
            <a:r>
              <a:rPr lang="uk-UA" b="1" i="1" dirty="0" err="1" smtClean="0">
                <a:solidFill>
                  <a:srgbClr val="C00000"/>
                </a:solidFill>
              </a:rPr>
              <a:t>У.Сойєр</a:t>
            </a:r>
            <a:endParaRPr lang="uk-UA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76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505016" cy="5657850"/>
          </a:xfrm>
        </p:spPr>
        <p:txBody>
          <a:bodyPr>
            <a:noAutofit/>
          </a:bodyPr>
          <a:lstStyle/>
          <a:p>
            <a:r>
              <a:rPr lang="uk-UA" sz="9600" b="1" i="1" dirty="0" smtClean="0">
                <a:latin typeface="Georgia" pitchFamily="18" charset="0"/>
              </a:rPr>
              <a:t>   </a:t>
            </a:r>
            <a:r>
              <a:rPr lang="uk-UA" sz="9600" b="1" i="1" dirty="0" smtClean="0">
                <a:solidFill>
                  <a:srgbClr val="FF0000"/>
                </a:solidFill>
                <a:latin typeface="Georgia" pitchFamily="18" charset="0"/>
              </a:rPr>
              <a:t>Дякую</a:t>
            </a:r>
            <a:br>
              <a:rPr lang="uk-UA" sz="96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uk-UA" sz="9600" b="1" i="1" dirty="0" smtClean="0">
                <a:solidFill>
                  <a:srgbClr val="FF0000"/>
                </a:solidFill>
                <a:latin typeface="Georgia" pitchFamily="18" charset="0"/>
              </a:rPr>
              <a:t>          за</a:t>
            </a:r>
            <a:br>
              <a:rPr lang="uk-UA" sz="96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uk-UA" sz="9600" b="1" i="1" dirty="0" smtClean="0">
                <a:solidFill>
                  <a:srgbClr val="FF0000"/>
                </a:solidFill>
                <a:latin typeface="Georgia" pitchFamily="18" charset="0"/>
              </a:rPr>
              <a:t>             увагу !</a:t>
            </a:r>
            <a:endParaRPr lang="uk-UA" sz="9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59443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Математичний диктант – відповіді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uk-UA" b="1" i="1" dirty="0" smtClean="0">
                <a:solidFill>
                  <a:srgbClr val="C00000"/>
                </a:solidFill>
              </a:rPr>
              <a:t>1.квадратними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2.коефіцієнтами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3.дискримінант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4.1,2,0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5.Д&lt;0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6. два корені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7. Д=0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8. неповними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9. другого </a:t>
            </a:r>
            <a:r>
              <a:rPr lang="uk-UA" b="1" i="1" dirty="0" err="1" smtClean="0">
                <a:solidFill>
                  <a:srgbClr val="C00000"/>
                </a:solidFill>
              </a:rPr>
              <a:t>степеня</a:t>
            </a:r>
            <a:r>
              <a:rPr lang="uk-UA" b="1" i="1" dirty="0" smtClean="0">
                <a:solidFill>
                  <a:srgbClr val="C00000"/>
                </a:solidFill>
              </a:rPr>
              <a:t/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10. формула</a:t>
            </a:r>
            <a:br>
              <a:rPr lang="uk-UA" b="1" i="1" dirty="0" smtClean="0">
                <a:solidFill>
                  <a:srgbClr val="C00000"/>
                </a:solidFill>
              </a:rPr>
            </a:br>
            <a:endParaRPr lang="uk-UA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4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600"/>
                <a:ext cx="8596668" cy="6248400"/>
              </a:xfrm>
            </p:spPr>
            <p:txBody>
              <a:bodyPr/>
              <a:lstStyle/>
              <a:p>
                <a:r>
                  <a:rPr lang="uk-UA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Усні вправи</a:t>
                </a:r>
                <a:r>
                  <a:rPr lang="uk-UA" dirty="0" smtClean="0"/>
                  <a:t/>
                </a:r>
                <a:br>
                  <a:rPr lang="uk-UA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5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5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144</m:t>
                          </m:r>
                        </m:e>
                      </m:rad>
                    </m:oMath>
                    <m:oMath xmlns:m="http://schemas.openxmlformats.org/officeDocument/2006/math">
                      <m:sSup>
                        <m:sSupPr>
                          <m:ctrlPr>
                            <a:rPr lang="uk-UA" sz="5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  <m:sup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5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121</m:t>
                          </m:r>
                        </m:e>
                      </m:rad>
                    </m:oMath>
                    <m:oMath xmlns:m="http://schemas.openxmlformats.org/officeDocument/2006/math">
                      <m:sSup>
                        <m:sSupPr>
                          <m:ctrlPr>
                            <a:rPr lang="uk-UA" sz="5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e>
                        <m:sup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5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5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256</m:t>
                          </m:r>
                        </m:e>
                      </m:rad>
                    </m:oMath>
                  </m:oMathPara>
                </a14:m>
                <a:r>
                  <a:rPr lang="uk-UA" dirty="0"/>
                  <a:t/>
                </a:r>
                <a:br>
                  <a:rPr lang="uk-UA" dirty="0"/>
                </a:br>
                <a:endParaRPr lang="uk-UA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600"/>
                <a:ext cx="8596668" cy="6248400"/>
              </a:xfrm>
              <a:blipFill rotWithShape="0">
                <a:blip r:embed="rId2" cstate="print"/>
                <a:stretch>
                  <a:fillRect l="-2128" t="-136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83964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600"/>
                <a:ext cx="8596668" cy="6092142"/>
              </a:xfrm>
            </p:spPr>
            <p:txBody>
              <a:bodyPr>
                <a:normAutofit/>
              </a:bodyPr>
              <a:lstStyle/>
              <a:p>
                <a:r>
                  <a:rPr lang="uk-UA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Скласти квадратне рівняння, якщо</a:t>
                </a:r>
                <a:br>
                  <a:rPr lang="uk-UA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b="1" dirty="0" smtClean="0"/>
                  <a:t/>
                </a:r>
                <a:br>
                  <a:rPr lang="uk-UA" b="1" dirty="0" smtClean="0"/>
                </a:br>
                <a:r>
                  <a:rPr lang="uk-UA" b="1" dirty="0" smtClean="0"/>
                  <a:t>       </a:t>
                </a:r>
                <a:r>
                  <a:rPr lang="uk-UA" sz="4800" b="1" dirty="0" smtClean="0">
                    <a:solidFill>
                      <a:srgbClr val="C00000"/>
                    </a:solidFill>
                  </a:rPr>
                  <a:t>1) </a:t>
                </a:r>
                <a14:m>
                  <m:oMath xmlns:m="http://schemas.openxmlformats.org/officeDocument/2006/math"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а=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в=−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с=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uk-UA" sz="4800" b="1" dirty="0" smtClean="0">
                    <a:solidFill>
                      <a:srgbClr val="C00000"/>
                    </a:solidFill>
                  </a:rPr>
                  <a:t/>
                </a:r>
                <a:br>
                  <a:rPr lang="uk-UA" sz="4800" b="1" dirty="0" smtClean="0">
                    <a:solidFill>
                      <a:srgbClr val="C00000"/>
                    </a:solidFill>
                  </a:rPr>
                </a:br>
                <a:r>
                  <a:rPr lang="uk-UA" sz="4800" b="1" dirty="0" smtClean="0">
                    <a:solidFill>
                      <a:srgbClr val="C00000"/>
                    </a:solidFill>
                  </a:rPr>
                  <a:t>     2) </a:t>
                </a:r>
                <a14:m>
                  <m:oMath xmlns:m="http://schemas.openxmlformats.org/officeDocument/2006/math"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а=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в=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с=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uk-UA" sz="4800" b="1" dirty="0" smtClean="0">
                    <a:solidFill>
                      <a:srgbClr val="C00000"/>
                    </a:solidFill>
                  </a:rPr>
                  <a:t/>
                </a:r>
                <a:br>
                  <a:rPr lang="uk-UA" sz="4800" b="1" dirty="0" smtClean="0">
                    <a:solidFill>
                      <a:srgbClr val="C00000"/>
                    </a:solidFill>
                  </a:rPr>
                </a:br>
                <a:r>
                  <a:rPr lang="uk-UA" sz="4800" b="1" dirty="0" smtClean="0">
                    <a:solidFill>
                      <a:srgbClr val="C00000"/>
                    </a:solidFill>
                  </a:rPr>
                  <a:t>     3) </a:t>
                </a:r>
                <a14:m>
                  <m:oMath xmlns:m="http://schemas.openxmlformats.org/officeDocument/2006/math"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а=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 с=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uk-UA" sz="4800" b="1" dirty="0" smtClean="0">
                    <a:solidFill>
                      <a:srgbClr val="C00000"/>
                    </a:solidFill>
                  </a:rPr>
                  <a:t/>
                </a:r>
                <a:br>
                  <a:rPr lang="uk-UA" sz="4800" b="1" dirty="0" smtClean="0">
                    <a:solidFill>
                      <a:srgbClr val="C00000"/>
                    </a:solidFill>
                  </a:rPr>
                </a:br>
                <a:r>
                  <a:rPr lang="uk-UA" sz="4800" b="1" dirty="0" smtClean="0">
                    <a:solidFill>
                      <a:srgbClr val="C00000"/>
                    </a:solidFill>
                  </a:rPr>
                  <a:t>     4) </a:t>
                </a:r>
                <a14:m>
                  <m:oMath xmlns:m="http://schemas.openxmlformats.org/officeDocument/2006/math"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а=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в=</m:t>
                    </m:r>
                    <m:r>
                      <a:rPr lang="uk-UA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uk-UA" sz="48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uk-UA" sz="4800" b="1" dirty="0">
                    <a:solidFill>
                      <a:srgbClr val="C00000"/>
                    </a:solidFill>
                  </a:rPr>
                  <a:t/>
                </a:r>
                <a:br>
                  <a:rPr lang="uk-UA" sz="4800" b="1" dirty="0">
                    <a:solidFill>
                      <a:srgbClr val="C00000"/>
                    </a:solidFill>
                  </a:rPr>
                </a:br>
                <a:r>
                  <a:rPr lang="uk-UA" sz="4800" dirty="0">
                    <a:solidFill>
                      <a:srgbClr val="C00000"/>
                    </a:solidFill>
                  </a:rPr>
                  <a:t/>
                </a:r>
                <a:br>
                  <a:rPr lang="uk-UA" sz="4800" dirty="0">
                    <a:solidFill>
                      <a:srgbClr val="C00000"/>
                    </a:solidFill>
                  </a:rPr>
                </a:br>
                <a:r>
                  <a:rPr lang="uk-UA" dirty="0"/>
                  <a:t/>
                </a:r>
                <a:br>
                  <a:rPr lang="uk-UA" dirty="0"/>
                </a:br>
                <a:endParaRPr lang="uk-UA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600"/>
                <a:ext cx="8596668" cy="6092142"/>
              </a:xfrm>
              <a:blipFill rotWithShape="0">
                <a:blip r:embed="rId2" cstate="print"/>
                <a:stretch>
                  <a:fillRect l="-2128" t="-1401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0448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600"/>
                <a:ext cx="8596668" cy="5548132"/>
              </a:xfrm>
            </p:spPr>
            <p:txBody>
              <a:bodyPr/>
              <a:lstStyle/>
              <a:p>
                <a:r>
                  <a:rPr lang="uk-UA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Винести число з-під </a:t>
                </a:r>
                <a:r>
                  <a:rPr lang="uk-UA" b="1" dirty="0" err="1" smtClean="0">
                    <a:solidFill>
                      <a:schemeClr val="accent2">
                        <a:lumMod val="50000"/>
                      </a:schemeClr>
                    </a:solidFill>
                  </a:rPr>
                  <a:t>знака</a:t>
                </a:r>
                <a:r>
                  <a:rPr lang="uk-UA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кореня</a:t>
                </a:r>
                <a:br>
                  <a:rPr lang="uk-UA" b="1" dirty="0" smtClean="0">
                    <a:solidFill>
                      <a:schemeClr val="accent2">
                        <a:lumMod val="50000"/>
                      </a:schemeClr>
                    </a:solidFill>
                  </a:rPr>
                </a:br>
                <a:r>
                  <a:rPr lang="uk-UA" b="1" dirty="0">
                    <a:solidFill>
                      <a:schemeClr val="accent2">
                        <a:lumMod val="50000"/>
                      </a:schemeClr>
                    </a:solidFill>
                  </a:rPr>
                  <a:t/>
                </a:r>
                <a:br>
                  <a:rPr lang="uk-UA" b="1" dirty="0">
                    <a:solidFill>
                      <a:schemeClr val="accent2">
                        <a:lumMod val="50000"/>
                      </a:schemeClr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5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5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e>
                      </m:rad>
                    </m:oMath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5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5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𝟐𝟖</m:t>
                          </m:r>
                        </m:e>
                      </m:rad>
                    </m:oMath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5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5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</m:e>
                      </m:rad>
                    </m:oMath>
                  </m:oMathPara>
                </a14:m>
                <a:endParaRPr lang="uk-UA" sz="54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600"/>
                <a:ext cx="8596668" cy="5548132"/>
              </a:xfrm>
              <a:blipFill rotWithShape="0">
                <a:blip r:embed="rId2" cstate="print"/>
                <a:stretch>
                  <a:fillRect l="-2128" t="-153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87100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46735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Девіз уроку:</a:t>
            </a: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  </a:t>
            </a:r>
            <a:r>
              <a:rPr lang="uk-UA" sz="6600" b="1" dirty="0" err="1" smtClean="0">
                <a:solidFill>
                  <a:srgbClr val="C00000"/>
                </a:solidFill>
              </a:rPr>
              <a:t>“Щоб</a:t>
            </a:r>
            <a:r>
              <a:rPr lang="uk-UA" sz="6600" b="1" dirty="0" smtClean="0">
                <a:solidFill>
                  <a:srgbClr val="C00000"/>
                </a:solidFill>
              </a:rPr>
              <a:t> з рівняннями дружити, треба формули </a:t>
            </a:r>
            <a:r>
              <a:rPr lang="uk-UA" sz="6600" b="1" dirty="0" err="1" smtClean="0">
                <a:solidFill>
                  <a:srgbClr val="C00000"/>
                </a:solidFill>
              </a:rPr>
              <a:t>вчити”</a:t>
            </a: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endParaRPr lang="uk-U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685866" cy="5543550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Епіграф:</a:t>
            </a:r>
            <a:b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</a:br>
            <a:r>
              <a:rPr lang="uk-UA" b="1" i="1" dirty="0" smtClean="0">
                <a:latin typeface="Georgia" pitchFamily="18" charset="0"/>
              </a:rPr>
              <a:t/>
            </a:r>
            <a:br>
              <a:rPr lang="uk-UA" b="1" i="1" dirty="0" smtClean="0">
                <a:latin typeface="Georgia" pitchFamily="18" charset="0"/>
              </a:rPr>
            </a:br>
            <a: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  <a:t>Недостатньо лише мати добрий розум. Головне – раціонально застосовувати його.</a:t>
            </a:r>
            <a:b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  <a:t>                                       </a:t>
            </a:r>
            <a:r>
              <a:rPr lang="uk-UA" sz="4400" b="1" i="1" dirty="0" err="1" smtClean="0">
                <a:solidFill>
                  <a:srgbClr val="C00000"/>
                </a:solidFill>
                <a:latin typeface="Georgia" pitchFamily="18" charset="0"/>
              </a:rPr>
              <a:t>Рене</a:t>
            </a:r>
            <a: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  <a:t> Декарт</a:t>
            </a:r>
            <a:endParaRPr lang="uk-UA" sz="4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310" y="215335"/>
            <a:ext cx="10677431" cy="5856789"/>
          </a:xfrm>
        </p:spPr>
        <p:txBody>
          <a:bodyPr/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Видатні математики ( Евклід, М. аль-Хорезмі)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3" name="Рисунок 2" descr="http://persons-info.com/userfiles/image/persons/20000-30000/20000-21000/20245/EVKLID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227" y="1111169"/>
            <a:ext cx="3436268" cy="54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cultural.bzi.ro/public/upload/photos/155/Al-Khwarizm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964" y="1163255"/>
            <a:ext cx="3900668" cy="53822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6106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10376489" cy="5744901"/>
          </a:xfrm>
        </p:spPr>
        <p:txBody>
          <a:bodyPr/>
          <a:lstStyle/>
          <a:p>
            <a:r>
              <a:rPr lang="uk-UA" b="1" dirty="0">
                <a:solidFill>
                  <a:schemeClr val="accent2">
                    <a:lumMod val="50000"/>
                  </a:schemeClr>
                </a:solidFill>
              </a:rPr>
              <a:t>Видатні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математики(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</a:rPr>
              <a:t>Ф.Вієт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</a:rPr>
              <a:t>О.Хайям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uk-UA" dirty="0"/>
          </a:p>
        </p:txBody>
      </p:sp>
      <p:pic>
        <p:nvPicPr>
          <p:cNvPr id="3" name="Рисунок 2" descr="http://math.fvova.ru/vietvideo/image/vie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17" y="1412111"/>
            <a:ext cx="3449687" cy="4514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voipravila.ru/data/_uploads/%D0%9E%D0%BC%D0%B0%D1%80%20%D0%A5%D0%B0%D0%B9%D1%8F%D0%BC%20%D1%84%D0%B8%D0%BB%D0%BE%D1%81%D0%BE%D1%8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0540" y="1412111"/>
            <a:ext cx="3906395" cy="4514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8016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106</TotalTime>
  <Words>75</Words>
  <Application>Microsoft Office PowerPoint</Application>
  <PresentationFormat>Произвольный</PresentationFormat>
  <Paragraphs>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Грань</vt:lpstr>
      <vt:lpstr> Розв’язування  квадратних  рівнянь</vt:lpstr>
      <vt:lpstr>Математичний диктант – відповіді     1.квадратними     2.коефіцієнтами     3.дискримінант     4.1,2,0     5.Д&lt;0     6. два корені     7. Д=0     8. неповними     9. другого степеня    10. формула </vt:lpstr>
      <vt:lpstr> </vt:lpstr>
      <vt:lpstr> </vt:lpstr>
      <vt:lpstr> </vt:lpstr>
      <vt:lpstr>Девіз уроку:    “Щоб з рівняннями дружити, треба формули вчити”  </vt:lpstr>
      <vt:lpstr>Епіграф:  Недостатньо лише мати добрий розум. Головне – раціонально застосовувати його.                                        Рене Декарт</vt:lpstr>
      <vt:lpstr>Видатні математики ( Евклід, М. аль-Хорезмі) </vt:lpstr>
      <vt:lpstr>Видатні математики( Ф.Вієт, О.Хайям)</vt:lpstr>
      <vt:lpstr> </vt:lpstr>
      <vt:lpstr> </vt:lpstr>
      <vt:lpstr> </vt:lpstr>
      <vt:lpstr> </vt:lpstr>
      <vt:lpstr>Продовжіть речення:      Сьогодні на уроці я                  - дізнався…                 - зрозумів…                 - навчився…                 - найбільший мій успіх…                 - найбільші труднощі я відчув…                 - я не вмів, а тепер умію…</vt:lpstr>
      <vt:lpstr> Домашнє завдання   Вивчити §3, п.19  Розв’язати   №635°(7 – 12), №637*, №639*, № 656**</vt:lpstr>
      <vt:lpstr>Людина, яка вивчає алгебру, інколи корисніше розв’язати одну і ту ж задачу різними способами, ніж розв’язати три різні задачі. Розв’язуючи одну задачу різними методами, можна шляхом порівняння вияснити для себе, який з них раціональніший. Тому накопичується досвід»                                         У.Сойєр</vt:lpstr>
      <vt:lpstr>   Дякую           за              увагу 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Математичний диктант – відповіді     1.квадратними     2.коефіцієнтами     3.дискримінант     4.1,2,0     5.Д&lt;0     6. два корені     7. Д=0     8. неповними 9. другого степеня 10. формула</dc:title>
  <dc:creator>Саша Астафьев</dc:creator>
  <cp:lastModifiedBy>Вист Веталь</cp:lastModifiedBy>
  <cp:revision>13</cp:revision>
  <dcterms:created xsi:type="dcterms:W3CDTF">2017-03-19T17:09:22Z</dcterms:created>
  <dcterms:modified xsi:type="dcterms:W3CDTF">2017-03-19T21:46:26Z</dcterms:modified>
</cp:coreProperties>
</file>