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8" r:id="rId2"/>
    <p:sldMasterId id="2147483710" r:id="rId3"/>
    <p:sldMasterId id="2147483746" r:id="rId4"/>
  </p:sldMasterIdLst>
  <p:handoutMasterIdLst>
    <p:handoutMasterId r:id="rId44"/>
  </p:handoutMasterIdLst>
  <p:sldIdLst>
    <p:sldId id="257" r:id="rId5"/>
    <p:sldId id="282" r:id="rId6"/>
    <p:sldId id="319" r:id="rId7"/>
    <p:sldId id="260" r:id="rId8"/>
    <p:sldId id="266" r:id="rId9"/>
    <p:sldId id="267" r:id="rId10"/>
    <p:sldId id="268" r:id="rId11"/>
    <p:sldId id="271" r:id="rId12"/>
    <p:sldId id="275" r:id="rId13"/>
    <p:sldId id="318" r:id="rId14"/>
    <p:sldId id="293" r:id="rId15"/>
    <p:sldId id="256" r:id="rId16"/>
    <p:sldId id="304" r:id="rId17"/>
    <p:sldId id="313" r:id="rId18"/>
    <p:sldId id="305" r:id="rId19"/>
    <p:sldId id="307" r:id="rId20"/>
    <p:sldId id="308" r:id="rId21"/>
    <p:sldId id="309" r:id="rId22"/>
    <p:sldId id="322" r:id="rId23"/>
    <p:sldId id="323" r:id="rId24"/>
    <p:sldId id="310" r:id="rId25"/>
    <p:sldId id="311" r:id="rId26"/>
    <p:sldId id="328" r:id="rId27"/>
    <p:sldId id="299" r:id="rId28"/>
    <p:sldId id="300" r:id="rId29"/>
    <p:sldId id="331" r:id="rId30"/>
    <p:sldId id="301" r:id="rId31"/>
    <p:sldId id="320" r:id="rId32"/>
    <p:sldId id="302" r:id="rId33"/>
    <p:sldId id="332" r:id="rId34"/>
    <p:sldId id="333" r:id="rId35"/>
    <p:sldId id="272" r:id="rId36"/>
    <p:sldId id="265" r:id="rId37"/>
    <p:sldId id="315" r:id="rId38"/>
    <p:sldId id="264" r:id="rId39"/>
    <p:sldId id="284" r:id="rId40"/>
    <p:sldId id="330" r:id="rId41"/>
    <p:sldId id="280" r:id="rId42"/>
    <p:sldId id="285" r:id="rId43"/>
  </p:sldIdLst>
  <p:sldSz cx="9217025" cy="6911975"/>
  <p:notesSz cx="6858000" cy="9144000"/>
  <p:defaultTextStyle>
    <a:defPPr>
      <a:defRPr lang="ru-RU"/>
    </a:defPPr>
    <a:lvl1pPr marL="0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0812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1624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2436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43248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04059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64871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25683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86495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333399"/>
    <a:srgbClr val="FFCCCC"/>
    <a:srgbClr val="CCCCFF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419" autoAdjust="0"/>
    <p:restoredTop sz="94660"/>
  </p:normalViewPr>
  <p:slideViewPr>
    <p:cSldViewPr>
      <p:cViewPr>
        <p:scale>
          <a:sx n="53" d="100"/>
          <a:sy n="53" d="100"/>
        </p:scale>
        <p:origin x="-930" y="120"/>
      </p:cViewPr>
      <p:guideLst>
        <p:guide orient="horz" pos="2177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0.wmf"/><Relationship Id="rId7" Type="http://schemas.openxmlformats.org/officeDocument/2006/relationships/image" Target="../media/image75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80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5" Type="http://schemas.openxmlformats.org/officeDocument/2006/relationships/image" Target="../media/image72.wmf"/><Relationship Id="rId15" Type="http://schemas.openxmlformats.org/officeDocument/2006/relationships/image" Target="../media/image82.wmf"/><Relationship Id="rId10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Relationship Id="rId14" Type="http://schemas.openxmlformats.org/officeDocument/2006/relationships/image" Target="../media/image8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92F3A-FC3A-4A16-A1DF-84360B1A2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F57A5-97F4-4EBA-B948-8C1AADCE1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D5916-5F8A-4160-B428-5B5C110CF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AC188-4224-447B-B76F-D9EC6F8A3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B80B-5995-4951-BEEF-E994DAFE2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EC955-E739-4814-896F-A54856550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E649B-8A1D-440B-8A0D-1688660A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E1979-6E07-45A7-8F2D-06116542A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391C3-D218-4923-AFF8-E0AD9C1B4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2406A-2679-48CE-ABD4-3755E8B8E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92D82-6DD7-4CEE-B0A1-CCBA925D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AA9A-7C3D-4442-A603-559A10F6F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63BD8-1266-48BE-8820-DDC770738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A2FD0-83AE-43D9-BE95-23753C674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FFDAD-DD3A-4109-BFFE-304151347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3E153-A811-4401-921A-53223E726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DCE5E-26C4-425C-9BAF-D39083434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FE61A-AB67-4F0A-9D24-FA7DC4C59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104C1-75EA-4E8A-AA03-208622EAE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D7927-D369-4137-8198-1AA9BBC40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6E8BF-57A0-4CBA-AB8D-F626FE2C2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6B957-1CDD-4116-8630-AE85DEF6B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4"/>
            <a:ext cx="7834471" cy="148159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0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2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431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03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64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25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86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70AA9A-7C3D-4442-A603-559A10F6F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663BD8-1266-48BE-8820-DDC770738A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3" y="4441585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3" y="2929590"/>
            <a:ext cx="7834471" cy="151199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07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82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431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03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64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254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862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6A2FD0-83AE-43D9-BE95-23753C6741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053" y="1625594"/>
            <a:ext cx="4104457" cy="4596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2126" y="1625594"/>
            <a:ext cx="4104456" cy="4596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6FFDAD-DD3A-4109-BFFE-304151347F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6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784" indent="0">
              <a:buNone/>
              <a:defRPr sz="2000" b="1"/>
            </a:lvl2pPr>
            <a:lvl3pPr marL="921566" indent="0">
              <a:buNone/>
              <a:defRPr sz="1800" b="1"/>
            </a:lvl3pPr>
            <a:lvl4pPr marL="1382350" indent="0">
              <a:buNone/>
              <a:defRPr sz="1600" b="1"/>
            </a:lvl4pPr>
            <a:lvl5pPr marL="1843133" indent="0">
              <a:buNone/>
              <a:defRPr sz="1600" b="1"/>
            </a:lvl5pPr>
            <a:lvl6pPr marL="2303915" indent="0">
              <a:buNone/>
              <a:defRPr sz="1600" b="1"/>
            </a:lvl6pPr>
            <a:lvl7pPr marL="2764699" indent="0">
              <a:buNone/>
              <a:defRPr sz="1600" b="1"/>
            </a:lvl7pPr>
            <a:lvl8pPr marL="3225482" indent="0">
              <a:buNone/>
              <a:defRPr sz="1600" b="1"/>
            </a:lvl8pPr>
            <a:lvl9pPr marL="368626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2" y="1547196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784" indent="0">
              <a:buNone/>
              <a:defRPr sz="2000" b="1"/>
            </a:lvl2pPr>
            <a:lvl3pPr marL="921566" indent="0">
              <a:buNone/>
              <a:defRPr sz="1800" b="1"/>
            </a:lvl3pPr>
            <a:lvl4pPr marL="1382350" indent="0">
              <a:buNone/>
              <a:defRPr sz="1600" b="1"/>
            </a:lvl4pPr>
            <a:lvl5pPr marL="1843133" indent="0">
              <a:buNone/>
              <a:defRPr sz="1600" b="1"/>
            </a:lvl5pPr>
            <a:lvl6pPr marL="2303915" indent="0">
              <a:buNone/>
              <a:defRPr sz="1600" b="1"/>
            </a:lvl6pPr>
            <a:lvl7pPr marL="2764699" indent="0">
              <a:buNone/>
              <a:defRPr sz="1600" b="1"/>
            </a:lvl7pPr>
            <a:lvl8pPr marL="3225482" indent="0">
              <a:buNone/>
              <a:defRPr sz="1600" b="1"/>
            </a:lvl8pPr>
            <a:lvl9pPr marL="368626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2122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3E153-A811-4401-921A-53223E7266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4DCE5E-26C4-425C-9BAF-D390834349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FE61A-AB67-4F0A-9D24-FA7DC4C59C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3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03602" y="275201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3" y="1446396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784" indent="0">
              <a:buNone/>
              <a:defRPr sz="1200"/>
            </a:lvl2pPr>
            <a:lvl3pPr marL="921566" indent="0">
              <a:buNone/>
              <a:defRPr sz="1000"/>
            </a:lvl3pPr>
            <a:lvl4pPr marL="1382350" indent="0">
              <a:buNone/>
              <a:defRPr sz="900"/>
            </a:lvl4pPr>
            <a:lvl5pPr marL="1843133" indent="0">
              <a:buNone/>
              <a:defRPr sz="900"/>
            </a:lvl5pPr>
            <a:lvl6pPr marL="2303915" indent="0">
              <a:buNone/>
              <a:defRPr sz="900"/>
            </a:lvl6pPr>
            <a:lvl7pPr marL="2764699" indent="0">
              <a:buNone/>
              <a:defRPr sz="900"/>
            </a:lvl7pPr>
            <a:lvl8pPr marL="3225482" indent="0">
              <a:buNone/>
              <a:defRPr sz="900"/>
            </a:lvl8pPr>
            <a:lvl9pPr marL="368626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E104C1-75EA-4E8A-AA03-208622EAE5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9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784" indent="0">
              <a:buNone/>
              <a:defRPr sz="2800"/>
            </a:lvl2pPr>
            <a:lvl3pPr marL="921566" indent="0">
              <a:buNone/>
              <a:defRPr sz="2400"/>
            </a:lvl3pPr>
            <a:lvl4pPr marL="1382350" indent="0">
              <a:buNone/>
              <a:defRPr sz="2000"/>
            </a:lvl4pPr>
            <a:lvl5pPr marL="1843133" indent="0">
              <a:buNone/>
              <a:defRPr sz="2000"/>
            </a:lvl5pPr>
            <a:lvl6pPr marL="2303915" indent="0">
              <a:buNone/>
              <a:defRPr sz="2000"/>
            </a:lvl6pPr>
            <a:lvl7pPr marL="2764699" indent="0">
              <a:buNone/>
              <a:defRPr sz="2000"/>
            </a:lvl7pPr>
            <a:lvl8pPr marL="3225482" indent="0">
              <a:buNone/>
              <a:defRPr sz="2000"/>
            </a:lvl8pPr>
            <a:lvl9pPr marL="368626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2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784" indent="0">
              <a:buNone/>
              <a:defRPr sz="1200"/>
            </a:lvl2pPr>
            <a:lvl3pPr marL="921566" indent="0">
              <a:buNone/>
              <a:defRPr sz="1000"/>
            </a:lvl3pPr>
            <a:lvl4pPr marL="1382350" indent="0">
              <a:buNone/>
              <a:defRPr sz="900"/>
            </a:lvl4pPr>
            <a:lvl5pPr marL="1843133" indent="0">
              <a:buNone/>
              <a:defRPr sz="900"/>
            </a:lvl5pPr>
            <a:lvl6pPr marL="2303915" indent="0">
              <a:buNone/>
              <a:defRPr sz="900"/>
            </a:lvl6pPr>
            <a:lvl7pPr marL="2764699" indent="0">
              <a:buNone/>
              <a:defRPr sz="900"/>
            </a:lvl7pPr>
            <a:lvl8pPr marL="3225482" indent="0">
              <a:buNone/>
              <a:defRPr sz="900"/>
            </a:lvl8pPr>
            <a:lvl9pPr marL="368626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AD7927-D369-4137-8198-1AA9BBC403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6E8BF-57A0-4CBA-AB8D-F626FE2C20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6751" y="278401"/>
            <a:ext cx="2089832" cy="59439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4052" y="278401"/>
            <a:ext cx="6119080" cy="59439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6B957-1CDD-4116-8630-AE85DEF6B2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217025" cy="6911975"/>
            <a:chOff x="0" y="0"/>
            <a:chExt cx="5760" cy="4320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035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6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7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8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9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0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1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2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3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4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7577"/>
            <a:ext cx="2150639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32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33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A41AE9C8-FC17-41EF-B5CB-023934CC4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217025" cy="550398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6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4377"/>
            <a:ext cx="2150639" cy="47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341C03C-FA8C-4035-979B-E967BB771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217025" cy="550398"/>
            <a:chOff x="0" y="0"/>
            <a:chExt cx="5760" cy="344"/>
          </a:xfrm>
        </p:grpSpPr>
        <p:sp>
          <p:nvSpPr>
            <p:cNvPr id="308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1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2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3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4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085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6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7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088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307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6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4377"/>
            <a:ext cx="2150639" cy="47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  <a:prstGeom prst="rect">
            <a:avLst/>
          </a:prstGeom>
        </p:spPr>
        <p:txBody>
          <a:bodyPr vert="horz" lIns="92156" tIns="46078" rIns="92156" bIns="4607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612796"/>
            <a:ext cx="8295323" cy="4561584"/>
          </a:xfrm>
          <a:prstGeom prst="rect">
            <a:avLst/>
          </a:prstGeom>
        </p:spPr>
        <p:txBody>
          <a:bodyPr vert="horz" lIns="92156" tIns="46078" rIns="92156" bIns="4607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60851" y="6406378"/>
            <a:ext cx="2150639" cy="367999"/>
          </a:xfrm>
          <a:prstGeom prst="rect">
            <a:avLst/>
          </a:prstGeom>
        </p:spPr>
        <p:txBody>
          <a:bodyPr vert="horz" lIns="92156" tIns="46078" rIns="92156" bIns="4607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6276B-1575-424D-8A58-879815367091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49150" y="6406378"/>
            <a:ext cx="2918725" cy="367999"/>
          </a:xfrm>
          <a:prstGeom prst="rect">
            <a:avLst/>
          </a:prstGeom>
        </p:spPr>
        <p:txBody>
          <a:bodyPr vert="horz" lIns="92156" tIns="46078" rIns="92156" bIns="4607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605536" y="6406378"/>
            <a:ext cx="2150639" cy="367999"/>
          </a:xfrm>
          <a:prstGeom prst="rect">
            <a:avLst/>
          </a:prstGeom>
        </p:spPr>
        <p:txBody>
          <a:bodyPr vert="horz" lIns="92156" tIns="46078" rIns="92156" bIns="4607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defTabSz="92156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5588" indent="-345588" algn="l" defTabSz="92156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8772" indent="-287989" algn="l" defTabSz="92156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958" indent="-230392" algn="l" defTabSz="92156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12742" indent="-230392" algn="l" defTabSz="92156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3523" indent="-230392" algn="l" defTabSz="92156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4307" indent="-230392" algn="l" defTabSz="9215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5090" indent="-230392" algn="l" defTabSz="9215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55873" indent="-230392" algn="l" defTabSz="9215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16656" indent="-230392" algn="l" defTabSz="9215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784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566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350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133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3915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699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482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265" algn="l" defTabSz="921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6.vml"/><Relationship Id="rId4" Type="http://schemas.openxmlformats.org/officeDocument/2006/relationships/hyperlink" Target="file:///E:\UROK_2016_3_11_&#1040;-11\&#1047;&#1072;&#1089;&#1090;&#1086;&#1089;&#1091;&#1074;&#1072;&#1085;&#1085;&#1103;%20&#1087;&#1086;&#1082;&#1072;&#1079;&#1085;&#1080;&#1082;&#1086;&#1074;&#1086;&#1111;%20&#1092;&#1091;&#1085;&#1082;&#1094;&#1110;&#1111;.pptx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37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5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37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6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83.gi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7.bin"/><Relationship Id="rId12" Type="http://schemas.openxmlformats.org/officeDocument/2006/relationships/oleObject" Target="../embeddings/oleObject62.bin"/><Relationship Id="rId17" Type="http://schemas.openxmlformats.org/officeDocument/2006/relationships/oleObject" Target="../embeddings/oleObject67.bin"/><Relationship Id="rId2" Type="http://schemas.openxmlformats.org/officeDocument/2006/relationships/slideLayout" Target="../slideLayouts/slideLayout35.xml"/><Relationship Id="rId16" Type="http://schemas.openxmlformats.org/officeDocument/2006/relationships/oleObject" Target="../embeddings/oleObject66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5.bin"/><Relationship Id="rId15" Type="http://schemas.openxmlformats.org/officeDocument/2006/relationships/oleObject" Target="../embeddings/oleObject65.bin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4.bin"/><Relationship Id="rId9" Type="http://schemas.openxmlformats.org/officeDocument/2006/relationships/oleObject" Target="../embeddings/oleObject59.bin"/><Relationship Id="rId14" Type="http://schemas.openxmlformats.org/officeDocument/2006/relationships/oleObject" Target="../embeddings/oleObject64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83.gif"/><Relationship Id="rId5" Type="http://schemas.openxmlformats.org/officeDocument/2006/relationships/oleObject" Target="../embeddings/oleObject70.bin"/><Relationship Id="rId10" Type="http://schemas.openxmlformats.org/officeDocument/2006/relationships/oleObject" Target="../embeddings/oleObject75.bin"/><Relationship Id="rId4" Type="http://schemas.openxmlformats.org/officeDocument/2006/relationships/oleObject" Target="../embeddings/oleObject69.bin"/><Relationship Id="rId9" Type="http://schemas.openxmlformats.org/officeDocument/2006/relationships/oleObject" Target="../embeddings/oleObject74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1.bin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15977"/>
            <a:ext cx="8756174" cy="844797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Девіз     заняття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24374" y="1241409"/>
            <a:ext cx="5392651" cy="3299641"/>
          </a:xfrm>
        </p:spPr>
        <p:txBody>
          <a:bodyPr>
            <a:noAutofit/>
          </a:bodyPr>
          <a:lstStyle/>
          <a:p>
            <a:pPr marL="538163" indent="0">
              <a:buNone/>
            </a:pPr>
            <a:r>
              <a:rPr lang="uk-UA" b="1" i="1" dirty="0" smtClean="0"/>
              <a:t>Мало знати, потрібно й</a:t>
            </a:r>
            <a:r>
              <a:rPr lang="ru-RU" b="1" i="1" dirty="0" smtClean="0"/>
              <a:t> </a:t>
            </a:r>
            <a:r>
              <a:rPr lang="uk-UA" b="1" i="1" dirty="0" smtClean="0"/>
              <a:t>використовувати.</a:t>
            </a:r>
            <a:endParaRPr lang="ru-RU" b="1" i="1" dirty="0" smtClean="0"/>
          </a:p>
          <a:p>
            <a:pPr marL="538163" indent="0">
              <a:buNone/>
            </a:pPr>
            <a:r>
              <a:rPr lang="uk-UA" b="1" i="1" dirty="0" smtClean="0"/>
              <a:t>Мало бажати, </a:t>
            </a:r>
          </a:p>
          <a:p>
            <a:pPr marL="538163" indent="0">
              <a:buNone/>
            </a:pPr>
            <a:r>
              <a:rPr lang="uk-UA" b="1" i="1" dirty="0" smtClean="0"/>
              <a:t>потрібно й робити.</a:t>
            </a:r>
            <a:endParaRPr lang="en-US" b="1" i="1" dirty="0" smtClean="0"/>
          </a:p>
          <a:p>
            <a:pPr algn="r">
              <a:buNone/>
            </a:pPr>
            <a:r>
              <a:rPr lang="en-US" b="1" i="1" dirty="0" smtClean="0"/>
              <a:t> </a:t>
            </a:r>
          </a:p>
          <a:p>
            <a:pPr algn="r">
              <a:buNone/>
            </a:pPr>
            <a:r>
              <a:rPr lang="uk-UA" b="1" i="1" dirty="0" smtClean="0"/>
              <a:t>Й. Гете                                  </a:t>
            </a:r>
            <a:r>
              <a:rPr lang="en-US" b="1" i="1" dirty="0" smtClean="0"/>
              <a:t>            </a:t>
            </a:r>
            <a:endParaRPr lang="ru-RU" b="1" i="1" dirty="0" smtClean="0"/>
          </a:p>
          <a:p>
            <a:pPr>
              <a:buNone/>
            </a:pPr>
            <a:endParaRPr lang="ru-RU" b="1" i="1" dirty="0"/>
          </a:p>
        </p:txBody>
      </p:sp>
      <p:sp>
        <p:nvSpPr>
          <p:cNvPr id="4" name="AutoShape 2" descr="Der junge Goethe, gemalt von Angelica Kauffmann 17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5540" name="Picture 4" descr="http://bonapartnapoleon.ru/images/gete-gref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670" y="1098533"/>
            <a:ext cx="32385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презентація</a:t>
            </a:r>
            <a:endParaRPr lang="ru-RU" b="1" dirty="0"/>
          </a:p>
        </p:txBody>
      </p:sp>
      <p:sp>
        <p:nvSpPr>
          <p:cNvPr id="216066" name="Rectangle 2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1179488" y="1384285"/>
          <a:ext cx="6715172" cy="5011947"/>
        </p:xfrm>
        <a:graphic>
          <a:graphicData uri="http://schemas.openxmlformats.org/presentationml/2006/ole">
            <p:oleObj spid="_x0000_s219138" name="Слайд" r:id="rId3" imgW="4570530" imgH="3427618" progId="PowerPoint.Slide.12">
              <p:embed/>
            </p:oleObj>
          </a:graphicData>
        </a:graphic>
      </p:graphicFrame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0" y="3419475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Управляющая кнопка: домой 5">
            <a:hlinkClick r:id="rId4" action="ppaction://hlinkpres?slideindex=1&amp;slidetitle=Застосування показникової функції" highlightClick="1"/>
          </p:cNvPr>
          <p:cNvSpPr/>
          <p:nvPr/>
        </p:nvSpPr>
        <p:spPr>
          <a:xfrm>
            <a:off x="7966098" y="5241937"/>
            <a:ext cx="965175" cy="10715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536546" y="1455723"/>
            <a:ext cx="8295323" cy="3563188"/>
          </a:xfrm>
        </p:spPr>
        <p:txBody>
          <a:bodyPr>
            <a:normAutofit/>
          </a:bodyPr>
          <a:lstStyle/>
          <a:p>
            <a:pPr marL="177605" indent="0" algn="ctr">
              <a:lnSpc>
                <a:spcPct val="90000"/>
              </a:lnSpc>
              <a:buNone/>
            </a:pPr>
            <a:r>
              <a:rPr lang="uk-UA" sz="3600" b="1" dirty="0"/>
              <a:t>Розв’язування багатьох практичних задач зводиться до складання та розв’язування рівнянь, в яких змінна знаходиться в </a:t>
            </a:r>
            <a:r>
              <a:rPr lang="uk-UA" sz="3600" b="1" dirty="0" smtClean="0"/>
              <a:t>показнику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019" y="2231984"/>
            <a:ext cx="8525748" cy="1231996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/>
              <a:t>Показникові рівняння та  способи їх </a:t>
            </a:r>
            <a:r>
              <a:rPr lang="uk-UA" sz="4400" b="1" dirty="0" err="1" smtClean="0"/>
              <a:t>розв</a:t>
            </a:r>
            <a:r>
              <a:rPr lang="en-US" sz="4400" b="1" dirty="0" smtClean="0"/>
              <a:t>’</a:t>
            </a:r>
            <a:r>
              <a:rPr lang="uk-UA" sz="4400" b="1" dirty="0" err="1" smtClean="0"/>
              <a:t>язування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146" y="1367981"/>
            <a:ext cx="6451918" cy="648002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chemeClr val="tx1"/>
                </a:solidFill>
              </a:rPr>
              <a:t>Тема заняття:</a:t>
            </a:r>
            <a:endParaRPr lang="ru-RU" sz="28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4000" dirty="0" smtClean="0">
                <a:solidFill>
                  <a:schemeClr val="folHlink"/>
                </a:solidFill>
              </a:rPr>
              <a:t>М</a:t>
            </a:r>
            <a:r>
              <a:rPr lang="uk-UA" sz="2400" dirty="0" smtClean="0">
                <a:solidFill>
                  <a:schemeClr val="folHlink"/>
                </a:solidFill>
              </a:rPr>
              <a:t> </a:t>
            </a:r>
            <a:r>
              <a:rPr lang="uk-UA" sz="2400" dirty="0" smtClean="0"/>
              <a:t>– маємо сформувати поняття про показникові рівняння</a:t>
            </a:r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4000" dirty="0" smtClean="0">
                <a:solidFill>
                  <a:schemeClr val="folHlink"/>
                </a:solidFill>
              </a:rPr>
              <a:t>Е</a:t>
            </a:r>
            <a:r>
              <a:rPr lang="uk-UA" sz="2400" dirty="0" smtClean="0">
                <a:solidFill>
                  <a:schemeClr val="folHlink"/>
                </a:solidFill>
              </a:rPr>
              <a:t> </a:t>
            </a:r>
            <a:r>
              <a:rPr lang="uk-UA" sz="2400" dirty="0" smtClean="0"/>
              <a:t>- ефективно використовувати наші попередні знання</a:t>
            </a:r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4000" dirty="0" smtClean="0">
                <a:solidFill>
                  <a:schemeClr val="folHlink"/>
                </a:solidFill>
              </a:rPr>
              <a:t>Т </a:t>
            </a:r>
            <a:r>
              <a:rPr lang="uk-UA" sz="2400" dirty="0" smtClean="0"/>
              <a:t>- творчо підходити до роботи</a:t>
            </a:r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uk-UA" sz="4000" dirty="0" smtClean="0">
                <a:solidFill>
                  <a:schemeClr val="folHlink"/>
                </a:solidFill>
              </a:rPr>
              <a:t>А</a:t>
            </a:r>
            <a:r>
              <a:rPr lang="uk-UA" sz="2400" dirty="0" smtClean="0">
                <a:solidFill>
                  <a:schemeClr val="folHlink"/>
                </a:solidFill>
              </a:rPr>
              <a:t> </a:t>
            </a:r>
            <a:r>
              <a:rPr lang="uk-UA" sz="2400" dirty="0" smtClean="0"/>
              <a:t>- активно співпрацювати</a:t>
            </a:r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234" y="0"/>
            <a:ext cx="8756174" cy="1305595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ПЛАН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3600" dirty="0" smtClean="0"/>
              <a:t>1. Найпростіше </a:t>
            </a:r>
            <a:r>
              <a:rPr lang="uk-UA" sz="3600" dirty="0" err="1" smtClean="0"/>
              <a:t>показникове</a:t>
            </a:r>
            <a:r>
              <a:rPr lang="uk-UA" sz="3600" dirty="0" smtClean="0"/>
              <a:t> рівняння.</a:t>
            </a:r>
          </a:p>
          <a:p>
            <a:pPr>
              <a:buNone/>
            </a:pPr>
            <a:r>
              <a:rPr lang="uk-UA" sz="3600" dirty="0" smtClean="0"/>
              <a:t>2.Способи </a:t>
            </a:r>
            <a:r>
              <a:rPr lang="uk-UA" sz="3600" dirty="0" err="1" smtClean="0"/>
              <a:t>розв</a:t>
            </a:r>
            <a:r>
              <a:rPr lang="en-US" sz="3600" dirty="0" smtClean="0"/>
              <a:t>’</a:t>
            </a:r>
            <a:r>
              <a:rPr lang="uk-UA" sz="3600" dirty="0" err="1" smtClean="0"/>
              <a:t>язування</a:t>
            </a:r>
            <a:r>
              <a:rPr lang="uk-UA" sz="3600" dirty="0" smtClean="0"/>
              <a:t> </a:t>
            </a:r>
            <a:r>
              <a:rPr lang="uk-UA" sz="3600" dirty="0" err="1" smtClean="0"/>
              <a:t>показникових</a:t>
            </a:r>
            <a:r>
              <a:rPr lang="uk-UA" sz="3600" dirty="0" smtClean="0"/>
              <a:t> рівнянь.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7984" y="0"/>
            <a:ext cx="7536838" cy="1151996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Показникові  </a:t>
            </a:r>
            <a:r>
              <a:rPr lang="uk-UA" b="1" dirty="0">
                <a:solidFill>
                  <a:srgbClr val="FF0000"/>
                </a:solidFill>
              </a:rPr>
              <a:t>рівняння -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3670" y="1384285"/>
            <a:ext cx="8215370" cy="121444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uk-UA" b="1" dirty="0" smtClean="0"/>
              <a:t>рівняння, в яких невідоме входить лише до показників степенів при сталих основах</a:t>
            </a:r>
            <a:endParaRPr lang="ru-RU" b="1" dirty="0" smtClean="0"/>
          </a:p>
          <a:p>
            <a:pPr marL="0" indent="0" algn="ctr">
              <a:lnSpc>
                <a:spcPct val="90000"/>
              </a:lnSpc>
              <a:buNone/>
            </a:pPr>
            <a:endParaRPr lang="uk-UA" b="1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1322364" y="2598731"/>
            <a:ext cx="4301278" cy="2318221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marR="0" lvl="0" indent="-345609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=32</a:t>
            </a:r>
          </a:p>
          <a:p>
            <a:pPr marL="345609" marR="0" lvl="0" indent="-345609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+5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х-1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=5</a:t>
            </a:r>
          </a:p>
          <a:p>
            <a:pPr marL="345609" marR="0" lvl="0" indent="-345609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-2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-6=0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79423" y="1598599"/>
            <a:ext cx="8143931" cy="442915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uk-UA" sz="4000" b="1" dirty="0" smtClean="0"/>
              <a:t>Найпростішим </a:t>
            </a:r>
            <a:r>
              <a:rPr lang="uk-UA" sz="4000" b="1" dirty="0" err="1" smtClean="0"/>
              <a:t>показниковим</a:t>
            </a:r>
            <a:r>
              <a:rPr lang="uk-UA" sz="4000" b="1" dirty="0" smtClean="0"/>
              <a:t> рівнянням є   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uk-UA" sz="4000" b="1" i="1" dirty="0" smtClean="0">
                <a:solidFill>
                  <a:srgbClr val="FF0000"/>
                </a:solidFill>
              </a:rPr>
              <a:t>а</a:t>
            </a:r>
            <a:r>
              <a:rPr lang="uk-UA" sz="4000" b="1" i="1" baseline="30000" dirty="0" smtClean="0">
                <a:solidFill>
                  <a:srgbClr val="FF0000"/>
                </a:solidFill>
              </a:rPr>
              <a:t>х</a:t>
            </a:r>
            <a:r>
              <a:rPr lang="uk-UA" sz="4000" b="1" dirty="0" smtClean="0">
                <a:solidFill>
                  <a:srgbClr val="FF0000"/>
                </a:solidFill>
              </a:rPr>
              <a:t> = b </a:t>
            </a:r>
            <a:r>
              <a:rPr lang="uk-UA" sz="4000" b="1" i="1" dirty="0" smtClean="0">
                <a:solidFill>
                  <a:srgbClr val="FF0000"/>
                </a:solidFill>
              </a:rPr>
              <a:t>, а </a:t>
            </a:r>
            <a:r>
              <a:rPr lang="uk-UA" sz="4000" b="1" dirty="0" smtClean="0">
                <a:solidFill>
                  <a:srgbClr val="FF0000"/>
                </a:solidFill>
              </a:rPr>
              <a:t>&gt; 0, </a:t>
            </a:r>
            <a:r>
              <a:rPr lang="uk-UA" sz="4000" b="1" i="1" dirty="0" err="1" smtClean="0">
                <a:solidFill>
                  <a:srgbClr val="FF0000"/>
                </a:solidFill>
              </a:rPr>
              <a:t>а</a:t>
            </a:r>
            <a:r>
              <a:rPr lang="uk-UA" sz="4000" b="1" dirty="0" smtClean="0">
                <a:solidFill>
                  <a:srgbClr val="FF0000"/>
                </a:solidFill>
              </a:rPr>
              <a:t> ≠1, b</a:t>
            </a:r>
            <a:r>
              <a:rPr lang="en-US" sz="4000" b="1" dirty="0" smtClean="0">
                <a:solidFill>
                  <a:srgbClr val="FF0000"/>
                </a:solidFill>
              </a:rPr>
              <a:t>&gt;0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uk-UA" sz="4000" b="1" dirty="0" smtClean="0"/>
              <a:t>або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uk-UA" sz="4000" b="1" i="1" dirty="0" smtClean="0">
                <a:solidFill>
                  <a:srgbClr val="FF0000"/>
                </a:solidFill>
              </a:rPr>
              <a:t>а</a:t>
            </a:r>
            <a:r>
              <a:rPr lang="uk-UA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i="1" baseline="30000" dirty="0" smtClean="0">
                <a:solidFill>
                  <a:srgbClr val="FF0000"/>
                </a:solidFill>
              </a:rPr>
              <a:t>f(x)</a:t>
            </a:r>
            <a:r>
              <a:rPr lang="uk-UA" sz="4000" b="1" dirty="0" smtClean="0">
                <a:solidFill>
                  <a:srgbClr val="FF0000"/>
                </a:solidFill>
              </a:rPr>
              <a:t>= b , </a:t>
            </a:r>
            <a:r>
              <a:rPr lang="uk-UA" sz="4000" b="1" i="1" dirty="0" smtClean="0">
                <a:solidFill>
                  <a:srgbClr val="FF0000"/>
                </a:solidFill>
              </a:rPr>
              <a:t>а</a:t>
            </a:r>
            <a:r>
              <a:rPr lang="uk-UA" sz="4000" b="1" dirty="0" smtClean="0">
                <a:solidFill>
                  <a:srgbClr val="FF0000"/>
                </a:solidFill>
              </a:rPr>
              <a:t> &gt; 0, </a:t>
            </a:r>
            <a:r>
              <a:rPr lang="uk-UA" sz="4000" b="1" i="1" dirty="0" err="1" smtClean="0">
                <a:solidFill>
                  <a:srgbClr val="FF0000"/>
                </a:solidFill>
              </a:rPr>
              <a:t>а</a:t>
            </a:r>
            <a:r>
              <a:rPr lang="uk-UA" sz="4000" b="1" dirty="0" smtClean="0">
                <a:solidFill>
                  <a:srgbClr val="FF0000"/>
                </a:solidFill>
              </a:rPr>
              <a:t> ≠1, b</a:t>
            </a:r>
            <a:r>
              <a:rPr lang="en-US" sz="4000" b="1" dirty="0" smtClean="0">
                <a:solidFill>
                  <a:srgbClr val="FF0000"/>
                </a:solidFill>
              </a:rPr>
              <a:t>&gt;0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2338" y="1223963"/>
            <a:ext cx="8294687" cy="135731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uk-UA" sz="4000" dirty="0" smtClean="0"/>
              <a:t>1) має один корінь, якщо </a:t>
            </a:r>
            <a:r>
              <a:rPr lang="uk-UA" sz="4000" i="1" dirty="0" smtClean="0"/>
              <a:t>b &gt;</a:t>
            </a:r>
            <a:r>
              <a:rPr lang="uk-UA" sz="4000" dirty="0" smtClean="0"/>
              <a:t> 0</a:t>
            </a:r>
            <a:endParaRPr lang="ru-RU" sz="4000" dirty="0" smtClean="0"/>
          </a:p>
          <a:p>
            <a:pPr marL="0" indent="0">
              <a:lnSpc>
                <a:spcPct val="90000"/>
              </a:lnSpc>
              <a:buNone/>
            </a:pPr>
            <a:endParaRPr lang="uk-UA" sz="40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47682" y="3314096"/>
          <a:ext cx="3121660" cy="283782"/>
        </p:xfrm>
        <a:graphic>
          <a:graphicData uri="http://schemas.openxmlformats.org/drawingml/2006/table">
            <a:tbl>
              <a:tblPr/>
              <a:tblGrid>
                <a:gridCol w="1564640"/>
                <a:gridCol w="1557020"/>
              </a:tblGrid>
              <a:tr h="0">
                <a:tc>
                  <a:txBody>
                    <a:bodyPr/>
                    <a:lstStyle/>
                    <a:p>
                      <a:pPr marL="203200" indent="-215900">
                        <a:lnSpc>
                          <a:spcPct val="133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03200" indent="-215900">
                        <a:lnSpc>
                          <a:spcPct val="133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560" y="2231851"/>
            <a:ext cx="3816424" cy="3711143"/>
          </a:xfrm>
          <a:prstGeom prst="rect">
            <a:avLst/>
          </a:prstGeom>
          <a:noFill/>
        </p:spPr>
      </p:pic>
      <p:pic>
        <p:nvPicPr>
          <p:cNvPr id="307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072" y="2159843"/>
            <a:ext cx="393973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432048" y="1151731"/>
            <a:ext cx="8324126" cy="1460965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uk-UA" sz="4000" dirty="0" smtClean="0"/>
              <a:t>2) не має коренів, якщо </a:t>
            </a:r>
            <a:r>
              <a:rPr lang="uk-UA" sz="4000" i="1" dirty="0" smtClean="0"/>
              <a:t>b &lt;</a:t>
            </a:r>
            <a:r>
              <a:rPr lang="uk-UA" sz="4000" dirty="0" smtClean="0"/>
              <a:t> 0 </a:t>
            </a:r>
            <a:endParaRPr lang="ru-RU" sz="4000" dirty="0" smtClean="0"/>
          </a:p>
          <a:p>
            <a:pPr marL="0" indent="0">
              <a:lnSpc>
                <a:spcPct val="90000"/>
              </a:lnSpc>
              <a:buNone/>
            </a:pPr>
            <a:endParaRPr lang="uk-UA" sz="4000" b="1" dirty="0">
              <a:solidFill>
                <a:srgbClr val="0070C0"/>
              </a:solidFill>
            </a:endParaRPr>
          </a:p>
        </p:txBody>
      </p:sp>
      <p:pic>
        <p:nvPicPr>
          <p:cNvPr id="3061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0" y="2447875"/>
            <a:ext cx="3978235" cy="362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6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833" y="2447875"/>
            <a:ext cx="4130241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1"/>
          <p:cNvSpPr>
            <a:spLocks noChangeArrowheads="1"/>
          </p:cNvSpPr>
          <p:nvPr/>
        </p:nvSpPr>
        <p:spPr bwMode="auto">
          <a:xfrm>
            <a:off x="1679554" y="1598599"/>
            <a:ext cx="610643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57163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i="1" dirty="0" smtClean="0">
                <a:solidFill>
                  <a:srgbClr val="FF0000"/>
                </a:solidFill>
              </a:rPr>
              <a:t>a</a:t>
            </a:r>
            <a:r>
              <a:rPr lang="uk-UA" sz="4800" b="1" i="1" baseline="30000" dirty="0" smtClean="0">
                <a:solidFill>
                  <a:srgbClr val="FF0000"/>
                </a:solidFill>
              </a:rPr>
              <a:t>х</a:t>
            </a:r>
            <a:r>
              <a:rPr lang="uk-UA" sz="4800" b="1" i="1" dirty="0" smtClean="0">
                <a:solidFill>
                  <a:srgbClr val="FF0000"/>
                </a:solidFill>
              </a:rPr>
              <a:t> = b</a:t>
            </a:r>
            <a:endParaRPr lang="uk-UA" sz="4800" dirty="0" smtClean="0">
              <a:latin typeface="Arial" pitchFamily="34" charset="0"/>
            </a:endParaRPr>
          </a:p>
          <a:p>
            <a:pPr lvl="0" indent="157163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i="1" dirty="0" smtClean="0"/>
              <a:t>b</a:t>
            </a:r>
            <a:r>
              <a:rPr lang="en-US" sz="4800" b="1" i="1" dirty="0" smtClean="0"/>
              <a:t>=a</a:t>
            </a:r>
            <a:r>
              <a:rPr lang="en-US" sz="4800" b="1" i="1" baseline="30000" dirty="0" smtClean="0"/>
              <a:t>c</a:t>
            </a:r>
            <a:endParaRPr kumimoji="0" lang="en-US" sz="4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lvl="0" indent="157163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i="1" dirty="0" smtClean="0"/>
              <a:t>a</a:t>
            </a:r>
            <a:r>
              <a:rPr lang="uk-UA" sz="4800" b="1" i="1" baseline="30000" dirty="0" smtClean="0"/>
              <a:t>х</a:t>
            </a:r>
            <a:r>
              <a:rPr lang="uk-UA" sz="4800" b="1" i="1" dirty="0" smtClean="0"/>
              <a:t> =</a:t>
            </a:r>
            <a:r>
              <a:rPr lang="en-US" sz="4800" b="1" i="1" dirty="0" smtClean="0"/>
              <a:t>a</a:t>
            </a:r>
            <a:r>
              <a:rPr lang="en-US" sz="4800" b="1" i="1" baseline="30000" dirty="0" smtClean="0"/>
              <a:t>c</a:t>
            </a:r>
            <a:endParaRPr kumimoji="0" lang="en-US" sz="4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lvl="0" indent="157163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i="1" dirty="0" smtClean="0"/>
              <a:t>х = с</a:t>
            </a:r>
            <a:r>
              <a:rPr lang="en-US" sz="4800" i="1" dirty="0" smtClean="0"/>
              <a:t> 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6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6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66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66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66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66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0010" y="1799982"/>
            <a:ext cx="8064953" cy="6480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/>
              <a:t>Подайте у вигляді степеня з основою 2 число:</a:t>
            </a:r>
            <a:endParaRPr lang="ru-RU" b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360010" y="4391991"/>
            <a:ext cx="8064953" cy="64800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uk-UA" sz="2800" b="1" dirty="0" smtClean="0"/>
              <a:t>Подайте у вигляді степеня з основою 3 число:</a:t>
            </a:r>
            <a:endParaRPr lang="ru-RU" sz="2800" b="1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60011" y="2591985"/>
          <a:ext cx="618515" cy="720002"/>
        </p:xfrm>
        <a:graphic>
          <a:graphicData uri="http://schemas.openxmlformats.org/presentationml/2006/ole">
            <p:oleObj spid="_x0000_s135170" name="Формула" r:id="rId3" imgW="152280" imgH="2030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936079" y="2375984"/>
          <a:ext cx="731700" cy="1080004"/>
        </p:xfrm>
        <a:graphic>
          <a:graphicData uri="http://schemas.openxmlformats.org/presentationml/2006/ole">
            <p:oleObj spid="_x0000_s135171" name="Формула" r:id="rId4" imgW="26640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728172" y="2519984"/>
          <a:ext cx="953716" cy="841596"/>
        </p:xfrm>
        <a:graphic>
          <a:graphicData uri="http://schemas.openxmlformats.org/presentationml/2006/ole">
            <p:oleObj spid="_x0000_s135172" name="Формула" r:id="rId5" imgW="279360" imgH="24120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808300" y="2663985"/>
          <a:ext cx="1166538" cy="648002"/>
        </p:xfrm>
        <a:graphic>
          <a:graphicData uri="http://schemas.openxmlformats.org/presentationml/2006/ole">
            <p:oleObj spid="_x0000_s135173" name="Формула" r:id="rId6" imgW="342720" imgH="20304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104454" y="2663985"/>
          <a:ext cx="1174639" cy="648002"/>
        </p:xfrm>
        <a:graphic>
          <a:graphicData uri="http://schemas.openxmlformats.org/presentationml/2006/ole">
            <p:oleObj spid="_x0000_s135174" name="Формула" r:id="rId7" imgW="368280" imgH="20304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472615" y="2663985"/>
          <a:ext cx="864102" cy="658289"/>
        </p:xfrm>
        <a:graphic>
          <a:graphicData uri="http://schemas.openxmlformats.org/presentationml/2006/ole">
            <p:oleObj spid="_x0000_s135175" name="Формула" r:id="rId8" imgW="266400" imgH="20304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548438" y="2638425"/>
          <a:ext cx="871537" cy="777875"/>
        </p:xfrm>
        <a:graphic>
          <a:graphicData uri="http://schemas.openxmlformats.org/presentationml/2006/ole">
            <p:oleObj spid="_x0000_s135176" name="Формула" r:id="rId9" imgW="241200" imgH="21564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288002" y="5399994"/>
          <a:ext cx="792094" cy="677649"/>
        </p:xfrm>
        <a:graphic>
          <a:graphicData uri="http://schemas.openxmlformats.org/presentationml/2006/ole">
            <p:oleObj spid="_x0000_s135178" name="Формула" r:id="rId10" imgW="215640" imgH="20304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152104" y="5111993"/>
          <a:ext cx="792094" cy="1116004"/>
        </p:xfrm>
        <a:graphic>
          <a:graphicData uri="http://schemas.openxmlformats.org/presentationml/2006/ole">
            <p:oleObj spid="_x0000_s135180" name="Формула" r:id="rId11" imgW="279360" imgH="393480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2088215" y="5327994"/>
          <a:ext cx="875471" cy="792003"/>
        </p:xfrm>
        <a:graphic>
          <a:graphicData uri="http://schemas.openxmlformats.org/presentationml/2006/ole">
            <p:oleObj spid="_x0000_s135181" name="Формула" r:id="rId12" imgW="266400" imgH="24120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3168342" y="5327994"/>
          <a:ext cx="1144135" cy="792003"/>
        </p:xfrm>
        <a:graphic>
          <a:graphicData uri="http://schemas.openxmlformats.org/presentationml/2006/ole">
            <p:oleObj spid="_x0000_s135182" name="Формула" r:id="rId13" imgW="330120" imgH="228600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4392487" y="5327994"/>
          <a:ext cx="936111" cy="846859"/>
        </p:xfrm>
        <a:graphic>
          <a:graphicData uri="http://schemas.openxmlformats.org/presentationml/2006/ole">
            <p:oleObj spid="_x0000_s135183" name="Формула" r:id="rId14" imgW="266400" imgH="241200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5472113" y="5399088"/>
          <a:ext cx="506412" cy="757237"/>
        </p:xfrm>
        <a:graphic>
          <a:graphicData uri="http://schemas.openxmlformats.org/presentationml/2006/ole">
            <p:oleObj spid="_x0000_s135184" name="Формула" r:id="rId15" imgW="126720" imgH="203040" progId="Equation.3">
              <p:embed/>
            </p:oleObj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6037263" y="5313363"/>
          <a:ext cx="1006475" cy="701675"/>
        </p:xfrm>
        <a:graphic>
          <a:graphicData uri="http://schemas.openxmlformats.org/presentationml/2006/ole">
            <p:oleObj spid="_x0000_s135186" name="Формула" r:id="rId16" imgW="2919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Rectangle 1"/>
          <p:cNvSpPr>
            <a:spLocks noChangeArrowheads="1"/>
          </p:cNvSpPr>
          <p:nvPr/>
        </p:nvSpPr>
        <p:spPr bwMode="auto">
          <a:xfrm>
            <a:off x="3251190" y="1741475"/>
            <a:ext cx="2928958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13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125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= 5</a:t>
            </a:r>
            <a:r>
              <a:rPr kumimoji="0" lang="uk-UA" sz="3200" b="1" i="1" u="none" strike="noStrike" cap="none" normalizeH="0" baseline="3000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en-US" sz="3200" b="1" i="1" u="none" strike="noStrike" cap="none" normalizeH="0" baseline="3000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5</a:t>
            </a:r>
            <a:r>
              <a:rPr kumimoji="0" lang="uk-UA" sz="3200" b="1" i="1" u="none" strike="noStrike" cap="none" normalizeH="0" baseline="3000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х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= 5</a:t>
            </a:r>
            <a:r>
              <a:rPr kumimoji="0" lang="uk-UA" sz="3200" b="1" i="1" u="none" strike="noStrike" cap="none" normalizeH="0" baseline="3000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en-US" sz="3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х = 3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В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: 3</a:t>
            </a:r>
            <a:endParaRPr kumimoji="0" lang="uk-UA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0860" y="527029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dirty="0" smtClean="0">
                <a:latin typeface="Arial" pitchFamily="34" charset="0"/>
                <a:ea typeface="Times New Roman" pitchFamily="18" charset="0"/>
              </a:rPr>
              <a:t>Приклад </a:t>
            </a:r>
            <a:r>
              <a:rPr lang="en-US" sz="3600" b="1" i="1" dirty="0" smtClean="0">
                <a:latin typeface="Arial" pitchFamily="34" charset="0"/>
                <a:ea typeface="Times New Roman" pitchFamily="18" charset="0"/>
              </a:rPr>
              <a:t> 1</a:t>
            </a:r>
            <a:r>
              <a:rPr lang="uk-UA" sz="3600" b="1" i="1" dirty="0" smtClean="0">
                <a:latin typeface="Arial" pitchFamily="34" charset="0"/>
                <a:ea typeface="Times New Roman" pitchFamily="18" charset="0"/>
              </a:rPr>
              <a:t>.</a:t>
            </a:r>
            <a:r>
              <a:rPr lang="uk-UA" sz="3600" dirty="0" smtClean="0">
                <a:latin typeface="Arial" pitchFamily="34" charset="0"/>
                <a:ea typeface="Times New Roman" pitchFamily="18" charset="0"/>
              </a:rPr>
              <a:t> Розв'яжіть рівняння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5</a:t>
            </a:r>
            <a:r>
              <a:rPr lang="uk-UA" sz="3600" b="1" i="1" baseline="300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х</a:t>
            </a:r>
            <a:r>
              <a:rPr lang="uk-UA" sz="3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= 125</a:t>
            </a:r>
            <a:endParaRPr lang="uk-UA" sz="3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0851" y="598467"/>
            <a:ext cx="8756174" cy="142876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АЛГОРИТМ </a:t>
            </a: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smtClean="0"/>
              <a:t>ЯЗУВАННЯ НАЙПРОСТІШОГО ПОКАЗНИКОВОГО РІВНЯННЯ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7234" y="2027226"/>
            <a:ext cx="8756174" cy="4100751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Звести обидві частини рівняння до степеня з однаковою основою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Прирівняти показники степенів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язати</a:t>
            </a:r>
            <a:r>
              <a:rPr lang="uk-UA" dirty="0" smtClean="0"/>
              <a:t> одержане рівняння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MC90043441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960" y="3302388"/>
            <a:ext cx="1638582" cy="1843193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7234" y="460798"/>
            <a:ext cx="8756174" cy="1201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dirty="0" smtClean="0">
                <a:latin typeface="Arial" pitchFamily="34" charset="0"/>
                <a:ea typeface="Times New Roman" pitchFamily="18" charset="0"/>
              </a:rPr>
              <a:t>Приклад </a:t>
            </a:r>
            <a:r>
              <a:rPr lang="en-US" sz="3600" b="1" i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600" b="1" i="1" dirty="0" smtClean="0">
                <a:latin typeface="Arial" pitchFamily="34" charset="0"/>
                <a:ea typeface="Times New Roman" pitchFamily="18" charset="0"/>
              </a:rPr>
              <a:t>2</a:t>
            </a:r>
            <a:r>
              <a:rPr lang="uk-UA" sz="3600" b="1" i="1" dirty="0" smtClean="0">
                <a:latin typeface="Arial" pitchFamily="34" charset="0"/>
                <a:ea typeface="Times New Roman" pitchFamily="18" charset="0"/>
              </a:rPr>
              <a:t>.</a:t>
            </a:r>
            <a:r>
              <a:rPr lang="uk-UA" sz="3600" dirty="0" smtClean="0">
                <a:latin typeface="Arial" pitchFamily="34" charset="0"/>
                <a:ea typeface="Times New Roman" pitchFamily="18" charset="0"/>
              </a:rPr>
              <a:t> Розв'яжіть рівняння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uk-UA" sz="36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7233" y="1566393"/>
            <a:ext cx="5372849" cy="481855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5400" b="1" dirty="0" smtClean="0">
                <a:solidFill>
                  <a:srgbClr val="C00000"/>
                </a:solidFill>
              </a:rPr>
              <a:t>9</a:t>
            </a:r>
            <a:r>
              <a:rPr lang="uk-UA" sz="5400" b="1" i="1" baseline="30000" dirty="0" smtClean="0">
                <a:solidFill>
                  <a:srgbClr val="C00000"/>
                </a:solidFill>
              </a:rPr>
              <a:t>х</a:t>
            </a:r>
            <a:r>
              <a:rPr lang="uk-UA" sz="5400" b="1" dirty="0" smtClean="0">
                <a:solidFill>
                  <a:srgbClr val="C00000"/>
                </a:solidFill>
              </a:rPr>
              <a:t> =3</a:t>
            </a:r>
          </a:p>
          <a:p>
            <a:pPr algn="ctr">
              <a:buNone/>
            </a:pPr>
            <a:r>
              <a:rPr lang="en-US" sz="5400" dirty="0" smtClean="0"/>
              <a:t>(</a:t>
            </a:r>
            <a:r>
              <a:rPr lang="uk-UA" sz="5400" dirty="0" smtClean="0"/>
              <a:t>3</a:t>
            </a:r>
            <a:r>
              <a:rPr lang="uk-UA" sz="5400" baseline="30000" dirty="0" smtClean="0"/>
              <a:t>2</a:t>
            </a:r>
            <a:r>
              <a:rPr lang="en-US" sz="5400" dirty="0" smtClean="0"/>
              <a:t>)</a:t>
            </a:r>
            <a:r>
              <a:rPr lang="uk-UA" sz="5400" i="1" baseline="30000" dirty="0" smtClean="0"/>
              <a:t>х</a:t>
            </a:r>
            <a:r>
              <a:rPr lang="uk-UA" sz="5400" dirty="0" smtClean="0"/>
              <a:t> =3</a:t>
            </a:r>
            <a:r>
              <a:rPr lang="uk-UA" sz="5400" baseline="30000" dirty="0" smtClean="0"/>
              <a:t>1  </a:t>
            </a:r>
          </a:p>
          <a:p>
            <a:pPr algn="ctr">
              <a:buNone/>
            </a:pPr>
            <a:r>
              <a:rPr lang="uk-UA" sz="5400" dirty="0" smtClean="0"/>
              <a:t>2∙</a:t>
            </a:r>
            <a:r>
              <a:rPr lang="uk-UA" sz="5400" i="1" dirty="0" smtClean="0"/>
              <a:t>х</a:t>
            </a:r>
            <a:r>
              <a:rPr lang="uk-UA" sz="5400" dirty="0" smtClean="0"/>
              <a:t>=1</a:t>
            </a:r>
          </a:p>
          <a:p>
            <a:pPr algn="ctr">
              <a:buNone/>
            </a:pPr>
            <a:r>
              <a:rPr lang="uk-UA" sz="5400" i="1" dirty="0" smtClean="0"/>
              <a:t>х</a:t>
            </a:r>
            <a:r>
              <a:rPr lang="uk-UA" sz="5400" dirty="0" smtClean="0"/>
              <a:t>=</a:t>
            </a:r>
            <a:r>
              <a:rPr lang="en-US" sz="5400" dirty="0" smtClean="0"/>
              <a:t>1:2</a:t>
            </a:r>
          </a:p>
          <a:p>
            <a:pPr algn="ctr">
              <a:buNone/>
            </a:pPr>
            <a:r>
              <a:rPr lang="uk-UA" sz="5400" i="1" dirty="0" smtClean="0"/>
              <a:t>х</a:t>
            </a:r>
            <a:r>
              <a:rPr lang="uk-UA" sz="5400" dirty="0" smtClean="0"/>
              <a:t>=</a:t>
            </a:r>
            <a:r>
              <a:rPr lang="en-US" sz="5400" dirty="0" smtClean="0"/>
              <a:t>0</a:t>
            </a:r>
            <a:r>
              <a:rPr lang="uk-UA" sz="5400" dirty="0" smtClean="0"/>
              <a:t>,</a:t>
            </a:r>
            <a:r>
              <a:rPr lang="en-US" sz="5400" dirty="0" smtClean="0"/>
              <a:t>5</a:t>
            </a:r>
          </a:p>
          <a:p>
            <a:pPr algn="ctr">
              <a:buNone/>
            </a:pPr>
            <a:endParaRPr lang="uk-UA" sz="5400" dirty="0" smtClean="0"/>
          </a:p>
        </p:txBody>
      </p:sp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0" y="0"/>
            <a:ext cx="9217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412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4264" y="2455855"/>
            <a:ext cx="3286148" cy="85725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304131" name="Rectangle 3"/>
          <p:cNvSpPr>
            <a:spLocks noChangeArrowheads="1"/>
          </p:cNvSpPr>
          <p:nvPr/>
        </p:nvSpPr>
        <p:spPr bwMode="auto">
          <a:xfrm>
            <a:off x="457200" y="80010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smtClean="0">
                <a:solidFill>
                  <a:srgbClr val="C00000"/>
                </a:solidFill>
              </a:rPr>
              <a:t>Зведення до спільної</a:t>
            </a:r>
          </a:p>
          <a:p>
            <a:pPr algn="ctr">
              <a:buNone/>
            </a:pPr>
            <a:r>
              <a:rPr lang="uk-UA" sz="5400" dirty="0" smtClean="0">
                <a:solidFill>
                  <a:srgbClr val="C00000"/>
                </a:solidFill>
              </a:rPr>
              <a:t> основи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6546" y="312715"/>
            <a:ext cx="7536838" cy="100013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Спільна  основа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822826" y="1812914"/>
            <a:ext cx="4143405" cy="1785950"/>
          </a:xfrm>
          <a:ln>
            <a:solidFill>
              <a:schemeClr val="accent6"/>
            </a:solidFill>
          </a:ln>
        </p:spPr>
        <p:txBody>
          <a:bodyPr>
            <a:normAutofit/>
          </a:bodyPr>
          <a:lstStyle/>
          <a:p>
            <a:pPr marL="614416" indent="-614416">
              <a:buNone/>
            </a:pPr>
            <a:r>
              <a:rPr lang="uk-UA" sz="3600" b="1" dirty="0" smtClean="0">
                <a:solidFill>
                  <a:schemeClr val="tx1"/>
                </a:solidFill>
              </a:rPr>
              <a:t>в) 10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x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uk-UA" sz="3600" b="1" dirty="0" smtClean="0">
                <a:solidFill>
                  <a:schemeClr val="tx1"/>
                </a:solidFill>
              </a:rPr>
              <a:t>= </a:t>
            </a:r>
            <a:r>
              <a:rPr lang="ru-RU" sz="3600" b="1" dirty="0" smtClean="0">
                <a:solidFill>
                  <a:schemeClr val="tx1"/>
                </a:solidFill>
              </a:rPr>
              <a:t>0,0</a:t>
            </a:r>
            <a:r>
              <a:rPr lang="uk-UA" sz="3600" b="1" dirty="0" smtClean="0">
                <a:solidFill>
                  <a:schemeClr val="tx1"/>
                </a:solidFill>
              </a:rPr>
              <a:t>1                               </a:t>
            </a:r>
          </a:p>
          <a:p>
            <a:pPr marL="614416" indent="-614416">
              <a:buNone/>
            </a:pPr>
            <a:r>
              <a:rPr lang="uk-UA" sz="3600" b="1" dirty="0" smtClean="0">
                <a:solidFill>
                  <a:schemeClr val="tx1"/>
                </a:solidFill>
              </a:rPr>
              <a:t> г) 5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x</a:t>
            </a:r>
            <a:r>
              <a:rPr lang="uk-UA" sz="3600" b="1" dirty="0" smtClean="0">
                <a:solidFill>
                  <a:schemeClr val="tx1"/>
                </a:solidFill>
              </a:rPr>
              <a:t>  = 25</a:t>
            </a:r>
            <a:r>
              <a:rPr lang="ru-RU" sz="3600" b="1" baseline="30000" dirty="0" smtClean="0">
                <a:solidFill>
                  <a:schemeClr val="tx1"/>
                </a:solidFill>
              </a:rPr>
              <a:t>3</a:t>
            </a:r>
            <a:r>
              <a:rPr lang="uk-UA" sz="3600" b="1" dirty="0" smtClean="0">
                <a:solidFill>
                  <a:schemeClr val="tx1"/>
                </a:solidFill>
              </a:rPr>
              <a:t> 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388" name="Picture 4" descr="MC90043441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1718" y="4027491"/>
            <a:ext cx="1638582" cy="184319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2232" y="1812913"/>
            <a:ext cx="4357718" cy="175432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614416" indent="-614416">
              <a:buNone/>
            </a:pPr>
            <a:r>
              <a:rPr lang="uk-UA" sz="3600" b="1" dirty="0" smtClean="0"/>
              <a:t>	а)     4</a:t>
            </a:r>
            <a:r>
              <a:rPr lang="en-US" sz="3600" b="1" baseline="30000" dirty="0" smtClean="0"/>
              <a:t>x</a:t>
            </a:r>
            <a:r>
              <a:rPr lang="uk-UA" sz="3600" b="1" dirty="0" smtClean="0"/>
              <a:t>  = 16</a:t>
            </a:r>
            <a:r>
              <a:rPr lang="uk-UA" sz="3600" b="1" baseline="30000" dirty="0" smtClean="0"/>
              <a:t>3</a:t>
            </a:r>
            <a:r>
              <a:rPr lang="uk-UA" sz="3600" b="1" dirty="0" smtClean="0"/>
              <a:t>                                         </a:t>
            </a:r>
          </a:p>
          <a:p>
            <a:pPr marL="614416" indent="-614416">
              <a:buNone/>
            </a:pPr>
            <a:r>
              <a:rPr lang="uk-UA" sz="3600" b="1" dirty="0" smtClean="0"/>
              <a:t>    	б)    2</a:t>
            </a:r>
            <a:r>
              <a:rPr lang="en-US" sz="3600" b="1" baseline="30000" dirty="0" smtClean="0"/>
              <a:t>x</a:t>
            </a:r>
            <a:r>
              <a:rPr lang="uk-UA" sz="3600" b="1" baseline="30000" dirty="0" smtClean="0"/>
              <a:t> </a:t>
            </a:r>
            <a:r>
              <a:rPr lang="uk-UA" sz="3600" b="1" dirty="0" smtClean="0"/>
              <a:t>  = 0,5                                     </a:t>
            </a:r>
          </a:p>
          <a:p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36104" y="287635"/>
            <a:ext cx="7536838" cy="81089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спільний </a:t>
            </a:r>
            <a:r>
              <a:rPr lang="uk-UA" b="1" dirty="0">
                <a:solidFill>
                  <a:srgbClr val="C00000"/>
                </a:solidFill>
              </a:rPr>
              <a:t>показник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3671" y="2312980"/>
            <a:ext cx="5500726" cy="1071570"/>
          </a:xfrm>
        </p:spPr>
        <p:txBody>
          <a:bodyPr/>
          <a:lstStyle/>
          <a:p>
            <a:pPr>
              <a:buFontTx/>
              <a:buNone/>
            </a:pPr>
            <a:r>
              <a:rPr lang="uk-UA" sz="5400" b="1" dirty="0" smtClean="0"/>
              <a:t>  </a:t>
            </a:r>
            <a:r>
              <a:rPr lang="uk-UA" sz="5400" b="1" dirty="0">
                <a:solidFill>
                  <a:srgbClr val="C00000"/>
                </a:solidFill>
              </a:rPr>
              <a:t>2</a:t>
            </a:r>
            <a:r>
              <a:rPr lang="en-US" sz="5400" b="1" i="1" baseline="30000" dirty="0">
                <a:solidFill>
                  <a:srgbClr val="C00000"/>
                </a:solidFill>
              </a:rPr>
              <a:t>x</a:t>
            </a:r>
            <a:r>
              <a:rPr lang="uk-UA" sz="5400" b="1" dirty="0">
                <a:solidFill>
                  <a:srgbClr val="C00000"/>
                </a:solidFill>
              </a:rPr>
              <a:t>  </a:t>
            </a:r>
            <a:r>
              <a:rPr lang="uk-UA" sz="5400" b="1" dirty="0" smtClean="0">
                <a:solidFill>
                  <a:srgbClr val="C00000"/>
                </a:solidFill>
              </a:rPr>
              <a:t>∙ </a:t>
            </a:r>
            <a:r>
              <a:rPr lang="uk-UA" sz="5400" b="1" dirty="0">
                <a:solidFill>
                  <a:srgbClr val="C00000"/>
                </a:solidFill>
              </a:rPr>
              <a:t>3</a:t>
            </a:r>
            <a:r>
              <a:rPr lang="en-US" sz="5400" b="1" i="1" baseline="30000" dirty="0">
                <a:solidFill>
                  <a:srgbClr val="C00000"/>
                </a:solidFill>
              </a:rPr>
              <a:t>x</a:t>
            </a:r>
            <a:r>
              <a:rPr lang="uk-UA" sz="5400" b="1" dirty="0">
                <a:solidFill>
                  <a:srgbClr val="C00000"/>
                </a:solidFill>
              </a:rPr>
              <a:t>  = 216                            </a:t>
            </a:r>
          </a:p>
        </p:txBody>
      </p:sp>
      <p:pic>
        <p:nvPicPr>
          <p:cNvPr id="17412" name="Picture 4" descr="MC90043440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6386" y="3379188"/>
            <a:ext cx="1372953" cy="1923193"/>
          </a:xfrm>
          <a:prstGeom prst="rect">
            <a:avLst/>
          </a:prstGeom>
          <a:noFill/>
        </p:spPr>
      </p:pic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Заголовок 7"/>
          <p:cNvSpPr txBox="1">
            <a:spLocks/>
          </p:cNvSpPr>
          <p:nvPr/>
        </p:nvSpPr>
        <p:spPr>
          <a:xfrm>
            <a:off x="460851" y="1241409"/>
            <a:ext cx="8756174" cy="1201058"/>
          </a:xfrm>
          <a:prstGeom prst="rect">
            <a:avLst/>
          </a:prstGeom>
        </p:spPr>
        <p:txBody>
          <a:bodyPr vert="horz" wrap="square" lIns="92162" tIns="46081" rIns="92162" bIns="46081" anchor="ctr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dirty="0" smtClean="0">
                <a:latin typeface="Arial" pitchFamily="34" charset="0"/>
                <a:ea typeface="Times New Roman" pitchFamily="18" charset="0"/>
              </a:rPr>
              <a:t>Приклад </a:t>
            </a:r>
            <a:r>
              <a:rPr lang="en-US" sz="3600" b="1" i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600" b="1" i="1" dirty="0" smtClean="0">
                <a:latin typeface="Arial" pitchFamily="34" charset="0"/>
                <a:ea typeface="Times New Roman" pitchFamily="18" charset="0"/>
              </a:rPr>
              <a:t>3</a:t>
            </a:r>
            <a:r>
              <a:rPr lang="uk-UA" sz="3600" b="1" i="1" dirty="0" smtClean="0">
                <a:latin typeface="Arial" pitchFamily="34" charset="0"/>
                <a:ea typeface="Times New Roman" pitchFamily="18" charset="0"/>
              </a:rPr>
              <a:t>.</a:t>
            </a:r>
            <a:r>
              <a:rPr lang="uk-UA" sz="3600" dirty="0" smtClean="0">
                <a:latin typeface="Arial" pitchFamily="34" charset="0"/>
                <a:ea typeface="Times New Roman" pitchFamily="18" charset="0"/>
              </a:rPr>
              <a:t> Розв'яжіть рівняння</a:t>
            </a:r>
            <a:r>
              <a:rPr kumimoji="0" lang="uk-UA" sz="3600" b="0" i="0" u="none" strike="noStrike" kern="1200" cap="all" spc="0" normalizeH="0" baseline="0" noProof="0" dirty="0" smtClean="0">
                <a:ln>
                  <a:noFill/>
                </a:ln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Arial" pitchFamily="34" charset="0"/>
                <a:ea typeface="Times New Roman" pitchFamily="18" charset="0"/>
                <a:cs typeface="+mj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Arial" pitchFamily="34" charset="0"/>
                <a:ea typeface="Times New Roman" pitchFamily="18" charset="0"/>
                <a:cs typeface="+mj-cs"/>
              </a:rPr>
              <a:t> </a:t>
            </a:r>
            <a:endParaRPr kumimoji="0" lang="uk-UA" sz="3600" b="0" i="1" u="none" strike="noStrike" kern="1200" cap="all" spc="0" normalizeH="0" baseline="0" noProof="0" dirty="0" smtClean="0">
              <a:ln>
                <a:noFill/>
              </a:ln>
              <a:solidFill>
                <a:prstClr val="black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0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109" y="3598864"/>
            <a:ext cx="5082020" cy="9286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36104" y="287635"/>
            <a:ext cx="7536838" cy="81089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спільний </a:t>
            </a:r>
            <a:r>
              <a:rPr lang="uk-UA" b="1" dirty="0">
                <a:solidFill>
                  <a:srgbClr val="C00000"/>
                </a:solidFill>
              </a:rPr>
              <a:t>показник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22232" y="1384285"/>
            <a:ext cx="8366761" cy="2955887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sz="5400" b="1" dirty="0" smtClean="0"/>
              <a:t>№174 (ст.208)</a:t>
            </a:r>
          </a:p>
          <a:p>
            <a:pPr>
              <a:buFontTx/>
              <a:buNone/>
            </a:pPr>
            <a:r>
              <a:rPr lang="uk-UA" sz="5400" b="1" dirty="0" smtClean="0"/>
              <a:t>10)   2</a:t>
            </a:r>
            <a:r>
              <a:rPr lang="en-US" sz="5400" b="1" i="1" baseline="30000" dirty="0" smtClean="0"/>
              <a:t>x</a:t>
            </a:r>
            <a:r>
              <a:rPr lang="uk-UA" sz="5400" b="1" dirty="0" smtClean="0"/>
              <a:t>  ∙ 5</a:t>
            </a:r>
            <a:r>
              <a:rPr lang="en-US" sz="5400" b="1" i="1" baseline="30000" dirty="0" smtClean="0"/>
              <a:t>x</a:t>
            </a:r>
            <a:r>
              <a:rPr lang="uk-UA" sz="5400" b="1" dirty="0" smtClean="0"/>
              <a:t> =0,01 </a:t>
            </a:r>
            <a:endParaRPr lang="ru-RU" sz="5400" b="1" dirty="0"/>
          </a:p>
        </p:txBody>
      </p:sp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0851" y="312715"/>
            <a:ext cx="8756174" cy="844797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спільний </a:t>
            </a:r>
            <a:r>
              <a:rPr lang="uk-UA" b="1" dirty="0">
                <a:solidFill>
                  <a:srgbClr val="C00000"/>
                </a:solidFill>
              </a:rPr>
              <a:t>множник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07234" y="1566394"/>
            <a:ext cx="4301278" cy="45327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600" dirty="0" smtClean="0">
                <a:solidFill>
                  <a:srgbClr val="C00000"/>
                </a:solidFill>
              </a:rPr>
              <a:t>4</a:t>
            </a:r>
            <a:r>
              <a:rPr lang="en-US" sz="3600" baseline="30000" dirty="0" smtClean="0">
                <a:solidFill>
                  <a:srgbClr val="C00000"/>
                </a:solidFill>
              </a:rPr>
              <a:t>x+1 </a:t>
            </a:r>
            <a:r>
              <a:rPr lang="en-US" sz="3600" dirty="0" smtClean="0">
                <a:solidFill>
                  <a:srgbClr val="C00000"/>
                </a:solidFill>
              </a:rPr>
              <a:t> +4</a:t>
            </a:r>
            <a:r>
              <a:rPr lang="en-US" sz="3600" baseline="30000" dirty="0" smtClean="0">
                <a:solidFill>
                  <a:srgbClr val="C00000"/>
                </a:solidFill>
              </a:rPr>
              <a:t>x</a:t>
            </a:r>
            <a:r>
              <a:rPr lang="en-US" sz="3600" dirty="0" smtClean="0">
                <a:solidFill>
                  <a:srgbClr val="C00000"/>
                </a:solidFill>
              </a:rPr>
              <a:t> =320</a:t>
            </a:r>
          </a:p>
          <a:p>
            <a:pPr>
              <a:buNone/>
            </a:pPr>
            <a:r>
              <a:rPr lang="uk-UA" sz="3600" dirty="0" smtClean="0"/>
              <a:t>4</a:t>
            </a:r>
            <a:r>
              <a:rPr lang="en-US" sz="3600" baseline="30000" dirty="0" smtClean="0"/>
              <a:t>x </a:t>
            </a:r>
            <a:r>
              <a:rPr lang="uk-UA" sz="3600" dirty="0" smtClean="0"/>
              <a:t>∙4</a:t>
            </a:r>
            <a:r>
              <a:rPr lang="uk-UA" sz="3600" baseline="30000" dirty="0" smtClean="0"/>
              <a:t>1</a:t>
            </a:r>
            <a:r>
              <a:rPr lang="en-US" sz="3600" dirty="0" smtClean="0"/>
              <a:t>+4</a:t>
            </a:r>
            <a:r>
              <a:rPr lang="en-US" sz="3600" baseline="30000" dirty="0" smtClean="0"/>
              <a:t>x</a:t>
            </a:r>
            <a:r>
              <a:rPr lang="en-US" sz="3600" dirty="0" smtClean="0"/>
              <a:t> =320</a:t>
            </a:r>
          </a:p>
          <a:p>
            <a:pPr>
              <a:buNone/>
            </a:pPr>
            <a:r>
              <a:rPr lang="en-US" sz="3600" dirty="0" smtClean="0"/>
              <a:t>4</a:t>
            </a:r>
            <a:r>
              <a:rPr lang="en-US" sz="3600" baseline="30000" dirty="0" smtClean="0"/>
              <a:t>x</a:t>
            </a:r>
            <a:r>
              <a:rPr lang="en-US" sz="3600" dirty="0" smtClean="0"/>
              <a:t> (4+1)=320</a:t>
            </a:r>
          </a:p>
          <a:p>
            <a:pPr>
              <a:buNone/>
            </a:pPr>
            <a:r>
              <a:rPr lang="en-US" sz="3600" dirty="0" smtClean="0"/>
              <a:t>4</a:t>
            </a:r>
            <a:r>
              <a:rPr lang="en-US" sz="3600" baseline="30000" dirty="0" smtClean="0"/>
              <a:t>x </a:t>
            </a:r>
            <a:r>
              <a:rPr lang="en-US" sz="3600" dirty="0" smtClean="0"/>
              <a:t>∙5=320</a:t>
            </a:r>
          </a:p>
          <a:p>
            <a:pPr>
              <a:buNone/>
            </a:pPr>
            <a:r>
              <a:rPr lang="en-US" sz="3600" dirty="0" smtClean="0"/>
              <a:t>4</a:t>
            </a:r>
            <a:r>
              <a:rPr lang="en-US" sz="3600" baseline="30000" dirty="0" smtClean="0"/>
              <a:t>x </a:t>
            </a:r>
            <a:r>
              <a:rPr lang="en-US" sz="3600" dirty="0" smtClean="0"/>
              <a:t>=64</a:t>
            </a:r>
          </a:p>
          <a:p>
            <a:pPr>
              <a:buNone/>
            </a:pPr>
            <a:r>
              <a:rPr lang="en-US" sz="3600" dirty="0" smtClean="0"/>
              <a:t>4</a:t>
            </a:r>
            <a:r>
              <a:rPr lang="en-US" sz="3600" baseline="30000" dirty="0" smtClean="0"/>
              <a:t>x</a:t>
            </a:r>
            <a:r>
              <a:rPr lang="en-US" sz="3600" dirty="0" smtClean="0"/>
              <a:t>=4</a:t>
            </a:r>
            <a:r>
              <a:rPr lang="en-US" sz="3600" baseline="30000" dirty="0" smtClean="0"/>
              <a:t>3</a:t>
            </a:r>
          </a:p>
          <a:p>
            <a:pPr>
              <a:buNone/>
            </a:pPr>
            <a:r>
              <a:rPr lang="en-US" sz="3600" baseline="30000" dirty="0" smtClean="0"/>
              <a:t>X=3</a:t>
            </a:r>
            <a:endParaRPr lang="ru-RU" sz="3600" dirty="0"/>
          </a:p>
        </p:txBody>
      </p:sp>
      <p:pic>
        <p:nvPicPr>
          <p:cNvPr id="18436" name="Picture 4" descr="MC90043438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7470" y="2312979"/>
            <a:ext cx="1216135" cy="191679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51256" y="4527557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</a:rPr>
              <a:t>!!!  Виносимо множник з найменшим показником !!!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16419" name="Rectangle 3"/>
          <p:cNvSpPr>
            <a:spLocks noChangeArrowheads="1"/>
          </p:cNvSpPr>
          <p:nvPr/>
        </p:nvSpPr>
        <p:spPr bwMode="auto">
          <a:xfrm>
            <a:off x="0" y="0"/>
            <a:ext cx="9217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420" name="Rectangle 4"/>
          <p:cNvSpPr>
            <a:spLocks noChangeArrowheads="1"/>
          </p:cNvSpPr>
          <p:nvPr/>
        </p:nvSpPr>
        <p:spPr bwMode="auto">
          <a:xfrm>
            <a:off x="457200" y="80010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3670" y="1169972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i="1" dirty="0" smtClean="0">
                <a:latin typeface="Arial" pitchFamily="34" charset="0"/>
                <a:ea typeface="Times New Roman" pitchFamily="18" charset="0"/>
              </a:rPr>
              <a:t>Приклад </a:t>
            </a:r>
            <a:r>
              <a:rPr lang="en-US" sz="3200" b="1" i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uk-UA" sz="3200" b="1" i="1" dirty="0" smtClean="0">
                <a:latin typeface="Arial" pitchFamily="34" charset="0"/>
                <a:ea typeface="Times New Roman" pitchFamily="18" charset="0"/>
              </a:rPr>
              <a:t>4.</a:t>
            </a:r>
            <a:r>
              <a:rPr lang="uk-UA" sz="3200" dirty="0" smtClean="0">
                <a:latin typeface="Arial" pitchFamily="34" charset="0"/>
                <a:ea typeface="Times New Roman" pitchFamily="18" charset="0"/>
              </a:rPr>
              <a:t> Розв'яжіть рівняння</a:t>
            </a:r>
          </a:p>
        </p:txBody>
      </p:sp>
      <p:sp>
        <p:nvSpPr>
          <p:cNvPr id="301058" name="Rectangle 2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105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5636" y="1670037"/>
            <a:ext cx="3000396" cy="64294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6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5108" y="359643"/>
            <a:ext cx="7911280" cy="73889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спільний </a:t>
            </a:r>
            <a:r>
              <a:rPr lang="uk-UA" b="1" dirty="0">
                <a:solidFill>
                  <a:srgbClr val="C00000"/>
                </a:solidFill>
              </a:rPr>
              <a:t>множник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3670" y="1384285"/>
            <a:ext cx="8295323" cy="3543476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b="1" dirty="0"/>
              <a:t> </a:t>
            </a:r>
            <a:r>
              <a:rPr lang="uk-UA" b="1" dirty="0" smtClean="0"/>
              <a:t>№176 (ст.208)</a:t>
            </a:r>
          </a:p>
          <a:p>
            <a:pPr marL="742950" indent="-742950">
              <a:buFontTx/>
              <a:buAutoNum type="arabicParenR" startAt="12"/>
            </a:pPr>
            <a:r>
              <a:rPr lang="uk-UA" sz="4000" b="1" dirty="0" smtClean="0"/>
              <a:t>2</a:t>
            </a:r>
            <a:r>
              <a:rPr lang="en-US" sz="4000" b="1" baseline="30000" dirty="0" smtClean="0"/>
              <a:t>x</a:t>
            </a:r>
            <a:r>
              <a:rPr lang="uk-UA" sz="4000" b="1" baseline="30000" dirty="0" smtClean="0"/>
              <a:t>+2</a:t>
            </a:r>
            <a:r>
              <a:rPr lang="en-US" sz="4000" b="1" dirty="0" smtClean="0"/>
              <a:t> </a:t>
            </a:r>
            <a:r>
              <a:rPr lang="uk-UA" sz="4000" b="1" dirty="0" smtClean="0"/>
              <a:t> </a:t>
            </a:r>
            <a:r>
              <a:rPr lang="uk-UA" sz="4000" b="1" dirty="0"/>
              <a:t>-</a:t>
            </a:r>
            <a:r>
              <a:rPr lang="uk-UA" sz="4000" b="1" dirty="0" smtClean="0"/>
              <a:t> </a:t>
            </a:r>
            <a:r>
              <a:rPr lang="uk-UA" sz="4000" b="1" dirty="0"/>
              <a:t>2</a:t>
            </a:r>
            <a:r>
              <a:rPr lang="en-US" sz="4000" b="1" baseline="30000" dirty="0" smtClean="0"/>
              <a:t>x</a:t>
            </a:r>
            <a:r>
              <a:rPr lang="uk-UA" sz="4000" b="1" dirty="0" smtClean="0"/>
              <a:t> </a:t>
            </a:r>
            <a:r>
              <a:rPr lang="uk-UA" sz="4000" b="1" dirty="0"/>
              <a:t>= </a:t>
            </a:r>
            <a:r>
              <a:rPr lang="uk-UA" sz="4000" b="1" dirty="0" smtClean="0"/>
              <a:t>96 </a:t>
            </a:r>
            <a:endParaRPr lang="uk-UA" sz="4000" b="1" dirty="0"/>
          </a:p>
          <a:p>
            <a:pPr marL="742950" indent="-742950">
              <a:buNone/>
            </a:pPr>
            <a:r>
              <a:rPr lang="uk-UA" sz="4000" b="1" smtClean="0"/>
              <a:t>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8436" name="Picture 4" descr="MC90043438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5535" y="3532788"/>
            <a:ext cx="1216135" cy="19167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7984" y="527029"/>
            <a:ext cx="7840955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33CC"/>
                </a:solidFill>
              </a:rPr>
              <a:t>Зведення до квадратного рівняння </a:t>
            </a:r>
            <a:endParaRPr lang="ru-RU" dirty="0"/>
          </a:p>
        </p:txBody>
      </p:sp>
      <p:pic>
        <p:nvPicPr>
          <p:cNvPr id="19460" name="Picture 4" descr="MC900434409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14" y="2670169"/>
            <a:ext cx="1955417" cy="183359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7984" y="1955789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№174 (с.208)</a:t>
            </a:r>
          </a:p>
        </p:txBody>
      </p:sp>
      <p:graphicFrame>
        <p:nvGraphicFramePr>
          <p:cNvPr id="296963" name="Object 1"/>
          <p:cNvGraphicFramePr>
            <a:graphicFrameLocks noChangeAspect="1"/>
          </p:cNvGraphicFramePr>
          <p:nvPr/>
        </p:nvGraphicFramePr>
        <p:xfrm>
          <a:off x="1322364" y="2741607"/>
          <a:ext cx="4000528" cy="857256"/>
        </p:xfrm>
        <a:graphic>
          <a:graphicData uri="http://schemas.openxmlformats.org/presentationml/2006/ole">
            <p:oleObj spid="_x0000_s296963" name="Формула" r:id="rId4" imgW="109188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0010" y="1799982"/>
            <a:ext cx="8064953" cy="6480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/>
              <a:t>Відповіді:</a:t>
            </a:r>
            <a:endParaRPr lang="ru-RU" b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360010" y="4391991"/>
            <a:ext cx="8064953" cy="64800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uk-UA" sz="2800" b="1" dirty="0" smtClean="0"/>
              <a:t>Відповіді:</a:t>
            </a:r>
            <a:endParaRPr lang="ru-RU" sz="2800" b="1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50794" y="2598732"/>
          <a:ext cx="771811" cy="714380"/>
        </p:xfrm>
        <a:graphic>
          <a:graphicData uri="http://schemas.openxmlformats.org/presentationml/2006/ole">
            <p:oleObj spid="_x0000_s294914" name="Формула" r:id="rId3" imgW="215640" imgH="22860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919163" y="2601913"/>
          <a:ext cx="869643" cy="711198"/>
        </p:xfrm>
        <a:graphic>
          <a:graphicData uri="http://schemas.openxmlformats.org/presentationml/2006/ole">
            <p:oleObj spid="_x0000_s294915" name="Формула" r:id="rId4" imgW="279360" imgH="22860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750992" y="2170103"/>
          <a:ext cx="822325" cy="1152525"/>
        </p:xfrm>
        <a:graphic>
          <a:graphicData uri="http://schemas.openxmlformats.org/presentationml/2006/ole">
            <p:oleObj spid="_x0000_s294916" name="Формула" r:id="rId5" imgW="241200" imgH="33012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822562" y="2527293"/>
          <a:ext cx="950912" cy="728662"/>
        </p:xfrm>
        <a:graphic>
          <a:graphicData uri="http://schemas.openxmlformats.org/presentationml/2006/ole">
            <p:oleObj spid="_x0000_s294917" name="Формула" r:id="rId6" imgW="279360" imgH="22860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894132" y="2455855"/>
          <a:ext cx="850900" cy="728662"/>
        </p:xfrm>
        <a:graphic>
          <a:graphicData uri="http://schemas.openxmlformats.org/presentationml/2006/ole">
            <p:oleObj spid="_x0000_s294918" name="Формула" r:id="rId7" imgW="266400" imgH="22860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4751388" y="2455855"/>
          <a:ext cx="865187" cy="741363"/>
        </p:xfrm>
        <a:graphic>
          <a:graphicData uri="http://schemas.openxmlformats.org/presentationml/2006/ole">
            <p:oleObj spid="_x0000_s294919" name="Формула" r:id="rId8" imgW="266400" imgH="22860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5751520" y="2098665"/>
          <a:ext cx="779463" cy="1098550"/>
        </p:xfrm>
        <a:graphic>
          <a:graphicData uri="http://schemas.openxmlformats.org/presentationml/2006/ole">
            <p:oleObj spid="_x0000_s294920" name="Формула" r:id="rId9" imgW="215640" imgH="30456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287338" y="5357813"/>
          <a:ext cx="792162" cy="762000"/>
        </p:xfrm>
        <a:graphic>
          <a:graphicData uri="http://schemas.openxmlformats.org/presentationml/2006/ole">
            <p:oleObj spid="_x0000_s294921" name="Формула" r:id="rId10" imgW="215640" imgH="22860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179488" y="5456251"/>
          <a:ext cx="755650" cy="647700"/>
        </p:xfrm>
        <a:graphic>
          <a:graphicData uri="http://schemas.openxmlformats.org/presentationml/2006/ole">
            <p:oleObj spid="_x0000_s294922" name="Формула" r:id="rId11" imgW="266400" imgH="228600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2179620" y="5099061"/>
          <a:ext cx="750888" cy="1084263"/>
        </p:xfrm>
        <a:graphic>
          <a:graphicData uri="http://schemas.openxmlformats.org/presentationml/2006/ole">
            <p:oleObj spid="_x0000_s294923" name="Формула" r:id="rId12" imgW="228600" imgH="33012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3278188" y="5327650"/>
          <a:ext cx="925512" cy="792163"/>
        </p:xfrm>
        <a:graphic>
          <a:graphicData uri="http://schemas.openxmlformats.org/presentationml/2006/ole">
            <p:oleObj spid="_x0000_s294924" name="Формула" r:id="rId13" imgW="266400" imgH="228600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4394198" y="4956185"/>
          <a:ext cx="801687" cy="1160463"/>
        </p:xfrm>
        <a:graphic>
          <a:graphicData uri="http://schemas.openxmlformats.org/presentationml/2006/ole">
            <p:oleObj spid="_x0000_s294925" name="Формула" r:id="rId14" imgW="228600" imgH="330120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5295900" y="5353050"/>
          <a:ext cx="858838" cy="850900"/>
        </p:xfrm>
        <a:graphic>
          <a:graphicData uri="http://schemas.openxmlformats.org/presentationml/2006/ole">
            <p:oleObj spid="_x0000_s294926" name="Формула" r:id="rId15" imgW="215640" imgH="228600" progId="Equation.3">
              <p:embed/>
            </p:oleObj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6102350" y="5313363"/>
          <a:ext cx="876300" cy="701675"/>
        </p:xfrm>
        <a:graphic>
          <a:graphicData uri="http://schemas.openxmlformats.org/presentationml/2006/ole">
            <p:oleObj spid="_x0000_s294927" name="Формула" r:id="rId16" imgW="25380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7984" y="527029"/>
            <a:ext cx="7840955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33CC"/>
                </a:solidFill>
              </a:rPr>
              <a:t>Зведення до квадратного рівняння </a:t>
            </a:r>
            <a:endParaRPr lang="ru-RU" dirty="0"/>
          </a:p>
        </p:txBody>
      </p:sp>
      <p:pic>
        <p:nvPicPr>
          <p:cNvPr id="19460" name="Picture 4" descr="MC900434409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14" y="2670169"/>
            <a:ext cx="1955417" cy="1833593"/>
          </a:xfrm>
          <a:prstGeom prst="rect">
            <a:avLst/>
          </a:prstGeom>
          <a:noFill/>
        </p:spPr>
      </p:pic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65108" y="2741607"/>
          <a:ext cx="6321426" cy="1125538"/>
        </p:xfrm>
        <a:graphic>
          <a:graphicData uri="http://schemas.openxmlformats.org/presentationml/2006/ole">
            <p:oleObj spid="_x0000_s318466" name="Формула" r:id="rId4" imgW="1447560" imgH="2286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79422" y="4384681"/>
          <a:ext cx="7564438" cy="1125537"/>
        </p:xfrm>
        <a:graphic>
          <a:graphicData uri="http://schemas.openxmlformats.org/presentationml/2006/ole">
            <p:oleObj spid="_x0000_s318467" name="Формула" r:id="rId5" imgW="153648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Розминка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92061" y="1367981"/>
            <a:ext cx="1656196" cy="377588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448257" y="1367981"/>
            <a:ext cx="1656196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2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832657" y="1367981"/>
            <a:ext cx="1656196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4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4104453" y="1367981"/>
            <a:ext cx="1728204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3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215993" y="3671988"/>
            <a:ext cx="576068" cy="9360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215993" y="2735985"/>
            <a:ext cx="576068" cy="9360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2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7488853" y="1367981"/>
            <a:ext cx="1564955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5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215993" y="1367981"/>
            <a:ext cx="576068" cy="3775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5" name="Содержимое 3"/>
          <p:cNvSpPr txBox="1">
            <a:spLocks/>
          </p:cNvSpPr>
          <p:nvPr/>
        </p:nvSpPr>
        <p:spPr>
          <a:xfrm>
            <a:off x="215993" y="1727982"/>
            <a:ext cx="576068" cy="10080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1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6" name="Содержимое 3"/>
          <p:cNvSpPr txBox="1">
            <a:spLocks/>
          </p:cNvSpPr>
          <p:nvPr/>
        </p:nvSpPr>
        <p:spPr>
          <a:xfrm>
            <a:off x="792061" y="1727982"/>
            <a:ext cx="1656196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7" name="Содержимое 3"/>
          <p:cNvSpPr txBox="1">
            <a:spLocks/>
          </p:cNvSpPr>
          <p:nvPr/>
        </p:nvSpPr>
        <p:spPr>
          <a:xfrm>
            <a:off x="792061" y="2735985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8" name="Содержимое 3"/>
          <p:cNvSpPr txBox="1">
            <a:spLocks/>
          </p:cNvSpPr>
          <p:nvPr/>
        </p:nvSpPr>
        <p:spPr>
          <a:xfrm>
            <a:off x="792061" y="3671988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1" name="Содержимое 3"/>
          <p:cNvSpPr txBox="1">
            <a:spLocks/>
          </p:cNvSpPr>
          <p:nvPr/>
        </p:nvSpPr>
        <p:spPr>
          <a:xfrm>
            <a:off x="2448257" y="1727982"/>
            <a:ext cx="1656196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2" name="Содержимое 3"/>
          <p:cNvSpPr txBox="1">
            <a:spLocks/>
          </p:cNvSpPr>
          <p:nvPr/>
        </p:nvSpPr>
        <p:spPr>
          <a:xfrm>
            <a:off x="2448257" y="2735985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2448257" y="3671988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6" name="Содержимое 3"/>
          <p:cNvSpPr txBox="1">
            <a:spLocks/>
          </p:cNvSpPr>
          <p:nvPr/>
        </p:nvSpPr>
        <p:spPr>
          <a:xfrm>
            <a:off x="4104453" y="1727982"/>
            <a:ext cx="1728204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7" name="Содержимое 3"/>
          <p:cNvSpPr txBox="1">
            <a:spLocks/>
          </p:cNvSpPr>
          <p:nvPr/>
        </p:nvSpPr>
        <p:spPr>
          <a:xfrm>
            <a:off x="4104453" y="2735985"/>
            <a:ext cx="1728204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8" name="Содержимое 3"/>
          <p:cNvSpPr txBox="1">
            <a:spLocks/>
          </p:cNvSpPr>
          <p:nvPr/>
        </p:nvSpPr>
        <p:spPr>
          <a:xfrm>
            <a:off x="4104453" y="3671988"/>
            <a:ext cx="1728204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1" name="Содержимое 3"/>
          <p:cNvSpPr txBox="1">
            <a:spLocks/>
          </p:cNvSpPr>
          <p:nvPr/>
        </p:nvSpPr>
        <p:spPr>
          <a:xfrm>
            <a:off x="5832657" y="1727982"/>
            <a:ext cx="1656196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2" name="Содержимое 3"/>
          <p:cNvSpPr txBox="1">
            <a:spLocks/>
          </p:cNvSpPr>
          <p:nvPr/>
        </p:nvSpPr>
        <p:spPr>
          <a:xfrm>
            <a:off x="5832657" y="2735985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3" name="Содержимое 3"/>
          <p:cNvSpPr txBox="1">
            <a:spLocks/>
          </p:cNvSpPr>
          <p:nvPr/>
        </p:nvSpPr>
        <p:spPr>
          <a:xfrm>
            <a:off x="5832657" y="3671988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6" name="Содержимое 3"/>
          <p:cNvSpPr txBox="1">
            <a:spLocks/>
          </p:cNvSpPr>
          <p:nvPr/>
        </p:nvSpPr>
        <p:spPr>
          <a:xfrm>
            <a:off x="7488853" y="1727982"/>
            <a:ext cx="1564955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7" name="Содержимое 3"/>
          <p:cNvSpPr txBox="1">
            <a:spLocks/>
          </p:cNvSpPr>
          <p:nvPr/>
        </p:nvSpPr>
        <p:spPr>
          <a:xfrm>
            <a:off x="7488853" y="2735985"/>
            <a:ext cx="1564955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8" name="Содержимое 3"/>
          <p:cNvSpPr txBox="1">
            <a:spLocks/>
          </p:cNvSpPr>
          <p:nvPr/>
        </p:nvSpPr>
        <p:spPr>
          <a:xfrm>
            <a:off x="7488853" y="3671988"/>
            <a:ext cx="1564955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45368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717366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</a:endParaRPr>
          </a:p>
        </p:txBody>
      </p:sp>
      <p:graphicFrame>
        <p:nvGraphicFramePr>
          <p:cNvPr id="49" name="Объект 48"/>
          <p:cNvGraphicFramePr>
            <a:graphicFrameLocks noChangeAspect="1"/>
          </p:cNvGraphicFramePr>
          <p:nvPr/>
        </p:nvGraphicFramePr>
        <p:xfrm>
          <a:off x="2592274" y="1943982"/>
          <a:ext cx="1296153" cy="498164"/>
        </p:xfrm>
        <a:graphic>
          <a:graphicData uri="http://schemas.openxmlformats.org/presentationml/2006/ole">
            <p:oleObj spid="_x0000_s319490" name="Формула" r:id="rId3" imgW="469800" imgH="203040" progId="Equation.3">
              <p:embed/>
            </p:oleObj>
          </a:graphicData>
        </a:graphic>
      </p:graphicFrame>
      <p:graphicFrame>
        <p:nvGraphicFramePr>
          <p:cNvPr id="50" name="Объект 49"/>
          <p:cNvGraphicFramePr>
            <a:graphicFrameLocks noChangeAspect="1"/>
          </p:cNvGraphicFramePr>
          <p:nvPr/>
        </p:nvGraphicFramePr>
        <p:xfrm>
          <a:off x="1008087" y="1943982"/>
          <a:ext cx="1197145" cy="504002"/>
        </p:xfrm>
        <a:graphic>
          <a:graphicData uri="http://schemas.openxmlformats.org/presentationml/2006/ole">
            <p:oleObj spid="_x0000_s319491" name="Формула" r:id="rId4" imgW="482400" imgH="203040" progId="Equation.3">
              <p:embed/>
            </p:oleObj>
          </a:graphicData>
        </a:graphic>
      </p:graphicFrame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4320478" y="1943982"/>
          <a:ext cx="1368162" cy="509025"/>
        </p:xfrm>
        <a:graphic>
          <a:graphicData uri="http://schemas.openxmlformats.org/presentationml/2006/ole">
            <p:oleObj spid="_x0000_s319492" name="Формула" r:id="rId5" imgW="545760" imgH="203040" progId="Equation.3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5832657" y="2015983"/>
          <a:ext cx="1656196" cy="432001"/>
        </p:xfrm>
        <a:graphic>
          <a:graphicData uri="http://schemas.openxmlformats.org/presentationml/2006/ole">
            <p:oleObj spid="_x0000_s319493" name="Формула" r:id="rId6" imgW="774360" imgH="203040" progId="Equation.3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7560862" y="1943982"/>
          <a:ext cx="1426666" cy="507201"/>
        </p:xfrm>
        <a:graphic>
          <a:graphicData uri="http://schemas.openxmlformats.org/presentationml/2006/ole">
            <p:oleObj spid="_x0000_s319494" name="Формула" r:id="rId7" imgW="571320" imgH="203040" progId="Equation.3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1008087" y="2951986"/>
          <a:ext cx="1287153" cy="528002"/>
        </p:xfrm>
        <a:graphic>
          <a:graphicData uri="http://schemas.openxmlformats.org/presentationml/2006/ole">
            <p:oleObj spid="_x0000_s319495" name="Формула" r:id="rId8" imgW="495000" imgH="203040" progId="Equation.3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2520266" y="2951986"/>
          <a:ext cx="1449171" cy="504002"/>
        </p:xfrm>
        <a:graphic>
          <a:graphicData uri="http://schemas.openxmlformats.org/presentationml/2006/ole">
            <p:oleObj spid="_x0000_s319496" name="Формула" r:id="rId9" imgW="583920" imgH="203040" progId="Equation.3">
              <p:embed/>
            </p:oleObj>
          </a:graphicData>
        </a:graphic>
      </p:graphicFrame>
      <p:graphicFrame>
        <p:nvGraphicFramePr>
          <p:cNvPr id="56" name="Объект 55"/>
          <p:cNvGraphicFramePr>
            <a:graphicFrameLocks noChangeAspect="1"/>
          </p:cNvGraphicFramePr>
          <p:nvPr/>
        </p:nvGraphicFramePr>
        <p:xfrm>
          <a:off x="4320479" y="2807986"/>
          <a:ext cx="1296153" cy="871027"/>
        </p:xfrm>
        <a:graphic>
          <a:graphicData uri="http://schemas.openxmlformats.org/presentationml/2006/ole">
            <p:oleObj spid="_x0000_s319497" name="Формула" r:id="rId10" imgW="520560" imgH="393480" progId="Equation.3">
              <p:embed/>
            </p:oleObj>
          </a:graphicData>
        </a:graphic>
      </p:graphicFrame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6120691" y="2951986"/>
          <a:ext cx="1080128" cy="450002"/>
        </p:xfrm>
        <a:graphic>
          <a:graphicData uri="http://schemas.openxmlformats.org/presentationml/2006/ole">
            <p:oleObj spid="_x0000_s319498" name="Формула" r:id="rId11" imgW="457200" imgH="190440" progId="Equation.3">
              <p:embed/>
            </p:oleObj>
          </a:graphicData>
        </a:graphic>
      </p:graphicFrame>
      <p:graphicFrame>
        <p:nvGraphicFramePr>
          <p:cNvPr id="58" name="Объект 57"/>
          <p:cNvGraphicFramePr>
            <a:graphicFrameLocks noChangeAspect="1"/>
          </p:cNvGraphicFramePr>
          <p:nvPr/>
        </p:nvGraphicFramePr>
        <p:xfrm>
          <a:off x="7515451" y="2735985"/>
          <a:ext cx="1551751" cy="936003"/>
        </p:xfrm>
        <a:graphic>
          <a:graphicData uri="http://schemas.openxmlformats.org/presentationml/2006/ole">
            <p:oleObj spid="_x0000_s319499" name="Формула" r:id="rId12" imgW="583920" imgH="469800" progId="Equation.3">
              <p:embed/>
            </p:oleObj>
          </a:graphicData>
        </a:graphic>
      </p:graphicFrame>
      <p:graphicFrame>
        <p:nvGraphicFramePr>
          <p:cNvPr id="59" name="Объект 58"/>
          <p:cNvGraphicFramePr>
            <a:graphicFrameLocks noChangeAspect="1"/>
          </p:cNvGraphicFramePr>
          <p:nvPr/>
        </p:nvGraphicFramePr>
        <p:xfrm>
          <a:off x="1008086" y="3887988"/>
          <a:ext cx="1354664" cy="504003"/>
        </p:xfrm>
        <a:graphic>
          <a:graphicData uri="http://schemas.openxmlformats.org/presentationml/2006/ole">
            <p:oleObj spid="_x0000_s319500" name="Формула" r:id="rId13" imgW="545760" imgH="203040" progId="Equation.3">
              <p:embed/>
            </p:oleObj>
          </a:graphicData>
        </a:graphic>
      </p:graphicFrame>
      <p:graphicFrame>
        <p:nvGraphicFramePr>
          <p:cNvPr id="60" name="Объект 59"/>
          <p:cNvGraphicFramePr>
            <a:graphicFrameLocks noChangeAspect="1"/>
          </p:cNvGraphicFramePr>
          <p:nvPr/>
        </p:nvGraphicFramePr>
        <p:xfrm>
          <a:off x="2592274" y="3887990"/>
          <a:ext cx="1296153" cy="493716"/>
        </p:xfrm>
        <a:graphic>
          <a:graphicData uri="http://schemas.openxmlformats.org/presentationml/2006/ole">
            <p:oleObj spid="_x0000_s319501" name="Формула" r:id="rId14" imgW="533160" imgH="203040" progId="Equation.3">
              <p:embed/>
            </p:oleObj>
          </a:graphicData>
        </a:graphic>
      </p:graphicFrame>
      <p:graphicFrame>
        <p:nvGraphicFramePr>
          <p:cNvPr id="61" name="Объект 60"/>
          <p:cNvGraphicFramePr>
            <a:graphicFrameLocks noChangeAspect="1"/>
          </p:cNvGraphicFramePr>
          <p:nvPr/>
        </p:nvGraphicFramePr>
        <p:xfrm>
          <a:off x="4320479" y="3887989"/>
          <a:ext cx="1296153" cy="504002"/>
        </p:xfrm>
        <a:graphic>
          <a:graphicData uri="http://schemas.openxmlformats.org/presentationml/2006/ole">
            <p:oleObj spid="_x0000_s319502" name="Формула" r:id="rId15" imgW="419040" imgH="190440" progId="Equation.3">
              <p:embed/>
            </p:oleObj>
          </a:graphicData>
        </a:graphic>
      </p:graphicFrame>
      <p:graphicFrame>
        <p:nvGraphicFramePr>
          <p:cNvPr id="62" name="Объект 61"/>
          <p:cNvGraphicFramePr>
            <a:graphicFrameLocks noChangeAspect="1"/>
          </p:cNvGraphicFramePr>
          <p:nvPr/>
        </p:nvGraphicFramePr>
        <p:xfrm>
          <a:off x="5904666" y="3887989"/>
          <a:ext cx="1512179" cy="504002"/>
        </p:xfrm>
        <a:graphic>
          <a:graphicData uri="http://schemas.openxmlformats.org/presentationml/2006/ole">
            <p:oleObj spid="_x0000_s319503" name="Формула" r:id="rId16" imgW="495000" imgH="203040" progId="Equation.3">
              <p:embed/>
            </p:oleObj>
          </a:graphicData>
        </a:graphic>
      </p:graphicFrame>
      <p:graphicFrame>
        <p:nvGraphicFramePr>
          <p:cNvPr id="63" name="Объект 62"/>
          <p:cNvGraphicFramePr>
            <a:graphicFrameLocks noChangeAspect="1"/>
          </p:cNvGraphicFramePr>
          <p:nvPr/>
        </p:nvGraphicFramePr>
        <p:xfrm>
          <a:off x="7560861" y="3599988"/>
          <a:ext cx="1368162" cy="1042438"/>
        </p:xfrm>
        <a:graphic>
          <a:graphicData uri="http://schemas.openxmlformats.org/presentationml/2006/ole">
            <p:oleObj spid="_x0000_s319504" name="Формула" r:id="rId17" imgW="583920" imgH="469800" progId="Equation.3">
              <p:embed/>
            </p:oleObj>
          </a:graphicData>
        </a:graphic>
      </p:graphicFrame>
      <p:sp>
        <p:nvSpPr>
          <p:cNvPr id="74" name="Содержимое 3"/>
          <p:cNvSpPr txBox="1">
            <a:spLocks/>
          </p:cNvSpPr>
          <p:nvPr/>
        </p:nvSpPr>
        <p:spPr>
          <a:xfrm>
            <a:off x="792061" y="1727982"/>
            <a:ext cx="1656196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одержимое 3"/>
          <p:cNvSpPr txBox="1">
            <a:spLocks/>
          </p:cNvSpPr>
          <p:nvPr/>
        </p:nvSpPr>
        <p:spPr>
          <a:xfrm>
            <a:off x="2448257" y="1727982"/>
            <a:ext cx="1656196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Содержимое 3"/>
          <p:cNvSpPr txBox="1">
            <a:spLocks/>
          </p:cNvSpPr>
          <p:nvPr/>
        </p:nvSpPr>
        <p:spPr>
          <a:xfrm>
            <a:off x="4104453" y="1727982"/>
            <a:ext cx="1728204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Содержимое 3"/>
          <p:cNvSpPr txBox="1">
            <a:spLocks/>
          </p:cNvSpPr>
          <p:nvPr/>
        </p:nvSpPr>
        <p:spPr>
          <a:xfrm>
            <a:off x="5832657" y="1727982"/>
            <a:ext cx="1656196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Содержимое 3"/>
          <p:cNvSpPr txBox="1">
            <a:spLocks/>
          </p:cNvSpPr>
          <p:nvPr/>
        </p:nvSpPr>
        <p:spPr>
          <a:xfrm>
            <a:off x="7488853" y="1727982"/>
            <a:ext cx="1564955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Содержимое 3"/>
          <p:cNvSpPr txBox="1">
            <a:spLocks/>
          </p:cNvSpPr>
          <p:nvPr/>
        </p:nvSpPr>
        <p:spPr>
          <a:xfrm>
            <a:off x="792061" y="2735985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Содержимое 3"/>
          <p:cNvSpPr txBox="1">
            <a:spLocks/>
          </p:cNvSpPr>
          <p:nvPr/>
        </p:nvSpPr>
        <p:spPr>
          <a:xfrm>
            <a:off x="2448257" y="2735985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Содержимое 3"/>
          <p:cNvSpPr txBox="1">
            <a:spLocks/>
          </p:cNvSpPr>
          <p:nvPr/>
        </p:nvSpPr>
        <p:spPr>
          <a:xfrm>
            <a:off x="4104453" y="2735985"/>
            <a:ext cx="1728204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- 3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Содержимое 3"/>
          <p:cNvSpPr txBox="1">
            <a:spLocks/>
          </p:cNvSpPr>
          <p:nvPr/>
        </p:nvSpPr>
        <p:spPr>
          <a:xfrm>
            <a:off x="5832657" y="2735985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Содержимое 3"/>
          <p:cNvSpPr txBox="1">
            <a:spLocks/>
          </p:cNvSpPr>
          <p:nvPr/>
        </p:nvSpPr>
        <p:spPr>
          <a:xfrm>
            <a:off x="7488853" y="2735985"/>
            <a:ext cx="1564955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- 1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Содержимое 3"/>
          <p:cNvSpPr txBox="1">
            <a:spLocks/>
          </p:cNvSpPr>
          <p:nvPr/>
        </p:nvSpPr>
        <p:spPr>
          <a:xfrm>
            <a:off x="7488853" y="3671988"/>
            <a:ext cx="1564955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- 3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Содержимое 3"/>
          <p:cNvSpPr txBox="1">
            <a:spLocks/>
          </p:cNvSpPr>
          <p:nvPr/>
        </p:nvSpPr>
        <p:spPr>
          <a:xfrm>
            <a:off x="5832657" y="3671988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1/3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Содержимое 3"/>
          <p:cNvSpPr txBox="1">
            <a:spLocks/>
          </p:cNvSpPr>
          <p:nvPr/>
        </p:nvSpPr>
        <p:spPr>
          <a:xfrm>
            <a:off x="4104453" y="3671988"/>
            <a:ext cx="1728204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1/2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Содержимое 3"/>
          <p:cNvSpPr txBox="1">
            <a:spLocks/>
          </p:cNvSpPr>
          <p:nvPr/>
        </p:nvSpPr>
        <p:spPr>
          <a:xfrm>
            <a:off x="2448257" y="3671988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- 4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Содержимое 3"/>
          <p:cNvSpPr txBox="1">
            <a:spLocks/>
          </p:cNvSpPr>
          <p:nvPr/>
        </p:nvSpPr>
        <p:spPr>
          <a:xfrm>
            <a:off x="792061" y="3671988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- 2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" name="Picture 2" descr="Картинки по запросу движущиеся человечки на презентацию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931009" y="4625959"/>
            <a:ext cx="2286016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7" grpId="0" animBg="1"/>
      <p:bldP spid="90" grpId="0" animBg="1"/>
      <p:bldP spid="93" grpId="0" animBg="1"/>
      <p:bldP spid="9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8257" y="1223980"/>
            <a:ext cx="4680553" cy="720002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</a:rPr>
              <a:t>Розв’яжіть     рівняння: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8002" y="1943983"/>
            <a:ext cx="3528417" cy="58937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∙3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= 36</a:t>
            </a:r>
            <a:endParaRPr lang="uk-UA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794" y="4670433"/>
            <a:ext cx="3528417" cy="58937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2∙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= 80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8002" y="3527988"/>
            <a:ext cx="3528417" cy="58937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– 5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= 24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00606" y="1943983"/>
            <a:ext cx="3528417" cy="58937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400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08578" y="4741871"/>
            <a:ext cx="3528417" cy="58937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-2∙3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63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00606" y="3527988"/>
            <a:ext cx="3528417" cy="58937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+ 3</a:t>
            </a:r>
            <a:r>
              <a:rPr lang="uk-UA" sz="3200" b="1" i="1" baseline="30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32019" y="215977"/>
            <a:ext cx="4032477" cy="720002"/>
          </a:xfrm>
          <a:prstGeom prst="rect">
            <a:avLst/>
          </a:prstGeom>
        </p:spPr>
        <p:txBody>
          <a:bodyPr vert="horz" lIns="92162" tIns="46081" rIns="92162" bIns="4608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uk-UA" sz="36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марафон</a:t>
            </a:r>
            <a:endParaRPr lang="uk-UA" sz="36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64070" y="935979"/>
            <a:ext cx="1944230" cy="576002"/>
          </a:xfrm>
          <a:prstGeom prst="rect">
            <a:avLst/>
          </a:prstGeom>
        </p:spPr>
        <p:txBody>
          <a:bodyPr vert="horz" lIns="92162" tIns="46081" rIns="92162" bIns="46081" anchor="ctr">
            <a:normAutofit fontScale="92500"/>
          </a:bodyPr>
          <a:lstStyle/>
          <a:p>
            <a:pPr>
              <a:spcBef>
                <a:spcPct val="0"/>
              </a:spcBef>
              <a:defRPr/>
            </a:pPr>
            <a:r>
              <a:rPr lang="uk-UA" sz="24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команда 1</a:t>
            </a:r>
            <a:endParaRPr lang="uk-UA" sz="24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120691" y="935979"/>
            <a:ext cx="2016271" cy="556796"/>
          </a:xfrm>
          <a:prstGeom prst="rect">
            <a:avLst/>
          </a:prstGeom>
        </p:spPr>
        <p:txBody>
          <a:bodyPr vert="horz" lIns="92162" tIns="46081" rIns="92162" bIns="46081" anchor="ctr">
            <a:normAutofit fontScale="92500"/>
          </a:bodyPr>
          <a:lstStyle/>
          <a:p>
            <a:pPr>
              <a:spcBef>
                <a:spcPct val="0"/>
              </a:spcBef>
              <a:defRPr/>
            </a:pPr>
            <a:r>
              <a:rPr lang="uk-UA" sz="2400" b="1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команда 2</a:t>
            </a:r>
            <a:endParaRPr lang="uk-UA" sz="24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7090" name="AutoShape 2" descr="Картинки по запросу движущиеся человечки на презентаци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4610" name="Picture 2" descr="Картинки по запросу движущиеся человечки для презентаци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9819" y="2027227"/>
            <a:ext cx="1785950" cy="24288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0" y="1223980"/>
          <a:ext cx="9217026" cy="2880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2342"/>
                <a:gridCol w="3072342"/>
                <a:gridCol w="3072342"/>
              </a:tblGrid>
              <a:tr h="921597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Зведення до спільної основи</a:t>
                      </a:r>
                      <a:endParaRPr lang="ru-RU" sz="1800" dirty="0"/>
                    </a:p>
                  </a:txBody>
                  <a:tcPr marL="92170" marR="92170" marT="46080" marB="4608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/>
                        <a:t>Винесення спільного множника за дужки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 marL="92170" marR="92170" marT="46080" marB="4608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Введення нової змінної (зведення до квадратного</a:t>
                      </a:r>
                      <a:r>
                        <a:rPr lang="uk-UA" sz="1800" baseline="0" dirty="0" smtClean="0"/>
                        <a:t> рівняння)</a:t>
                      </a:r>
                      <a:endParaRPr lang="ru-RU" sz="1800" dirty="0"/>
                    </a:p>
                  </a:txBody>
                  <a:tcPr marL="92170" marR="92170" marT="46080" marB="4608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958413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2170" marR="92170" marT="46080" marB="460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2170" marR="92170" marT="46080" marB="460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2170" marR="92170" marT="46080" marB="46080"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93" y="215977"/>
            <a:ext cx="9001032" cy="844797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Згрупуйте    рівняння    за способом     розв'язування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952317" y="5471995"/>
            <a:ext cx="2808332" cy="432001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-2,5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16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952317" y="4895992"/>
            <a:ext cx="2808332" cy="504002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5.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49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822958" y="4384681"/>
            <a:ext cx="3024357" cy="504002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- 10∙2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+16 = 0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5751520" y="4956185"/>
            <a:ext cx="3024357" cy="432001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27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5822958" y="5456251"/>
            <a:ext cx="2232264" cy="504002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+2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96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4391992"/>
            <a:ext cx="2808300" cy="432001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1.   7</a:t>
            </a:r>
            <a:r>
              <a:rPr lang="uk-UA" sz="2000" b="1" i="1" baseline="30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- 14∙7</a:t>
            </a:r>
            <a:r>
              <a:rPr lang="uk-UA" sz="2000" b="1" i="1" baseline="30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= 5</a:t>
            </a: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6421" lvl="1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4956185"/>
            <a:ext cx="2808300" cy="432001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5456251"/>
            <a:ext cx="2808300" cy="504002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3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+1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54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952317" y="4319990"/>
            <a:ext cx="2808332" cy="504002"/>
          </a:xfrm>
          <a:prstGeom prst="rect">
            <a:avLst/>
          </a:prstGeom>
          <a:noFill/>
          <a:ln>
            <a:noFill/>
          </a:ln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 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+1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- 2∙3</a:t>
            </a:r>
            <a:r>
              <a:rPr lang="uk-UA" sz="2000" b="1" i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000" b="1" baseline="30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-2 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75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8 -0.00116 C -0.01024 -0.01227 -0.00503 -0.02315 0.00729 -0.02709 C 0.01701 -0.03334 0.02257 -0.04514 0.03142 -0.05278 C 0.03438 -0.05556 0.03767 -0.05764 0.04115 -0.05926 C 0.04531 -0.06135 0.05399 -0.06366 0.05399 -0.06343 C 0.06823 -0.07593 0.08715 -0.08148 0.10243 -0.09167 C 0.11128 -0.09746 0.11892 -0.10648 0.12813 -0.11088 C 0.13385 -0.11366 0.1401 -0.11389 0.14601 -0.11528 C 0.15469 -0.11736 0.16372 -0.12361 0.1717 -0.12824 C 0.18958 -0.13866 0.20538 -0.15463 0.22344 -0.16459 C 0.24861 -0.17848 0.23924 -0.17061 0.25729 -0.18195 C 0.28368 -0.19838 0.25556 -0.18287 0.28628 -0.19908 C 0.31007 -0.21181 0.27465 -0.20093 0.30069 -0.20764 C 0.30347 -0.21135 0.30573 -0.21551 0.30885 -0.21852 C 0.31111 -0.22061 0.31458 -0.22037 0.31684 -0.22269 C 0.31892 -0.22477 0.31979 -0.22871 0.3217 -0.23125 C 0.32309 -0.23311 0.325 -0.23426 0.32656 -0.23565 C 0.33038 -0.24422 0.33316 -0.25278 0.33628 -0.26158 C 0.34358 -0.28264 0.33663 -0.27477 0.34601 -0.28287 C 0.34549 -0.29931 0.34653 -0.31621 0.34427 -0.33241 C 0.34392 -0.33473 0.3408 -0.33172 0.33941 -0.33033 C 0.33281 -0.32315 0.33906 -0.32385 0.33472 -0.32385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1507E-6 2.29358E-6 C 0.00259 -0.00895 0.00431 -0.01262 0.01137 -0.01835 C 0.02188 -0.04266 0.03618 -0.0656 0.04186 -0.09243 C 0.0441 -0.11881 0.04755 -0.15367 0.05306 -0.17913 C 0.05461 -0.27042 0.05564 -0.27661 0.05306 -0.37271 C 0.05289 -0.37775 0.0503 -0.38716 0.04669 -0.3906 C 0.04376 -0.39358 0.03704 -0.39794 0.03704 -0.39794 C 0.03342 -0.4039 0.03583 -0.40344 0.03187 -0.40344 " pathEditMode="relative" rAng="0" ptsTypes="ffff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71 0.01812 C -0.00413 0.02087 0.00276 0.02546 0.01086 0.02684 C 0.03446 0.03096 0.05823 0.03303 0.08183 0.03762 C 0.09992 0.04083 0.11645 0.0461 0.13489 0.04817 C 0.16986 0.06055 0.21413 0.05757 0.24944 0.05895 C 0.27322 0.06422 0.26236 0.06216 0.28183 0.0656 C 0.39156 0.06239 0.47666 0.0656 0.57692 0.04404 C 0.59604 0.03372 0.61361 0.02133 0.63342 0.01399 C 0.63893 0.00619 0.64789 -0.00092 0.65272 -0.00963 C 0.65409 -0.01238 0.65444 -0.01605 0.65599 -0.01858 C 0.66047 -0.02546 0.66564 -0.03119 0.67046 -0.03761 C 0.67339 -0.04151 0.67477 -0.04656 0.67701 -0.05069 C 0.68424 -0.06491 0.69027 -0.07706 0.69957 -0.08945 C 0.70612 -0.09816 0.7056 -0.11353 0.71077 -0.12385 C 0.71266 -0.13463 0.71594 -0.14495 0.71714 -0.15596 C 0.72197 -0.20183 0.71818 -0.17913 0.72214 -0.20115 C 0.72472 -0.25183 0.73385 -0.34472 0.71404 -0.3906 C 0.71042 -0.40803 0.71508 -0.38991 0.7075 -0.40757 C 0.70319 -0.41766 0.70112 -0.42706 0.69458 -0.43555 C 0.69199 -0.4461 0.68751 -0.45596 0.68183 -0.46376 C 0.67838 -0.47637 0.68269 -0.46468 0.67545 -0.47431 C 0.67011 -0.48119 0.67459 -0.48073 0.67046 -0.48073 " pathEditMode="relative" rAng="0" ptsTypes="fff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2.59259E-6 C -0.00469 -0.00393 0.0092 -0.01041 0.01771 -0.02199 C 0.0243 -0.03102 0.02048 -0.02708 0.02899 -0.03287 C 0.0309 -0.03796 0.03403 -0.04236 0.03541 -0.04815 C 0.04271 -0.07893 0.03142 -0.04676 0.04028 -0.0699 C 0.04357 -0.13032 0.04323 -0.18958 0.01771 -0.24051 C 0.01719 -0.2449 0.01701 -0.2493 0.01614 -0.2537 C 0.01528 -0.2581 0.01284 -0.26643 0.01284 -0.2662 C 0.01094 -0.25856 0.01198 -0.26227 0.00972 -0.25578 " pathEditMode="relative" rAng="0" ptsTypes="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4823E-6 2.66055E-6 C -0.00155 -0.02798 -0.00087 -0.03303 -0.01189 -0.05275 C -0.01844 -0.0789 -0.03222 -0.10069 -0.04428 -0.12271 C -0.05048 -0.13395 -0.05547 -0.14381 -0.06305 -0.15367 C -0.0665 -0.16743 -0.07408 -0.18257 -0.08338 -0.19083 C -0.09182 -0.20688 -0.08683 -0.20092 -0.09716 -0.21055 C -0.10095 -0.21789 -0.1106 -0.23005 -0.1106 -0.22982 C -0.1149 -0.24679 -0.13558 -0.25826 -0.14643 -0.2672 C -0.16193 -0.28028 -0.1454 -0.26743 -0.15832 -0.28051 C -0.17175 -0.29381 -0.18674 -0.30895 -0.20087 -0.31996 C -0.21 -0.3273 -0.22033 -0.33693 -0.23153 -0.33739 C -0.24686 -0.33808 -0.26236 -0.33739 -0.27735 -0.33739 " pathEditMode="relative" rAng="0" ptsTypes="fffffffffff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49 -0.00046 C -0.08286 -0.01009 -0.08321 -0.02041 -0.08562 -0.02982 C -0.08786 -0.03693 -0.09303 -0.04083 -0.09492 -0.04817 C -0.09578 -0.05207 -0.09664 -0.05573 -0.09768 -0.05895 C -0.10026 -0.0672 -0.10336 -0.07523 -0.1056 -0.08395 C -0.11422 -0.11514 -0.10681 -0.10505 -0.11628 -0.1156 C -0.11697 -0.11973 -0.11714 -0.12454 -0.11869 -0.12798 C -0.12076 -0.13211 -0.12438 -0.1406 -0.12438 -0.14037 C -0.12627 -0.15046 -0.13558 -0.16858 -0.14161 -0.17202 C -0.14557 -0.18395 -0.14746 -0.18073 -0.15349 -0.18853 C -0.1659 -0.20505 -0.1783 -0.22317 -0.19329 -0.2344 C -0.1988 -0.24289 -0.20431 -0.25252 -0.21189 -0.25528 C -0.21826 -0.26193 -0.22188 -0.27225 -0.22912 -0.27638 C -0.23945 -0.29243 -0.23428 -0.28876 -0.24238 -0.29289 C -0.246 -0.3094 -0.24066 -0.28899 -0.24772 -0.30367 C -0.25496 -0.31743 -0.24204 -0.30275 -0.25323 -0.31399 C -0.25599 -0.32087 -0.2615 -0.33051 -0.26633 -0.3328 C -0.27029 -0.3422 -0.27184 -0.33876 -0.27701 -0.34541 C -0.28889 -0.36124 -0.26994 -0.34037 -0.28907 -0.36009 C -0.2913 -0.36262 -0.29682 -0.36399 -0.29682 -0.36399 C -0.29992 -0.35734 -0.29802 -0.3578 -0.30078 -0.3578 " pathEditMode="relative" rAng="0" ptsTypes="ffffffffffffffffffff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3394E-6 -2.20183E-6 C 0.00396 -0.01789 0.01946 -0.01582 0.02894 -0.02546 C 0.0341 -0.0305 0.04496 -0.03853 0.04995 -0.04587 C 0.05564 -0.05367 0.06184 -0.06192 0.06459 -0.07316 C 0.06804 -0.08624 0.06873 -0.1 0.07407 -0.11215 C 0.07786 -0.1422 0.07751 -0.13325 0.07407 -0.18463 C 0.07372 -0.18968 0.07338 -0.19518 0.07097 -0.19839 C 0.06615 -0.20527 0.06287 -0.20894 0.05633 -0.21192 C 0.05305 -0.21353 0.04668 -0.21674 0.04668 -0.21651 C 0.04134 -0.22202 0.04341 -0.21972 0.04031 -0.22339 " pathEditMode="relative" rAng="0" ptsTypes="fffffffff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9 0.10596 C 0.00776 0.09059 -0.00069 0.07798 -0.00758 0.06514 C -0.01309 0.05504 -0.01188 0.05436 -0.01774 0.04564 C -0.03014 0.02614 -0.05392 0.00183 -0.07045 -0.01239 C -0.07924 -0.03188 -0.09268 -0.03945 -0.10611 -0.05115 C -0.14367 -0.08486 -0.18329 -0.11308 -0.22222 -0.14358 C -0.23634 -0.15436 -0.24479 -0.16147 -0.26081 -0.16491 C -0.29612 -0.18853 -0.33333 -0.20688 -0.37226 -0.21675 C -0.40809 -0.21445 -0.44013 -0.21147 -0.47683 -0.21032 C -0.51214 -0.19931 -0.54901 -0.20619 -0.58501 -0.20619 " pathEditMode="relative" rAng="0" ptsTypes="fffffffff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623E-6 -1.2844E-6 C -0.00482 -0.03004 -0.00809 -0.0594 -0.01533 -0.08853 C -0.01757 -0.10826 -0.0205 -0.12569 -0.02722 -0.14472 C -0.03014 -0.15321 -0.03927 -0.16215 -0.04427 -0.16812 C -0.06356 -0.19381 -0.08475 -0.21491 -0.1118 -0.23257 C -0.12541 -0.24197 -0.13781 -0.25619 -0.15383 -0.26147 C -0.16089 -0.26835 -0.16675 -0.27293 -0.17605 -0.2766 C -0.1826 -0.28326 -0.19035 -0.28624 -0.19948 -0.28853 C -0.22704 -0.31491 -0.25426 -0.31399 -0.29199 -0.31399 " pathEditMode="relative" rAng="0" ptsTypes="ffffffff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  <p:bldP spid="14" grpId="0"/>
      <p:bldP spid="5" grpId="0"/>
      <p:bldP spid="4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ПРИГАДАЙТЕ 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uk-UA" dirty="0" smtClean="0"/>
              <a:t>Яке </a:t>
            </a:r>
            <a:r>
              <a:rPr lang="uk-UA" dirty="0" err="1" smtClean="0"/>
              <a:t>показникове</a:t>
            </a:r>
            <a:r>
              <a:rPr lang="uk-UA" dirty="0" smtClean="0"/>
              <a:t> рівняння є найпростішим?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З якими способами </a:t>
            </a: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язування</a:t>
            </a:r>
            <a:r>
              <a:rPr lang="uk-UA" dirty="0" smtClean="0"/>
              <a:t> </a:t>
            </a:r>
            <a:r>
              <a:rPr lang="uk-UA" dirty="0" err="1" smtClean="0"/>
              <a:t>показникових</a:t>
            </a:r>
            <a:r>
              <a:rPr lang="uk-UA" dirty="0" smtClean="0"/>
              <a:t> рівнянь ми познайомились?</a:t>
            </a:r>
            <a:endParaRPr lang="ru-RU" dirty="0"/>
          </a:p>
        </p:txBody>
      </p:sp>
      <p:pic>
        <p:nvPicPr>
          <p:cNvPr id="322562" name="Picture 2" descr="Картинки по запросу движущиеся человечки для презентаци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4525" y="3241673"/>
            <a:ext cx="4762500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234" y="527029"/>
            <a:ext cx="8756174" cy="778566"/>
          </a:xfrm>
        </p:spPr>
        <p:txBody>
          <a:bodyPr/>
          <a:lstStyle/>
          <a:p>
            <a:r>
              <a:rPr lang="uk-UA" dirty="0" smtClean="0"/>
              <a:t>Знайдіть усно  корені рівнянь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92061" y="1367981"/>
            <a:ext cx="1656196" cy="377588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448257" y="1367981"/>
            <a:ext cx="1656196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2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832657" y="1367981"/>
            <a:ext cx="1656196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4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4104453" y="1367981"/>
            <a:ext cx="1728204" cy="3775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3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215993" y="2735985"/>
            <a:ext cx="576068" cy="9360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2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215993" y="1367981"/>
            <a:ext cx="576068" cy="3775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>
            <a:normAutofit fontScale="70000" lnSpcReduction="20000"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5" name="Содержимое 3"/>
          <p:cNvSpPr txBox="1">
            <a:spLocks/>
          </p:cNvSpPr>
          <p:nvPr/>
        </p:nvSpPr>
        <p:spPr>
          <a:xfrm>
            <a:off x="215993" y="1727982"/>
            <a:ext cx="576068" cy="10080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1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6" name="Содержимое 3"/>
          <p:cNvSpPr txBox="1">
            <a:spLocks/>
          </p:cNvSpPr>
          <p:nvPr/>
        </p:nvSpPr>
        <p:spPr>
          <a:xfrm>
            <a:off x="792061" y="1727982"/>
            <a:ext cx="1656196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7" name="Содержимое 3"/>
          <p:cNvSpPr txBox="1">
            <a:spLocks/>
          </p:cNvSpPr>
          <p:nvPr/>
        </p:nvSpPr>
        <p:spPr>
          <a:xfrm>
            <a:off x="792061" y="2735985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1" name="Содержимое 3"/>
          <p:cNvSpPr txBox="1">
            <a:spLocks/>
          </p:cNvSpPr>
          <p:nvPr/>
        </p:nvSpPr>
        <p:spPr>
          <a:xfrm>
            <a:off x="2448257" y="1727982"/>
            <a:ext cx="1656196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2" name="Содержимое 3"/>
          <p:cNvSpPr txBox="1">
            <a:spLocks/>
          </p:cNvSpPr>
          <p:nvPr/>
        </p:nvSpPr>
        <p:spPr>
          <a:xfrm>
            <a:off x="2448257" y="2735985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6" name="Содержимое 3"/>
          <p:cNvSpPr txBox="1">
            <a:spLocks/>
          </p:cNvSpPr>
          <p:nvPr/>
        </p:nvSpPr>
        <p:spPr>
          <a:xfrm>
            <a:off x="4104453" y="1727982"/>
            <a:ext cx="1728204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7" name="Содержимое 3"/>
          <p:cNvSpPr txBox="1">
            <a:spLocks/>
          </p:cNvSpPr>
          <p:nvPr/>
        </p:nvSpPr>
        <p:spPr>
          <a:xfrm>
            <a:off x="4104453" y="2735985"/>
            <a:ext cx="1728204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1" name="Содержимое 3"/>
          <p:cNvSpPr txBox="1">
            <a:spLocks/>
          </p:cNvSpPr>
          <p:nvPr/>
        </p:nvSpPr>
        <p:spPr>
          <a:xfrm>
            <a:off x="5832657" y="1727982"/>
            <a:ext cx="1656196" cy="1008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2" name="Содержимое 3"/>
          <p:cNvSpPr txBox="1">
            <a:spLocks/>
          </p:cNvSpPr>
          <p:nvPr/>
        </p:nvSpPr>
        <p:spPr>
          <a:xfrm>
            <a:off x="5832657" y="2735985"/>
            <a:ext cx="1656196" cy="936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45368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717366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</a:endParaRPr>
          </a:p>
        </p:txBody>
      </p:sp>
      <p:graphicFrame>
        <p:nvGraphicFramePr>
          <p:cNvPr id="49" name="Объект 48"/>
          <p:cNvGraphicFramePr>
            <a:graphicFrameLocks noChangeAspect="1"/>
          </p:cNvGraphicFramePr>
          <p:nvPr/>
        </p:nvGraphicFramePr>
        <p:xfrm>
          <a:off x="2592274" y="1943982"/>
          <a:ext cx="1296153" cy="498164"/>
        </p:xfrm>
        <a:graphic>
          <a:graphicData uri="http://schemas.openxmlformats.org/presentationml/2006/ole">
            <p:oleObj spid="_x0000_s3082" name="Формула" r:id="rId3" imgW="469800" imgH="203040" progId="Equation.3">
              <p:embed/>
            </p:oleObj>
          </a:graphicData>
        </a:graphic>
      </p:graphicFrame>
      <p:graphicFrame>
        <p:nvGraphicFramePr>
          <p:cNvPr id="50" name="Объект 49"/>
          <p:cNvGraphicFramePr>
            <a:graphicFrameLocks noChangeAspect="1"/>
          </p:cNvGraphicFramePr>
          <p:nvPr/>
        </p:nvGraphicFramePr>
        <p:xfrm>
          <a:off x="1008087" y="1943982"/>
          <a:ext cx="1197145" cy="504002"/>
        </p:xfrm>
        <a:graphic>
          <a:graphicData uri="http://schemas.openxmlformats.org/presentationml/2006/ole">
            <p:oleObj spid="_x0000_s3083" name="Формула" r:id="rId4" imgW="482400" imgH="203040" progId="Equation.3">
              <p:embed/>
            </p:oleObj>
          </a:graphicData>
        </a:graphic>
      </p:graphicFrame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4320478" y="1943982"/>
          <a:ext cx="1368162" cy="509025"/>
        </p:xfrm>
        <a:graphic>
          <a:graphicData uri="http://schemas.openxmlformats.org/presentationml/2006/ole">
            <p:oleObj spid="_x0000_s3084" name="Формула" r:id="rId5" imgW="545760" imgH="203040" progId="Equation.3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5832657" y="2015983"/>
          <a:ext cx="1656196" cy="432001"/>
        </p:xfrm>
        <a:graphic>
          <a:graphicData uri="http://schemas.openxmlformats.org/presentationml/2006/ole">
            <p:oleObj spid="_x0000_s3085" name="Формула" r:id="rId6" imgW="774360" imgH="203040" progId="Equation.3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1008087" y="2951986"/>
          <a:ext cx="1287153" cy="528002"/>
        </p:xfrm>
        <a:graphic>
          <a:graphicData uri="http://schemas.openxmlformats.org/presentationml/2006/ole">
            <p:oleObj spid="_x0000_s3087" name="Формула" r:id="rId7" imgW="495000" imgH="203040" progId="Equation.3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2520266" y="2951986"/>
          <a:ext cx="1449171" cy="504002"/>
        </p:xfrm>
        <a:graphic>
          <a:graphicData uri="http://schemas.openxmlformats.org/presentationml/2006/ole">
            <p:oleObj spid="_x0000_s3088" name="Формула" r:id="rId8" imgW="583920" imgH="203040" progId="Equation.3">
              <p:embed/>
            </p:oleObj>
          </a:graphicData>
        </a:graphic>
      </p:graphicFrame>
      <p:graphicFrame>
        <p:nvGraphicFramePr>
          <p:cNvPr id="56" name="Объект 55"/>
          <p:cNvGraphicFramePr>
            <a:graphicFrameLocks noChangeAspect="1"/>
          </p:cNvGraphicFramePr>
          <p:nvPr/>
        </p:nvGraphicFramePr>
        <p:xfrm>
          <a:off x="4320479" y="2807986"/>
          <a:ext cx="1296153" cy="871027"/>
        </p:xfrm>
        <a:graphic>
          <a:graphicData uri="http://schemas.openxmlformats.org/presentationml/2006/ole">
            <p:oleObj spid="_x0000_s3089" name="Формула" r:id="rId9" imgW="520560" imgH="393480" progId="Equation.3">
              <p:embed/>
            </p:oleObj>
          </a:graphicData>
        </a:graphic>
      </p:graphicFrame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6120691" y="2951986"/>
          <a:ext cx="1080128" cy="450002"/>
        </p:xfrm>
        <a:graphic>
          <a:graphicData uri="http://schemas.openxmlformats.org/presentationml/2006/ole">
            <p:oleObj spid="_x0000_s3090" name="Формула" r:id="rId10" imgW="457200" imgH="190440" progId="Equation.3">
              <p:embed/>
            </p:oleObj>
          </a:graphicData>
        </a:graphic>
      </p:graphicFrame>
      <p:sp>
        <p:nvSpPr>
          <p:cNvPr id="74" name="Содержимое 3"/>
          <p:cNvSpPr txBox="1">
            <a:spLocks/>
          </p:cNvSpPr>
          <p:nvPr/>
        </p:nvSpPr>
        <p:spPr>
          <a:xfrm>
            <a:off x="792061" y="1727982"/>
            <a:ext cx="1656196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одержимое 3"/>
          <p:cNvSpPr txBox="1">
            <a:spLocks/>
          </p:cNvSpPr>
          <p:nvPr/>
        </p:nvSpPr>
        <p:spPr>
          <a:xfrm>
            <a:off x="2448257" y="1727982"/>
            <a:ext cx="1656196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Содержимое 3"/>
          <p:cNvSpPr txBox="1">
            <a:spLocks/>
          </p:cNvSpPr>
          <p:nvPr/>
        </p:nvSpPr>
        <p:spPr>
          <a:xfrm>
            <a:off x="4104453" y="1727982"/>
            <a:ext cx="1728204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Содержимое 3"/>
          <p:cNvSpPr txBox="1">
            <a:spLocks/>
          </p:cNvSpPr>
          <p:nvPr/>
        </p:nvSpPr>
        <p:spPr>
          <a:xfrm>
            <a:off x="5832657" y="1727982"/>
            <a:ext cx="1656196" cy="1008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Содержимое 3"/>
          <p:cNvSpPr txBox="1">
            <a:spLocks/>
          </p:cNvSpPr>
          <p:nvPr/>
        </p:nvSpPr>
        <p:spPr>
          <a:xfrm>
            <a:off x="792061" y="2735985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Содержимое 3"/>
          <p:cNvSpPr txBox="1">
            <a:spLocks/>
          </p:cNvSpPr>
          <p:nvPr/>
        </p:nvSpPr>
        <p:spPr>
          <a:xfrm>
            <a:off x="2448257" y="2735985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Содержимое 3"/>
          <p:cNvSpPr txBox="1">
            <a:spLocks/>
          </p:cNvSpPr>
          <p:nvPr/>
        </p:nvSpPr>
        <p:spPr>
          <a:xfrm>
            <a:off x="4104453" y="2735985"/>
            <a:ext cx="1728204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- 3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Содержимое 3"/>
          <p:cNvSpPr txBox="1">
            <a:spLocks/>
          </p:cNvSpPr>
          <p:nvPr/>
        </p:nvSpPr>
        <p:spPr>
          <a:xfrm>
            <a:off x="5832657" y="2735985"/>
            <a:ext cx="1656196" cy="93600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2162" tIns="46081" rIns="92162" bIns="46081" anchor="ctr">
            <a:normAutofit/>
          </a:bodyPr>
          <a:lstStyle/>
          <a:p>
            <a:pPr marL="345609" indent="-345609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" name="Picture 2" descr="Картинки по запросу движущиеся человечки на презентацию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07112" y="3902062"/>
            <a:ext cx="3009913" cy="3009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287977"/>
            <a:ext cx="8756174" cy="844797"/>
          </a:xfrm>
        </p:spPr>
        <p:txBody>
          <a:bodyPr/>
          <a:lstStyle/>
          <a:p>
            <a:pPr algn="ctr"/>
            <a:r>
              <a:rPr lang="uk-UA" b="1" dirty="0" smtClean="0">
                <a:latin typeface="+mn-lt"/>
              </a:rPr>
              <a:t>підсумки</a:t>
            </a:r>
            <a:endParaRPr lang="ru-RU" b="1" dirty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0926" y="1384285"/>
            <a:ext cx="56436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uk-UA" sz="3600" b="1" dirty="0" smtClean="0"/>
              <a:t>Щоб досягти успіху треба працювати, вчитися і не боятися труднощів</a:t>
            </a:r>
            <a:endParaRPr lang="uk-U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019" y="1566394"/>
            <a:ext cx="6319633" cy="4561584"/>
          </a:xfrm>
        </p:spPr>
        <p:txBody>
          <a:bodyPr>
            <a:normAutofit/>
          </a:bodyPr>
          <a:lstStyle/>
          <a:p>
            <a:pPr marL="92075" indent="14288">
              <a:buNone/>
            </a:pPr>
            <a:r>
              <a:rPr lang="uk-UA" b="1" i="1" dirty="0" smtClean="0"/>
              <a:t>Саме   на   подоланні                   труднощів росте    і    розвивається                                   математик.                  </a:t>
            </a:r>
          </a:p>
          <a:p>
            <a:pPr>
              <a:buNone/>
            </a:pPr>
            <a:r>
              <a:rPr lang="uk-UA" b="1" i="1" dirty="0" smtClean="0"/>
              <a:t>               О. </a:t>
            </a:r>
            <a:r>
              <a:rPr lang="uk-UA" b="1" i="1" dirty="0" err="1" smtClean="0"/>
              <a:t>Хінчин</a:t>
            </a:r>
            <a:endParaRPr lang="ru-RU" b="1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4514" name="Picture 2" descr="http://5fan.ru/files/10/5fan_ru_54203_c83abd00537d839114d79a672b6462a3.html_files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75" y="1098533"/>
            <a:ext cx="2914650" cy="3857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Домашнє  завдання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0011" y="1871983"/>
            <a:ext cx="5963013" cy="4298648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uk-UA" dirty="0" smtClean="0"/>
              <a:t>М.І. Шкіль, З.І. </a:t>
            </a:r>
            <a:r>
              <a:rPr lang="uk-UA" dirty="0" err="1" smtClean="0"/>
              <a:t>Слєпкань</a:t>
            </a:r>
            <a:r>
              <a:rPr lang="uk-UA" dirty="0" smtClean="0"/>
              <a:t>, О.С.</a:t>
            </a:r>
            <a:r>
              <a:rPr lang="uk-UA" dirty="0" err="1" smtClean="0"/>
              <a:t>Дубинчук</a:t>
            </a:r>
            <a:r>
              <a:rPr lang="uk-UA" dirty="0" smtClean="0"/>
              <a:t> </a:t>
            </a:r>
            <a:r>
              <a:rPr lang="uk-UA" dirty="0" err="1" smtClean="0"/>
              <a:t>“Алгебра</a:t>
            </a:r>
            <a:r>
              <a:rPr lang="uk-UA" dirty="0" smtClean="0"/>
              <a:t> і початки </a:t>
            </a:r>
            <a:r>
              <a:rPr lang="uk-UA" dirty="0" err="1" smtClean="0"/>
              <a:t>аналізу”</a:t>
            </a:r>
            <a:r>
              <a:rPr lang="uk-UA" dirty="0" smtClean="0"/>
              <a:t> 10 клас 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uk-UA" dirty="0" smtClean="0"/>
              <a:t>§20(с.202-204)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uk-UA" dirty="0" smtClean="0"/>
              <a:t>запитання 1-6 с.207,208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uk-UA" dirty="0" smtClean="0"/>
              <a:t>№174(1-7)</a:t>
            </a:r>
          </a:p>
          <a:p>
            <a:pPr marL="514350" indent="-514350">
              <a:buAutoNum type="arabicPeriod"/>
            </a:pPr>
            <a:endParaRPr lang="uk-UA" dirty="0"/>
          </a:p>
        </p:txBody>
      </p:sp>
      <p:pic>
        <p:nvPicPr>
          <p:cNvPr id="221186" name="Picture 2" descr="Картинки по запросу движущиеся человечки на презентаци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7238" y="1955789"/>
            <a:ext cx="3144033" cy="41920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80096" y="1511981"/>
            <a:ext cx="7200851" cy="3078495"/>
          </a:xfrm>
          <a:prstGeom prst="rect">
            <a:avLst/>
          </a:prstGeom>
          <a:noFill/>
        </p:spPr>
        <p:txBody>
          <a:bodyPr wrap="square" lIns="92162" tIns="46081" rIns="92162" bIns="46081">
            <a:spAutoFit/>
          </a:bodyPr>
          <a:lstStyle/>
          <a:p>
            <a:pPr algn="ctr">
              <a:buNone/>
            </a:pPr>
            <a:r>
              <a:rPr lang="uk-UA" sz="97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ambria" pitchFamily="18" charset="0"/>
              </a:rPr>
              <a:t>Дякуємо за увагу!</a:t>
            </a:r>
            <a:endParaRPr lang="ru-RU" sz="97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503977"/>
            <a:ext cx="8756174" cy="844797"/>
          </a:xfrm>
        </p:spPr>
        <p:txBody>
          <a:bodyPr/>
          <a:lstStyle/>
          <a:p>
            <a:r>
              <a:rPr lang="uk-UA" b="1" dirty="0" err="1" smtClean="0"/>
              <a:t>Бліц-опитування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993" y="1295980"/>
            <a:ext cx="8569013" cy="57600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uk-UA" sz="2400" b="1" dirty="0" smtClean="0"/>
              <a:t>1. Яка функція називається </a:t>
            </a:r>
            <a:r>
              <a:rPr lang="uk-UA" sz="2400" b="1" dirty="0" err="1" smtClean="0"/>
              <a:t>показниковою</a:t>
            </a:r>
            <a:r>
              <a:rPr lang="uk-UA" sz="2400" b="1" dirty="0" smtClean="0"/>
              <a:t>?</a:t>
            </a:r>
            <a:endParaRPr lang="ru-RU" sz="2400" b="1" dirty="0" smtClean="0"/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0794" y="1812913"/>
            <a:ext cx="8713030" cy="66719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400" b="1" dirty="0" smtClean="0"/>
              <a:t>2. Яка область визначення </a:t>
            </a:r>
            <a:r>
              <a:rPr lang="uk-UA" sz="2400" b="1" dirty="0" err="1" smtClean="0"/>
              <a:t>показникової</a:t>
            </a:r>
            <a:r>
              <a:rPr lang="uk-UA" sz="2400" b="1" dirty="0" smtClean="0"/>
              <a:t> функції ?</a:t>
            </a:r>
            <a:endParaRPr lang="ru-RU" sz="2400" b="1" dirty="0" smtClean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50794" y="2241541"/>
            <a:ext cx="8713030" cy="667192"/>
          </a:xfrm>
          <a:prstGeom prst="rect">
            <a:avLst/>
          </a:prstGeom>
        </p:spPr>
        <p:txBody>
          <a:bodyPr vert="horz" lIns="92162" tIns="46081" rIns="92162" bIns="46081">
            <a:normAutofit fontScale="40000" lnSpcReduction="20000"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 smtClean="0">
              <a:solidFill>
                <a:schemeClr val="tx2"/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6000" b="1" dirty="0" smtClean="0"/>
              <a:t>3. Яка область значень </a:t>
            </a:r>
            <a:r>
              <a:rPr lang="uk-UA" sz="6000" b="1" dirty="0" err="1" smtClean="0"/>
              <a:t>показникової</a:t>
            </a:r>
            <a:r>
              <a:rPr lang="uk-UA" sz="6000" b="1" dirty="0" smtClean="0"/>
              <a:t> функції ?</a:t>
            </a:r>
            <a:endParaRPr lang="ru-RU" sz="6000" b="1" dirty="0" smtClean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 smtClean="0">
              <a:solidFill>
                <a:schemeClr val="tx2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2232" y="2955922"/>
            <a:ext cx="8894793" cy="716090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400" b="1" dirty="0" smtClean="0"/>
              <a:t>4. При якій умові </a:t>
            </a:r>
            <a:r>
              <a:rPr lang="uk-UA" sz="2400" b="1" dirty="0" err="1" smtClean="0"/>
              <a:t>показникова</a:t>
            </a:r>
            <a:r>
              <a:rPr lang="uk-UA" sz="2400" b="1" dirty="0" smtClean="0"/>
              <a:t> функція є зростаючою ?</a:t>
            </a:r>
            <a:r>
              <a:rPr lang="uk-UA" sz="2400" b="1" dirty="0" smtClean="0">
                <a:solidFill>
                  <a:srgbClr val="333399"/>
                </a:solidFill>
              </a:rPr>
              <a:t>                                                                            </a:t>
            </a:r>
            <a:endParaRPr lang="ru-RU" sz="2400" b="1" dirty="0" smtClean="0">
              <a:solidFill>
                <a:srgbClr val="333399"/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 smtClean="0">
              <a:solidFill>
                <a:schemeClr val="tx2"/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2785" y="1"/>
            <a:ext cx="2304240" cy="123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322232" y="3600003"/>
            <a:ext cx="8894793" cy="64800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400" b="1" dirty="0" smtClean="0"/>
              <a:t>5. При якій умові </a:t>
            </a:r>
            <a:r>
              <a:rPr lang="uk-UA" sz="2400" b="1" dirty="0" err="1" smtClean="0"/>
              <a:t>показникова</a:t>
            </a:r>
            <a:r>
              <a:rPr lang="uk-UA" sz="2400" b="1" dirty="0" smtClean="0"/>
              <a:t> функція є спадною?</a:t>
            </a:r>
            <a:endParaRPr lang="ru-RU" sz="2400" b="1" dirty="0" smtClean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28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88032" y="4176067"/>
            <a:ext cx="8640960" cy="576064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400" b="1" dirty="0" smtClean="0"/>
              <a:t>6. Порівняйте показники, якщо правильна нерівність 2</a:t>
            </a:r>
            <a:r>
              <a:rPr lang="en-US" sz="2400" b="1" baseline="30000" dirty="0" smtClean="0"/>
              <a:t>m</a:t>
            </a:r>
            <a:r>
              <a:rPr lang="uk-UA" sz="2400" b="1" dirty="0" smtClean="0"/>
              <a:t> &gt; 2</a:t>
            </a:r>
            <a:r>
              <a:rPr lang="en-US" sz="2400" b="1" baseline="30000" dirty="0" smtClean="0"/>
              <a:t>n</a:t>
            </a:r>
            <a:r>
              <a:rPr lang="uk-UA" sz="2400" b="1" dirty="0" smtClean="0"/>
              <a:t> ?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33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288031" y="4896147"/>
            <a:ext cx="8928993" cy="720080"/>
          </a:xfrm>
          <a:prstGeom prst="rect">
            <a:avLst/>
          </a:prstGeom>
        </p:spPr>
        <p:txBody>
          <a:bodyPr vert="horz" lIns="92162" tIns="46081" rIns="92162" bIns="46081">
            <a:normAutofit fontScale="92500"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600" b="1" dirty="0" smtClean="0"/>
              <a:t>7. Порівняйте показники, якщо правильна нерівність 0,2</a:t>
            </a:r>
            <a:r>
              <a:rPr lang="en-US" sz="2600" b="1" baseline="30000" dirty="0" smtClean="0"/>
              <a:t>m</a:t>
            </a:r>
            <a:r>
              <a:rPr lang="uk-UA" sz="2600" b="1" dirty="0" smtClean="0"/>
              <a:t> &gt;0,2</a:t>
            </a:r>
            <a:r>
              <a:rPr lang="en-US" sz="2600" b="1" baseline="30000" dirty="0" smtClean="0"/>
              <a:t>n</a:t>
            </a:r>
            <a:r>
              <a:rPr lang="ru-RU" sz="2600" b="1" baseline="30000" dirty="0" smtClean="0"/>
              <a:t> </a:t>
            </a:r>
            <a:r>
              <a:rPr lang="uk-UA" sz="2600" b="1" dirty="0" smtClean="0"/>
              <a:t>?</a:t>
            </a:r>
            <a:endParaRPr lang="ru-RU" sz="2600" b="1" dirty="0" smtClean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 smtClean="0">
              <a:solidFill>
                <a:schemeClr val="tx2"/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9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215977"/>
            <a:ext cx="8756174" cy="844797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Які з наведених функцій є </a:t>
            </a:r>
            <a:r>
              <a:rPr lang="uk-UA" b="1" dirty="0" err="1" smtClean="0"/>
              <a:t>показниковими</a:t>
            </a:r>
            <a:r>
              <a:rPr lang="uk-UA" b="1" dirty="0" smtClean="0"/>
              <a:t>?</a:t>
            </a:r>
            <a:endParaRPr lang="ru-RU" b="1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864070" y="2015983"/>
          <a:ext cx="1565565" cy="615996"/>
        </p:xfrm>
        <a:graphic>
          <a:graphicData uri="http://schemas.openxmlformats.org/presentationml/2006/ole">
            <p:oleObj spid="_x0000_s60418" name="Формула" r:id="rId3" imgW="558720" imgH="228600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600393" y="2015983"/>
          <a:ext cx="1656196" cy="576002"/>
        </p:xfrm>
        <a:graphic>
          <a:graphicData uri="http://schemas.openxmlformats.org/presentationml/2006/ole">
            <p:oleObj spid="_x0000_s60419" name="Формула" r:id="rId4" imgW="596880" imgH="22860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6480735" y="2015983"/>
          <a:ext cx="1573606" cy="576002"/>
        </p:xfrm>
        <a:graphic>
          <a:graphicData uri="http://schemas.openxmlformats.org/presentationml/2006/ole">
            <p:oleObj spid="_x0000_s60420" name="Формула" r:id="rId5" imgW="558720" imgH="22860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864070" y="3239987"/>
          <a:ext cx="1736207" cy="648002"/>
        </p:xfrm>
        <a:graphic>
          <a:graphicData uri="http://schemas.openxmlformats.org/presentationml/2006/ole">
            <p:oleObj spid="_x0000_s60421" name="Формула" r:id="rId6" imgW="787320" imgH="22860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456376" y="3311987"/>
          <a:ext cx="2016224" cy="601599"/>
        </p:xfrm>
        <a:graphic>
          <a:graphicData uri="http://schemas.openxmlformats.org/presentationml/2006/ole">
            <p:oleObj spid="_x0000_s60422" name="Формула" r:id="rId7" imgW="1015920" imgH="266400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6408726" y="3383987"/>
          <a:ext cx="1697105" cy="647998"/>
        </p:xfrm>
        <a:graphic>
          <a:graphicData uri="http://schemas.openxmlformats.org/presentationml/2006/ole">
            <p:oleObj spid="_x0000_s60423" name="Формула" r:id="rId8" imgW="672840" imgH="228600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864070" y="4391991"/>
          <a:ext cx="1944216" cy="720002"/>
        </p:xfrm>
        <a:graphic>
          <a:graphicData uri="http://schemas.openxmlformats.org/presentationml/2006/ole">
            <p:oleObj spid="_x0000_s60424" name="Формула" r:id="rId9" imgW="888840" imgH="241200" progId="Equation.3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456376" y="4535991"/>
          <a:ext cx="2085031" cy="575998"/>
        </p:xfrm>
        <a:graphic>
          <a:graphicData uri="http://schemas.openxmlformats.org/presentationml/2006/ole">
            <p:oleObj spid="_x0000_s60425" name="Формула" r:id="rId10" imgW="965160" imgH="266400" progId="Equation.3">
              <p:embed/>
            </p:oleObj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6288088" y="4535488"/>
          <a:ext cx="2255837" cy="601662"/>
        </p:xfrm>
        <a:graphic>
          <a:graphicData uri="http://schemas.openxmlformats.org/presentationml/2006/ole">
            <p:oleObj spid="_x0000_s60426" name="Формула" r:id="rId11" imgW="5968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143976"/>
            <a:ext cx="8756174" cy="844797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Які з графіків є графіками </a:t>
            </a:r>
            <a:r>
              <a:rPr lang="uk-UA" b="1" dirty="0" err="1" smtClean="0"/>
              <a:t>показникової</a:t>
            </a:r>
            <a:r>
              <a:rPr lang="uk-UA" b="1" dirty="0" smtClean="0"/>
              <a:t> функції ?</a:t>
            </a:r>
            <a:endParaRPr lang="ru-RU" b="1" dirty="0"/>
          </a:p>
        </p:txBody>
      </p:sp>
      <p:pic>
        <p:nvPicPr>
          <p:cNvPr id="4" name="Picture 2" descr="C:\Users\Andrey\Desktop\граф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6036" y="1511982"/>
            <a:ext cx="2524529" cy="2393594"/>
          </a:xfr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pic>
        <p:nvPicPr>
          <p:cNvPr id="5" name="Picture 2" descr="C:\Users\Andrey\Desktop\граф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384368" y="1511982"/>
            <a:ext cx="2524529" cy="2393594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pic>
        <p:nvPicPr>
          <p:cNvPr id="6" name="Picture 2" descr="C:\Users\Andrey\Desktop\граф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264708" y="1511982"/>
            <a:ext cx="2524529" cy="2393594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pic>
        <p:nvPicPr>
          <p:cNvPr id="7" name="Picture 2" descr="C:\Users\Andrey\Desktop\граф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264708" y="4103990"/>
            <a:ext cx="2524529" cy="2393594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pic>
        <p:nvPicPr>
          <p:cNvPr id="8" name="Picture 2" descr="C:\Users\Andrey\Desktop\граф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56377" y="4103990"/>
            <a:ext cx="2524529" cy="2393594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pic>
        <p:nvPicPr>
          <p:cNvPr id="9" name="Picture 2" descr="C:\Users\Andrey\Desktop\граф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6036" y="4103990"/>
            <a:ext cx="2524529" cy="2393594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11" name="Freeform 19"/>
          <p:cNvSpPr>
            <a:spLocks/>
          </p:cNvSpPr>
          <p:nvPr/>
        </p:nvSpPr>
        <p:spPr bwMode="auto">
          <a:xfrm>
            <a:off x="4824539" y="2375984"/>
            <a:ext cx="854495" cy="1271998"/>
          </a:xfrm>
          <a:custGeom>
            <a:avLst/>
            <a:gdLst>
              <a:gd name="T0" fmla="*/ 0 w 534"/>
              <a:gd name="T1" fmla="*/ 570 h 570"/>
              <a:gd name="T2" fmla="*/ 57 w 534"/>
              <a:gd name="T3" fmla="*/ 231 h 570"/>
              <a:gd name="T4" fmla="*/ 255 w 534"/>
              <a:gd name="T5" fmla="*/ 63 h 570"/>
              <a:gd name="T6" fmla="*/ 534 w 534"/>
              <a:gd name="T7" fmla="*/ 0 h 570"/>
              <a:gd name="T8" fmla="*/ 0 60000 65536"/>
              <a:gd name="T9" fmla="*/ 0 60000 65536"/>
              <a:gd name="T10" fmla="*/ 0 60000 65536"/>
              <a:gd name="T11" fmla="*/ 0 60000 65536"/>
              <a:gd name="T12" fmla="*/ 0 w 534"/>
              <a:gd name="T13" fmla="*/ 0 h 570"/>
              <a:gd name="T14" fmla="*/ 534 w 534"/>
              <a:gd name="T15" fmla="*/ 570 h 5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4" h="570">
                <a:moveTo>
                  <a:pt x="0" y="570"/>
                </a:moveTo>
                <a:cubicBezTo>
                  <a:pt x="7" y="442"/>
                  <a:pt x="15" y="315"/>
                  <a:pt x="57" y="231"/>
                </a:cubicBezTo>
                <a:cubicBezTo>
                  <a:pt x="99" y="147"/>
                  <a:pt x="176" y="102"/>
                  <a:pt x="255" y="63"/>
                </a:cubicBezTo>
                <a:cubicBezTo>
                  <a:pt x="334" y="24"/>
                  <a:pt x="434" y="12"/>
                  <a:pt x="534" y="0"/>
                </a:cubicBezTo>
              </a:path>
            </a:pathLst>
          </a:custGeom>
          <a:noFill/>
          <a:ln w="38100" cmpd="sng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92162" tIns="46081" rIns="92162" bIns="46081"/>
          <a:lstStyle/>
          <a:p>
            <a:endParaRPr lang="ru-RU" dirty="0"/>
          </a:p>
        </p:txBody>
      </p:sp>
      <p:sp>
        <p:nvSpPr>
          <p:cNvPr id="12" name="Полилиния 31"/>
          <p:cNvSpPr>
            <a:spLocks/>
          </p:cNvSpPr>
          <p:nvPr/>
        </p:nvSpPr>
        <p:spPr bwMode="auto">
          <a:xfrm>
            <a:off x="6840776" y="1871983"/>
            <a:ext cx="1584187" cy="1344010"/>
          </a:xfrm>
          <a:custGeom>
            <a:avLst/>
            <a:gdLst>
              <a:gd name="T0" fmla="*/ 14176 w 2357718"/>
              <a:gd name="T1" fmla="*/ 64084 h 2783541"/>
              <a:gd name="T2" fmla="*/ 33079 w 2357718"/>
              <a:gd name="T3" fmla="*/ 88331 h 2783541"/>
              <a:gd name="T4" fmla="*/ 212651 w 2357718"/>
              <a:gd name="T5" fmla="*/ 594071 h 2783541"/>
              <a:gd name="T6" fmla="*/ 392223 w 2357718"/>
              <a:gd name="T7" fmla="*/ 846941 h 2783541"/>
              <a:gd name="T8" fmla="*/ 571795 w 2357718"/>
              <a:gd name="T9" fmla="*/ 971644 h 2783541"/>
              <a:gd name="T10" fmla="*/ 756092 w 2357718"/>
              <a:gd name="T11" fmla="*/ 1030531 h 2783541"/>
              <a:gd name="T12" fmla="*/ 935664 w 2357718"/>
              <a:gd name="T13" fmla="*/ 1054779 h 2783541"/>
              <a:gd name="T14" fmla="*/ 1115236 w 2357718"/>
              <a:gd name="T15" fmla="*/ 1068635 h 2783541"/>
              <a:gd name="T16" fmla="*/ 1242827 w 2357718"/>
              <a:gd name="T17" fmla="*/ 1075563 h 27835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57718"/>
              <a:gd name="T28" fmla="*/ 0 h 2783541"/>
              <a:gd name="T29" fmla="*/ 2357718 w 2357718"/>
              <a:gd name="T30" fmla="*/ 2783541 h 27835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57718" h="2783541">
                <a:moveTo>
                  <a:pt x="26894" y="165847"/>
                </a:moveTo>
                <a:cubicBezTo>
                  <a:pt x="13447" y="82923"/>
                  <a:pt x="0" y="0"/>
                  <a:pt x="62753" y="228600"/>
                </a:cubicBezTo>
                <a:cubicBezTo>
                  <a:pt x="125506" y="457200"/>
                  <a:pt x="289859" y="1210235"/>
                  <a:pt x="403412" y="1537447"/>
                </a:cubicBezTo>
                <a:cubicBezTo>
                  <a:pt x="516965" y="1864659"/>
                  <a:pt x="630518" y="2029011"/>
                  <a:pt x="744071" y="2191870"/>
                </a:cubicBezTo>
                <a:cubicBezTo>
                  <a:pt x="857624" y="2354729"/>
                  <a:pt x="969682" y="2435412"/>
                  <a:pt x="1084729" y="2514600"/>
                </a:cubicBezTo>
                <a:cubicBezTo>
                  <a:pt x="1199776" y="2593788"/>
                  <a:pt x="1319306" y="2631141"/>
                  <a:pt x="1434353" y="2667000"/>
                </a:cubicBezTo>
                <a:cubicBezTo>
                  <a:pt x="1549400" y="2702859"/>
                  <a:pt x="1661459" y="2713318"/>
                  <a:pt x="1775012" y="2729753"/>
                </a:cubicBezTo>
                <a:cubicBezTo>
                  <a:pt x="1888565" y="2746188"/>
                  <a:pt x="2018553" y="2756646"/>
                  <a:pt x="2115671" y="2765611"/>
                </a:cubicBezTo>
                <a:cubicBezTo>
                  <a:pt x="2212789" y="2774576"/>
                  <a:pt x="2285253" y="2779058"/>
                  <a:pt x="2357718" y="2783541"/>
                </a:cubicBezTo>
              </a:path>
            </a:pathLst>
          </a:cu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/>
            <a:tailEnd/>
          </a:ln>
        </p:spPr>
        <p:txBody>
          <a:bodyPr lIns="92162" tIns="46081" rIns="92162" bIns="46081" anchor="ctr"/>
          <a:lstStyle/>
          <a:p>
            <a:endParaRPr lang="ru-RU"/>
          </a:p>
        </p:txBody>
      </p:sp>
      <p:sp>
        <p:nvSpPr>
          <p:cNvPr id="13" name="Полилиния 31"/>
          <p:cNvSpPr>
            <a:spLocks/>
          </p:cNvSpPr>
          <p:nvPr/>
        </p:nvSpPr>
        <p:spPr bwMode="auto">
          <a:xfrm rot="17150667">
            <a:off x="1147795" y="4582603"/>
            <a:ext cx="1520798" cy="1289940"/>
          </a:xfrm>
          <a:custGeom>
            <a:avLst/>
            <a:gdLst>
              <a:gd name="T0" fmla="*/ 14176 w 2357718"/>
              <a:gd name="T1" fmla="*/ 64084 h 2783541"/>
              <a:gd name="T2" fmla="*/ 33079 w 2357718"/>
              <a:gd name="T3" fmla="*/ 88331 h 2783541"/>
              <a:gd name="T4" fmla="*/ 212651 w 2357718"/>
              <a:gd name="T5" fmla="*/ 594071 h 2783541"/>
              <a:gd name="T6" fmla="*/ 392223 w 2357718"/>
              <a:gd name="T7" fmla="*/ 846941 h 2783541"/>
              <a:gd name="T8" fmla="*/ 571795 w 2357718"/>
              <a:gd name="T9" fmla="*/ 971644 h 2783541"/>
              <a:gd name="T10" fmla="*/ 756092 w 2357718"/>
              <a:gd name="T11" fmla="*/ 1030531 h 2783541"/>
              <a:gd name="T12" fmla="*/ 935664 w 2357718"/>
              <a:gd name="T13" fmla="*/ 1054779 h 2783541"/>
              <a:gd name="T14" fmla="*/ 1115236 w 2357718"/>
              <a:gd name="T15" fmla="*/ 1068635 h 2783541"/>
              <a:gd name="T16" fmla="*/ 1242827 w 2357718"/>
              <a:gd name="T17" fmla="*/ 1075563 h 27835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57718"/>
              <a:gd name="T28" fmla="*/ 0 h 2783541"/>
              <a:gd name="T29" fmla="*/ 2357718 w 2357718"/>
              <a:gd name="T30" fmla="*/ 2783541 h 27835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57718" h="2783541">
                <a:moveTo>
                  <a:pt x="26894" y="165847"/>
                </a:moveTo>
                <a:cubicBezTo>
                  <a:pt x="13447" y="82923"/>
                  <a:pt x="0" y="0"/>
                  <a:pt x="62753" y="228600"/>
                </a:cubicBezTo>
                <a:cubicBezTo>
                  <a:pt x="125506" y="457200"/>
                  <a:pt x="289859" y="1210235"/>
                  <a:pt x="403412" y="1537447"/>
                </a:cubicBezTo>
                <a:cubicBezTo>
                  <a:pt x="516965" y="1864659"/>
                  <a:pt x="630518" y="2029011"/>
                  <a:pt x="744071" y="2191870"/>
                </a:cubicBezTo>
                <a:cubicBezTo>
                  <a:pt x="857624" y="2354729"/>
                  <a:pt x="969682" y="2435412"/>
                  <a:pt x="1084729" y="2514600"/>
                </a:cubicBezTo>
                <a:cubicBezTo>
                  <a:pt x="1199776" y="2593788"/>
                  <a:pt x="1319306" y="2631141"/>
                  <a:pt x="1434353" y="2667000"/>
                </a:cubicBezTo>
                <a:cubicBezTo>
                  <a:pt x="1549400" y="2702859"/>
                  <a:pt x="1661459" y="2713318"/>
                  <a:pt x="1775012" y="2729753"/>
                </a:cubicBezTo>
                <a:cubicBezTo>
                  <a:pt x="1888565" y="2746188"/>
                  <a:pt x="2018553" y="2756646"/>
                  <a:pt x="2115671" y="2765611"/>
                </a:cubicBezTo>
                <a:cubicBezTo>
                  <a:pt x="2212789" y="2774576"/>
                  <a:pt x="2285253" y="2779058"/>
                  <a:pt x="2357718" y="2783541"/>
                </a:cubicBezTo>
              </a:path>
            </a:pathLst>
          </a:cu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/>
            <a:tailEnd/>
          </a:ln>
        </p:spPr>
        <p:txBody>
          <a:bodyPr lIns="92162" tIns="46081" rIns="92162" bIns="46081" anchor="ctr"/>
          <a:lstStyle/>
          <a:p>
            <a:endParaRPr lang="ru-RU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 rot="5400000" flipH="1">
            <a:off x="2232260" y="2447922"/>
            <a:ext cx="504002" cy="1080128"/>
          </a:xfrm>
          <a:custGeom>
            <a:avLst/>
            <a:gdLst>
              <a:gd name="T0" fmla="*/ 444 w 450"/>
              <a:gd name="T1" fmla="*/ 0 h 1076"/>
              <a:gd name="T2" fmla="*/ 376 w 450"/>
              <a:gd name="T3" fmla="*/ 880 h 1076"/>
              <a:gd name="T4" fmla="*/ 0 w 450"/>
              <a:gd name="T5" fmla="*/ 1076 h 1076"/>
              <a:gd name="T6" fmla="*/ 0 60000 65536"/>
              <a:gd name="T7" fmla="*/ 0 60000 65536"/>
              <a:gd name="T8" fmla="*/ 0 60000 65536"/>
              <a:gd name="T9" fmla="*/ 0 w 450"/>
              <a:gd name="T10" fmla="*/ 0 h 1076"/>
              <a:gd name="T11" fmla="*/ 450 w 450"/>
              <a:gd name="T12" fmla="*/ 1076 h 1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0" h="1076">
                <a:moveTo>
                  <a:pt x="444" y="0"/>
                </a:moveTo>
                <a:cubicBezTo>
                  <a:pt x="447" y="350"/>
                  <a:pt x="450" y="701"/>
                  <a:pt x="376" y="880"/>
                </a:cubicBezTo>
                <a:cubicBezTo>
                  <a:pt x="302" y="1059"/>
                  <a:pt x="151" y="1067"/>
                  <a:pt x="0" y="1076"/>
                </a:cubicBezTo>
              </a:path>
            </a:pathLst>
          </a:custGeom>
          <a:noFill/>
          <a:ln w="38100" cmpd="sng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92162" tIns="46081" rIns="92162" bIns="46081"/>
          <a:lstStyle/>
          <a:p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281457" y="4429610"/>
            <a:ext cx="1025766" cy="1417079"/>
          </a:xfrm>
          <a:custGeom>
            <a:avLst/>
            <a:gdLst>
              <a:gd name="connsiteX0" fmla="*/ 1017639 w 1017639"/>
              <a:gd name="connsiteY0" fmla="*/ 0 h 1406013"/>
              <a:gd name="connsiteX1" fmla="*/ 840659 w 1017639"/>
              <a:gd name="connsiteY1" fmla="*/ 840658 h 1406013"/>
              <a:gd name="connsiteX2" fmla="*/ 663678 w 1017639"/>
              <a:gd name="connsiteY2" fmla="*/ 1283110 h 1406013"/>
              <a:gd name="connsiteX3" fmla="*/ 501446 w 1017639"/>
              <a:gd name="connsiteY3" fmla="*/ 1401097 h 1406013"/>
              <a:gd name="connsiteX4" fmla="*/ 353962 w 1017639"/>
              <a:gd name="connsiteY4" fmla="*/ 1253613 h 1406013"/>
              <a:gd name="connsiteX5" fmla="*/ 176981 w 1017639"/>
              <a:gd name="connsiteY5" fmla="*/ 766916 h 1406013"/>
              <a:gd name="connsiteX6" fmla="*/ 0 w 1017639"/>
              <a:gd name="connsiteY6" fmla="*/ 0 h 140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7639" h="1406013">
                <a:moveTo>
                  <a:pt x="1017639" y="0"/>
                </a:moveTo>
                <a:cubicBezTo>
                  <a:pt x="958646" y="313403"/>
                  <a:pt x="899653" y="626806"/>
                  <a:pt x="840659" y="840658"/>
                </a:cubicBezTo>
                <a:cubicBezTo>
                  <a:pt x="781666" y="1054510"/>
                  <a:pt x="720214" y="1189703"/>
                  <a:pt x="663678" y="1283110"/>
                </a:cubicBezTo>
                <a:cubicBezTo>
                  <a:pt x="607142" y="1376517"/>
                  <a:pt x="553065" y="1406013"/>
                  <a:pt x="501446" y="1401097"/>
                </a:cubicBezTo>
                <a:cubicBezTo>
                  <a:pt x="449827" y="1396181"/>
                  <a:pt x="408039" y="1359310"/>
                  <a:pt x="353962" y="1253613"/>
                </a:cubicBezTo>
                <a:cubicBezTo>
                  <a:pt x="299885" y="1147916"/>
                  <a:pt x="235975" y="975851"/>
                  <a:pt x="176981" y="766916"/>
                </a:cubicBezTo>
                <a:cubicBezTo>
                  <a:pt x="117987" y="557981"/>
                  <a:pt x="58993" y="278990"/>
                  <a:pt x="0" y="0"/>
                </a:cubicBezTo>
              </a:path>
            </a:pathLst>
          </a:cu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2162" tIns="46081" rIns="92162" bIns="46081" rtlCol="0" anchor="ctr"/>
          <a:lstStyle/>
          <a:p>
            <a:pPr algn="ctr"/>
            <a:endParaRPr lang="ru-RU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 rot="16200000">
            <a:off x="7164914" y="5075947"/>
            <a:ext cx="1728006" cy="792094"/>
          </a:xfrm>
          <a:custGeom>
            <a:avLst/>
            <a:gdLst>
              <a:gd name="T0" fmla="*/ 0 w 534"/>
              <a:gd name="T1" fmla="*/ 570 h 570"/>
              <a:gd name="T2" fmla="*/ 57 w 534"/>
              <a:gd name="T3" fmla="*/ 231 h 570"/>
              <a:gd name="T4" fmla="*/ 255 w 534"/>
              <a:gd name="T5" fmla="*/ 63 h 570"/>
              <a:gd name="T6" fmla="*/ 534 w 534"/>
              <a:gd name="T7" fmla="*/ 0 h 570"/>
              <a:gd name="T8" fmla="*/ 0 60000 65536"/>
              <a:gd name="T9" fmla="*/ 0 60000 65536"/>
              <a:gd name="T10" fmla="*/ 0 60000 65536"/>
              <a:gd name="T11" fmla="*/ 0 60000 65536"/>
              <a:gd name="T12" fmla="*/ 0 w 534"/>
              <a:gd name="T13" fmla="*/ 0 h 570"/>
              <a:gd name="T14" fmla="*/ 534 w 534"/>
              <a:gd name="T15" fmla="*/ 570 h 5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4" h="570">
                <a:moveTo>
                  <a:pt x="0" y="570"/>
                </a:moveTo>
                <a:cubicBezTo>
                  <a:pt x="7" y="442"/>
                  <a:pt x="15" y="315"/>
                  <a:pt x="57" y="231"/>
                </a:cubicBezTo>
                <a:cubicBezTo>
                  <a:pt x="99" y="147"/>
                  <a:pt x="176" y="102"/>
                  <a:pt x="255" y="63"/>
                </a:cubicBezTo>
                <a:cubicBezTo>
                  <a:pt x="334" y="24"/>
                  <a:pt x="434" y="12"/>
                  <a:pt x="534" y="0"/>
                </a:cubicBezTo>
              </a:path>
            </a:pathLst>
          </a:custGeom>
          <a:noFill/>
          <a:ln w="38100" cmpd="sng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92162" tIns="46081" rIns="92162" bIns="46081"/>
          <a:lstStyle/>
          <a:p>
            <a:endParaRPr lang="ru-RU"/>
          </a:p>
        </p:txBody>
      </p:sp>
      <p:sp>
        <p:nvSpPr>
          <p:cNvPr id="21" name="Прямоугольник 27"/>
          <p:cNvSpPr>
            <a:spLocks noChangeArrowheads="1"/>
          </p:cNvSpPr>
          <p:nvPr/>
        </p:nvSpPr>
        <p:spPr bwMode="auto">
          <a:xfrm>
            <a:off x="576036" y="1511981"/>
            <a:ext cx="648077" cy="37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162" tIns="46081" rIns="92162" bIns="46081">
            <a:spAutoFit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1)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7"/>
          <p:cNvSpPr>
            <a:spLocks noChangeArrowheads="1"/>
          </p:cNvSpPr>
          <p:nvPr/>
        </p:nvSpPr>
        <p:spPr bwMode="auto">
          <a:xfrm>
            <a:off x="3456376" y="1511981"/>
            <a:ext cx="432051" cy="37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162" tIns="46081" rIns="92162" bIns="46081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7"/>
          <p:cNvSpPr>
            <a:spLocks noChangeArrowheads="1"/>
          </p:cNvSpPr>
          <p:nvPr/>
        </p:nvSpPr>
        <p:spPr bwMode="auto">
          <a:xfrm>
            <a:off x="6336717" y="1511981"/>
            <a:ext cx="504060" cy="37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162" tIns="46081" rIns="92162" bIns="46081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7"/>
          <p:cNvSpPr>
            <a:spLocks noChangeArrowheads="1"/>
          </p:cNvSpPr>
          <p:nvPr/>
        </p:nvSpPr>
        <p:spPr bwMode="auto">
          <a:xfrm>
            <a:off x="648044" y="4175990"/>
            <a:ext cx="576068" cy="37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162" tIns="46081" rIns="92162" bIns="46081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7"/>
          <p:cNvSpPr>
            <a:spLocks noChangeArrowheads="1"/>
          </p:cNvSpPr>
          <p:nvPr/>
        </p:nvSpPr>
        <p:spPr bwMode="auto">
          <a:xfrm>
            <a:off x="6408725" y="4175990"/>
            <a:ext cx="504060" cy="37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162" tIns="46081" rIns="92162" bIns="46081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7"/>
          <p:cNvSpPr>
            <a:spLocks noChangeArrowheads="1"/>
          </p:cNvSpPr>
          <p:nvPr/>
        </p:nvSpPr>
        <p:spPr bwMode="auto">
          <a:xfrm>
            <a:off x="3528385" y="4103990"/>
            <a:ext cx="576068" cy="37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162" tIns="46081" rIns="92162" bIns="46081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5)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14" grpId="0" animBg="1"/>
      <p:bldP spid="14" grpId="1" animBg="1"/>
      <p:bldP spid="19" grpId="0" animBg="1"/>
      <p:bldP spid="19" grpId="1" animBg="1"/>
      <p:bldP spid="20" grpId="0" animBg="1"/>
      <p:bldP spid="20" grpId="1" animBg="1"/>
      <p:bldP spid="21" grpId="0"/>
      <p:bldP spid="21" grpId="1"/>
      <p:bldP spid="23" grpId="0"/>
      <p:bldP spid="23" grpId="1"/>
      <p:bldP spid="24" grpId="0"/>
      <p:bldP spid="25" grpId="0"/>
      <p:bldP spid="26" grpId="0"/>
      <p:bldP spid="26" grpId="1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215977"/>
            <a:ext cx="8756174" cy="87361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Серед наведених функцій виберіть ті, що зростають</a:t>
            </a:r>
            <a:endParaRPr lang="ru-RU" b="1" dirty="0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>
            <p:ph idx="1"/>
          </p:nvPr>
        </p:nvGraphicFramePr>
        <p:xfrm>
          <a:off x="1436688" y="1727200"/>
          <a:ext cx="1804987" cy="792163"/>
        </p:xfrm>
        <a:graphic>
          <a:graphicData uri="http://schemas.openxmlformats.org/presentationml/2006/ole">
            <p:oleObj spid="_x0000_s61442" name="Формула" r:id="rId3" imgW="520560" imgH="228600" progId="Equation.3">
              <p:embed/>
            </p:oleObj>
          </a:graphicData>
        </a:graphic>
      </p:graphicFrame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1080095" y="3815989"/>
          <a:ext cx="2520298" cy="1518395"/>
        </p:xfrm>
        <a:graphic>
          <a:graphicData uri="http://schemas.openxmlformats.org/presentationml/2006/ole">
            <p:oleObj spid="_x0000_s61443" name="Формула" r:id="rId4" imgW="711000" imgH="469800" progId="Equation.3">
              <p:embed/>
            </p:oleObj>
          </a:graphicData>
        </a:graphic>
      </p:graphicFrame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5184581" y="2807985"/>
          <a:ext cx="2557084" cy="792003"/>
        </p:xfrm>
        <a:graphic>
          <a:graphicData uri="http://schemas.openxmlformats.org/presentationml/2006/ole">
            <p:oleObj spid="_x0000_s61445" name="Формула" r:id="rId5" imgW="825480" imgH="228600" progId="Equation.3">
              <p:embed/>
            </p:oleObj>
          </a:graphicData>
        </a:graphic>
      </p:graphicFrame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5268913" y="1727200"/>
          <a:ext cx="2413000" cy="792163"/>
        </p:xfrm>
        <a:graphic>
          <a:graphicData uri="http://schemas.openxmlformats.org/presentationml/2006/ole">
            <p:oleObj spid="_x0000_s61446" name="Формула" r:id="rId6" imgW="723600" imgH="228600" progId="Equation.3">
              <p:embed/>
            </p:oleObj>
          </a:graphicData>
        </a:graphic>
      </p:graphicFrame>
      <p:graphicFrame>
        <p:nvGraphicFramePr>
          <p:cNvPr id="15373" name="Object 13"/>
          <p:cNvGraphicFramePr>
            <a:graphicFrameLocks noChangeAspect="1"/>
          </p:cNvGraphicFramePr>
          <p:nvPr/>
        </p:nvGraphicFramePr>
        <p:xfrm>
          <a:off x="1008087" y="2807985"/>
          <a:ext cx="2592306" cy="792003"/>
        </p:xfrm>
        <a:graphic>
          <a:graphicData uri="http://schemas.openxmlformats.org/presentationml/2006/ole">
            <p:oleObj spid="_x0000_s61447" name="Формула" r:id="rId7" imgW="787320" imgH="228600" progId="Equation.3">
              <p:embed/>
            </p:oleObj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5184581" y="3815989"/>
          <a:ext cx="2520298" cy="1512005"/>
        </p:xfrm>
        <a:graphic>
          <a:graphicData uri="http://schemas.openxmlformats.org/presentationml/2006/ole">
            <p:oleObj spid="_x0000_s61449" name="Формула" r:id="rId8" imgW="71100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215977"/>
            <a:ext cx="8756174" cy="844797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Серед наведених функцій виберіть ті, що спадають</a:t>
            </a:r>
            <a:endParaRPr lang="uk-UA" dirty="0"/>
          </a:p>
        </p:txBody>
      </p:sp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5328598" y="1511981"/>
          <a:ext cx="2376281" cy="736497"/>
        </p:xfrm>
        <a:graphic>
          <a:graphicData uri="http://schemas.openxmlformats.org/presentationml/2006/ole">
            <p:oleObj spid="_x0000_s120834" name="Формула" r:id="rId3" imgW="647640" imgH="228600" progId="Equation.3">
              <p:embed/>
            </p:oleObj>
          </a:graphicData>
        </a:graphic>
      </p:graphicFrame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915988" y="3813175"/>
          <a:ext cx="2651125" cy="1403350"/>
        </p:xfrm>
        <a:graphic>
          <a:graphicData uri="http://schemas.openxmlformats.org/presentationml/2006/ole">
            <p:oleObj spid="_x0000_s120835" name="Формула" r:id="rId4" imgW="761760" imgH="469800" progId="Equation.3">
              <p:embed/>
            </p:oleObj>
          </a:graphicData>
        </a:graphic>
      </p:graphicFrame>
      <p:graphicFrame>
        <p:nvGraphicFramePr>
          <p:cNvPr id="120837" name="Object 5"/>
          <p:cNvGraphicFramePr>
            <a:graphicFrameLocks noChangeAspect="1"/>
          </p:cNvGraphicFramePr>
          <p:nvPr/>
        </p:nvGraphicFramePr>
        <p:xfrm>
          <a:off x="1008087" y="1511981"/>
          <a:ext cx="2160255" cy="782703"/>
        </p:xfrm>
        <a:graphic>
          <a:graphicData uri="http://schemas.openxmlformats.org/presentationml/2006/ole">
            <p:oleObj spid="_x0000_s120837" name="Формула" r:id="rId5" imgW="634680" imgH="228600" progId="Equation.3">
              <p:embed/>
            </p:oleObj>
          </a:graphicData>
        </a:graphic>
      </p:graphicFrame>
      <p:graphicFrame>
        <p:nvGraphicFramePr>
          <p:cNvPr id="120838" name="Object 6"/>
          <p:cNvGraphicFramePr>
            <a:graphicFrameLocks noChangeAspect="1"/>
          </p:cNvGraphicFramePr>
          <p:nvPr/>
        </p:nvGraphicFramePr>
        <p:xfrm>
          <a:off x="5328598" y="2663985"/>
          <a:ext cx="2376281" cy="705597"/>
        </p:xfrm>
        <a:graphic>
          <a:graphicData uri="http://schemas.openxmlformats.org/presentationml/2006/ole">
            <p:oleObj spid="_x0000_s120838" name="Формула" r:id="rId6" imgW="723600" imgH="228600" progId="Equation.3">
              <p:embed/>
            </p:oleObj>
          </a:graphicData>
        </a:graphic>
      </p:graphicFrame>
      <p:graphicFrame>
        <p:nvGraphicFramePr>
          <p:cNvPr id="15373" name="Object 13"/>
          <p:cNvGraphicFramePr>
            <a:graphicFrameLocks noChangeAspect="1"/>
          </p:cNvGraphicFramePr>
          <p:nvPr/>
        </p:nvGraphicFramePr>
        <p:xfrm>
          <a:off x="1008087" y="2663985"/>
          <a:ext cx="2472275" cy="729597"/>
        </p:xfrm>
        <a:graphic>
          <a:graphicData uri="http://schemas.openxmlformats.org/presentationml/2006/ole">
            <p:oleObj spid="_x0000_s120839" name="Формула" r:id="rId7" imgW="774360" imgH="228600" progId="Equation.3">
              <p:embed/>
            </p:oleObj>
          </a:graphicData>
        </a:graphic>
      </p:graphicFrame>
      <p:graphicFrame>
        <p:nvGraphicFramePr>
          <p:cNvPr id="120842" name="Object 10"/>
          <p:cNvGraphicFramePr>
            <a:graphicFrameLocks noChangeAspect="1"/>
          </p:cNvGraphicFramePr>
          <p:nvPr/>
        </p:nvGraphicFramePr>
        <p:xfrm>
          <a:off x="5328598" y="3599988"/>
          <a:ext cx="2372252" cy="1512005"/>
        </p:xfrm>
        <a:graphic>
          <a:graphicData uri="http://schemas.openxmlformats.org/presentationml/2006/ole">
            <p:oleObj spid="_x0000_s120842" name="Формула" r:id="rId8" imgW="73656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1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10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15977"/>
            <a:ext cx="8756174" cy="844797"/>
          </a:xfrm>
        </p:spPr>
        <p:txBody>
          <a:bodyPr/>
          <a:lstStyle/>
          <a:p>
            <a:r>
              <a:rPr lang="uk-UA" b="1" dirty="0" smtClean="0"/>
              <a:t>Знайдіть пару: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28172" y="1079981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∙a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8172" y="1727982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:a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i="1" dirty="0" smtClean="0"/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8172" y="3023987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28172" y="3671989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ru-RU" sz="1600" i="1" dirty="0" smtClean="0"/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(а/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28172" y="4319991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28172" y="4967993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28172" y="5615996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-r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28172" y="2375985"/>
            <a:ext cx="1368162" cy="5893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80148" y="884219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-s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48683" y="2447985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08725" y="5543995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rs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16844" y="1655982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∙b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560861" y="4751993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200" b="1" i="1" baseline="300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24751" y="3959990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r+s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12785" y="3311988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68342" y="1079980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68342" y="1727982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68342" y="2375985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68342" y="3095987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68342" y="3671989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68342" y="4319991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68342" y="4967993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68342" y="5615996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3816419" y="1439981"/>
            <a:ext cx="2736323" cy="2448008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3744410" y="1583981"/>
            <a:ext cx="2088247" cy="432001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672402" y="2087983"/>
            <a:ext cx="3672434" cy="1296004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672402" y="3959989"/>
            <a:ext cx="3744443" cy="1152004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3744378" y="2807985"/>
            <a:ext cx="2232296" cy="1800006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H="1">
            <a:off x="3672567" y="2807828"/>
            <a:ext cx="2880010" cy="2736323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60" idx="1"/>
          </p:cNvCxnSpPr>
          <p:nvPr/>
        </p:nvCxnSpPr>
        <p:spPr>
          <a:xfrm flipV="1">
            <a:off x="3744410" y="2886674"/>
            <a:ext cx="3888460" cy="3017322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3744411" y="3671988"/>
            <a:ext cx="3024357" cy="1584005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7632870" y="2591985"/>
            <a:ext cx="1368162" cy="5893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i="1" baseline="30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1041 L -0.30868 -0.41942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9233E-6 -3.48624E-6 L -0.25255 0.1211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5.78035E-7 L -0.28524 -0.45965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2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-0.01318 L -0.39462 0.19676 " pathEditMode="relative" rAng="0" ptsTypes="AA">
                                      <p:cBhvr>
                                        <p:cTn id="1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0.00092 L -0.41024 -0.1563 " pathEditMode="relative" rAng="0" ptsTypes="AA">
                                      <p:cBhvr>
                                        <p:cTn id="1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72 -0.00185 L -0.24618 0.27098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971 L -0.33993 0.2397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1 -0.00162 L -0.41806 0.43884 " pathEditMode="relative" rAng="0" ptsTypes="AA">
                                      <p:cBhvr>
                                        <p:cTn id="2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60" grpId="0" animBg="1"/>
      <p:bldP spid="60" grpId="1" animBg="1"/>
    </p:bldLst>
  </p:timing>
</p:sld>
</file>

<file path=ppt/theme/theme1.xml><?xml version="1.0" encoding="utf-8"?>
<a:theme xmlns:a="http://schemas.openxmlformats.org/drawingml/2006/main" name="Тема14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Пиксел">
  <a:themeElements>
    <a:clrScheme name="2_Пиксел 7">
      <a:dk1>
        <a:srgbClr val="000000"/>
      </a:dk1>
      <a:lt1>
        <a:srgbClr val="FFFFFF"/>
      </a:lt1>
      <a:dk2>
        <a:srgbClr val="000000"/>
      </a:dk2>
      <a:lt2>
        <a:srgbClr val="CC3300"/>
      </a:lt2>
      <a:accent1>
        <a:srgbClr val="FFCC00"/>
      </a:accent1>
      <a:accent2>
        <a:srgbClr val="CC6600"/>
      </a:accent2>
      <a:accent3>
        <a:srgbClr val="FFFFFF"/>
      </a:accent3>
      <a:accent4>
        <a:srgbClr val="000000"/>
      </a:accent4>
      <a:accent5>
        <a:srgbClr val="FFE2AA"/>
      </a:accent5>
      <a:accent6>
        <a:srgbClr val="B95C00"/>
      </a:accent6>
      <a:hlink>
        <a:srgbClr val="663300"/>
      </a:hlink>
      <a:folHlink>
        <a:srgbClr val="CC9900"/>
      </a:folHlink>
    </a:clrScheme>
    <a:fontScheme name="2_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3329</TotalTime>
  <Words>854</Words>
  <Application>Microsoft Office PowerPoint</Application>
  <PresentationFormat>Произвольный</PresentationFormat>
  <Paragraphs>219</Paragraphs>
  <Slides>39</Slides>
  <Notes>0</Notes>
  <HiddenSlides>8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Тема14</vt:lpstr>
      <vt:lpstr>2_Пиксел</vt:lpstr>
      <vt:lpstr>Пиксел</vt:lpstr>
      <vt:lpstr>Тема Office</vt:lpstr>
      <vt:lpstr>Формула</vt:lpstr>
      <vt:lpstr>Слайд</vt:lpstr>
      <vt:lpstr>Девіз     заняття</vt:lpstr>
      <vt:lpstr>Слайд 2</vt:lpstr>
      <vt:lpstr>Слайд 3</vt:lpstr>
      <vt:lpstr>Бліц-опитування</vt:lpstr>
      <vt:lpstr>Які з наведених функцій є показниковими?</vt:lpstr>
      <vt:lpstr>Які з графіків є графіками показникової функції ?</vt:lpstr>
      <vt:lpstr>Серед наведених функцій виберіть ті, що зростають</vt:lpstr>
      <vt:lpstr>Серед наведених функцій виберіть ті, що спадають</vt:lpstr>
      <vt:lpstr>Знайдіть пару:</vt:lpstr>
      <vt:lpstr>презентація</vt:lpstr>
      <vt:lpstr>Слайд 11</vt:lpstr>
      <vt:lpstr>Показникові рівняння та  способи їх розв’язування</vt:lpstr>
      <vt:lpstr>Слайд 13</vt:lpstr>
      <vt:lpstr>ПЛАН</vt:lpstr>
      <vt:lpstr>Показникові  рівняння -</vt:lpstr>
      <vt:lpstr>Слайд 16</vt:lpstr>
      <vt:lpstr>Слайд 17</vt:lpstr>
      <vt:lpstr>Слайд 18</vt:lpstr>
      <vt:lpstr>Слайд 19</vt:lpstr>
      <vt:lpstr>Слайд 20</vt:lpstr>
      <vt:lpstr>АЛГОРИТМ РОЗВ’ЯЗУВАННЯ НАЙПРОСТІШОГО ПОКАЗНИКОВОГО РІВНЯННЯ</vt:lpstr>
      <vt:lpstr>Приклад  2. Розв'яжіть рівняння  </vt:lpstr>
      <vt:lpstr>Слайд 23</vt:lpstr>
      <vt:lpstr>Спільна  основа </vt:lpstr>
      <vt:lpstr>спільний показник  </vt:lpstr>
      <vt:lpstr>спільний показник  </vt:lpstr>
      <vt:lpstr>спільний множник </vt:lpstr>
      <vt:lpstr>спільний множник </vt:lpstr>
      <vt:lpstr>Зведення до квадратного рівняння </vt:lpstr>
      <vt:lpstr>Зведення до квадратного рівняння </vt:lpstr>
      <vt:lpstr>Розминка</vt:lpstr>
      <vt:lpstr>Розв’яжіть     рівняння:</vt:lpstr>
      <vt:lpstr>Згрупуйте    рівняння    за способом     розв'язування</vt:lpstr>
      <vt:lpstr>ПРИГАДАЙТЕ !</vt:lpstr>
      <vt:lpstr>Знайдіть усно  корені рівнянь</vt:lpstr>
      <vt:lpstr>підсумки</vt:lpstr>
      <vt:lpstr>Слайд 37</vt:lpstr>
      <vt:lpstr>Домашнє  завдання</vt:lpstr>
      <vt:lpstr>Слайд 39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Vito4ka</dc:creator>
  <cp:lastModifiedBy>Irina</cp:lastModifiedBy>
  <cp:revision>357</cp:revision>
  <dcterms:created xsi:type="dcterms:W3CDTF">2012-01-03T19:38:05Z</dcterms:created>
  <dcterms:modified xsi:type="dcterms:W3CDTF">2016-11-03T07:31:10Z</dcterms:modified>
</cp:coreProperties>
</file>