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81" r:id="rId3"/>
    <p:sldId id="282" r:id="rId4"/>
    <p:sldId id="258" r:id="rId5"/>
    <p:sldId id="264" r:id="rId6"/>
    <p:sldId id="283" r:id="rId7"/>
    <p:sldId id="257" r:id="rId8"/>
    <p:sldId id="262" r:id="rId9"/>
    <p:sldId id="279" r:id="rId10"/>
    <p:sldId id="263" r:id="rId11"/>
    <p:sldId id="265" r:id="rId12"/>
    <p:sldId id="266" r:id="rId13"/>
    <p:sldId id="285" r:id="rId14"/>
    <p:sldId id="268" r:id="rId15"/>
    <p:sldId id="286" r:id="rId16"/>
    <p:sldId id="269" r:id="rId17"/>
    <p:sldId id="270" r:id="rId18"/>
    <p:sldId id="273" r:id="rId19"/>
    <p:sldId id="272" r:id="rId20"/>
    <p:sldId id="271" r:id="rId21"/>
    <p:sldId id="278" r:id="rId22"/>
    <p:sldId id="274" r:id="rId23"/>
    <p:sldId id="275" r:id="rId24"/>
    <p:sldId id="27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0" autoAdjust="0"/>
    <p:restoredTop sz="94660"/>
  </p:normalViewPr>
  <p:slideViewPr>
    <p:cSldViewPr>
      <p:cViewPr>
        <p:scale>
          <a:sx n="71" d="100"/>
          <a:sy n="71" d="100"/>
        </p:scale>
        <p:origin x="-18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5E58A4-28F0-4A18-BA39-A54BB1857EE3}" type="datetimeFigureOut">
              <a:rPr lang="uk-UA" smtClean="0"/>
              <a:pPr/>
              <a:t>16.08.2017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367F8B-41A5-490F-836F-6EC7AE51FB78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662943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67F8B-41A5-490F-836F-6EC7AE51FB78}" type="slidenum">
              <a:rPr lang="uk-UA" smtClean="0"/>
              <a:pPr/>
              <a:t>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8734667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16.08.2017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16.08.2017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16.08.2017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16.08.2017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16.08.2017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16.08.2017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16.08.2017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16.08.2017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16.08.2017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16.08.2017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16.08.2017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0D9DB2F-7F9D-4C20-A70B-4E25769ED2AD}" type="datetimeFigureOut">
              <a:rPr lang="ru-RU" smtClean="0"/>
              <a:pPr/>
              <a:t>16.08.2017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alphaModFix amt="7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2060848"/>
            <a:ext cx="5040560" cy="882119"/>
          </a:xfrm>
        </p:spPr>
        <p:txBody>
          <a:bodyPr anchor="ctr"/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- </a:t>
            </a:r>
            <a:r>
              <a:rPr lang="ru-RU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успіх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1720" y="448057"/>
            <a:ext cx="5124909" cy="1470025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182880" indent="0" algn="ctr">
              <a:buNone/>
            </a:pPr>
            <a:r>
              <a:rPr lang="ru-RU" sz="66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УРОК</a:t>
            </a:r>
            <a:endParaRPr lang="ru-RU" sz="66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-9275" y="-5651"/>
            <a:ext cx="1772964" cy="6839951"/>
            <a:chOff x="-9276" y="-5651"/>
            <a:chExt cx="2126157" cy="6839951"/>
          </a:xfrm>
        </p:grpSpPr>
        <p:pic>
          <p:nvPicPr>
            <p:cNvPr id="1027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124630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2502073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7730" b="2750"/>
            <a:stretch/>
          </p:blipFill>
          <p:spPr bwMode="auto">
            <a:xfrm rot="5400000">
              <a:off x="-9175" y="4708244"/>
              <a:ext cx="2135231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" name="Группа 20"/>
          <p:cNvGrpSpPr/>
          <p:nvPr/>
        </p:nvGrpSpPr>
        <p:grpSpPr>
          <a:xfrm>
            <a:off x="7371036" y="18049"/>
            <a:ext cx="1772964" cy="6839951"/>
            <a:chOff x="-9276" y="-5651"/>
            <a:chExt cx="2126157" cy="6839951"/>
          </a:xfrm>
        </p:grpSpPr>
        <p:pic>
          <p:nvPicPr>
            <p:cNvPr id="22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124630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2502073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7730" b="2750"/>
            <a:stretch/>
          </p:blipFill>
          <p:spPr bwMode="auto">
            <a:xfrm rot="5400000">
              <a:off x="-9175" y="4708244"/>
              <a:ext cx="2135231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Подзаголовок 2"/>
          <p:cNvSpPr txBox="1">
            <a:spLocks/>
          </p:cNvSpPr>
          <p:nvPr/>
        </p:nvSpPr>
        <p:spPr>
          <a:xfrm>
            <a:off x="1475656" y="3143153"/>
            <a:ext cx="5040560" cy="8821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радість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Подзаголовок 2"/>
          <p:cNvSpPr txBox="1">
            <a:spLocks/>
          </p:cNvSpPr>
          <p:nvPr/>
        </p:nvSpPr>
        <p:spPr>
          <a:xfrm>
            <a:off x="2275115" y="4258009"/>
            <a:ext cx="5040560" cy="8821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обдарованість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1979712" y="5325623"/>
            <a:ext cx="5040560" cy="882119"/>
          </a:xfrm>
          <a:prstGeom prst="rect">
            <a:avLst/>
          </a:prstGeom>
        </p:spPr>
        <p:txBody>
          <a:bodyPr vert="horz" lIns="91440" tIns="45720" rIns="91440" bIns="45720" rtlCol="0" anchor="ctr" anchorCtr="1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кмітливість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0432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  <p:bldP spid="14" grpId="0"/>
      <p:bldP spid="15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357422" y="214290"/>
            <a:ext cx="6535058" cy="39919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28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Задача.</a:t>
            </a:r>
            <a:r>
              <a:rPr lang="uk-UA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Харківська фабрика «Бісквіт-Шоколад» випускає 60 000 т кондитерських виробів на рік. З них експортує 32% до інших країн. Скільки тонн кондитерських виробів експортує «Бісквіт-Шоколад» за кордон?</a:t>
            </a:r>
            <a:endParaRPr lang="uk-UA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-9275" y="-5651"/>
            <a:ext cx="1772964" cy="6839951"/>
            <a:chOff x="-9276" y="-5651"/>
            <a:chExt cx="2126157" cy="6839951"/>
          </a:xfrm>
        </p:grpSpPr>
        <p:pic>
          <p:nvPicPr>
            <p:cNvPr id="5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124630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2502073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7730" b="2750"/>
            <a:stretch/>
          </p:blipFill>
          <p:spPr bwMode="auto">
            <a:xfrm rot="5400000">
              <a:off x="-9175" y="4708244"/>
              <a:ext cx="2135231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26" name="Picture 2" descr="C:\Users\Гость\Desktop\картинк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7701" y="3645024"/>
            <a:ext cx="3629211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Гость\Desktop\картинка 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53887" y="3186346"/>
            <a:ext cx="3466585" cy="2337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94944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907704" y="785794"/>
            <a:ext cx="6736230" cy="3474720"/>
          </a:xfrm>
        </p:spPr>
        <p:txBody>
          <a:bodyPr>
            <a:normAutofit/>
          </a:bodyPr>
          <a:lstStyle/>
          <a:p>
            <a:pPr>
              <a:buNone/>
            </a:pPr>
            <a:endParaRPr lang="uk-UA" sz="36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Випускає :  60000 т – 100%</a:t>
            </a:r>
          </a:p>
          <a:p>
            <a:pPr>
              <a:buNone/>
            </a:pPr>
            <a:r>
              <a:rPr lang="uk-UA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Експортує:       ?     -  32%</a:t>
            </a:r>
          </a:p>
          <a:p>
            <a:pPr>
              <a:buNone/>
            </a:pPr>
            <a:endParaRPr lang="uk-UA" sz="40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sz="36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sz="36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-9275" y="-5651"/>
            <a:ext cx="1772964" cy="6839951"/>
            <a:chOff x="-9276" y="-5651"/>
            <a:chExt cx="2126157" cy="6839951"/>
          </a:xfrm>
        </p:grpSpPr>
        <p:pic>
          <p:nvPicPr>
            <p:cNvPr id="5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124630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2502073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7730" b="2750"/>
            <a:stretch/>
          </p:blipFill>
          <p:spPr bwMode="auto">
            <a:xfrm rot="5400000">
              <a:off x="-9175" y="4708244"/>
              <a:ext cx="2135231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428860" y="731520"/>
            <a:ext cx="6715140" cy="34747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4400" b="1" dirty="0" smtClean="0">
                <a:solidFill>
                  <a:srgbClr val="FFFF00"/>
                </a:solidFill>
              </a:rPr>
              <a:t>Робота з підручником</a:t>
            </a:r>
          </a:p>
          <a:p>
            <a:pPr>
              <a:buNone/>
            </a:pPr>
            <a:r>
              <a:rPr lang="uk-UA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ст. 141 № 791,</a:t>
            </a:r>
          </a:p>
          <a:p>
            <a:pPr>
              <a:buNone/>
            </a:pPr>
            <a:r>
              <a:rPr lang="uk-UA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№ 795</a:t>
            </a:r>
          </a:p>
          <a:p>
            <a:pPr>
              <a:buNone/>
            </a:pPr>
            <a:endParaRPr lang="uk-UA" sz="36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Рисунок 4" descr="80707277.jpg"/>
          <p:cNvPicPr>
            <a:picLocks noChangeAspect="1"/>
          </p:cNvPicPr>
          <p:nvPr/>
        </p:nvPicPr>
        <p:blipFill>
          <a:blip r:embed="rId2" cstate="print"/>
          <a:srcRect l="22727" r="-4545" b="-4536"/>
          <a:stretch>
            <a:fillRect/>
          </a:stretch>
        </p:blipFill>
        <p:spPr>
          <a:xfrm>
            <a:off x="5072066" y="2143116"/>
            <a:ext cx="4071934" cy="4857760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-9275" y="-5651"/>
            <a:ext cx="1772964" cy="6839951"/>
            <a:chOff x="-9276" y="-5651"/>
            <a:chExt cx="2126157" cy="6839951"/>
          </a:xfrm>
        </p:grpSpPr>
        <p:pic>
          <p:nvPicPr>
            <p:cNvPr id="7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124630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2502073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7730" b="2750"/>
            <a:stretch/>
          </p:blipFill>
          <p:spPr bwMode="auto">
            <a:xfrm rot="5400000">
              <a:off x="-9175" y="4708244"/>
              <a:ext cx="2135231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214546" y="731520"/>
            <a:ext cx="6929454" cy="34747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4400" b="1" dirty="0" smtClean="0">
                <a:solidFill>
                  <a:srgbClr val="FFFF00"/>
                </a:solidFill>
              </a:rPr>
              <a:t>Хвилинка відпочинку</a:t>
            </a:r>
            <a:endParaRPr lang="ru-RU" sz="4400" b="1" dirty="0">
              <a:solidFill>
                <a:srgbClr val="FFFF00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-9275" y="-5651"/>
            <a:ext cx="1772964" cy="6839951"/>
            <a:chOff x="-9276" y="-5651"/>
            <a:chExt cx="2126157" cy="6839951"/>
          </a:xfrm>
        </p:grpSpPr>
        <p:pic>
          <p:nvPicPr>
            <p:cNvPr id="5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124630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2502073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7730" b="2750"/>
            <a:stretch/>
          </p:blipFill>
          <p:spPr bwMode="auto">
            <a:xfrm rot="5400000">
              <a:off x="-9175" y="4708244"/>
              <a:ext cx="2135231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5954" y="1484784"/>
            <a:ext cx="7380311" cy="5256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0006221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571736" y="731520"/>
            <a:ext cx="6572264" cy="347472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4000" b="1" dirty="0" smtClean="0">
                <a:solidFill>
                  <a:srgbClr val="FFFF00"/>
                </a:solidFill>
              </a:rPr>
              <a:t>Робота в групах</a:t>
            </a:r>
          </a:p>
          <a:p>
            <a:pPr>
              <a:buNone/>
            </a:pPr>
            <a:endParaRPr lang="uk-UA" sz="3200" b="1" dirty="0" smtClean="0">
              <a:solidFill>
                <a:srgbClr val="FFFF00"/>
              </a:solidFill>
            </a:endParaRPr>
          </a:p>
          <a:p>
            <a:pPr marL="788670" indent="-742950">
              <a:buAutoNum type="arabicPeriod"/>
            </a:pPr>
            <a:r>
              <a:rPr lang="uk-UA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Професія </a:t>
            </a:r>
            <a:r>
              <a:rPr lang="uk-UA" sz="3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“Статист”</a:t>
            </a:r>
            <a:endParaRPr lang="uk-UA" sz="32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788670" indent="-742950">
              <a:buAutoNum type="arabicPeriod"/>
            </a:pPr>
            <a:r>
              <a:rPr lang="uk-UA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Професія </a:t>
            </a:r>
            <a:r>
              <a:rPr lang="uk-UA" sz="3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“Фермер”</a:t>
            </a:r>
            <a:endParaRPr lang="uk-UA" sz="32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788670" indent="-742950">
              <a:buFont typeface="Georgia" pitchFamily="18" charset="0"/>
              <a:buAutoNum type="arabicPeriod"/>
            </a:pPr>
            <a:r>
              <a:rPr lang="uk-UA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Професія </a:t>
            </a:r>
            <a:r>
              <a:rPr lang="uk-UA" sz="3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“Кухар”</a:t>
            </a:r>
            <a:endParaRPr lang="uk-UA" sz="32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788670" indent="-742950">
              <a:buFont typeface="Georgia" pitchFamily="18" charset="0"/>
              <a:buAutoNum type="arabicPeriod"/>
            </a:pPr>
            <a:r>
              <a:rPr lang="uk-UA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Професія </a:t>
            </a:r>
            <a:r>
              <a:rPr lang="uk-UA" sz="3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“Швачка”</a:t>
            </a:r>
            <a:endParaRPr lang="uk-UA" sz="32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788670" indent="-742950">
              <a:buFont typeface="Georgia" pitchFamily="18" charset="0"/>
              <a:buAutoNum type="arabicPeriod"/>
            </a:pPr>
            <a:r>
              <a:rPr lang="uk-UA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Професія </a:t>
            </a:r>
            <a:r>
              <a:rPr lang="uk-UA" sz="3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“Менеджер</a:t>
            </a:r>
            <a:r>
              <a:rPr lang="uk-UA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uk-UA" sz="3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продажу”</a:t>
            </a:r>
            <a:endParaRPr lang="uk-UA" sz="32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788670" indent="-742950">
              <a:buFont typeface="Georgia" pitchFamily="18" charset="0"/>
              <a:buAutoNum type="arabicPeriod"/>
            </a:pPr>
            <a:endParaRPr lang="uk-UA" sz="32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788670" indent="-742950">
              <a:buFont typeface="Georgia" pitchFamily="18" charset="0"/>
              <a:buAutoNum type="arabicPeriod"/>
            </a:pPr>
            <a:endParaRPr lang="uk-UA" sz="32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788670" indent="-742950">
              <a:buAutoNum type="arabicPeriod"/>
            </a:pPr>
            <a:endParaRPr lang="uk-UA" sz="3200" b="1" dirty="0" smtClean="0">
              <a:solidFill>
                <a:srgbClr val="FFFF00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-9275" y="-5651"/>
            <a:ext cx="1772964" cy="6839951"/>
            <a:chOff x="-9276" y="-5651"/>
            <a:chExt cx="2126157" cy="6839951"/>
          </a:xfrm>
        </p:grpSpPr>
        <p:pic>
          <p:nvPicPr>
            <p:cNvPr id="5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124630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2502073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7730" b="2750"/>
            <a:stretch/>
          </p:blipFill>
          <p:spPr bwMode="auto">
            <a:xfrm rot="5400000">
              <a:off x="-9175" y="4708244"/>
              <a:ext cx="2135231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785918" y="571480"/>
            <a:ext cx="7072362" cy="600079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uk-UA" sz="4000" b="1" dirty="0" smtClean="0">
                <a:solidFill>
                  <a:srgbClr val="FFFF00"/>
                </a:solidFill>
              </a:rPr>
              <a:t>Розподіл обов’язків</a:t>
            </a:r>
          </a:p>
          <a:p>
            <a:pPr>
              <a:buNone/>
            </a:pPr>
            <a:r>
              <a:rPr lang="uk-UA" sz="4000" b="1" dirty="0" smtClean="0">
                <a:solidFill>
                  <a:srgbClr val="FF0000"/>
                </a:solidFill>
              </a:rPr>
              <a:t>1. </a:t>
            </a:r>
            <a:r>
              <a:rPr lang="uk-UA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Складає коротку умову</a:t>
            </a:r>
          </a:p>
          <a:p>
            <a:pPr>
              <a:buNone/>
            </a:pPr>
            <a:r>
              <a:rPr lang="uk-UA" sz="4000" b="1" dirty="0" smtClean="0">
                <a:solidFill>
                  <a:srgbClr val="FF0000"/>
                </a:solidFill>
              </a:rPr>
              <a:t>2. </a:t>
            </a:r>
            <a:r>
              <a:rPr lang="uk-UA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Записує пропорцію</a:t>
            </a:r>
          </a:p>
          <a:p>
            <a:pPr>
              <a:buNone/>
            </a:pPr>
            <a:r>
              <a:rPr lang="uk-UA" sz="4000" b="1" dirty="0" smtClean="0">
                <a:solidFill>
                  <a:srgbClr val="FF0000"/>
                </a:solidFill>
              </a:rPr>
              <a:t>3. </a:t>
            </a:r>
            <a:r>
              <a:rPr lang="uk-UA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Знаходить невідомий член</a:t>
            </a:r>
          </a:p>
          <a:p>
            <a:pPr>
              <a:buNone/>
            </a:pPr>
            <a:r>
              <a:rPr lang="uk-UA" sz="4000" b="1" dirty="0" smtClean="0">
                <a:solidFill>
                  <a:srgbClr val="FF0000"/>
                </a:solidFill>
              </a:rPr>
              <a:t>4. </a:t>
            </a:r>
            <a:r>
              <a:rPr lang="uk-UA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Обчислює</a:t>
            </a:r>
          </a:p>
          <a:p>
            <a:pPr>
              <a:lnSpc>
                <a:spcPct val="120000"/>
              </a:lnSpc>
              <a:buNone/>
            </a:pPr>
            <a:r>
              <a:rPr lang="uk-UA" sz="4000" b="1" dirty="0" smtClean="0">
                <a:solidFill>
                  <a:srgbClr val="FF0000"/>
                </a:solidFill>
              </a:rPr>
              <a:t>5. </a:t>
            </a:r>
            <a:r>
              <a:rPr lang="uk-UA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Виконує додаткові дії (якщо потрібно) та записує відповідь</a:t>
            </a:r>
          </a:p>
          <a:p>
            <a:pPr>
              <a:buNone/>
            </a:pPr>
            <a:r>
              <a:rPr lang="uk-UA" sz="4000" b="1" dirty="0" smtClean="0">
                <a:solidFill>
                  <a:srgbClr val="FF0000"/>
                </a:solidFill>
              </a:rPr>
              <a:t>6. </a:t>
            </a:r>
            <a:r>
              <a:rPr lang="uk-UA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Перевіряє розв’язання та визначає доповідача</a:t>
            </a:r>
          </a:p>
          <a:p>
            <a:pPr>
              <a:buNone/>
            </a:pPr>
            <a:endParaRPr lang="ru-RU" sz="4000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dirty="0"/>
          </a:p>
        </p:txBody>
      </p:sp>
      <p:grpSp>
        <p:nvGrpSpPr>
          <p:cNvPr id="8" name="Группа 7"/>
          <p:cNvGrpSpPr/>
          <p:nvPr/>
        </p:nvGrpSpPr>
        <p:grpSpPr>
          <a:xfrm>
            <a:off x="-9275" y="-5651"/>
            <a:ext cx="1772964" cy="6839951"/>
            <a:chOff x="-9276" y="-5651"/>
            <a:chExt cx="2126157" cy="6839951"/>
          </a:xfrm>
        </p:grpSpPr>
        <p:pic>
          <p:nvPicPr>
            <p:cNvPr id="9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124630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2502073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7730" b="2750"/>
            <a:stretch/>
          </p:blipFill>
          <p:spPr bwMode="auto">
            <a:xfrm rot="5400000">
              <a:off x="-9175" y="4708244"/>
              <a:ext cx="2135231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071670" y="731520"/>
            <a:ext cx="6786610" cy="5269248"/>
          </a:xfrm>
        </p:spPr>
        <p:txBody>
          <a:bodyPr>
            <a:normAutofit fontScale="92500" lnSpcReduction="20000"/>
          </a:bodyPr>
          <a:lstStyle/>
          <a:p>
            <a:pPr lvl="0">
              <a:buNone/>
            </a:pPr>
            <a:r>
              <a:rPr lang="uk-UA" sz="51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Професія «Статист»</a:t>
            </a:r>
            <a:endParaRPr lang="ru-RU" sz="51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5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№ 1. В селі Вишневе зі 120 будинків 35% користується пічним опаленням, інші обігріваються газом. Яка кількість будинків на пічному опаленні? </a:t>
            </a:r>
            <a:endParaRPr lang="ru-RU" sz="51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-9275" y="-5651"/>
            <a:ext cx="1772964" cy="6839951"/>
            <a:chOff x="-9276" y="-5651"/>
            <a:chExt cx="2126157" cy="6839951"/>
          </a:xfrm>
        </p:grpSpPr>
        <p:pic>
          <p:nvPicPr>
            <p:cNvPr id="5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124630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2502073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7730" b="2750"/>
            <a:stretch/>
          </p:blipFill>
          <p:spPr bwMode="auto">
            <a:xfrm rot="5400000">
              <a:off x="-9175" y="4708244"/>
              <a:ext cx="2135231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785918" y="642918"/>
            <a:ext cx="7000924" cy="571504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uk-UA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Професія «Фермер»</a:t>
            </a:r>
            <a:endParaRPr lang="ru-RU" sz="4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№ 1. Фермер взяв в </a:t>
            </a:r>
            <a:r>
              <a:rPr lang="uk-UA" sz="48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аренду</a:t>
            </a:r>
            <a:r>
              <a:rPr lang="uk-UA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200 га землі. З них 26% він засіяв соняшником. Скільки гектарів землі засіяно соняшником?</a:t>
            </a:r>
            <a:endParaRPr lang="ru-RU" sz="48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3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uk-UA" sz="3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ru-RU" sz="3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-9275" y="-5651"/>
            <a:ext cx="1772964" cy="6839951"/>
            <a:chOff x="-9276" y="-5651"/>
            <a:chExt cx="2126157" cy="6839951"/>
          </a:xfrm>
        </p:grpSpPr>
        <p:pic>
          <p:nvPicPr>
            <p:cNvPr id="5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124630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2502073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7730" b="2750"/>
            <a:stretch/>
          </p:blipFill>
          <p:spPr bwMode="auto">
            <a:xfrm rot="5400000">
              <a:off x="-9175" y="4708244"/>
              <a:ext cx="2135231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071670" y="500042"/>
            <a:ext cx="6786610" cy="535785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uk-UA" sz="5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Професія «Кухар»</a:t>
            </a:r>
            <a:endParaRPr lang="ru-RU" sz="5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5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№ 1. Щоб замісити пісочне тісто треба брати маргарину 70% від маси борошна. Скільки треба взяти маргарину, якщо борошна 400 г?</a:t>
            </a:r>
            <a:endParaRPr lang="ru-RU" sz="58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2" name="Группа 3"/>
          <p:cNvGrpSpPr/>
          <p:nvPr/>
        </p:nvGrpSpPr>
        <p:grpSpPr>
          <a:xfrm>
            <a:off x="-9275" y="-5651"/>
            <a:ext cx="1772964" cy="6839951"/>
            <a:chOff x="-9276" y="-5651"/>
            <a:chExt cx="2126157" cy="6839951"/>
          </a:xfrm>
        </p:grpSpPr>
        <p:pic>
          <p:nvPicPr>
            <p:cNvPr id="5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124630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2502073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7730" b="2750"/>
            <a:stretch/>
          </p:blipFill>
          <p:spPr bwMode="auto">
            <a:xfrm rot="5400000">
              <a:off x="-9175" y="4708244"/>
              <a:ext cx="2135231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857356" y="731520"/>
            <a:ext cx="7000924" cy="569787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uk-UA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Професія «Швачка»</a:t>
            </a:r>
            <a:endParaRPr lang="ru-RU" sz="4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№ 1. Для пошиття новорічного костюма шахової королеви використовували чорну та білу тканину. Білої пішло 1,2 м, що становить 48 % від усієї використаної тканини. Скільки всього пішло тканини на костюм? </a:t>
            </a:r>
            <a:endParaRPr lang="ru-RU" sz="44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Группа 3"/>
          <p:cNvGrpSpPr/>
          <p:nvPr/>
        </p:nvGrpSpPr>
        <p:grpSpPr>
          <a:xfrm>
            <a:off x="-9275" y="-5651"/>
            <a:ext cx="1772964" cy="6839951"/>
            <a:chOff x="-9276" y="-5651"/>
            <a:chExt cx="2126157" cy="6839951"/>
          </a:xfrm>
        </p:grpSpPr>
        <p:pic>
          <p:nvPicPr>
            <p:cNvPr id="5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124630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2502073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7730" b="2750"/>
            <a:stretch/>
          </p:blipFill>
          <p:spPr bwMode="auto">
            <a:xfrm rot="5400000">
              <a:off x="-9175" y="4708244"/>
              <a:ext cx="2135231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267743" y="1700808"/>
            <a:ext cx="6584520" cy="1728192"/>
          </a:xfrm>
        </p:spPr>
        <p:txBody>
          <a:bodyPr/>
          <a:lstStyle/>
          <a:p>
            <a:pPr marL="45720" indent="0">
              <a:buNone/>
            </a:pPr>
            <a:r>
              <a:rPr lang="uk-UA" b="1" dirty="0" smtClean="0">
                <a:solidFill>
                  <a:schemeClr val="tx1"/>
                </a:solidFill>
              </a:rPr>
              <a:t>Загін козаків з 720 чоловік вирушив у похід на човнах – чайках. У кожен човен сіло 12,5% загону. Скільки козаків було в кожному човні?</a:t>
            </a:r>
            <a:endParaRPr lang="uk-UA" b="1" dirty="0">
              <a:solidFill>
                <a:schemeClr val="tx1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-500098" y="18049"/>
            <a:ext cx="1785950" cy="6839951"/>
            <a:chOff x="-9276" y="-5651"/>
            <a:chExt cx="2126157" cy="6839951"/>
          </a:xfrm>
        </p:grpSpPr>
        <p:pic>
          <p:nvPicPr>
            <p:cNvPr id="5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124630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2502073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7730" b="2750"/>
            <a:stretch/>
          </p:blipFill>
          <p:spPr bwMode="auto">
            <a:xfrm rot="5400000">
              <a:off x="-9175" y="4708244"/>
              <a:ext cx="2135231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Заголовок 1"/>
          <p:cNvSpPr txBox="1">
            <a:spLocks/>
          </p:cNvSpPr>
          <p:nvPr/>
        </p:nvSpPr>
        <p:spPr>
          <a:xfrm>
            <a:off x="2339752" y="7211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ctr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uk-UA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Задача №1</a:t>
            </a:r>
            <a:endParaRPr lang="uk-UA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08" t="5632" r="2664"/>
          <a:stretch/>
        </p:blipFill>
        <p:spPr>
          <a:xfrm>
            <a:off x="2907230" y="3429000"/>
            <a:ext cx="4680857" cy="3340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419616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785918" y="731520"/>
            <a:ext cx="7072362" cy="347472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Професія «Менеджер з продажу»</a:t>
            </a:r>
            <a:endParaRPr lang="ru-RU" sz="4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№ 1. До магазину завезли цукор. За перший день продали 70 кг, що становить 20 % привезеного цукру. Скільки кілограмів цукру завезли в магазин?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Группа 3"/>
          <p:cNvGrpSpPr/>
          <p:nvPr/>
        </p:nvGrpSpPr>
        <p:grpSpPr>
          <a:xfrm>
            <a:off x="-9275" y="-5651"/>
            <a:ext cx="1772964" cy="6839951"/>
            <a:chOff x="-9276" y="-5651"/>
            <a:chExt cx="2126157" cy="6839951"/>
          </a:xfrm>
        </p:grpSpPr>
        <p:pic>
          <p:nvPicPr>
            <p:cNvPr id="5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124630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2502073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7730" b="2750"/>
            <a:stretch/>
          </p:blipFill>
          <p:spPr bwMode="auto">
            <a:xfrm rot="5400000">
              <a:off x="-9175" y="4708244"/>
              <a:ext cx="2135231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Прямоугольник 7"/>
          <p:cNvSpPr/>
          <p:nvPr/>
        </p:nvSpPr>
        <p:spPr>
          <a:xfrm>
            <a:off x="4500562" y="-3500486"/>
            <a:ext cx="321471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18288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uk-UA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Професія «Менеджер з продаж»</a:t>
            </a:r>
            <a:endParaRPr lang="ru-RU" sz="32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143108" y="642918"/>
            <a:ext cx="6400800" cy="53578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Оцінювання</a:t>
            </a:r>
            <a:endParaRPr lang="ru-RU" sz="4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-9275" y="-5651"/>
            <a:ext cx="1772964" cy="6839951"/>
            <a:chOff x="-9276" y="-5651"/>
            <a:chExt cx="2126157" cy="6839951"/>
          </a:xfrm>
        </p:grpSpPr>
        <p:pic>
          <p:nvPicPr>
            <p:cNvPr id="5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124630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2502073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7730" b="2750"/>
            <a:stretch/>
          </p:blipFill>
          <p:spPr bwMode="auto">
            <a:xfrm rot="5400000">
              <a:off x="-9175" y="4708244"/>
              <a:ext cx="2135231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" name="Рисунок 7" descr="1191269027_c41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3504" y="2000240"/>
            <a:ext cx="3714776" cy="45005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915816" y="836712"/>
            <a:ext cx="5616624" cy="4615819"/>
          </a:xfrm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uk-UA" sz="6700" b="1" dirty="0" smtClean="0">
                <a:solidFill>
                  <a:srgbClr val="FFFF00"/>
                </a:solidFill>
              </a:rPr>
              <a:t>РЕФЛЕКСІЯ</a:t>
            </a:r>
          </a:p>
          <a:p>
            <a:pPr>
              <a:buNone/>
            </a:pPr>
            <a:r>
              <a:rPr lang="uk-UA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</a:t>
            </a:r>
          </a:p>
          <a:p>
            <a:pPr>
              <a:buNone/>
            </a:pPr>
            <a:r>
              <a:rPr lang="uk-UA" sz="51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-  Мені все зрозуміло</a:t>
            </a:r>
          </a:p>
          <a:p>
            <a:pPr>
              <a:buNone/>
            </a:pPr>
            <a:endParaRPr lang="uk-UA" sz="51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endParaRPr lang="uk-UA" sz="2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endParaRPr lang="uk-UA" sz="2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538163" indent="-493713">
              <a:buNone/>
            </a:pPr>
            <a:r>
              <a:rPr lang="uk-UA" sz="51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- Мені все зрозуміло, але     виникали певні труднощі</a:t>
            </a:r>
          </a:p>
          <a:p>
            <a:pPr>
              <a:buNone/>
            </a:pPr>
            <a:endParaRPr lang="uk-UA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endParaRPr lang="uk-UA" sz="2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endParaRPr lang="uk-UA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endParaRPr lang="uk-UA" sz="2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r>
              <a:rPr lang="uk-UA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uk-UA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</a:t>
            </a:r>
            <a:r>
              <a:rPr lang="uk-UA" sz="59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</a:t>
            </a:r>
            <a:r>
              <a:rPr lang="uk-UA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uk-UA" sz="51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Було нецікаво</a:t>
            </a:r>
            <a:endParaRPr lang="ru-RU" sz="59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-9275" y="-5651"/>
            <a:ext cx="1772964" cy="6839951"/>
            <a:chOff x="-9276" y="-5651"/>
            <a:chExt cx="2126157" cy="6839951"/>
          </a:xfrm>
        </p:grpSpPr>
        <p:pic>
          <p:nvPicPr>
            <p:cNvPr id="5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124630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2502073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7730" b="2750"/>
            <a:stretch/>
          </p:blipFill>
          <p:spPr bwMode="auto">
            <a:xfrm rot="5400000">
              <a:off x="-9175" y="4708244"/>
              <a:ext cx="2135231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48541" y="1183070"/>
            <a:ext cx="1551597" cy="12378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48541" y="2708919"/>
            <a:ext cx="1641502" cy="12555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55059" y="4201239"/>
            <a:ext cx="1645974" cy="12241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000232" y="857232"/>
            <a:ext cx="6757990" cy="52864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Домашнє завдання</a:t>
            </a:r>
          </a:p>
          <a:p>
            <a:pPr>
              <a:buNone/>
            </a:pPr>
            <a:r>
              <a:rPr lang="uk-UA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П. 19   № 792, № 796, № 836,</a:t>
            </a:r>
          </a:p>
          <a:p>
            <a:pPr>
              <a:buNone/>
            </a:pPr>
            <a:r>
              <a:rPr lang="uk-UA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або </a:t>
            </a:r>
            <a:r>
              <a:rPr lang="uk-UA" sz="36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скласти </a:t>
            </a:r>
            <a:r>
              <a:rPr lang="uk-UA" sz="36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три </a:t>
            </a:r>
            <a:r>
              <a:rPr lang="uk-UA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задачі з відсотками  (не повторювати професії, що вже розглянули)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-9275" y="-5651"/>
            <a:ext cx="1772964" cy="6839951"/>
            <a:chOff x="-9276" y="-5651"/>
            <a:chExt cx="2126157" cy="6839951"/>
          </a:xfrm>
        </p:grpSpPr>
        <p:pic>
          <p:nvPicPr>
            <p:cNvPr id="5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124630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2502073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7730" b="2750"/>
            <a:stretch/>
          </p:blipFill>
          <p:spPr bwMode="auto">
            <a:xfrm rot="5400000">
              <a:off x="-9175" y="4708244"/>
              <a:ext cx="2135231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 bwMode="auto">
          <a:xfrm rot="20927291">
            <a:off x="415925" y="442913"/>
            <a:ext cx="6992938" cy="1152525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marL="0" indent="0" algn="ctr">
              <a:buFont typeface="Georgia" pitchFamily="18" charset="0"/>
              <a:buNone/>
            </a:pPr>
            <a:r>
              <a:rPr lang="uk-UA" sz="4800" dirty="0" smtClean="0">
                <a:solidFill>
                  <a:srgbClr val="FF6699"/>
                </a:solidFill>
                <a:effectLst/>
                <a:latin typeface="Times New Roman" pitchFamily="18" charset="0"/>
                <a:cs typeface="Times New Roman" pitchFamily="18" charset="0"/>
              </a:rPr>
              <a:t>Дякую за урок!</a:t>
            </a:r>
            <a:endParaRPr lang="ru-RU" sz="4800" dirty="0" smtClean="0">
              <a:solidFill>
                <a:srgbClr val="FF6699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19" name="Объект 2"/>
          <p:cNvSpPr>
            <a:spLocks noGrp="1"/>
          </p:cNvSpPr>
          <p:nvPr>
            <p:ph sz="quarter" idx="13"/>
          </p:nvPr>
        </p:nvSpPr>
        <p:spPr>
          <a:xfrm rot="20903410">
            <a:off x="971550" y="1557338"/>
            <a:ext cx="7326313" cy="5083175"/>
          </a:xfrm>
        </p:spPr>
        <p:txBody>
          <a:bodyPr/>
          <a:lstStyle/>
          <a:p>
            <a:pPr marL="44450" indent="0" algn="ctr">
              <a:buFont typeface="Georgia" pitchFamily="18" charset="0"/>
              <a:buNone/>
            </a:pPr>
            <a:r>
              <a:rPr lang="uk-UA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Миру і злагоди!</a:t>
            </a:r>
            <a:endParaRPr lang="uk-UA" sz="36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22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lum bright="-12000" contrast="30000"/>
          </a:blip>
          <a:srcRect/>
          <a:stretch>
            <a:fillRect/>
          </a:stretch>
        </p:blipFill>
        <p:spPr bwMode="auto">
          <a:xfrm rot="-826410">
            <a:off x="1909962" y="2915727"/>
            <a:ext cx="7407097" cy="2252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Picture 11" descr="C:\Users\ТОЛЯ\Desktop\5555555555\1337092984_iwfw2et5zc0vdts.jp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920" t="69756" b="6519"/>
          <a:stretch>
            <a:fillRect/>
          </a:stretch>
        </p:blipFill>
        <p:spPr bwMode="auto">
          <a:xfrm>
            <a:off x="0" y="0"/>
            <a:ext cx="1301750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4" name="Picture 11" descr="C:\Users\ТОЛЯ\Desktop\5555555555\1337092984_iwfw2et5zc0vdts.jp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920" t="69756" b="6519"/>
          <a:stretch>
            <a:fillRect/>
          </a:stretch>
        </p:blipFill>
        <p:spPr bwMode="auto">
          <a:xfrm>
            <a:off x="7842250" y="5300663"/>
            <a:ext cx="1301750" cy="155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C:\Users\ТОЛЯ\Desktop\5555555555\1289858993_z2a1cx3rhsr0tm7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0017" t="59526" r="-2945" b="13254"/>
          <a:stretch/>
        </p:blipFill>
        <p:spPr bwMode="auto">
          <a:xfrm flipH="1">
            <a:off x="-138825" y="4703440"/>
            <a:ext cx="1559511" cy="215456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062"/>
          <a:stretch/>
        </p:blipFill>
        <p:spPr>
          <a:xfrm>
            <a:off x="7629498" y="4735696"/>
            <a:ext cx="1616156" cy="21706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267744" y="1484784"/>
            <a:ext cx="6400800" cy="1944216"/>
          </a:xfrm>
        </p:spPr>
        <p:txBody>
          <a:bodyPr/>
          <a:lstStyle/>
          <a:p>
            <a:pPr marL="45720" indent="0">
              <a:buNone/>
            </a:pPr>
            <a:r>
              <a:rPr lang="uk-UA" b="1" dirty="0" smtClean="0">
                <a:solidFill>
                  <a:schemeClr val="tx1"/>
                </a:solidFill>
              </a:rPr>
              <a:t>На придбання книжок для шкільної бібліотеки виділили певну суму грошей, 8% якої витратили на словники. Яку суму виділили на придбання книжок, якщо на словники витратили 280 </a:t>
            </a:r>
            <a:r>
              <a:rPr lang="uk-UA" b="1" dirty="0" err="1" smtClean="0">
                <a:solidFill>
                  <a:schemeClr val="tx1"/>
                </a:solidFill>
              </a:rPr>
              <a:t>грн</a:t>
            </a:r>
            <a:r>
              <a:rPr lang="uk-UA" b="1" dirty="0" smtClean="0">
                <a:solidFill>
                  <a:schemeClr val="tx1"/>
                </a:solidFill>
              </a:rPr>
              <a:t> ?</a:t>
            </a:r>
            <a:endParaRPr lang="uk-UA" b="1" dirty="0">
              <a:solidFill>
                <a:schemeClr val="tx1"/>
              </a:solidFill>
            </a:endParaRPr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2483768" y="26064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ctr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uk-UA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Задача №2</a:t>
            </a:r>
            <a:endParaRPr lang="uk-UA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2356"/>
          <a:stretch/>
        </p:blipFill>
        <p:spPr>
          <a:xfrm>
            <a:off x="2555776" y="3428999"/>
            <a:ext cx="5715000" cy="35228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6" name="Группа 5"/>
          <p:cNvGrpSpPr/>
          <p:nvPr/>
        </p:nvGrpSpPr>
        <p:grpSpPr>
          <a:xfrm>
            <a:off x="-9275" y="-5651"/>
            <a:ext cx="1772964" cy="6839951"/>
            <a:chOff x="-9276" y="-5651"/>
            <a:chExt cx="2126157" cy="6839951"/>
          </a:xfrm>
        </p:grpSpPr>
        <p:pic>
          <p:nvPicPr>
            <p:cNvPr id="7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124630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2502073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7730" b="2750"/>
            <a:stretch/>
          </p:blipFill>
          <p:spPr bwMode="auto">
            <a:xfrm rot="5400000">
              <a:off x="-9175" y="4708244"/>
              <a:ext cx="2135231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620698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60648"/>
            <a:ext cx="6512511" cy="1143000"/>
          </a:xfrm>
        </p:spPr>
        <p:txBody>
          <a:bodyPr anchor="ctr"/>
          <a:lstStyle/>
          <a:p>
            <a:pPr marL="0" indent="0">
              <a:buNone/>
            </a:pPr>
            <a:r>
              <a:rPr lang="uk-UA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Математична розминка</a:t>
            </a:r>
            <a:endParaRPr lang="uk-UA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155439" y="1958126"/>
            <a:ext cx="6480720" cy="827331"/>
          </a:xfrm>
        </p:spPr>
        <p:txBody>
          <a:bodyPr>
            <a:normAutofit fontScale="32500" lnSpcReduction="2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uk-UA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Як називають соту частину величини або числа?</a:t>
            </a:r>
          </a:p>
          <a:p>
            <a:pPr>
              <a:buFont typeface="Arial" panose="020B0604020202020204" pitchFamily="34" charset="0"/>
              <a:buChar char="•"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-9275" y="-5651"/>
            <a:ext cx="1772964" cy="6839951"/>
            <a:chOff x="-9276" y="-5651"/>
            <a:chExt cx="2126157" cy="6839951"/>
          </a:xfrm>
        </p:grpSpPr>
        <p:pic>
          <p:nvPicPr>
            <p:cNvPr id="5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124630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2502073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7730" b="2750"/>
            <a:stretch/>
          </p:blipFill>
          <p:spPr bwMode="auto">
            <a:xfrm rot="5400000">
              <a:off x="-9175" y="4708244"/>
              <a:ext cx="2135231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Объект 2"/>
          <p:cNvSpPr txBox="1">
            <a:spLocks/>
          </p:cNvSpPr>
          <p:nvPr/>
        </p:nvSpPr>
        <p:spPr>
          <a:xfrm>
            <a:off x="2255912" y="3408843"/>
            <a:ext cx="6480720" cy="8273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endParaRPr lang="uk-UA" dirty="0" smtClean="0"/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151247" y="3430596"/>
            <a:ext cx="6480720" cy="8273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uk-UA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Як знайти 1% від величини?</a:t>
            </a: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2255912" y="4581128"/>
            <a:ext cx="6480720" cy="8273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uk-UA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Скільки відсотків становить вся величина? Наведіть приклад.</a:t>
            </a:r>
          </a:p>
        </p:txBody>
      </p:sp>
    </p:spTree>
    <p:extLst>
      <p:ext uri="{BB962C8B-B14F-4D97-AF65-F5344CB8AC3E}">
        <p14:creationId xmlns:p14="http://schemas.microsoft.com/office/powerpoint/2010/main" xmlns="" val="403353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3068960"/>
            <a:ext cx="6512511" cy="1143000"/>
          </a:xfrm>
        </p:spPr>
        <p:txBody>
          <a:bodyPr/>
          <a:lstStyle/>
          <a:p>
            <a:pPr algn="l">
              <a:buFont typeface="Arial" pitchFamily="34" charset="0"/>
              <a:buChar char="•"/>
            </a:pPr>
            <a:r>
              <a:rPr lang="uk-UA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Сформулюйте основну властивість пропорції.</a:t>
            </a:r>
            <a:r>
              <a:rPr lang="uk-UA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2339753" y="1296625"/>
            <a:ext cx="6624736" cy="1340288"/>
          </a:xfrm>
        </p:spPr>
        <p:txBody>
          <a:bodyPr/>
          <a:lstStyle/>
          <a:p>
            <a:pPr marL="355600" indent="-309563">
              <a:buFont typeface="Arial" pitchFamily="34" charset="0"/>
              <a:buChar char="•"/>
            </a:pPr>
            <a:r>
              <a:rPr lang="uk-UA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 таке пропорція? Наведіть приклад</a:t>
            </a:r>
            <a:r>
              <a:rPr lang="uk-UA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-9275" y="-5651"/>
            <a:ext cx="1772964" cy="6839951"/>
            <a:chOff x="-9276" y="-5651"/>
            <a:chExt cx="2126157" cy="6839951"/>
          </a:xfrm>
        </p:grpSpPr>
        <p:pic>
          <p:nvPicPr>
            <p:cNvPr id="5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124630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2502073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7730" b="2750"/>
            <a:stretch/>
          </p:blipFill>
          <p:spPr bwMode="auto">
            <a:xfrm rot="5400000">
              <a:off x="-9175" y="4708244"/>
              <a:ext cx="2135231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ribkino.ucoz.ru/_si/0/1846458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09854"/>
            <a:ext cx="7380311" cy="653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-9275" y="-5651"/>
            <a:ext cx="1772964" cy="6839951"/>
            <a:chOff x="-9276" y="-5651"/>
            <a:chExt cx="2126157" cy="6839951"/>
          </a:xfrm>
        </p:grpSpPr>
        <p:pic>
          <p:nvPicPr>
            <p:cNvPr id="4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124630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2502073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7730" b="2750"/>
            <a:stretch/>
          </p:blipFill>
          <p:spPr bwMode="auto">
            <a:xfrm rot="5400000">
              <a:off x="-9175" y="4708244"/>
              <a:ext cx="2135231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10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476672"/>
            <a:ext cx="6368889" cy="977538"/>
          </a:xfrm>
        </p:spPr>
        <p:txBody>
          <a:bodyPr/>
          <a:lstStyle/>
          <a:p>
            <a:pPr marL="182880" indent="0" algn="ctr">
              <a:buNone/>
            </a:pPr>
            <a:r>
              <a:rPr lang="ru-RU" u="sng" dirty="0" smtClean="0">
                <a:solidFill>
                  <a:srgbClr val="FFFF00"/>
                </a:solidFill>
              </a:rPr>
              <a:t>Тема уроку: </a:t>
            </a:r>
            <a:br>
              <a:rPr lang="ru-RU" u="sng" dirty="0" smtClean="0">
                <a:solidFill>
                  <a:srgbClr val="FFFF00"/>
                </a:solidFill>
              </a:rPr>
            </a:br>
            <a:r>
              <a:rPr lang="ru-RU" u="sng" dirty="0" smtClean="0">
                <a:solidFill>
                  <a:srgbClr val="FFFF00"/>
                </a:solidFill>
              </a:rPr>
              <a:t/>
            </a:r>
            <a:br>
              <a:rPr lang="ru-RU" u="sng" dirty="0" smtClean="0">
                <a:solidFill>
                  <a:srgbClr val="FFFF00"/>
                </a:solidFill>
              </a:rPr>
            </a:br>
            <a:r>
              <a:rPr lang="ru-RU" sz="7200" dirty="0" smtClean="0">
                <a:solidFill>
                  <a:srgbClr val="FFFF00"/>
                </a:solidFill>
              </a:rPr>
              <a:t>ВІДСОТКОВІ РОЗРАХУНКИ</a:t>
            </a:r>
            <a:br>
              <a:rPr lang="ru-RU" sz="7200" dirty="0" smtClean="0">
                <a:solidFill>
                  <a:srgbClr val="FFFF00"/>
                </a:solidFill>
              </a:rPr>
            </a:br>
            <a:endParaRPr lang="ru-RU" sz="7200" dirty="0">
              <a:solidFill>
                <a:srgbClr val="FFFF00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 rot="16200000">
            <a:off x="4422015" y="3094174"/>
            <a:ext cx="787234" cy="6823967"/>
            <a:chOff x="-3336" y="0"/>
            <a:chExt cx="787234" cy="6823967"/>
          </a:xfrm>
        </p:grpSpPr>
        <p:grpSp>
          <p:nvGrpSpPr>
            <p:cNvPr id="12" name="Группа 11"/>
            <p:cNvGrpSpPr/>
            <p:nvPr/>
          </p:nvGrpSpPr>
          <p:grpSpPr>
            <a:xfrm>
              <a:off x="19047" y="2991969"/>
              <a:ext cx="764851" cy="3831998"/>
              <a:chOff x="-9276" y="-5653"/>
              <a:chExt cx="2126157" cy="6839953"/>
            </a:xfrm>
          </p:grpSpPr>
          <p:pic>
            <p:nvPicPr>
              <p:cNvPr id="16" name="Picture 3" descr="C:\Users\ТОЛЯ\Desktop\5555555555\201015-f0067-54343163--u3b3f2.jp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2565" r="30666" b="2750"/>
              <a:stretch/>
            </p:blipFill>
            <p:spPr bwMode="auto">
              <a:xfrm rot="5400000">
                <a:off x="-139551" y="124628"/>
                <a:ext cx="2377442" cy="21168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" name="Picture 3" descr="C:\Users\ТОЛЯ\Desktop\5555555555\201015-f0067-54343163--u3b3f2.jp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2565" r="30666" b="2750"/>
              <a:stretch/>
            </p:blipFill>
            <p:spPr bwMode="auto">
              <a:xfrm rot="5400000">
                <a:off x="-139557" y="2502073"/>
                <a:ext cx="2377443" cy="211688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8" name="Picture 3" descr="C:\Users\ТОЛЯ\Desktop\5555555555\201015-f0067-54343163--u3b3f2.jp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2565" r="37730" b="2750"/>
              <a:stretch/>
            </p:blipFill>
            <p:spPr bwMode="auto">
              <a:xfrm rot="5400000">
                <a:off x="-9175" y="4708244"/>
                <a:ext cx="2135231" cy="211688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9" name="Группа 18"/>
            <p:cNvGrpSpPr/>
            <p:nvPr/>
          </p:nvGrpSpPr>
          <p:grpSpPr>
            <a:xfrm rot="10800000">
              <a:off x="-3336" y="0"/>
              <a:ext cx="764851" cy="3621324"/>
              <a:chOff x="-9276" y="-5651"/>
              <a:chExt cx="2126157" cy="6839951"/>
            </a:xfrm>
          </p:grpSpPr>
          <p:pic>
            <p:nvPicPr>
              <p:cNvPr id="20" name="Picture 3" descr="C:\Users\ТОЛЯ\Desktop\5555555555\201015-f0067-54343163--u3b3f2.jp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2565" r="30666" b="2750"/>
              <a:stretch/>
            </p:blipFill>
            <p:spPr bwMode="auto">
              <a:xfrm rot="5400000">
                <a:off x="-139557" y="124630"/>
                <a:ext cx="2377443" cy="211688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1" name="Picture 3" descr="C:\Users\ТОЛЯ\Desktop\5555555555\201015-f0067-54343163--u3b3f2.jp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2565" r="30666" b="2750"/>
              <a:stretch/>
            </p:blipFill>
            <p:spPr bwMode="auto">
              <a:xfrm rot="5400000">
                <a:off x="-139557" y="2502073"/>
                <a:ext cx="2377443" cy="211688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2" name="Picture 3" descr="C:\Users\ТОЛЯ\Desktop\5555555555\201015-f0067-54343163--u3b3f2.jpg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2565" r="37730" b="2750"/>
              <a:stretch/>
            </p:blipFill>
            <p:spPr bwMode="auto">
              <a:xfrm rot="5400000">
                <a:off x="-9175" y="4708244"/>
                <a:ext cx="2135231" cy="211688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29" name="Picture 5" descr="C:\Users\ТОЛЯ\Desktop\5555555555\1289858993_z2a1cx3rhsr0tm7.jpe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0017" t="59526" r="-2945" b="13254"/>
          <a:stretch/>
        </p:blipFill>
        <p:spPr bwMode="auto">
          <a:xfrm flipH="1">
            <a:off x="-138825" y="4703440"/>
            <a:ext cx="1559511" cy="215456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062"/>
          <a:stretch/>
        </p:blipFill>
        <p:spPr>
          <a:xfrm>
            <a:off x="7629498" y="4735696"/>
            <a:ext cx="1616156" cy="21706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02329449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500166" y="2539776"/>
            <a:ext cx="6624736" cy="4318224"/>
          </a:xfrm>
        </p:spPr>
        <p:txBody>
          <a:bodyPr/>
          <a:lstStyle/>
          <a:p>
            <a:pPr marL="0" lvl="0" indent="0" algn="l">
              <a:buNone/>
            </a:pPr>
            <a:r>
              <a:rPr lang="uk-UA" sz="32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Повторити види задач на відсотки, способи їх розв’язання; доповнити знання алгоритмом розв’язування задач на відсотки за допомогою пропорцій.</a:t>
            </a:r>
            <a:br>
              <a:rPr lang="uk-UA" sz="32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uk-UA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475656" y="1205068"/>
            <a:ext cx="7101408" cy="1329328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uk-UA" sz="4800" b="1" u="sng" dirty="0" smtClean="0">
                <a:solidFill>
                  <a:srgbClr val="FFFF00"/>
                </a:solidFill>
              </a:rPr>
              <a:t>Мета уроку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-571535" y="18049"/>
            <a:ext cx="1571636" cy="6839951"/>
            <a:chOff x="-9276" y="-5651"/>
            <a:chExt cx="2126157" cy="6839951"/>
          </a:xfrm>
        </p:grpSpPr>
        <p:pic>
          <p:nvPicPr>
            <p:cNvPr id="5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124630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2502073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7730" b="2750"/>
            <a:stretch/>
          </p:blipFill>
          <p:spPr bwMode="auto">
            <a:xfrm rot="5400000">
              <a:off x="-9175" y="4708244"/>
              <a:ext cx="2135231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15749080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500166" y="2539776"/>
            <a:ext cx="6624736" cy="4318224"/>
          </a:xfrm>
        </p:spPr>
        <p:txBody>
          <a:bodyPr/>
          <a:lstStyle/>
          <a:p>
            <a:pPr marL="0" lvl="0" indent="0" algn="l">
              <a:buNone/>
            </a:pPr>
            <a:r>
              <a:rPr lang="uk-UA" sz="3200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Знати</a:t>
            </a:r>
            <a:r>
              <a:rPr lang="uk-UA" sz="32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:основну властивість пропорції.</a:t>
            </a:r>
            <a:br>
              <a:rPr lang="uk-UA" sz="32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32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2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3200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Уміти</a:t>
            </a:r>
            <a:r>
              <a:rPr lang="uk-UA" sz="32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:розв’язувати задачі на відсотки за допомогою пропорцій.</a:t>
            </a:r>
            <a:endParaRPr lang="uk-UA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475656" y="1205068"/>
            <a:ext cx="7101408" cy="1329328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uk-UA" sz="4800" b="1" u="sng" dirty="0" smtClean="0">
                <a:solidFill>
                  <a:srgbClr val="FFFF00"/>
                </a:solidFill>
              </a:rPr>
              <a:t>Завдання уроку</a:t>
            </a:r>
          </a:p>
        </p:txBody>
      </p:sp>
      <p:grpSp>
        <p:nvGrpSpPr>
          <p:cNvPr id="2" name="Группа 3"/>
          <p:cNvGrpSpPr/>
          <p:nvPr/>
        </p:nvGrpSpPr>
        <p:grpSpPr>
          <a:xfrm>
            <a:off x="-571535" y="18049"/>
            <a:ext cx="1571636" cy="6839951"/>
            <a:chOff x="-9276" y="-5651"/>
            <a:chExt cx="2126157" cy="6839951"/>
          </a:xfrm>
        </p:grpSpPr>
        <p:pic>
          <p:nvPicPr>
            <p:cNvPr id="5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124630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0666" b="2750"/>
            <a:stretch/>
          </p:blipFill>
          <p:spPr bwMode="auto">
            <a:xfrm rot="5400000">
              <a:off x="-139557" y="2502073"/>
              <a:ext cx="2377443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C:\Users\ТОЛЯ\Desktop\5555555555\201015-f0067-54343163--u3b3f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65" r="37730" b="2750"/>
            <a:stretch/>
          </p:blipFill>
          <p:spPr bwMode="auto">
            <a:xfrm rot="5400000">
              <a:off x="-9175" y="4708244"/>
              <a:ext cx="2135231" cy="2116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15749080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 build="p"/>
    </p:bldLst>
  </p:timing>
</p:sld>
</file>

<file path=ppt/theme/theme1.xml><?xml version="1.0" encoding="utf-8"?>
<a:theme xmlns:a="http://schemas.openxmlformats.org/drawingml/2006/main" name="Презентация-укр-13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Презентация-укр-13</Template>
  <TotalTime>1339</TotalTime>
  <Words>505</Words>
  <Application>Microsoft Office PowerPoint</Application>
  <PresentationFormat>Экран (4:3)</PresentationFormat>
  <Paragraphs>76</Paragraphs>
  <Slides>24</Slides>
  <Notes>1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Презентация-укр-13</vt:lpstr>
      <vt:lpstr>УРОК</vt:lpstr>
      <vt:lpstr>Слайд 2</vt:lpstr>
      <vt:lpstr>Задача №2</vt:lpstr>
      <vt:lpstr>Математична розминка</vt:lpstr>
      <vt:lpstr>Сформулюйте основну властивість пропорції.     </vt:lpstr>
      <vt:lpstr>Слайд 6</vt:lpstr>
      <vt:lpstr>Тема уроку:   ВІДСОТКОВІ РОЗРАХУНКИ </vt:lpstr>
      <vt:lpstr>Повторити види задач на відсотки, способи їх розв’язання; доповнити знання алгоритмом розв’язування задач на відсотки за допомогою пропорцій.  </vt:lpstr>
      <vt:lpstr>Знати:основну властивість пропорції.  Уміти:розв’язувати задачі на відсотки за допомогою пропорцій.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Дякую за урок!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Гость</dc:creator>
  <cp:lastModifiedBy>СЕРЖ</cp:lastModifiedBy>
  <cp:revision>130</cp:revision>
  <dcterms:created xsi:type="dcterms:W3CDTF">2015-11-20T11:14:50Z</dcterms:created>
  <dcterms:modified xsi:type="dcterms:W3CDTF">2017-08-16T14:07:04Z</dcterms:modified>
</cp:coreProperties>
</file>