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4" r:id="rId3"/>
  </p:sldMasterIdLst>
  <p:notesMasterIdLst>
    <p:notesMasterId r:id="rId17"/>
  </p:notesMasterIdLst>
  <p:sldIdLst>
    <p:sldId id="258" r:id="rId4"/>
    <p:sldId id="260" r:id="rId5"/>
    <p:sldId id="259" r:id="rId6"/>
    <p:sldId id="262" r:id="rId7"/>
    <p:sldId id="264" r:id="rId8"/>
    <p:sldId id="263" r:id="rId9"/>
    <p:sldId id="265" r:id="rId10"/>
    <p:sldId id="269" r:id="rId11"/>
    <p:sldId id="268" r:id="rId12"/>
    <p:sldId id="270" r:id="rId13"/>
    <p:sldId id="266" r:id="rId14"/>
    <p:sldId id="267" r:id="rId15"/>
    <p:sldId id="26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38" autoAdjust="0"/>
  </p:normalViewPr>
  <p:slideViewPr>
    <p:cSldViewPr snapToGrid="0">
      <p:cViewPr varScale="1">
        <p:scale>
          <a:sx n="73" d="100"/>
          <a:sy n="73" d="100"/>
        </p:scale>
        <p:origin x="77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39D229-A007-40EA-BF50-F2C27803FCB1}" type="datetimeFigureOut">
              <a:rPr lang="ru-RU" smtClean="0"/>
              <a:t>24.10.2016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AA4A6-0230-4A05-A743-D70C30555F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031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AA4A6-0230-4A05-A743-D70C30555F5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003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F1BB-D2C4-4763-90E3-D6CD54464035}" type="datetimeFigureOut">
              <a:rPr lang="ru-RU" smtClean="0"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972D7-FA35-46F3-A9FA-36ECEF6A0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716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F1BB-D2C4-4763-90E3-D6CD54464035}" type="datetimeFigureOut">
              <a:rPr lang="ru-RU" smtClean="0"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972D7-FA35-46F3-A9FA-36ECEF6A0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582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F1BB-D2C4-4763-90E3-D6CD54464035}" type="datetimeFigureOut">
              <a:rPr lang="ru-RU" smtClean="0"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972D7-FA35-46F3-A9FA-36ECEF6A0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6629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" y="1422400"/>
            <a:ext cx="12196233" cy="5435600"/>
            <a:chOff x="0" y="896"/>
            <a:chExt cx="5762" cy="3424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14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4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4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4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4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4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4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4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5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5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5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5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5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7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4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5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6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7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8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9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0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1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2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3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4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7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0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1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2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3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5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6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7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8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9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0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1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2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3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4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6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7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8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9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0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1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2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3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4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5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6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7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8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9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0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1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2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3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4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6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7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9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0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1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2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3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4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5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6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7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8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9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0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1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2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3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4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5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6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7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8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9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0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1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2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3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4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5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6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7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8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9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0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1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2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3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4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5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6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7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8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9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0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1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2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3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4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5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6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7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8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9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0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1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2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3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4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5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6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7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8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9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0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1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2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3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4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5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6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7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8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9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40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41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</p:grpSp>
      </p:grpSp>
      <p:sp>
        <p:nvSpPr>
          <p:cNvPr id="69785" name="Rectangle 153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768476"/>
            <a:ext cx="103632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9786" name="Rectangle 15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55" name="Rectangle 155"/>
          <p:cNvSpPr>
            <a:spLocks noGrp="1" noChangeArrowheads="1"/>
          </p:cNvSpPr>
          <p:nvPr>
            <p:ph type="dt" sz="quarter" idx="10"/>
          </p:nvPr>
        </p:nvSpPr>
        <p:spPr>
          <a:xfrm>
            <a:off x="406400" y="6248400"/>
            <a:ext cx="3048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56" name="Rectangle 156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57" name="Rectangle 15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3048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9D562C0-873D-47AB-9A28-A535BD606AFD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9066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CBA30BC-6211-4EE6-99A8-E6E32D73E249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4723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AC75168-F075-4FA7-8A68-B5180C97C270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7445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02168" y="1600200"/>
            <a:ext cx="5592233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1" y="1600200"/>
            <a:ext cx="5592233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FBC56D6-6B49-41D0-B48D-C60B3FD24E16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4088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B142615-D098-44A3-BBB0-2E33D808F753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7539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2AB8DE5-14A2-43C4-B789-5C41DFB77524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2554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56DCD3D-EB15-4AB4-977F-75D9D16F6D7D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7008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9985BF5-8F6D-46D1-A438-12A9B0752DBC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962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F1BB-D2C4-4763-90E3-D6CD54464035}" type="datetimeFigureOut">
              <a:rPr lang="ru-RU" smtClean="0"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972D7-FA35-46F3-A9FA-36ECEF6A0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772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E842185-45B0-4707-BB90-65AEB3E41CD9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2418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7958CA8-2C2B-4E6A-8F62-B5FC6082C06F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891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942918" y="228601"/>
            <a:ext cx="2846916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02167" y="228601"/>
            <a:ext cx="8337551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9FC4D4B-1FD9-4FD6-AA8D-0E5D9F64ACC5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7512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167" y="228600"/>
            <a:ext cx="11387667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02167" y="1600200"/>
            <a:ext cx="11387667" cy="449897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0726612-4DBB-4EFA-B88D-8AF818B4C8F1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2393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167" y="228600"/>
            <a:ext cx="11387667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02167" y="1600200"/>
            <a:ext cx="11387667" cy="2173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02167" y="3925889"/>
            <a:ext cx="11387667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F2D0306-6351-47BF-904B-FD5DB3C63128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4473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" y="1422400"/>
            <a:ext cx="12196233" cy="5435600"/>
            <a:chOff x="0" y="896"/>
            <a:chExt cx="5762" cy="3424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14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4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4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4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4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4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4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4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5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5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5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5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5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7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4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5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6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7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8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9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0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1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2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3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4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7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0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1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2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3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5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6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7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8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9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0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1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2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3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4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6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7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8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9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0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1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2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3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4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5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6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7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8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9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0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1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2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3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4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6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7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9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0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1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2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3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4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5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6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7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8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9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0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1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2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3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4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5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6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7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8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9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0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1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2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3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4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5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6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7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8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9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0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1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2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3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4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5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6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7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8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09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0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1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2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3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4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5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6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7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8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9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0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1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2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3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4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5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6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7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8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29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0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1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2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3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4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5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6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7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8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9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40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41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</p:grpSp>
      </p:grpSp>
      <p:sp>
        <p:nvSpPr>
          <p:cNvPr id="69785" name="Rectangle 153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768476"/>
            <a:ext cx="103632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9786" name="Rectangle 15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55" name="Rectangle 155"/>
          <p:cNvSpPr>
            <a:spLocks noGrp="1" noChangeArrowheads="1"/>
          </p:cNvSpPr>
          <p:nvPr>
            <p:ph type="dt" sz="quarter" idx="10"/>
          </p:nvPr>
        </p:nvSpPr>
        <p:spPr>
          <a:xfrm>
            <a:off x="406400" y="6248400"/>
            <a:ext cx="3048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56" name="Rectangle 156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57" name="Rectangle 15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3048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9D562C0-873D-47AB-9A28-A535BD606AFD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553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CBA30BC-6211-4EE6-99A8-E6E32D73E249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6840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AC75168-F075-4FA7-8A68-B5180C97C270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5986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02168" y="1600200"/>
            <a:ext cx="5592233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1" y="1600200"/>
            <a:ext cx="5592233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FBC56D6-6B49-41D0-B48D-C60B3FD24E16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9005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B142615-D098-44A3-BBB0-2E33D808F753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005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F1BB-D2C4-4763-90E3-D6CD54464035}" type="datetimeFigureOut">
              <a:rPr lang="ru-RU" smtClean="0"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972D7-FA35-46F3-A9FA-36ECEF6A0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97554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2AB8DE5-14A2-43C4-B789-5C41DFB77524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1104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56DCD3D-EB15-4AB4-977F-75D9D16F6D7D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4664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9985BF5-8F6D-46D1-A438-12A9B0752DBC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4332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E842185-45B0-4707-BB90-65AEB3E41CD9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5580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7958CA8-2C2B-4E6A-8F62-B5FC6082C06F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66507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942918" y="228601"/>
            <a:ext cx="2846916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02167" y="228601"/>
            <a:ext cx="8337551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9FC4D4B-1FD9-4FD6-AA8D-0E5D9F64ACC5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69577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167" y="228600"/>
            <a:ext cx="11387667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02167" y="1600200"/>
            <a:ext cx="11387667" cy="449897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0726612-4DBB-4EFA-B88D-8AF818B4C8F1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7716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167" y="228600"/>
            <a:ext cx="11387667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02167" y="1600200"/>
            <a:ext cx="11387667" cy="2173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02167" y="3925889"/>
            <a:ext cx="11387667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F2D0306-6351-47BF-904B-FD5DB3C63128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12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F1BB-D2C4-4763-90E3-D6CD54464035}" type="datetimeFigureOut">
              <a:rPr lang="ru-RU" smtClean="0"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972D7-FA35-46F3-A9FA-36ECEF6A0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015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F1BB-D2C4-4763-90E3-D6CD54464035}" type="datetimeFigureOut">
              <a:rPr lang="ru-RU" smtClean="0"/>
              <a:t>24.10.2016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972D7-FA35-46F3-A9FA-36ECEF6A0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547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F1BB-D2C4-4763-90E3-D6CD54464035}" type="datetimeFigureOut">
              <a:rPr lang="ru-RU" smtClean="0"/>
              <a:t>24.10.2016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972D7-FA35-46F3-A9FA-36ECEF6A0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985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F1BB-D2C4-4763-90E3-D6CD54464035}" type="datetimeFigureOut">
              <a:rPr lang="ru-RU" smtClean="0"/>
              <a:t>24.10.2016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972D7-FA35-46F3-A9FA-36ECEF6A0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143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F1BB-D2C4-4763-90E3-D6CD54464035}" type="datetimeFigureOut">
              <a:rPr lang="ru-RU" smtClean="0"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972D7-FA35-46F3-A9FA-36ECEF6A0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68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F1BB-D2C4-4763-90E3-D6CD54464035}" type="datetimeFigureOut">
              <a:rPr lang="ru-RU" smtClean="0"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972D7-FA35-46F3-A9FA-36ECEF6A0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106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33F1BB-D2C4-4763-90E3-D6CD54464035}" type="datetimeFigureOut">
              <a:rPr lang="ru-RU" smtClean="0"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C972D7-FA35-46F3-A9FA-36ECEF6A0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419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EEDCCA"/>
            </a:gs>
            <a:gs pos="100000">
              <a:srgbClr val="996633">
                <a:alpha val="83136"/>
              </a:srgb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" y="1422400"/>
            <a:ext cx="12196233" cy="5435600"/>
            <a:chOff x="0" y="896"/>
            <a:chExt cx="5762" cy="3424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6861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1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1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1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1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1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1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1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2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2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2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2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2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033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68626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27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28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29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30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31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32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33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34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35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36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37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38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39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40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41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42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43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44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45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46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47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48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49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50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51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52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53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54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55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56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57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58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59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60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61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62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63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64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65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66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67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68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69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70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71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72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73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74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75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76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77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78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79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80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81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82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83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84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85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86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87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88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89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90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91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92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93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94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95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96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97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98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99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00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01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02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03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04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05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06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07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08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09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10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11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12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13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14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15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16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17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18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19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20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21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22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23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24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25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26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27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28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29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30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31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32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33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34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35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36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37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38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39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40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41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42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43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44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45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46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47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48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49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50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51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52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53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54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55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56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57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58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59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60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</p:grpSp>
      </p:grpSp>
      <p:sp>
        <p:nvSpPr>
          <p:cNvPr id="68761" name="Rectangle 15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02167" y="228600"/>
            <a:ext cx="113876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8762" name="Rectangle 15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8763" name="Rectangle 15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8764" name="Rectangle 15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1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C5EE560-F40D-48E1-B87F-CDBFBD18EBEC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68765" name="Rectangle 157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402167" y="1600200"/>
            <a:ext cx="11387667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18800330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EEDCCA"/>
            </a:gs>
            <a:gs pos="100000">
              <a:srgbClr val="996633">
                <a:alpha val="83136"/>
              </a:srgb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" y="1422400"/>
            <a:ext cx="12196233" cy="5435600"/>
            <a:chOff x="0" y="896"/>
            <a:chExt cx="5762" cy="3424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6861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1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1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1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1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1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1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1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2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2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2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2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2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033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68626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27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28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29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30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31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32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33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34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35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36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37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38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39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40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41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42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43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44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45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46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47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48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49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50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51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52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53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54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55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56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57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58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59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60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61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62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63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64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65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66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67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68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69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70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71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72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73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74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75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76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77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78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79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80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81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82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83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84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85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86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87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88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89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90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91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92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93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94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95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96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97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98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699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00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01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02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03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04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05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06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07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08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09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10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11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12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13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14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15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16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17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18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19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20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21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22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23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24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25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26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27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28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29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30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31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32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33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34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35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36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37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38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39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40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41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42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43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44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45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46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47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48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49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50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51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52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53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54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55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56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57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58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59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760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</p:grpSp>
      </p:grpSp>
      <p:sp>
        <p:nvSpPr>
          <p:cNvPr id="68761" name="Rectangle 15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02167" y="228600"/>
            <a:ext cx="113876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8762" name="Rectangle 15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8763" name="Rectangle 15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8764" name="Rectangle 15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1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C5EE560-F40D-48E1-B87F-CDBFBD18EBEC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68765" name="Rectangle 157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402167" y="1600200"/>
            <a:ext cx="11387667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88143786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909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916" y="2259624"/>
            <a:ext cx="10817469" cy="15032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        </a:t>
            </a:r>
            <a:r>
              <a:rPr lang="uk-UA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Нумерація шестицифрових чисел</a:t>
            </a:r>
            <a:br>
              <a:rPr lang="uk-UA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межах 200 000. Повторення ділення на </a:t>
            </a:r>
            <a:br>
              <a:rPr lang="uk-UA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одноцифрове число</a:t>
            </a:r>
            <a:endParaRPr lang="ru-RU" sz="4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07" y="3931666"/>
            <a:ext cx="5200339" cy="292633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2802" y="96645"/>
            <a:ext cx="2014722" cy="3348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05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Char char="►"/>
              <a:defRPr/>
            </a:pPr>
            <a:endParaRPr lang="ru-RU"/>
          </a:p>
        </p:txBody>
      </p:sp>
      <p:sp>
        <p:nvSpPr>
          <p:cNvPr id="12292" name="WordArt 4"/>
          <p:cNvSpPr>
            <a:spLocks noChangeArrowheads="1" noChangeShapeType="1" noTextEdit="1"/>
          </p:cNvSpPr>
          <p:nvPr/>
        </p:nvSpPr>
        <p:spPr bwMode="auto">
          <a:xfrm rot="402353">
            <a:off x="4446588" y="1120776"/>
            <a:ext cx="5378450" cy="2035175"/>
          </a:xfrm>
          <a:prstGeom prst="rect">
            <a:avLst/>
          </a:prstGeom>
        </p:spPr>
        <p:txBody>
          <a:bodyPr wrap="none" fromWordArt="1">
            <a:prstTxWarp prst="textCurveDown">
              <a:avLst>
                <a:gd name="adj" fmla="val 25569"/>
              </a:avLst>
            </a:prstTxWarp>
            <a:scene3d>
              <a:camera prst="legacyObliqueTopRight">
                <a:rot lat="20999976" lon="0" rev="0"/>
              </a:camera>
              <a:lightRig rig="legacyFlat3" dir="b"/>
            </a:scene3d>
            <a:sp3d extrusionH="430200" prstMaterial="legacyMatte">
              <a:extrusionClr>
                <a:srgbClr val="663300"/>
              </a:extrusionClr>
              <a:contourClr>
                <a:srgbClr val="FFFF00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latin typeface="Comic Sans MS" panose="030F0702030302020204" pitchFamily="66" charset="0"/>
              </a:rPr>
              <a:t>Путешествие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latin typeface="Comic Sans MS" panose="030F0702030302020204" pitchFamily="66" charset="0"/>
              </a:rPr>
              <a:t>   во времени</a:t>
            </a:r>
          </a:p>
        </p:txBody>
      </p:sp>
      <p:pic>
        <p:nvPicPr>
          <p:cNvPr id="12293" name="Picture 17" descr="29011"/>
          <p:cNvPicPr>
            <a:picLocks noChangeAspect="1" noChangeArrowheads="1"/>
          </p:cNvPicPr>
          <p:nvPr/>
        </p:nvPicPr>
        <p:blipFill>
          <a:blip r:embed="rId2" cstate="print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0" t="19075" r="11459" b="3305"/>
          <a:stretch>
            <a:fillRect/>
          </a:stretch>
        </p:blipFill>
        <p:spPr bwMode="auto">
          <a:xfrm>
            <a:off x="5240339" y="3657601"/>
            <a:ext cx="4916487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771900" y="247651"/>
            <a:ext cx="506253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dirty="0">
                <a:solidFill>
                  <a:srgbClr val="C00000"/>
                </a:solidFill>
                <a:latin typeface="Tahoma" panose="020B0604030504040204" pitchFamily="34" charset="0"/>
              </a:rPr>
              <a:t>Прочитай   числа</a:t>
            </a:r>
            <a:r>
              <a:rPr lang="uk-UA" dirty="0">
                <a:solidFill>
                  <a:srgbClr val="DADADA">
                    <a:lumMod val="10000"/>
                  </a:srgbClr>
                </a:solidFill>
                <a:latin typeface="Tahoma" panose="020B0604030504040204" pitchFamily="34" charset="0"/>
              </a:rPr>
              <a:t>.</a:t>
            </a:r>
            <a:endParaRPr lang="ru-RU" dirty="0">
              <a:solidFill>
                <a:srgbClr val="DADADA">
                  <a:lumMod val="10000"/>
                </a:srgbClr>
              </a:solidFill>
              <a:latin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09750" y="1733551"/>
            <a:ext cx="885825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dirty="0">
                <a:solidFill>
                  <a:srgbClr val="008080">
                    <a:lumMod val="50000"/>
                  </a:srgbClr>
                </a:solidFill>
                <a:latin typeface="Tahoma" panose="020B0604030504040204" pitchFamily="34" charset="0"/>
              </a:rPr>
              <a:t>12 063, 106 727, 30 009, 485 226</a:t>
            </a:r>
            <a:endParaRPr lang="ru-RU" sz="3600" b="1" dirty="0">
              <a:solidFill>
                <a:srgbClr val="008080">
                  <a:lumMod val="50000"/>
                </a:srgbClr>
              </a:solidFill>
              <a:latin typeface="Tahom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09750" y="3028950"/>
            <a:ext cx="8858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200" b="1" dirty="0">
                <a:solidFill>
                  <a:srgbClr val="008080">
                    <a:lumMod val="50000"/>
                  </a:srgbClr>
                </a:solidFill>
                <a:latin typeface="Tahoma" panose="020B0604030504040204" pitchFamily="34" charset="0"/>
              </a:rPr>
              <a:t>396 824, 157 340, 25 571, 630 748</a:t>
            </a:r>
            <a:endParaRPr lang="ru-RU" sz="3200" b="1" dirty="0">
              <a:solidFill>
                <a:srgbClr val="008080">
                  <a:lumMod val="50000"/>
                </a:srgbClr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421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041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2166" y="180487"/>
            <a:ext cx="10515600" cy="1325563"/>
          </a:xfrm>
        </p:spPr>
        <p:txBody>
          <a:bodyPr/>
          <a:lstStyle/>
          <a:p>
            <a:r>
              <a:rPr lang="uk-UA" dirty="0" smtClean="0"/>
              <a:t>              </a:t>
            </a:r>
            <a:r>
              <a:rPr lang="uk-UA" b="1" dirty="0" smtClean="0">
                <a:solidFill>
                  <a:srgbClr val="FF0000"/>
                </a:solidFill>
              </a:rPr>
              <a:t>Задача 253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28207"/>
            <a:ext cx="1888251" cy="29759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20108" y="1776046"/>
            <a:ext cx="45895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/>
              <a:t>Груші – ¼</a:t>
            </a:r>
          </a:p>
          <a:p>
            <a:r>
              <a:rPr lang="uk-UA" sz="4400" b="1" dirty="0" smtClean="0"/>
              <a:t> </a:t>
            </a:r>
            <a:endParaRPr lang="ru-RU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58208" y="2635228"/>
            <a:ext cx="3437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/>
              <a:t>Яблуні – 1/3</a:t>
            </a:r>
            <a:endParaRPr lang="ru-RU" sz="4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725615" y="3404669"/>
            <a:ext cx="43082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/>
              <a:t>Сливи - ?, решту</a:t>
            </a:r>
            <a:endParaRPr lang="ru-RU" sz="4400" b="1" dirty="0"/>
          </a:p>
        </p:txBody>
      </p:sp>
      <p:sp>
        <p:nvSpPr>
          <p:cNvPr id="10" name="Правая фигурная скобка 9"/>
          <p:cNvSpPr/>
          <p:nvPr/>
        </p:nvSpPr>
        <p:spPr>
          <a:xfrm>
            <a:off x="6901962" y="1837592"/>
            <a:ext cx="589084" cy="242667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91045" y="2919046"/>
            <a:ext cx="36186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/>
              <a:t>864 дерева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391765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041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4099" y="1182810"/>
            <a:ext cx="8965224" cy="1252660"/>
          </a:xfrm>
        </p:spPr>
        <p:txBody>
          <a:bodyPr/>
          <a:lstStyle/>
          <a:p>
            <a:r>
              <a:rPr lang="uk-UA" dirty="0" smtClean="0"/>
              <a:t>               </a:t>
            </a:r>
            <a:r>
              <a:rPr lang="uk-UA" b="1" dirty="0" smtClean="0"/>
              <a:t>Розв</a:t>
            </a:r>
            <a:r>
              <a:rPr lang="en-US" b="1" dirty="0" smtClean="0"/>
              <a:t>’</a:t>
            </a:r>
            <a:r>
              <a:rPr lang="uk-UA" b="1" dirty="0" smtClean="0"/>
              <a:t>язання</a:t>
            </a:r>
            <a:endParaRPr lang="ru-RU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65" y="3682022"/>
            <a:ext cx="1888251" cy="297595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24099" y="2176131"/>
            <a:ext cx="8634047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1). 864 : 4 = </a:t>
            </a:r>
            <a:r>
              <a:rPr lang="uk-UA" sz="3200" b="1" dirty="0" smtClean="0"/>
              <a:t>216 </a:t>
            </a:r>
            <a:r>
              <a:rPr lang="uk-UA" sz="3200" b="1" dirty="0" smtClean="0"/>
              <a:t>(д.) – росло груш;</a:t>
            </a:r>
          </a:p>
          <a:p>
            <a:r>
              <a:rPr lang="uk-UA" sz="3200" b="1" dirty="0" smtClean="0"/>
              <a:t>2). 864 : 3 = 288 (д.) – росло яблунь;</a:t>
            </a:r>
          </a:p>
          <a:p>
            <a:r>
              <a:rPr lang="uk-UA" sz="3200" b="1" dirty="0" smtClean="0"/>
              <a:t>3). </a:t>
            </a:r>
            <a:r>
              <a:rPr lang="uk-UA" sz="3200" b="1" dirty="0" smtClean="0"/>
              <a:t>216 </a:t>
            </a:r>
            <a:r>
              <a:rPr lang="uk-UA" sz="3200" b="1" dirty="0" smtClean="0"/>
              <a:t>+ 288 = </a:t>
            </a:r>
            <a:r>
              <a:rPr lang="uk-UA" sz="3200" b="1" dirty="0" smtClean="0"/>
              <a:t>504 </a:t>
            </a:r>
            <a:r>
              <a:rPr lang="uk-UA" sz="3200" b="1" dirty="0" smtClean="0"/>
              <a:t>(д.) – разом груш і яблунь;</a:t>
            </a:r>
          </a:p>
          <a:p>
            <a:r>
              <a:rPr lang="uk-UA" sz="3200" b="1" dirty="0" smtClean="0"/>
              <a:t>4). 864 – </a:t>
            </a:r>
            <a:r>
              <a:rPr lang="uk-UA" sz="3200" b="1" dirty="0" smtClean="0"/>
              <a:t>504 </a:t>
            </a:r>
            <a:r>
              <a:rPr lang="uk-UA" sz="3200" b="1" dirty="0" smtClean="0"/>
              <a:t>= </a:t>
            </a:r>
            <a:r>
              <a:rPr lang="uk-UA" sz="3200" b="1" dirty="0" smtClean="0"/>
              <a:t>360 </a:t>
            </a:r>
            <a:r>
              <a:rPr lang="uk-UA" sz="3200" b="1" dirty="0" smtClean="0"/>
              <a:t>(</a:t>
            </a:r>
            <a:r>
              <a:rPr lang="uk-UA" sz="3200" b="1" dirty="0" err="1" smtClean="0"/>
              <a:t>сл</a:t>
            </a:r>
            <a:r>
              <a:rPr lang="uk-UA" sz="3200" b="1" dirty="0" smtClean="0"/>
              <a:t>.)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324099" y="4161290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Відповідь : </a:t>
            </a:r>
            <a:r>
              <a:rPr lang="uk-UA" sz="4000" b="1" dirty="0" smtClean="0"/>
              <a:t>360 </a:t>
            </a:r>
            <a:r>
              <a:rPr lang="uk-UA" sz="4000" b="1" dirty="0" smtClean="0"/>
              <a:t>слив у саду.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91655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шаблони до презентацій з математики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405946" cy="6870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9215" y="1490540"/>
            <a:ext cx="10515600" cy="1325563"/>
          </a:xfrm>
        </p:spPr>
        <p:txBody>
          <a:bodyPr>
            <a:noAutofit/>
          </a:bodyPr>
          <a:lstStyle/>
          <a:p>
            <a:r>
              <a:rPr lang="uk-UA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Дякую за увагу!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25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713056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804" y="237148"/>
            <a:ext cx="10758854" cy="126145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                  </a:t>
            </a:r>
            <a:br>
              <a:rPr lang="uk-UA" dirty="0" smtClean="0"/>
            </a:br>
            <a:r>
              <a:rPr lang="uk-UA" dirty="0"/>
              <a:t> </a:t>
            </a:r>
            <a:r>
              <a:rPr lang="uk-UA" dirty="0" smtClean="0"/>
              <a:t>                    </a:t>
            </a:r>
            <a:r>
              <a:rPr lang="uk-UA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Усний рахунок</a:t>
            </a:r>
            <a:br>
              <a:rPr lang="uk-UA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 5    +14   +</a:t>
            </a:r>
            <a:r>
              <a:rPr lang="uk-UA" sz="5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    -56    х3   +41  :2</a:t>
            </a:r>
            <a:endParaRPr lang="ru-RU" sz="5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004" y="4697200"/>
            <a:ext cx="1318392" cy="20904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6418" y="3270860"/>
            <a:ext cx="5278771" cy="3745401"/>
          </a:xfrm>
          <a:prstGeom prst="rect">
            <a:avLst/>
          </a:prstGeom>
        </p:spPr>
      </p:pic>
      <p:sp>
        <p:nvSpPr>
          <p:cNvPr id="9" name="Овал 8"/>
          <p:cNvSpPr/>
          <p:nvPr/>
        </p:nvSpPr>
        <p:spPr>
          <a:xfrm>
            <a:off x="1581822" y="2078282"/>
            <a:ext cx="1113919" cy="109903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117605" y="2096965"/>
            <a:ext cx="1063870" cy="109903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517099" y="2047020"/>
            <a:ext cx="1055077" cy="108243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884530" y="2133172"/>
            <a:ext cx="993531" cy="1026623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229249" y="2244786"/>
            <a:ext cx="967153" cy="965077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33669" y="2050439"/>
            <a:ext cx="1125075" cy="112688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8554915" y="2244786"/>
            <a:ext cx="979331" cy="988889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0082806" y="2170814"/>
            <a:ext cx="1065789" cy="10814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трелка вправо 16"/>
          <p:cNvSpPr/>
          <p:nvPr/>
        </p:nvSpPr>
        <p:spPr>
          <a:xfrm>
            <a:off x="1384560" y="2488223"/>
            <a:ext cx="213947" cy="224204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2730909" y="2503403"/>
            <a:ext cx="423495" cy="220951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4191554" y="2465143"/>
            <a:ext cx="355861" cy="224204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5582888" y="2494493"/>
            <a:ext cx="301642" cy="165504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6904072" y="2612801"/>
            <a:ext cx="299166" cy="223105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8180343" y="2643574"/>
            <a:ext cx="363188" cy="1923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9534246" y="2659997"/>
            <a:ext cx="508034" cy="28078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11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31885"/>
            <a:ext cx="12192000" cy="69041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9331" y="2013439"/>
            <a:ext cx="11019692" cy="2857500"/>
          </a:xfrm>
        </p:spPr>
        <p:txBody>
          <a:bodyPr>
            <a:normAutofit fontScale="90000"/>
          </a:bodyPr>
          <a:lstStyle/>
          <a:p>
            <a:r>
              <a:rPr lang="uk-UA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br>
              <a:rPr lang="uk-UA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Ключі до карток :</a:t>
            </a:r>
            <a:b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Синя –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36, 10 563, 110 к.</a:t>
            </a:r>
            <a:b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Зелена – 5 000, 7, 749, 4 т.</a:t>
            </a:r>
            <a:b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Червона – 80т 009 кг, 253,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,3500.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28207"/>
            <a:ext cx="1888251" cy="29759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51992" y="316523"/>
            <a:ext cx="77372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rgbClr val="FF0000"/>
                </a:solidFill>
              </a:rPr>
              <a:t>     Отримай картку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55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041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4453" y="1"/>
            <a:ext cx="10325099" cy="78251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               </a:t>
            </a:r>
            <a:r>
              <a:rPr lang="uk-UA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Банкомат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28207"/>
            <a:ext cx="1888251" cy="2975953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4954465" y="668214"/>
            <a:ext cx="1820008" cy="87923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Початок</a:t>
            </a:r>
            <a:endParaRPr lang="ru-RU" sz="2400" b="1" dirty="0"/>
          </a:p>
        </p:txBody>
      </p:sp>
      <p:sp>
        <p:nvSpPr>
          <p:cNvPr id="4" name="Параллелограмм 3"/>
          <p:cNvSpPr/>
          <p:nvPr/>
        </p:nvSpPr>
        <p:spPr>
          <a:xfrm>
            <a:off x="4878265" y="1877157"/>
            <a:ext cx="1896208" cy="641839"/>
          </a:xfrm>
          <a:prstGeom prst="parallelogram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Ввести  а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35465" y="2741275"/>
            <a:ext cx="899746" cy="47026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: 3</a:t>
            </a:r>
            <a:endParaRPr lang="ru-RU" sz="2800" b="1" dirty="0"/>
          </a:p>
        </p:txBody>
      </p:sp>
      <p:sp>
        <p:nvSpPr>
          <p:cNvPr id="8" name="Ромб 7"/>
          <p:cNvSpPr/>
          <p:nvPr/>
        </p:nvSpPr>
        <p:spPr>
          <a:xfrm>
            <a:off x="4878265" y="3433821"/>
            <a:ext cx="1926248" cy="1037924"/>
          </a:xfrm>
          <a:prstGeom prst="diamon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а </a:t>
            </a:r>
            <a:r>
              <a:rPr lang="en-US" sz="2400" b="1" dirty="0" smtClean="0"/>
              <a:t>&gt;</a:t>
            </a:r>
            <a:r>
              <a:rPr lang="uk-UA" sz="2400" b="1" dirty="0" smtClean="0"/>
              <a:t>50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035311" y="4615962"/>
            <a:ext cx="1298332" cy="5627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а + 14</a:t>
            </a:r>
            <a:endParaRPr lang="ru-RU" sz="2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27194" y="4615962"/>
            <a:ext cx="1362807" cy="64183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а х 5</a:t>
            </a:r>
            <a:endParaRPr lang="ru-RU" sz="2800" b="1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3908597" y="3952783"/>
            <a:ext cx="9696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8" idx="3"/>
          </p:cNvCxnSpPr>
          <p:nvPr/>
        </p:nvCxnSpPr>
        <p:spPr>
          <a:xfrm>
            <a:off x="6804513" y="3952783"/>
            <a:ext cx="8799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908597" y="3952783"/>
            <a:ext cx="0" cy="66317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7684477" y="3952783"/>
            <a:ext cx="0" cy="66317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908597" y="5257800"/>
            <a:ext cx="0" cy="40444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7684477" y="5178670"/>
            <a:ext cx="0" cy="34289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908597" y="5662246"/>
            <a:ext cx="37758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7684477" y="5460023"/>
            <a:ext cx="0" cy="2022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Овал 26"/>
          <p:cNvSpPr/>
          <p:nvPr/>
        </p:nvSpPr>
        <p:spPr>
          <a:xfrm>
            <a:off x="5073161" y="5855892"/>
            <a:ext cx="1820008" cy="65063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Кінець</a:t>
            </a:r>
            <a:endParaRPr lang="ru-RU" sz="2400" b="1" dirty="0"/>
          </a:p>
        </p:txBody>
      </p:sp>
      <p:sp>
        <p:nvSpPr>
          <p:cNvPr id="28" name="Стрелка вниз 27"/>
          <p:cNvSpPr/>
          <p:nvPr/>
        </p:nvSpPr>
        <p:spPr>
          <a:xfrm>
            <a:off x="5706207" y="1576234"/>
            <a:ext cx="316523" cy="329712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>
            <a:off x="5723791" y="2542778"/>
            <a:ext cx="269631" cy="203564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низ 29"/>
          <p:cNvSpPr/>
          <p:nvPr/>
        </p:nvSpPr>
        <p:spPr>
          <a:xfrm>
            <a:off x="5683702" y="3188417"/>
            <a:ext cx="299463" cy="245497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>
            <a:off x="5740641" y="5662245"/>
            <a:ext cx="376605" cy="20060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6967398" y="3533378"/>
            <a:ext cx="60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так</a:t>
            </a:r>
            <a:endParaRPr lang="ru-RU" sz="24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4007830" y="3537616"/>
            <a:ext cx="4683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ні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60556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041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2115" y="963001"/>
            <a:ext cx="10515600" cy="1325563"/>
          </a:xfrm>
        </p:spPr>
        <p:txBody>
          <a:bodyPr/>
          <a:lstStyle/>
          <a:p>
            <a:r>
              <a:rPr lang="ru-RU" b="1" dirty="0" smtClean="0"/>
              <a:t>      1 – </a:t>
            </a:r>
            <a:r>
              <a:rPr lang="ru-RU" b="1" dirty="0" err="1" smtClean="0"/>
              <a:t>ша</a:t>
            </a:r>
            <a:r>
              <a:rPr lang="ru-RU" b="1" dirty="0" smtClean="0"/>
              <a:t> </a:t>
            </a:r>
            <a:r>
              <a:rPr lang="ru-RU" b="1" dirty="0" err="1" smtClean="0"/>
              <a:t>каса</a:t>
            </a:r>
            <a:r>
              <a:rPr lang="ru-RU" b="1" dirty="0" smtClean="0"/>
              <a:t> :  94, 250, 114.  </a:t>
            </a:r>
            <a:endParaRPr lang="ru-RU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28207"/>
            <a:ext cx="1888251" cy="297595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41937" y="2514600"/>
            <a:ext cx="80361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      2 – га </a:t>
            </a:r>
            <a:r>
              <a:rPr lang="ru-RU" sz="4400" b="1" dirty="0" err="1" smtClean="0"/>
              <a:t>каса</a:t>
            </a:r>
            <a:r>
              <a:rPr lang="ru-RU" sz="4400" b="1" dirty="0" smtClean="0"/>
              <a:t> :  104, 134, 150.</a:t>
            </a:r>
            <a:endParaRPr lang="ru-RU" sz="4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71700" y="3928207"/>
            <a:ext cx="64535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3 – </a:t>
            </a:r>
            <a:r>
              <a:rPr lang="ru-RU" sz="4400" b="1" dirty="0" err="1" smtClean="0"/>
              <a:t>тя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каса</a:t>
            </a:r>
            <a:r>
              <a:rPr lang="ru-RU" sz="4400" b="1" dirty="0" smtClean="0"/>
              <a:t> : 314, 45, 50.</a:t>
            </a:r>
            <a:endParaRPr lang="ru-RU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751992" y="85908"/>
            <a:ext cx="57501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            Перевіряємо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608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64843"/>
            <a:ext cx="12192000" cy="69041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6854" y="66186"/>
            <a:ext cx="10515600" cy="1325563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Каліграфічна хвилинка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28207"/>
            <a:ext cx="1888251" cy="297595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64069" y="225962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573823" y="1635369"/>
            <a:ext cx="88538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Краще на п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ять хвилин раніше, ніж на одну хвилину пізніше.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89285" y="3516923"/>
            <a:ext cx="7948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5   1   5    1    5    1     5      1      5      1    5   1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89285" y="4659923"/>
            <a:ext cx="502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lain" startAt="51"/>
            </a:pP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286000" y="4185138"/>
            <a:ext cx="4932485" cy="1037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55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041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8251" y="1191602"/>
            <a:ext cx="10515600" cy="1325563"/>
          </a:xfrm>
        </p:spPr>
        <p:txBody>
          <a:bodyPr>
            <a:normAutofit/>
          </a:bodyPr>
          <a:lstStyle/>
          <a:p>
            <a:r>
              <a:rPr lang="uk-UA" sz="5400" b="1" dirty="0" smtClean="0"/>
              <a:t>99 999 + 1 = 100 000</a:t>
            </a:r>
            <a:endParaRPr lang="ru-RU" sz="54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28207"/>
            <a:ext cx="1888251" cy="29759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83777" y="2517165"/>
            <a:ext cx="55479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/>
              <a:t>100 000 + 1 = 100 001</a:t>
            </a:r>
          </a:p>
          <a:p>
            <a:r>
              <a:rPr lang="uk-UA" sz="4400" b="1" dirty="0" smtClean="0"/>
              <a:t>100 000 + 2 = 100 002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91697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4508500" y="742951"/>
            <a:ext cx="5321300" cy="1166813"/>
          </a:xfrm>
        </p:spPr>
        <p:txBody>
          <a:bodyPr/>
          <a:lstStyle/>
          <a:p>
            <a:pPr eaLnBrk="1" hangingPunct="1">
              <a:defRPr/>
            </a:pPr>
            <a:endParaRPr lang="ru-RU" sz="4800" dirty="0"/>
          </a:p>
        </p:txBody>
      </p:sp>
      <p:sp>
        <p:nvSpPr>
          <p:cNvPr id="2064" name="Rectangle 16"/>
          <p:cNvSpPr>
            <a:spLocks noGrp="1" noChangeArrowheads="1"/>
          </p:cNvSpPr>
          <p:nvPr>
            <p:ph type="subTitle" sz="quarter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8196" name="WordArt 4"/>
          <p:cNvSpPr>
            <a:spLocks noChangeArrowheads="1" noChangeShapeType="1" noTextEdit="1"/>
          </p:cNvSpPr>
          <p:nvPr/>
        </p:nvSpPr>
        <p:spPr bwMode="auto">
          <a:xfrm rot="402353">
            <a:off x="4446588" y="1120776"/>
            <a:ext cx="5378450" cy="2035175"/>
          </a:xfrm>
          <a:prstGeom prst="rect">
            <a:avLst/>
          </a:prstGeom>
        </p:spPr>
        <p:txBody>
          <a:bodyPr wrap="none" fromWordArt="1">
            <a:prstTxWarp prst="textCurveDown">
              <a:avLst>
                <a:gd name="adj" fmla="val 25569"/>
              </a:avLst>
            </a:prstTxWarp>
            <a:scene3d>
              <a:camera prst="legacyObliqueTopRight">
                <a:rot lat="20999976" lon="0" rev="0"/>
              </a:camera>
              <a:lightRig rig="legacyFlat3" dir="b"/>
            </a:scene3d>
            <a:sp3d extrusionH="430200" prstMaterial="legacyMatte">
              <a:extrusionClr>
                <a:srgbClr val="663300"/>
              </a:extrusionClr>
              <a:contourClr>
                <a:srgbClr val="FFFF00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latin typeface="Comic Sans MS" panose="030F0702030302020204" pitchFamily="66" charset="0"/>
              </a:rPr>
              <a:t>Путешествие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latin typeface="Comic Sans MS" panose="030F0702030302020204" pitchFamily="66" charset="0"/>
              </a:rPr>
              <a:t>   во времени</a:t>
            </a:r>
          </a:p>
        </p:txBody>
      </p:sp>
      <p:pic>
        <p:nvPicPr>
          <p:cNvPr id="8197" name="Picture 17" descr="29011"/>
          <p:cNvPicPr>
            <a:picLocks noChangeAspect="1" noChangeArrowheads="1"/>
          </p:cNvPicPr>
          <p:nvPr/>
        </p:nvPicPr>
        <p:blipFill>
          <a:blip r:embed="rId2" cstate="print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0" t="19075" r="11459" b="3305"/>
          <a:stretch>
            <a:fillRect/>
          </a:stretch>
        </p:blipFill>
        <p:spPr bwMode="auto">
          <a:xfrm>
            <a:off x="5240339" y="3657601"/>
            <a:ext cx="4916487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113"/>
          <p:cNvSpPr txBox="1">
            <a:spLocks noRot="1" noChangeArrowheads="1"/>
          </p:cNvSpPr>
          <p:nvPr/>
        </p:nvSpPr>
        <p:spPr bwMode="auto">
          <a:xfrm>
            <a:off x="2055814" y="1704975"/>
            <a:ext cx="8080375" cy="1143000"/>
          </a:xfrm>
          <a:prstGeom prst="rect">
            <a:avLst/>
          </a:prstGeom>
          <a:solidFill>
            <a:srgbClr val="FCF9F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663300"/>
            </a:outerShdw>
          </a:effectLst>
        </p:spPr>
        <p:txBody>
          <a:bodyPr anchor="b" anchorCtr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6600" b="1" ker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/>
              </a:rPr>
              <a:t>4    6    5    9    8   0</a:t>
            </a:r>
            <a:r>
              <a:rPr lang="ru-RU" sz="4000" ker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/>
              </a:rPr>
              <a:t> </a:t>
            </a:r>
            <a:endParaRPr lang="ru-RU" sz="4000" kern="0" dirty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/>
            </a:endParaRPr>
          </a:p>
        </p:txBody>
      </p:sp>
      <p:graphicFrame>
        <p:nvGraphicFramePr>
          <p:cNvPr id="8" name="Group 122"/>
          <p:cNvGraphicFramePr>
            <a:graphicFrameLocks/>
          </p:cNvGraphicFramePr>
          <p:nvPr/>
        </p:nvGraphicFramePr>
        <p:xfrm>
          <a:off x="6096000" y="3179764"/>
          <a:ext cx="4014788" cy="890587"/>
        </p:xfrm>
        <a:graphic>
          <a:graphicData uri="http://schemas.openxmlformats.org/drawingml/2006/table">
            <a:tbl>
              <a:tblPr/>
              <a:tblGrid>
                <a:gridCol w="1338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82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90587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сот.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дес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.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од.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Group 123"/>
          <p:cNvGraphicFramePr>
            <a:graphicFrameLocks/>
          </p:cNvGraphicFramePr>
          <p:nvPr/>
        </p:nvGraphicFramePr>
        <p:xfrm>
          <a:off x="2054226" y="3181350"/>
          <a:ext cx="4041775" cy="895350"/>
        </p:xfrm>
        <a:graphic>
          <a:graphicData uri="http://schemas.openxmlformats.org/drawingml/2006/table">
            <a:tbl>
              <a:tblPr/>
              <a:tblGrid>
                <a:gridCol w="1347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6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77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953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сот.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дес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.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од.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Arc 116"/>
          <p:cNvSpPr>
            <a:spLocks/>
          </p:cNvSpPr>
          <p:nvPr/>
        </p:nvSpPr>
        <p:spPr bwMode="auto">
          <a:xfrm>
            <a:off x="6096000" y="1341439"/>
            <a:ext cx="3994150" cy="885825"/>
          </a:xfrm>
          <a:custGeom>
            <a:avLst/>
            <a:gdLst>
              <a:gd name="T0" fmla="*/ 2147483647 w 43200"/>
              <a:gd name="T1" fmla="*/ 2147483647 h 26233"/>
              <a:gd name="T2" fmla="*/ 2147483647 w 43200"/>
              <a:gd name="T3" fmla="*/ 2147483647 h 26233"/>
              <a:gd name="T4" fmla="*/ 2147483647 w 43200"/>
              <a:gd name="T5" fmla="*/ 2147483647 h 26233"/>
              <a:gd name="T6" fmla="*/ 0 60000 65536"/>
              <a:gd name="T7" fmla="*/ 0 60000 65536"/>
              <a:gd name="T8" fmla="*/ 0 60000 65536"/>
              <a:gd name="T9" fmla="*/ 0 w 43200"/>
              <a:gd name="T10" fmla="*/ 0 h 26233"/>
              <a:gd name="T11" fmla="*/ 43200 w 43200"/>
              <a:gd name="T12" fmla="*/ 26233 h 2623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6233" fill="none" extrusionOk="0">
                <a:moveTo>
                  <a:pt x="502" y="26233"/>
                </a:moveTo>
                <a:cubicBezTo>
                  <a:pt x="168" y="24711"/>
                  <a:pt x="0" y="2315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2655"/>
                  <a:pt x="43122" y="23709"/>
                  <a:pt x="42968" y="24752"/>
                </a:cubicBezTo>
              </a:path>
              <a:path w="43200" h="26233" stroke="0" extrusionOk="0">
                <a:moveTo>
                  <a:pt x="502" y="26233"/>
                </a:moveTo>
                <a:cubicBezTo>
                  <a:pt x="168" y="24711"/>
                  <a:pt x="0" y="2315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2655"/>
                  <a:pt x="43122" y="23709"/>
                  <a:pt x="42968" y="24752"/>
                </a:cubicBezTo>
                <a:lnTo>
                  <a:pt x="21600" y="21600"/>
                </a:lnTo>
                <a:close/>
              </a:path>
            </a:pathLst>
          </a:cu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uk-UA" altLang="ru-RU">
              <a:solidFill>
                <a:srgbClr val="FFFFFF"/>
              </a:solidFill>
            </a:endParaRPr>
          </a:p>
        </p:txBody>
      </p:sp>
      <p:sp>
        <p:nvSpPr>
          <p:cNvPr id="11" name="Arc 117"/>
          <p:cNvSpPr>
            <a:spLocks/>
          </p:cNvSpPr>
          <p:nvPr/>
        </p:nvSpPr>
        <p:spPr bwMode="auto">
          <a:xfrm>
            <a:off x="2084388" y="1406526"/>
            <a:ext cx="4011612" cy="854075"/>
          </a:xfrm>
          <a:custGeom>
            <a:avLst/>
            <a:gdLst>
              <a:gd name="T0" fmla="*/ 2147483647 w 43200"/>
              <a:gd name="T1" fmla="*/ 2147483647 h 25314"/>
              <a:gd name="T2" fmla="*/ 2147483647 w 43200"/>
              <a:gd name="T3" fmla="*/ 2147483647 h 25314"/>
              <a:gd name="T4" fmla="*/ 2147483647 w 43200"/>
              <a:gd name="T5" fmla="*/ 2147483647 h 25314"/>
              <a:gd name="T6" fmla="*/ 0 60000 65536"/>
              <a:gd name="T7" fmla="*/ 0 60000 65536"/>
              <a:gd name="T8" fmla="*/ 0 60000 65536"/>
              <a:gd name="T9" fmla="*/ 0 w 43200"/>
              <a:gd name="T10" fmla="*/ 0 h 25314"/>
              <a:gd name="T11" fmla="*/ 43200 w 43200"/>
              <a:gd name="T12" fmla="*/ 25314 h 2531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5314" fill="none" extrusionOk="0">
                <a:moveTo>
                  <a:pt x="116" y="23839"/>
                </a:moveTo>
                <a:cubicBezTo>
                  <a:pt x="38" y="23095"/>
                  <a:pt x="0" y="2234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2844"/>
                  <a:pt x="43092" y="24087"/>
                  <a:pt x="42878" y="25314"/>
                </a:cubicBezTo>
              </a:path>
              <a:path w="43200" h="25314" stroke="0" extrusionOk="0">
                <a:moveTo>
                  <a:pt x="116" y="23839"/>
                </a:moveTo>
                <a:cubicBezTo>
                  <a:pt x="38" y="23095"/>
                  <a:pt x="0" y="2234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2844"/>
                  <a:pt x="43092" y="24087"/>
                  <a:pt x="42878" y="25314"/>
                </a:cubicBezTo>
                <a:lnTo>
                  <a:pt x="21600" y="21600"/>
                </a:lnTo>
                <a:close/>
              </a:path>
            </a:pathLst>
          </a:cu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uk-UA" altLang="ru-RU">
              <a:solidFill>
                <a:srgbClr val="FFFFFF"/>
              </a:solidFill>
            </a:endParaRPr>
          </a:p>
        </p:txBody>
      </p:sp>
      <p:sp>
        <p:nvSpPr>
          <p:cNvPr id="12" name="Text Box 118"/>
          <p:cNvSpPr txBox="1">
            <a:spLocks noChangeArrowheads="1"/>
          </p:cNvSpPr>
          <p:nvPr/>
        </p:nvSpPr>
        <p:spPr bwMode="auto">
          <a:xfrm>
            <a:off x="7239001" y="638176"/>
            <a:ext cx="1990725" cy="646113"/>
          </a:xfrm>
          <a:prstGeom prst="rect">
            <a:avLst/>
          </a:prstGeom>
          <a:solidFill>
            <a:srgbClr val="D9FF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600">
                <a:solidFill>
                  <a:srgbClr val="000000"/>
                </a:solidFill>
                <a:latin typeface="Comic Sans MS" panose="030F0702030302020204" pitchFamily="66" charset="0"/>
              </a:rPr>
              <a:t>одиниці</a:t>
            </a:r>
          </a:p>
        </p:txBody>
      </p:sp>
      <p:sp>
        <p:nvSpPr>
          <p:cNvPr id="13" name="Text Box 119"/>
          <p:cNvSpPr txBox="1">
            <a:spLocks noChangeArrowheads="1"/>
          </p:cNvSpPr>
          <p:nvPr/>
        </p:nvSpPr>
        <p:spPr bwMode="auto">
          <a:xfrm>
            <a:off x="3024189" y="601663"/>
            <a:ext cx="1544637" cy="646112"/>
          </a:xfrm>
          <a:prstGeom prst="rect">
            <a:avLst/>
          </a:prstGeom>
          <a:solidFill>
            <a:srgbClr val="D9FF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600">
                <a:solidFill>
                  <a:srgbClr val="000000"/>
                </a:solidFill>
                <a:latin typeface="Comic Sans MS" panose="030F0702030302020204" pitchFamily="66" charset="0"/>
              </a:rPr>
              <a:t>тисячі</a:t>
            </a:r>
          </a:p>
        </p:txBody>
      </p:sp>
      <p:sp>
        <p:nvSpPr>
          <p:cNvPr id="14" name="Rectangle 120"/>
          <p:cNvSpPr>
            <a:spLocks noChangeArrowheads="1"/>
          </p:cNvSpPr>
          <p:nvPr/>
        </p:nvSpPr>
        <p:spPr bwMode="auto">
          <a:xfrm>
            <a:off x="3276600" y="4316413"/>
            <a:ext cx="5697538" cy="2398712"/>
          </a:xfrm>
          <a:prstGeom prst="rect">
            <a:avLst/>
          </a:prstGeom>
          <a:solidFill>
            <a:srgbClr val="FFFFD9"/>
          </a:solidFill>
          <a:ln w="28575">
            <a:solidFill>
              <a:srgbClr val="462300"/>
            </a:solidFill>
            <a:miter lim="800000"/>
            <a:headEnd/>
            <a:tailEnd/>
          </a:ln>
        </p:spPr>
        <p:txBody>
          <a:bodyPr anchor="ctr"/>
          <a:lstStyle/>
          <a:p>
            <a:pPr marL="342900" indent="-3429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0000"/>
                </a:solidFill>
                <a:latin typeface="Arial" charset="0"/>
              </a:rPr>
              <a:t>	 1. 46 </a:t>
            </a:r>
            <a:r>
              <a:rPr lang="ru-RU" sz="2400" dirty="0" err="1">
                <a:solidFill>
                  <a:srgbClr val="000000"/>
                </a:solidFill>
                <a:latin typeface="Arial" charset="0"/>
              </a:rPr>
              <a:t>тисяч</a:t>
            </a:r>
            <a:r>
              <a:rPr lang="ru-RU" sz="2400" dirty="0">
                <a:solidFill>
                  <a:srgbClr val="000000"/>
                </a:solidFill>
                <a:latin typeface="Arial" charset="0"/>
              </a:rPr>
              <a:t> 598</a:t>
            </a:r>
          </a:p>
          <a:p>
            <a:pPr marL="342900" indent="-3429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0000"/>
                </a:solidFill>
                <a:latin typeface="Arial" charset="0"/>
              </a:rPr>
              <a:t>	 2. 465 </a:t>
            </a:r>
            <a:r>
              <a:rPr lang="ru-RU" sz="2400" dirty="0" err="1">
                <a:solidFill>
                  <a:srgbClr val="000000"/>
                </a:solidFill>
                <a:latin typeface="Arial" charset="0"/>
              </a:rPr>
              <a:t>тисяч</a:t>
            </a:r>
            <a:r>
              <a:rPr lang="ru-RU" sz="2400" dirty="0">
                <a:solidFill>
                  <a:srgbClr val="000000"/>
                </a:solidFill>
                <a:latin typeface="Arial" charset="0"/>
              </a:rPr>
              <a:t> 980 </a:t>
            </a:r>
            <a:r>
              <a:rPr lang="ru-RU" sz="2400" dirty="0" err="1">
                <a:solidFill>
                  <a:srgbClr val="000000"/>
                </a:solidFill>
                <a:latin typeface="Arial" charset="0"/>
              </a:rPr>
              <a:t>одиниць</a:t>
            </a:r>
            <a:endParaRPr lang="ru-RU" sz="2400" dirty="0">
              <a:solidFill>
                <a:srgbClr val="000000"/>
              </a:solidFill>
              <a:latin typeface="Arial" charset="0"/>
            </a:endParaRPr>
          </a:p>
          <a:p>
            <a:pPr marL="342900" indent="-3429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0000"/>
                </a:solidFill>
                <a:latin typeface="Arial" charset="0"/>
              </a:rPr>
              <a:t>	 3. 4 </a:t>
            </a:r>
            <a:r>
              <a:rPr lang="ru-RU" sz="2400" dirty="0" err="1">
                <a:solidFill>
                  <a:srgbClr val="000000"/>
                </a:solidFill>
                <a:latin typeface="Arial" charset="0"/>
              </a:rPr>
              <a:t>мільйони</a:t>
            </a:r>
            <a:r>
              <a:rPr lang="ru-RU" sz="2400" dirty="0">
                <a:solidFill>
                  <a:srgbClr val="000000"/>
                </a:solidFill>
                <a:latin typeface="Arial" charset="0"/>
              </a:rPr>
              <a:t> 65 </a:t>
            </a:r>
            <a:r>
              <a:rPr lang="ru-RU" sz="2400" dirty="0" err="1">
                <a:solidFill>
                  <a:srgbClr val="000000"/>
                </a:solidFill>
                <a:latin typeface="Arial" charset="0"/>
              </a:rPr>
              <a:t>тисяч</a:t>
            </a:r>
            <a:r>
              <a:rPr lang="ru-RU" sz="2400" dirty="0">
                <a:solidFill>
                  <a:srgbClr val="000000"/>
                </a:solidFill>
                <a:latin typeface="Arial" charset="0"/>
              </a:rPr>
              <a:t> 980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0000"/>
                </a:solidFill>
                <a:latin typeface="Arial" charset="0"/>
              </a:rPr>
              <a:t>	 </a:t>
            </a:r>
            <a:r>
              <a:rPr lang="ru-RU" sz="2800" dirty="0">
                <a:solidFill>
                  <a:srgbClr val="0066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4. 465 </a:t>
            </a:r>
            <a:r>
              <a:rPr lang="ru-RU" sz="2800" dirty="0" err="1">
                <a:solidFill>
                  <a:srgbClr val="0066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тисяч</a:t>
            </a:r>
            <a:r>
              <a:rPr lang="ru-RU" sz="2800" dirty="0">
                <a:solidFill>
                  <a:srgbClr val="0066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980</a:t>
            </a:r>
          </a:p>
          <a:p>
            <a:pPr marL="342900" indent="-3429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0000"/>
                </a:solidFill>
                <a:latin typeface="Arial" charset="0"/>
              </a:rPr>
              <a:t>	 5. 46 </a:t>
            </a:r>
            <a:r>
              <a:rPr lang="ru-RU" sz="2400" dirty="0" err="1">
                <a:solidFill>
                  <a:srgbClr val="000000"/>
                </a:solidFill>
                <a:latin typeface="Arial" charset="0"/>
              </a:rPr>
              <a:t>мільйонів</a:t>
            </a:r>
            <a:r>
              <a:rPr lang="ru-RU" sz="2400" dirty="0">
                <a:solidFill>
                  <a:srgbClr val="000000"/>
                </a:solidFill>
                <a:latin typeface="Arial" charset="0"/>
              </a:rPr>
              <a:t> 5 </a:t>
            </a:r>
            <a:r>
              <a:rPr lang="ru-RU" sz="2400" dirty="0" err="1">
                <a:solidFill>
                  <a:srgbClr val="000000"/>
                </a:solidFill>
                <a:latin typeface="Arial" charset="0"/>
              </a:rPr>
              <a:t>тисяч</a:t>
            </a:r>
            <a:r>
              <a:rPr lang="ru-RU" sz="2400" dirty="0">
                <a:solidFill>
                  <a:srgbClr val="000000"/>
                </a:solidFill>
                <a:latin typeface="Arial" charset="0"/>
              </a:rPr>
              <a:t> 980</a:t>
            </a:r>
          </a:p>
          <a:p>
            <a:pPr marL="342900" indent="-3429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0000"/>
                </a:solidFill>
                <a:latin typeface="Arial" charset="0"/>
              </a:rPr>
              <a:t>	 6. не знаю</a:t>
            </a:r>
          </a:p>
        </p:txBody>
      </p:sp>
    </p:spTree>
    <p:extLst>
      <p:ext uri="{BB962C8B-B14F-4D97-AF65-F5344CB8AC3E}">
        <p14:creationId xmlns:p14="http://schemas.microsoft.com/office/powerpoint/2010/main" val="220328702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 autoUpdateAnimBg="0"/>
      <p:bldP spid="13" grpId="0" animBg="1" autoUpdateAnimBg="0"/>
      <p:bldP spid="14" grpId="0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041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4445" y="1481748"/>
            <a:ext cx="10515600" cy="1325563"/>
          </a:xfrm>
        </p:spPr>
        <p:txBody>
          <a:bodyPr/>
          <a:lstStyle/>
          <a:p>
            <a:r>
              <a:rPr lang="uk-UA" b="1" dirty="0" smtClean="0"/>
              <a:t>183 248 = 100 000 + 80 000 +3000+200+40+8</a:t>
            </a:r>
            <a:endParaRPr lang="ru-RU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28207"/>
            <a:ext cx="1888251" cy="297595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30062" y="3050931"/>
            <a:ext cx="52226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/>
              <a:t>    Завдання 250</a:t>
            </a:r>
            <a:endParaRPr lang="ru-RU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294792" y="466462"/>
            <a:ext cx="91452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Розкладаємо шестицифрове число на суму розрядних</a:t>
            </a:r>
          </a:p>
          <a:p>
            <a:r>
              <a:rPr lang="uk-UA" sz="2800" b="1" dirty="0">
                <a:solidFill>
                  <a:srgbClr val="FF0000"/>
                </a:solidFill>
              </a:rPr>
              <a:t> </a:t>
            </a:r>
            <a:r>
              <a:rPr lang="uk-UA" sz="2800" b="1" dirty="0" smtClean="0">
                <a:solidFill>
                  <a:srgbClr val="FF0000"/>
                </a:solidFill>
              </a:rPr>
              <a:t>                                             доданків 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59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Граница">
  <a:themeElements>
    <a:clrScheme name="Граница 10">
      <a:dk1>
        <a:srgbClr val="7E542A"/>
      </a:dk1>
      <a:lt1>
        <a:srgbClr val="FFFFFF"/>
      </a:lt1>
      <a:dk2>
        <a:srgbClr val="008080"/>
      </a:dk2>
      <a:lt2>
        <a:srgbClr val="FFFF66"/>
      </a:lt2>
      <a:accent1>
        <a:srgbClr val="33CCCC"/>
      </a:accent1>
      <a:accent2>
        <a:srgbClr val="00CC66"/>
      </a:accent2>
      <a:accent3>
        <a:srgbClr val="AAC0C0"/>
      </a:accent3>
      <a:accent4>
        <a:srgbClr val="DADADA"/>
      </a:accent4>
      <a:accent5>
        <a:srgbClr val="ADE2E2"/>
      </a:accent5>
      <a:accent6>
        <a:srgbClr val="00B95C"/>
      </a:accent6>
      <a:hlink>
        <a:srgbClr val="CCFFCC"/>
      </a:hlink>
      <a:folHlink>
        <a:srgbClr val="FFFFCC"/>
      </a:folHlink>
    </a:clrScheme>
    <a:fontScheme name="Границ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раница 1">
        <a:dk1>
          <a:srgbClr val="00007A"/>
        </a:dk1>
        <a:lt1>
          <a:srgbClr val="FFFFFF"/>
        </a:lt1>
        <a:dk2>
          <a:srgbClr val="000066"/>
        </a:dk2>
        <a:lt2>
          <a:srgbClr val="CCECFF"/>
        </a:lt2>
        <a:accent1>
          <a:srgbClr val="6F64C2"/>
        </a:accent1>
        <a:accent2>
          <a:srgbClr val="0089BA"/>
        </a:accent2>
        <a:accent3>
          <a:srgbClr val="AAAAB8"/>
        </a:accent3>
        <a:accent4>
          <a:srgbClr val="DADADA"/>
        </a:accent4>
        <a:accent5>
          <a:srgbClr val="BBB8DD"/>
        </a:accent5>
        <a:accent6>
          <a:srgbClr val="007CA8"/>
        </a:accent6>
        <a:hlink>
          <a:srgbClr val="66CCFF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2">
        <a:dk1>
          <a:srgbClr val="5B5D6B"/>
        </a:dk1>
        <a:lt1>
          <a:srgbClr val="FFFFFF"/>
        </a:lt1>
        <a:dk2>
          <a:srgbClr val="5A5C6C"/>
        </a:dk2>
        <a:lt2>
          <a:srgbClr val="FFFFCC"/>
        </a:lt2>
        <a:accent1>
          <a:srgbClr val="9966FF"/>
        </a:accent1>
        <a:accent2>
          <a:srgbClr val="9383B3"/>
        </a:accent2>
        <a:accent3>
          <a:srgbClr val="B5B5BA"/>
        </a:accent3>
        <a:accent4>
          <a:srgbClr val="DADADA"/>
        </a:accent4>
        <a:accent5>
          <a:srgbClr val="CAB8FF"/>
        </a:accent5>
        <a:accent6>
          <a:srgbClr val="8576A2"/>
        </a:accent6>
        <a:hlink>
          <a:srgbClr val="A3C145"/>
        </a:hlink>
        <a:folHlink>
          <a:srgbClr val="6FA9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3">
        <a:dk1>
          <a:srgbClr val="86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6600"/>
        </a:accent1>
        <a:accent2>
          <a:srgbClr val="FF9933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4">
        <a:dk1>
          <a:srgbClr val="676A5C"/>
        </a:dk1>
        <a:lt1>
          <a:srgbClr val="FFFFFF"/>
        </a:lt1>
        <a:dk2>
          <a:srgbClr val="686B5D"/>
        </a:dk2>
        <a:lt2>
          <a:srgbClr val="FFFFC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E2B8AA"/>
        </a:accent5>
        <a:accent6>
          <a:srgbClr val="738F98"/>
        </a:accent6>
        <a:hlink>
          <a:srgbClr val="DDBF4F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5">
        <a:dk1>
          <a:srgbClr val="AC835E"/>
        </a:dk1>
        <a:lt1>
          <a:srgbClr val="FFFFFF"/>
        </a:lt1>
        <a:dk2>
          <a:srgbClr val="AE8764"/>
        </a:dk2>
        <a:lt2>
          <a:srgbClr val="FFFFCC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ADADA"/>
        </a:accent4>
        <a:accent5>
          <a:srgbClr val="E2B8AA"/>
        </a:accent5>
        <a:accent6>
          <a:srgbClr val="E74848"/>
        </a:accent6>
        <a:hlink>
          <a:srgbClr val="FFCC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6">
        <a:dk1>
          <a:srgbClr val="526133"/>
        </a:dk1>
        <a:lt1>
          <a:srgbClr val="FFFFFF"/>
        </a:lt1>
        <a:dk2>
          <a:srgbClr val="4E5D31"/>
        </a:dk2>
        <a:lt2>
          <a:srgbClr val="FFFFCC"/>
        </a:lt2>
        <a:accent1>
          <a:srgbClr val="99CC00"/>
        </a:accent1>
        <a:accent2>
          <a:srgbClr val="7A9505"/>
        </a:accent2>
        <a:accent3>
          <a:srgbClr val="B2B6AD"/>
        </a:accent3>
        <a:accent4>
          <a:srgbClr val="DADADA"/>
        </a:accent4>
        <a:accent5>
          <a:srgbClr val="CAE2AA"/>
        </a:accent5>
        <a:accent6>
          <a:srgbClr val="6E8704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7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BDF"/>
        </a:accent3>
        <a:accent4>
          <a:srgbClr val="000000"/>
        </a:accent4>
        <a:accent5>
          <a:srgbClr val="F3F3EE"/>
        </a:accent5>
        <a:accent6>
          <a:srgbClr val="8E9FA6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Граница 8">
        <a:dk1>
          <a:srgbClr val="007E7B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9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EEEFF"/>
        </a:accent5>
        <a:accent6>
          <a:srgbClr val="C4E7E1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Граница 10">
        <a:dk1>
          <a:srgbClr val="7E542A"/>
        </a:dk1>
        <a:lt1>
          <a:srgbClr val="FFFFFF"/>
        </a:lt1>
        <a:dk2>
          <a:srgbClr val="008080"/>
        </a:dk2>
        <a:lt2>
          <a:srgbClr val="FFFF66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11">
        <a:dk1>
          <a:srgbClr val="81562B"/>
        </a:dk1>
        <a:lt1>
          <a:srgbClr val="FFFFFF"/>
        </a:lt1>
        <a:dk2>
          <a:srgbClr val="008080"/>
        </a:dk2>
        <a:lt2>
          <a:srgbClr val="FFFF66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Граница">
  <a:themeElements>
    <a:clrScheme name="Граница 10">
      <a:dk1>
        <a:srgbClr val="7E542A"/>
      </a:dk1>
      <a:lt1>
        <a:srgbClr val="FFFFFF"/>
      </a:lt1>
      <a:dk2>
        <a:srgbClr val="008080"/>
      </a:dk2>
      <a:lt2>
        <a:srgbClr val="FFFF66"/>
      </a:lt2>
      <a:accent1>
        <a:srgbClr val="33CCCC"/>
      </a:accent1>
      <a:accent2>
        <a:srgbClr val="00CC66"/>
      </a:accent2>
      <a:accent3>
        <a:srgbClr val="AAC0C0"/>
      </a:accent3>
      <a:accent4>
        <a:srgbClr val="DADADA"/>
      </a:accent4>
      <a:accent5>
        <a:srgbClr val="ADE2E2"/>
      </a:accent5>
      <a:accent6>
        <a:srgbClr val="00B95C"/>
      </a:accent6>
      <a:hlink>
        <a:srgbClr val="CCFFCC"/>
      </a:hlink>
      <a:folHlink>
        <a:srgbClr val="FFFFCC"/>
      </a:folHlink>
    </a:clrScheme>
    <a:fontScheme name="Границ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раница 1">
        <a:dk1>
          <a:srgbClr val="00007A"/>
        </a:dk1>
        <a:lt1>
          <a:srgbClr val="FFFFFF"/>
        </a:lt1>
        <a:dk2>
          <a:srgbClr val="000066"/>
        </a:dk2>
        <a:lt2>
          <a:srgbClr val="CCECFF"/>
        </a:lt2>
        <a:accent1>
          <a:srgbClr val="6F64C2"/>
        </a:accent1>
        <a:accent2>
          <a:srgbClr val="0089BA"/>
        </a:accent2>
        <a:accent3>
          <a:srgbClr val="AAAAB8"/>
        </a:accent3>
        <a:accent4>
          <a:srgbClr val="DADADA"/>
        </a:accent4>
        <a:accent5>
          <a:srgbClr val="BBB8DD"/>
        </a:accent5>
        <a:accent6>
          <a:srgbClr val="007CA8"/>
        </a:accent6>
        <a:hlink>
          <a:srgbClr val="66CCFF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2">
        <a:dk1>
          <a:srgbClr val="5B5D6B"/>
        </a:dk1>
        <a:lt1>
          <a:srgbClr val="FFFFFF"/>
        </a:lt1>
        <a:dk2>
          <a:srgbClr val="5A5C6C"/>
        </a:dk2>
        <a:lt2>
          <a:srgbClr val="FFFFCC"/>
        </a:lt2>
        <a:accent1>
          <a:srgbClr val="9966FF"/>
        </a:accent1>
        <a:accent2>
          <a:srgbClr val="9383B3"/>
        </a:accent2>
        <a:accent3>
          <a:srgbClr val="B5B5BA"/>
        </a:accent3>
        <a:accent4>
          <a:srgbClr val="DADADA"/>
        </a:accent4>
        <a:accent5>
          <a:srgbClr val="CAB8FF"/>
        </a:accent5>
        <a:accent6>
          <a:srgbClr val="8576A2"/>
        </a:accent6>
        <a:hlink>
          <a:srgbClr val="A3C145"/>
        </a:hlink>
        <a:folHlink>
          <a:srgbClr val="6FA9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3">
        <a:dk1>
          <a:srgbClr val="86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6600"/>
        </a:accent1>
        <a:accent2>
          <a:srgbClr val="FF9933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4">
        <a:dk1>
          <a:srgbClr val="676A5C"/>
        </a:dk1>
        <a:lt1>
          <a:srgbClr val="FFFFFF"/>
        </a:lt1>
        <a:dk2>
          <a:srgbClr val="686B5D"/>
        </a:dk2>
        <a:lt2>
          <a:srgbClr val="FFFFC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E2B8AA"/>
        </a:accent5>
        <a:accent6>
          <a:srgbClr val="738F98"/>
        </a:accent6>
        <a:hlink>
          <a:srgbClr val="DDBF4F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5">
        <a:dk1>
          <a:srgbClr val="AC835E"/>
        </a:dk1>
        <a:lt1>
          <a:srgbClr val="FFFFFF"/>
        </a:lt1>
        <a:dk2>
          <a:srgbClr val="AE8764"/>
        </a:dk2>
        <a:lt2>
          <a:srgbClr val="FFFFCC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ADADA"/>
        </a:accent4>
        <a:accent5>
          <a:srgbClr val="E2B8AA"/>
        </a:accent5>
        <a:accent6>
          <a:srgbClr val="E74848"/>
        </a:accent6>
        <a:hlink>
          <a:srgbClr val="FFCC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6">
        <a:dk1>
          <a:srgbClr val="526133"/>
        </a:dk1>
        <a:lt1>
          <a:srgbClr val="FFFFFF"/>
        </a:lt1>
        <a:dk2>
          <a:srgbClr val="4E5D31"/>
        </a:dk2>
        <a:lt2>
          <a:srgbClr val="FFFFCC"/>
        </a:lt2>
        <a:accent1>
          <a:srgbClr val="99CC00"/>
        </a:accent1>
        <a:accent2>
          <a:srgbClr val="7A9505"/>
        </a:accent2>
        <a:accent3>
          <a:srgbClr val="B2B6AD"/>
        </a:accent3>
        <a:accent4>
          <a:srgbClr val="DADADA"/>
        </a:accent4>
        <a:accent5>
          <a:srgbClr val="CAE2AA"/>
        </a:accent5>
        <a:accent6>
          <a:srgbClr val="6E8704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7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BDF"/>
        </a:accent3>
        <a:accent4>
          <a:srgbClr val="000000"/>
        </a:accent4>
        <a:accent5>
          <a:srgbClr val="F3F3EE"/>
        </a:accent5>
        <a:accent6>
          <a:srgbClr val="8E9FA6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Граница 8">
        <a:dk1>
          <a:srgbClr val="007E7B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9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EEEFF"/>
        </a:accent5>
        <a:accent6>
          <a:srgbClr val="C4E7E1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Граница 10">
        <a:dk1>
          <a:srgbClr val="7E542A"/>
        </a:dk1>
        <a:lt1>
          <a:srgbClr val="FFFFFF"/>
        </a:lt1>
        <a:dk2>
          <a:srgbClr val="008080"/>
        </a:dk2>
        <a:lt2>
          <a:srgbClr val="FFFF66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11">
        <a:dk1>
          <a:srgbClr val="81562B"/>
        </a:dk1>
        <a:lt1>
          <a:srgbClr val="FFFFFF"/>
        </a:lt1>
        <a:dk2>
          <a:srgbClr val="008080"/>
        </a:dk2>
        <a:lt2>
          <a:srgbClr val="FFFF66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</TotalTime>
  <Words>278</Words>
  <Application>Microsoft Office PowerPoint</Application>
  <PresentationFormat>Широкоэкранный</PresentationFormat>
  <Paragraphs>66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13</vt:i4>
      </vt:variant>
    </vt:vector>
  </HeadingPairs>
  <TitlesOfParts>
    <vt:vector size="23" baseType="lpstr">
      <vt:lpstr>Arial</vt:lpstr>
      <vt:lpstr>Calibri</vt:lpstr>
      <vt:lpstr>Calibri Light</vt:lpstr>
      <vt:lpstr>Comic Sans MS</vt:lpstr>
      <vt:lpstr>Tahoma</vt:lpstr>
      <vt:lpstr>Times New Roman</vt:lpstr>
      <vt:lpstr>Wingdings</vt:lpstr>
      <vt:lpstr>Тема Office</vt:lpstr>
      <vt:lpstr>Граница</vt:lpstr>
      <vt:lpstr>1_Граница</vt:lpstr>
      <vt:lpstr>         Нумерація шестицифрових чисел в межах 200 000. Повторення ділення на  одноцифрове число</vt:lpstr>
      <vt:lpstr>                                         Усний рахунок  х 5    +14   +35    -56    х3   +41  :2</vt:lpstr>
      <vt:lpstr>      Ключі до карток :    Синя –  &lt;, 36, 10 563, 110 к.  Зелена – 5 000, 7, 749, 4 т.  Червона – 80т 009 кг, 253, &lt;,3500.</vt:lpstr>
      <vt:lpstr>                Банкомат</vt:lpstr>
      <vt:lpstr>      1 – ша каса :  94, 250, 114.  </vt:lpstr>
      <vt:lpstr>   Каліграфічна хвилинка</vt:lpstr>
      <vt:lpstr>99 999 + 1 = 100 000</vt:lpstr>
      <vt:lpstr>Презентация PowerPoint</vt:lpstr>
      <vt:lpstr>183 248 = 100 000 + 80 000 +3000+200+40+8</vt:lpstr>
      <vt:lpstr>Презентация PowerPoint</vt:lpstr>
      <vt:lpstr>              Задача 253</vt:lpstr>
      <vt:lpstr>               Розв’язання</vt:lpstr>
      <vt:lpstr>Дякую за увагу!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Нумерація шестицифрових чисел у межах 200 000. Повторення ділення на одноцифрове число</dc:title>
  <dc:creator>Оксана</dc:creator>
  <cp:lastModifiedBy>Оксана</cp:lastModifiedBy>
  <cp:revision>24</cp:revision>
  <dcterms:created xsi:type="dcterms:W3CDTF">2016-10-16T16:37:38Z</dcterms:created>
  <dcterms:modified xsi:type="dcterms:W3CDTF">2016-10-24T16:18:14Z</dcterms:modified>
</cp:coreProperties>
</file>