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EADAAF3-B251-41BA-AC7E-B1B0599D55D5}" type="slidenum">
              <a:rPr lang="uk-UA" smtClean="0"/>
              <a:t>‹#›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2C65B49-611D-4DE9-8970-08D65AFCCDD1}" type="datetimeFigureOut">
              <a:rPr lang="uk-UA" smtClean="0"/>
              <a:t>12.04.2017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1" y="1196752"/>
            <a:ext cx="6719013" cy="2942183"/>
          </a:xfrm>
        </p:spPr>
        <p:txBody>
          <a:bodyPr/>
          <a:lstStyle/>
          <a:p>
            <a:r>
              <a:rPr lang="uk-UA" b="1" dirty="0"/>
              <a:t>Розв’язування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логарифмічних </a:t>
            </a:r>
            <a:r>
              <a:rPr lang="uk-UA" b="1" dirty="0"/>
              <a:t>рівнянь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572000"/>
            <a:ext cx="3223632" cy="1066800"/>
          </a:xfrm>
        </p:spPr>
        <p:txBody>
          <a:bodyPr>
            <a:normAutofit/>
          </a:bodyPr>
          <a:lstStyle/>
          <a:p>
            <a:pPr algn="r"/>
            <a:r>
              <a:rPr lang="uk-UA" sz="3200" dirty="0" smtClean="0"/>
              <a:t>11 клас</a:t>
            </a:r>
            <a:endParaRPr lang="uk-UA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887" y="1628800"/>
            <a:ext cx="19050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80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uk-UA" sz="3600" b="1" dirty="0"/>
              <a:t>Метод логарифмування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268760"/>
                <a:ext cx="7920880" cy="5400600"/>
              </a:xfrm>
            </p:spPr>
            <p:txBody>
              <a:bodyPr>
                <a:noAutofit/>
              </a:bodyPr>
              <a:lstStyle/>
              <a:p>
                <a:pPr marL="114300" lvl="0" indent="0">
                  <a:buNone/>
                </a:pPr>
                <a:r>
                  <a:rPr lang="uk-UA" b="1" dirty="0" smtClean="0"/>
                  <a:t>Завдання. </a:t>
                </a:r>
                <a:r>
                  <a:rPr lang="uk-UA" dirty="0"/>
                  <a:t>Розв’яжіть рівняння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p>
                          <m:sSupPr>
                            <m:ctrlPr>
                              <a:rPr lang="ru-RU" b="1" i="1"/>
                            </m:ctrlPr>
                          </m:sSupPr>
                          <m:e>
                            <m:r>
                              <a:rPr lang="en-US" b="1" i="1"/>
                              <m:t>𝒙</m:t>
                            </m:r>
                          </m:e>
                          <m:sup>
                            <m:func>
                              <m:funcPr>
                                <m:ctrlPr>
                                  <a:rPr lang="ru-RU" b="1" i="1"/>
                                </m:ctrlPr>
                              </m:funcPr>
                              <m:fName>
                                <m:sSub>
                                  <m:sSubPr>
                                    <m:ctrlPr>
                                      <a:rPr lang="ru-RU" b="1" i="1"/>
                                    </m:ctrlPr>
                                  </m:sSubPr>
                                  <m:e>
                                    <m:r>
                                      <a:rPr lang="uk-UA" b="1" i="1"/>
                                      <m:t>𝐥𝐨𝐠</m:t>
                                    </m:r>
                                  </m:e>
                                  <m:sub>
                                    <m:r>
                                      <a:rPr lang="uk-UA" b="1" i="1"/>
                                      <m:t>𝟑</m:t>
                                    </m:r>
                                  </m:sub>
                                </m:sSub>
                              </m:fName>
                              <m:e>
                                <m:r>
                                  <a:rPr lang="uk-UA" b="1" i="1"/>
                                  <m:t>𝒙</m:t>
                                </m:r>
                              </m:e>
                            </m:func>
                          </m:sup>
                        </m:sSup>
                      </m:fName>
                      <m:e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𝟗</m:t>
                        </m:r>
                        <m:r>
                          <a:rPr lang="uk-UA" b="1" i="1"/>
                          <m:t>𝒙</m:t>
                        </m:r>
                        <m:r>
                          <a:rPr lang="uk-UA" b="1" i="1"/>
                          <m:t>.</m:t>
                        </m:r>
                      </m:e>
                    </m:func>
                  </m:oMath>
                </a14:m>
                <a:r>
                  <a:rPr lang="uk-UA" b="1" dirty="0"/>
                  <a:t/>
                </a:r>
                <a:br>
                  <a:rPr lang="uk-UA" b="1" dirty="0"/>
                </a:br>
                <a:r>
                  <a:rPr lang="uk-UA" b="1" dirty="0"/>
                  <a:t>Розв’язання</a:t>
                </a:r>
                <a:br>
                  <a:rPr lang="uk-UA" b="1" dirty="0"/>
                </a:br>
                <a:r>
                  <a:rPr lang="uk-UA" dirty="0" err="1"/>
                  <a:t>Прологарифмуємо</a:t>
                </a:r>
                <a:r>
                  <a:rPr lang="uk-UA" dirty="0"/>
                  <a:t> обидві частини рівності (</a:t>
                </a:r>
                <a14:m>
                  <m:oMath xmlns:m="http://schemas.openxmlformats.org/officeDocument/2006/math">
                    <m:r>
                      <a:rPr lang="uk-UA" i="1"/>
                      <m:t>𝑥</m:t>
                    </m:r>
                    <m:r>
                      <a:rPr lang="uk-UA" i="1"/>
                      <m:t>&gt;0</m:t>
                    </m:r>
                  </m:oMath>
                </a14:m>
                <a:r>
                  <a:rPr lang="uk-UA" dirty="0"/>
                  <a:t>), одержимо:</a:t>
                </a:r>
                <a:br>
                  <a:rPr lang="uk-UA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p>
                            <m:sSupPr>
                              <m:ctrlPr>
                                <a:rPr lang="ru-RU" b="1" i="1"/>
                              </m:ctrlPr>
                            </m:sSupPr>
                            <m:e>
                              <m:func>
                                <m:funcPr>
                                  <m:ctrlPr>
                                    <a:rPr lang="ru-RU" b="1" i="1"/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ru-RU" b="1" i="1"/>
                                      </m:ctrlPr>
                                    </m:sSubPr>
                                    <m:e>
                                      <m:r>
                                        <a:rPr lang="en-US" b="1" i="1"/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en-US" b="1" i="1"/>
                                        <m:t>𝟑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en-US" b="1" i="1"/>
                                    <m:t>𝒙</m:t>
                                  </m:r>
                                </m:e>
                              </m:func>
                            </m:e>
                            <m:sup>
                              <m:func>
                                <m:funcPr>
                                  <m:ctrlPr>
                                    <a:rPr lang="ru-RU" b="1" i="1"/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ru-RU" b="1" i="1"/>
                                      </m:ctrlPr>
                                    </m:sSubPr>
                                    <m:e>
                                      <m:r>
                                        <a:rPr lang="en-US" b="1" i="1"/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en-US" b="1" i="1"/>
                                        <m:t>𝟑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en-US" b="1" i="1"/>
                                    <m:t>𝒙</m:t>
                                  </m:r>
                                  <m:r>
                                    <a:rPr lang="en-US" b="1" i="1"/>
                                    <m:t> </m:t>
                                  </m:r>
                                </m:e>
                              </m:func>
                            </m:sup>
                          </m:sSup>
                        </m:fName>
                        <m:e>
                          <m:r>
                            <a:rPr lang="uk-UA" b="1" i="1"/>
                            <m:t>=</m:t>
                          </m:r>
                          <m:func>
                            <m:funcPr>
                              <m:ctrlPr>
                                <a:rPr lang="ru-RU" b="1" i="1"/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b="1" i="1"/>
                                  </m:ctrlPr>
                                </m:sSubPr>
                                <m:e>
                                  <m:r>
                                    <a:rPr lang="uk-UA" b="1" i="1"/>
                                    <m:t>𝐥𝐨𝐠</m:t>
                                  </m:r>
                                </m:e>
                                <m:sub>
                                  <m:r>
                                    <a:rPr lang="uk-UA" b="1" i="1"/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ru-RU" b="1" i="1"/>
                                  </m:ctrlPr>
                                </m:dPr>
                                <m:e>
                                  <m:r>
                                    <a:rPr lang="uk-UA" b="1" i="1"/>
                                    <m:t>𝟗</m:t>
                                  </m:r>
                                  <m:r>
                                    <a:rPr lang="uk-UA" b="1" i="1"/>
                                    <m:t>𝒙</m:t>
                                  </m:r>
                                </m:e>
                              </m:d>
                            </m:e>
                          </m:func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en-US" b="1" i="1"/>
                                <m:t>𝐥𝐨𝐠</m:t>
                              </m:r>
                            </m:e>
                            <m:sub>
                              <m:r>
                                <a:rPr lang="en-US" b="1" i="1"/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en-US" b="1" i="1"/>
                            <m:t>𝒙</m:t>
                          </m:r>
                        </m:e>
                      </m:func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en-US" b="1" i="1"/>
                                <m:t>𝐥𝐨𝐠</m:t>
                              </m:r>
                            </m:e>
                            <m:sub>
                              <m:r>
                                <a:rPr lang="en-US" b="1" i="1"/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en-US" b="1" i="1"/>
                            <m:t>𝒙</m:t>
                          </m:r>
                          <m:r>
                            <a:rPr lang="ru-RU" b="1" i="1"/>
                            <m:t>=</m:t>
                          </m:r>
                        </m:e>
                      </m:func>
                      <m:r>
                        <a:rPr lang="en-US" b="1" i="1"/>
                        <m:t> </m:t>
                      </m:r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en-US" b="1" i="1"/>
                                <m:t>𝐥𝐨𝐠</m:t>
                              </m:r>
                            </m:e>
                            <m:sub>
                              <m:r>
                                <a:rPr lang="en-US" b="1" i="1"/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en-US" b="1" i="1"/>
                            <m:t>𝟗</m:t>
                          </m:r>
                          <m:r>
                            <a:rPr lang="ru-RU" b="1" i="1"/>
                            <m:t>+</m:t>
                          </m:r>
                          <m:func>
                            <m:funcPr>
                              <m:ctrlPr>
                                <a:rPr lang="ru-RU" b="1" i="1"/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b="1" i="1"/>
                                  </m:ctrlPr>
                                </m:sSubPr>
                                <m:e>
                                  <m:r>
                                    <a:rPr lang="en-US" b="1" i="1"/>
                                    <m:t>𝐥𝐨𝐠</m:t>
                                  </m:r>
                                </m:e>
                                <m:sub>
                                  <m:r>
                                    <a:rPr lang="en-US" b="1" i="1"/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b="1" i="1"/>
                                <m:t>𝒙</m:t>
                              </m:r>
                              <m:r>
                                <a:rPr lang="ru-RU" b="1" i="1"/>
                                <m:t>;</m:t>
                              </m:r>
                            </m:e>
                          </m:func>
                        </m:e>
                      </m:func>
                    </m:oMath>
                    <m:oMath xmlns:m="http://schemas.openxmlformats.org/officeDocument/2006/math">
                      <m:sSubSup>
                        <m:sSubSupPr>
                          <m:ctrlPr>
                            <a:rPr lang="ru-RU" b="1" i="1"/>
                          </m:ctrlPr>
                        </m:sSubSupPr>
                        <m:e>
                          <m:r>
                            <a:rPr lang="en-US" b="1" i="1"/>
                            <m:t>𝐥𝐨𝐠</m:t>
                          </m:r>
                        </m:e>
                        <m:sub>
                          <m:r>
                            <a:rPr lang="en-US" b="1" i="1"/>
                            <m:t>𝟑</m:t>
                          </m:r>
                        </m:sub>
                        <m:sup>
                          <m:r>
                            <a:rPr lang="en-US" b="1" i="1"/>
                            <m:t>𝟐</m:t>
                          </m:r>
                        </m:sup>
                      </m:sSubSup>
                      <m:r>
                        <a:rPr lang="en-US" b="1" i="1"/>
                        <m:t>𝒙</m:t>
                      </m:r>
                      <m:r>
                        <a:rPr lang="ru-RU" b="1" i="1"/>
                        <m:t>−</m:t>
                      </m:r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en-US" b="1" i="1"/>
                                <m:t>𝐥𝐨𝐠</m:t>
                              </m:r>
                            </m:e>
                            <m:sub>
                              <m:r>
                                <a:rPr lang="en-US" b="1" i="1"/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en-US" b="1" i="1"/>
                            <m:t>𝒙</m:t>
                          </m:r>
                          <m:r>
                            <a:rPr lang="ru-RU" b="1" i="1"/>
                            <m:t>−</m:t>
                          </m:r>
                          <m:r>
                            <a:rPr lang="en-US" b="1" i="1"/>
                            <m:t>𝟐</m:t>
                          </m:r>
                          <m:r>
                            <a:rPr lang="ru-RU" b="1" i="1"/>
                            <m:t>=</m:t>
                          </m:r>
                          <m:r>
                            <a:rPr lang="en-US" b="1" i="1"/>
                            <m:t>𝟎</m:t>
                          </m:r>
                          <m:r>
                            <a:rPr lang="ru-RU" b="1" i="1"/>
                            <m:t>;</m:t>
                          </m:r>
                        </m:e>
                      </m:func>
                    </m:oMath>
                  </m:oMathPara>
                </a14:m>
                <a:endParaRPr lang="uk-UA" dirty="0" smtClean="0"/>
              </a:p>
              <a:p>
                <a:pPr marL="114300" lvl="0" indent="0">
                  <a:buNone/>
                </a:pPr>
                <a:r>
                  <a:rPr lang="uk-UA" dirty="0"/>
                  <a:t>Замінимо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en-US" b="1" i="1"/>
                              <m:t>𝐥𝐨𝐠</m:t>
                            </m:r>
                          </m:e>
                          <m:sub>
                            <m:r>
                              <a:rPr lang="ru-RU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en-US" b="1" i="1"/>
                          <m:t>𝒙</m:t>
                        </m:r>
                        <m:r>
                          <a:rPr lang="ru-RU" b="1" i="1"/>
                          <m:t>=</m:t>
                        </m:r>
                      </m:e>
                    </m:func>
                    <m:r>
                      <a:rPr lang="en-US" b="1" i="1"/>
                      <m:t>𝒕</m:t>
                    </m:r>
                    <m:r>
                      <a:rPr lang="ru-RU" b="1" i="1"/>
                      <m:t>.</m:t>
                    </m:r>
                  </m:oMath>
                </a14:m>
                <a:r>
                  <a:rPr lang="ru-RU" b="1" dirty="0"/>
                  <a:t/>
                </a:r>
                <a:br>
                  <a:rPr lang="ru-RU" b="1" dirty="0"/>
                </a:br>
                <a:r>
                  <a:rPr lang="uk-UA" dirty="0"/>
                  <a:t>Отже,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/>
                        </m:ctrlPr>
                      </m:sSupPr>
                      <m:e>
                        <m:r>
                          <a:rPr lang="ru-RU" b="1" i="1"/>
                          <m:t>𝒕</m:t>
                        </m:r>
                      </m:e>
                      <m:sup>
                        <m:r>
                          <a:rPr lang="ru-RU" b="1" i="1"/>
                          <m:t>𝟐</m:t>
                        </m:r>
                      </m:sup>
                    </m:sSup>
                    <m:r>
                      <a:rPr lang="ru-RU" b="1" i="1"/>
                      <m:t>−</m:t>
                    </m:r>
                    <m:r>
                      <a:rPr lang="ru-RU" b="1" i="1"/>
                      <m:t>𝒕</m:t>
                    </m:r>
                    <m:r>
                      <a:rPr lang="ru-RU" b="1" i="1"/>
                      <m:t>−</m:t>
                    </m:r>
                    <m:r>
                      <a:rPr lang="ru-RU" b="1" i="1"/>
                      <m:t>𝟐</m:t>
                    </m:r>
                    <m:r>
                      <a:rPr lang="ru-RU" b="1" i="1"/>
                      <m:t>=</m:t>
                    </m:r>
                    <m:r>
                      <a:rPr lang="ru-RU" b="1" i="1"/>
                      <m:t>𝟎</m:t>
                    </m:r>
                    <m:r>
                      <a:rPr lang="ru-RU" b="1" i="1"/>
                      <m:t>; </m:t>
                    </m:r>
                    <m:sSub>
                      <m:sSubPr>
                        <m:ctrlPr>
                          <a:rPr lang="ru-RU" b="1" i="1"/>
                        </m:ctrlPr>
                      </m:sSubPr>
                      <m:e>
                        <m:r>
                          <a:rPr lang="ru-RU" b="1" i="1"/>
                          <m:t>𝒕</m:t>
                        </m:r>
                      </m:e>
                      <m:sub>
                        <m:r>
                          <a:rPr lang="ru-RU" b="1" i="1"/>
                          <m:t>𝟏</m:t>
                        </m:r>
                      </m:sub>
                    </m:sSub>
                    <m:r>
                      <a:rPr lang="ru-RU" b="1" i="1"/>
                      <m:t>=−</m:t>
                    </m:r>
                    <m:r>
                      <a:rPr lang="ru-RU" b="1" i="1"/>
                      <m:t>𝟏</m:t>
                    </m:r>
                    <m:r>
                      <a:rPr lang="ru-RU" b="1" i="1"/>
                      <m:t>, </m:t>
                    </m:r>
                  </m:oMath>
                </a14:m>
                <a:r>
                  <a:rPr lang="ru-RU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/>
                        </m:ctrlPr>
                      </m:sSubPr>
                      <m:e>
                        <m:r>
                          <a:rPr lang="ru-RU" b="1" i="1"/>
                          <m:t>𝒕</m:t>
                        </m:r>
                      </m:e>
                      <m:sub>
                        <m:r>
                          <a:rPr lang="ru-RU" b="1" i="1"/>
                          <m:t>𝟐</m:t>
                        </m:r>
                      </m:sub>
                    </m:sSub>
                    <m:r>
                      <a:rPr lang="ru-RU" b="1" i="1"/>
                      <m:t>=</m:t>
                    </m:r>
                    <m:r>
                      <a:rPr lang="ru-RU" b="1" i="1"/>
                      <m:t>𝟐</m:t>
                    </m:r>
                  </m:oMath>
                </a14:m>
                <a:r>
                  <a:rPr lang="ru-RU" b="1" dirty="0"/>
                  <a:t>.</a:t>
                </a:r>
                <a:endParaRPr lang="ru-RU" dirty="0"/>
              </a:p>
              <a:p>
                <a:pPr marL="11430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ru-RU" b="1" i="1"/>
                                <m:t>𝐥𝐨𝐠</m:t>
                              </m:r>
                            </m:e>
                            <m:sub>
                              <m:r>
                                <a:rPr lang="ru-RU" b="1" i="1"/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=−</m:t>
                          </m:r>
                          <m:r>
                            <a:rPr lang="ru-RU" b="1" i="1"/>
                            <m:t>𝟏</m:t>
                          </m:r>
                          <m:r>
                            <a:rPr lang="ru-RU" b="1" i="1"/>
                            <m:t>,   </m:t>
                          </m:r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</m:t>
                          </m:r>
                          <m:f>
                            <m:fPr>
                              <m:ctrlPr>
                                <a:rPr lang="ru-RU" b="1" i="1"/>
                              </m:ctrlPr>
                            </m:fPr>
                            <m:num>
                              <m:r>
                                <a:rPr lang="ru-RU" b="1" i="1"/>
                                <m:t>𝟏</m:t>
                              </m:r>
                            </m:num>
                            <m:den>
                              <m:r>
                                <a:rPr lang="ru-RU" b="1" i="1"/>
                                <m:t>𝟑</m:t>
                              </m:r>
                            </m:den>
                          </m:f>
                          <m:r>
                            <a:rPr lang="ru-RU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ru-RU" b="1" i="1"/>
                                <m:t>𝐥𝐨𝐠</m:t>
                              </m:r>
                            </m:e>
                            <m:sub>
                              <m:r>
                                <a:rPr lang="ru-RU" b="1" i="1"/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</m:t>
                          </m:r>
                          <m:r>
                            <a:rPr lang="ru-RU" b="1" i="1"/>
                            <m:t>𝟐</m:t>
                          </m:r>
                          <m:r>
                            <a:rPr lang="ru-RU" b="1" i="1"/>
                            <m:t>,   </m:t>
                          </m:r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</m:t>
                          </m:r>
                          <m:r>
                            <a:rPr lang="ru-RU" b="1" i="1"/>
                            <m:t>𝟗</m:t>
                          </m:r>
                          <m:r>
                            <a:rPr lang="ru-RU" b="1" i="1"/>
                            <m:t>.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:r>
                  <a:rPr lang="uk-UA" dirty="0"/>
                  <a:t>Відповідь: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/>
                        </m:ctrlPr>
                      </m:fPr>
                      <m:num>
                        <m:r>
                          <a:rPr lang="ru-RU" b="1" i="1"/>
                          <m:t>𝟏</m:t>
                        </m:r>
                      </m:num>
                      <m:den>
                        <m:r>
                          <a:rPr lang="ru-RU" b="1" i="1"/>
                          <m:t>𝟑</m:t>
                        </m:r>
                      </m:den>
                    </m:f>
                    <m:r>
                      <a:rPr lang="ru-RU" b="1" i="1"/>
                      <m:t>;</m:t>
                    </m:r>
                    <m:r>
                      <a:rPr lang="ru-RU" b="1" i="1"/>
                      <m:t>𝟗</m:t>
                    </m:r>
                    <m:r>
                      <a:rPr lang="ru-RU" b="1" i="1"/>
                      <m:t>.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268760"/>
                <a:ext cx="7920880" cy="5400600"/>
              </a:xfrm>
              <a:blipFill rotWithShape="1">
                <a:blip r:embed="rId2"/>
                <a:stretch>
                  <a:fillRect t="-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0975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064896" cy="778098"/>
          </a:xfrm>
        </p:spPr>
        <p:txBody>
          <a:bodyPr/>
          <a:lstStyle/>
          <a:p>
            <a:r>
              <a:rPr lang="ru-RU" sz="3600" b="1" dirty="0" smtClean="0"/>
              <a:t>Робота </a:t>
            </a:r>
            <a:r>
              <a:rPr lang="ru-RU" sz="3600" b="1" dirty="0"/>
              <a:t>в парах </a:t>
            </a:r>
            <a:r>
              <a:rPr lang="ru-RU" sz="3600" b="1" dirty="0" err="1"/>
              <a:t>під</a:t>
            </a:r>
            <a:r>
              <a:rPr lang="ru-RU" sz="3600" b="1" dirty="0"/>
              <a:t> контролем учителя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412776"/>
                <a:ext cx="7920880" cy="5256584"/>
              </a:xfrm>
            </p:spPr>
            <p:txBody>
              <a:bodyPr>
                <a:noAutofit/>
              </a:bodyPr>
              <a:lstStyle/>
              <a:p>
                <a:pPr lvl="0"/>
                <a:r>
                  <a:rPr lang="uk-UA" sz="2400" dirty="0"/>
                  <a:t>Розв’яжіть рівняння</a:t>
                </a:r>
                <a:endParaRPr lang="ru-RU" sz="1800" dirty="0"/>
              </a:p>
              <a:p>
                <a:pPr lvl="1"/>
                <a:r>
                  <a:rPr lang="uk-UA" sz="2400" dirty="0"/>
                  <a:t>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r>
                          <a:rPr lang="uk-UA" sz="2400" b="1" i="1"/>
                          <m:t>𝐥𝐨𝐠</m:t>
                        </m:r>
                        <m:sPre>
                          <m:sPrePr>
                            <m:ctrlPr>
                              <a:rPr lang="ru-RU" sz="2400" b="1" i="1"/>
                            </m:ctrlPr>
                          </m:sPrePr>
                          <m:sub>
                            <m:r>
                              <a:rPr lang="uk-UA" sz="2400" b="1" i="1"/>
                              <m:t>𝟓</m:t>
                            </m:r>
                          </m:sub>
                          <m:sup>
                            <m:r>
                              <a:rPr lang="uk-UA" sz="2400" b="1" i="1"/>
                              <m:t>𝟐</m:t>
                            </m:r>
                          </m:sup>
                          <m:e>
                            <m:r>
                              <a:rPr lang="uk-UA" sz="2400" b="1" i="1"/>
                              <m:t>𝒙</m:t>
                            </m:r>
                            <m:r>
                              <a:rPr lang="uk-UA" sz="2400" b="1" i="1"/>
                              <m:t>+</m:t>
                            </m:r>
                          </m:e>
                        </m:sPre>
                      </m:fName>
                      <m:e>
                        <m:r>
                          <a:rPr lang="uk-UA" sz="2400" b="1" i="1"/>
                          <m:t> </m:t>
                        </m:r>
                        <m:r>
                          <a:rPr lang="uk-UA" sz="2400" b="1" i="1"/>
                          <m:t>𝟑</m:t>
                        </m:r>
                      </m:e>
                    </m:func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400" b="1" i="1"/>
                            </m:ctrlPr>
                          </m:sSubPr>
                          <m:e>
                            <m:r>
                              <a:rPr lang="uk-UA" sz="2400" b="1" i="1"/>
                              <m:t>𝐥𝐨𝐠</m:t>
                            </m:r>
                          </m:e>
                          <m:sub>
                            <m:r>
                              <a:rPr lang="uk-UA" sz="2400" b="1" i="1"/>
                              <m:t>𝟓</m:t>
                            </m:r>
                          </m:sub>
                        </m:sSub>
                      </m:fName>
                      <m:e>
                        <m:r>
                          <a:rPr lang="uk-UA" sz="2400" b="1" i="1"/>
                          <m:t>𝒙</m:t>
                        </m:r>
                        <m:r>
                          <a:rPr lang="uk-UA" sz="2400" b="1" i="1"/>
                          <m:t>−</m:t>
                        </m:r>
                        <m:r>
                          <a:rPr lang="uk-UA" sz="2400" b="1" i="1"/>
                          <m:t>𝟒</m:t>
                        </m:r>
                        <m:r>
                          <a:rPr lang="uk-UA" sz="2400" b="1" i="1"/>
                          <m:t>=</m:t>
                        </m:r>
                        <m:r>
                          <a:rPr lang="uk-UA" sz="2400" b="1" i="1"/>
                          <m:t>𝟎</m:t>
                        </m:r>
                        <m:r>
                          <a:rPr lang="uk-UA" sz="2400" b="1" i="1"/>
                          <m:t>.</m:t>
                        </m:r>
                      </m:e>
                    </m:func>
                  </m:oMath>
                </a14:m>
                <a:r>
                  <a:rPr lang="uk-UA" sz="2400" b="1" dirty="0"/>
                  <a:t/>
                </a:r>
                <a:br>
                  <a:rPr lang="uk-UA" sz="2400" b="1" dirty="0"/>
                </a:br>
                <a:r>
                  <a:rPr lang="uk-UA" sz="2400" dirty="0"/>
                  <a:t>Відповідь</a:t>
                </a:r>
                <a:r>
                  <a:rPr lang="uk-UA" sz="2400" b="1" dirty="0"/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𝟏</m:t>
                        </m:r>
                      </m:num>
                      <m:den>
                        <m:r>
                          <a:rPr lang="uk-UA" sz="2400" b="1" i="1"/>
                          <m:t>𝟔𝟐𝟓</m:t>
                        </m:r>
                      </m:den>
                    </m:f>
                    <m:r>
                      <a:rPr lang="uk-UA" sz="2400" b="1" i="1"/>
                      <m:t>;</m:t>
                    </m:r>
                    <m:r>
                      <a:rPr lang="uk-UA" sz="2400" b="1" i="1"/>
                      <m:t>𝟓</m:t>
                    </m:r>
                    <m:r>
                      <a:rPr lang="uk-UA" sz="2400" b="1" i="1"/>
                      <m:t>.</m:t>
                    </m:r>
                  </m:oMath>
                </a14:m>
                <a:endParaRPr lang="ru-RU" sz="1800" dirty="0"/>
              </a:p>
              <a:p>
                <a:pPr lvl="1"/>
                <a:r>
                  <a:rPr lang="uk-UA" sz="2400" dirty="0"/>
                  <a:t>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r>
                          <a:rPr lang="uk-UA" sz="2400" b="1" i="1"/>
                          <m:t>𝐥𝐨𝐠</m:t>
                        </m:r>
                        <m:sPre>
                          <m:sPrePr>
                            <m:ctrlPr>
                              <a:rPr lang="ru-RU" sz="2400" b="1" i="1"/>
                            </m:ctrlPr>
                          </m:sPrePr>
                          <m:sub>
                            <m:r>
                              <a:rPr lang="uk-UA" sz="2400" b="1" i="1"/>
                              <m:t>𝟑</m:t>
                            </m:r>
                          </m:sub>
                          <m:sup>
                            <m:r>
                              <a:rPr lang="uk-UA" sz="2400" b="1" i="1"/>
                              <m:t>𝟐</m:t>
                            </m:r>
                          </m:sup>
                          <m:e>
                            <m:r>
                              <a:rPr lang="uk-UA" sz="2400" b="1" i="1"/>
                              <m:t>𝒙</m:t>
                            </m:r>
                            <m:r>
                              <a:rPr lang="uk-UA" sz="2400" b="1" i="1"/>
                              <m:t>−</m:t>
                            </m:r>
                          </m:e>
                        </m:sPre>
                      </m:fName>
                      <m:e>
                        <m:r>
                          <a:rPr lang="uk-UA" sz="2400" b="1" i="1"/>
                          <m:t>𝟒</m:t>
                        </m:r>
                      </m:e>
                    </m:func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400" b="1" i="1"/>
                            </m:ctrlPr>
                          </m:sSubPr>
                          <m:e>
                            <m:r>
                              <a:rPr lang="uk-UA" sz="2400" b="1" i="1"/>
                              <m:t>𝐥𝐨𝐠</m:t>
                            </m:r>
                          </m:e>
                          <m:sub>
                            <m:r>
                              <a:rPr lang="uk-UA" sz="2400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sz="2400" b="1" i="1"/>
                          <m:t>𝒙</m:t>
                        </m:r>
                        <m:r>
                          <a:rPr lang="uk-UA" sz="2400" b="1" i="1"/>
                          <m:t>+</m:t>
                        </m:r>
                        <m:r>
                          <a:rPr lang="uk-UA" sz="2400" b="1" i="1"/>
                          <m:t>𝟒</m:t>
                        </m:r>
                        <m:r>
                          <a:rPr lang="uk-UA" sz="2400" b="1" i="1"/>
                          <m:t>=</m:t>
                        </m:r>
                        <m:r>
                          <a:rPr lang="uk-UA" sz="2400" b="1" i="1"/>
                          <m:t>𝟎</m:t>
                        </m:r>
                        <m:r>
                          <a:rPr lang="uk-UA" sz="2400" b="1" i="1"/>
                          <m:t>.</m:t>
                        </m:r>
                      </m:e>
                    </m:func>
                  </m:oMath>
                </a14:m>
                <a:r>
                  <a:rPr lang="uk-UA" sz="2400" b="1" dirty="0"/>
                  <a:t/>
                </a:r>
                <a:br>
                  <a:rPr lang="uk-UA" sz="2400" b="1" dirty="0"/>
                </a:br>
                <a:r>
                  <a:rPr lang="uk-UA" sz="2400" dirty="0"/>
                  <a:t>Відповідь</a:t>
                </a:r>
                <a:r>
                  <a:rPr lang="uk-UA" sz="2400" b="1" dirty="0"/>
                  <a:t>: 9</a:t>
                </a:r>
                <a14:m>
                  <m:oMath xmlns:m="http://schemas.openxmlformats.org/officeDocument/2006/math">
                    <m:r>
                      <a:rPr lang="uk-UA" sz="2400" b="1" i="1"/>
                      <m:t>.</m:t>
                    </m:r>
                  </m:oMath>
                </a14:m>
                <a:endParaRPr lang="ru-RU" sz="1800" dirty="0"/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400" b="1" i="1"/>
                            </m:ctrlPr>
                          </m:sSubPr>
                          <m:e>
                            <m:r>
                              <a:rPr lang="uk-UA" sz="2400" b="1" i="1"/>
                              <m:t>𝐥𝐨𝐠</m:t>
                            </m:r>
                          </m:e>
                          <m:sub>
                            <m:r>
                              <a:rPr lang="uk-UA" sz="2400" b="1" i="1"/>
                              <m:t>𝟐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ru-RU" sz="2400" b="1" i="1"/>
                            </m:ctrlPr>
                          </m:dPr>
                          <m:e>
                            <m:r>
                              <a:rPr lang="uk-UA" sz="2400" b="1" i="1"/>
                              <m:t>𝟐</m:t>
                            </m:r>
                            <m:r>
                              <a:rPr lang="uk-UA" sz="2400" b="1" i="1"/>
                              <m:t>𝒙</m:t>
                            </m:r>
                            <m:r>
                              <a:rPr lang="uk-UA" sz="2400" b="1" i="1"/>
                              <m:t>−</m:t>
                            </m:r>
                            <m:r>
                              <a:rPr lang="uk-UA" sz="2400" b="1" i="1"/>
                              <m:t>𝟏</m:t>
                            </m:r>
                          </m:e>
                        </m:d>
                        <m:r>
                          <a:rPr lang="uk-UA" sz="2400" b="1" i="1"/>
                          <m:t>+</m:t>
                        </m:r>
                      </m:e>
                    </m:func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400" b="1" i="1"/>
                            </m:ctrlPr>
                          </m:sSubPr>
                          <m:e>
                            <m:r>
                              <a:rPr lang="uk-UA" sz="2400" b="1" i="1"/>
                              <m:t>𝐥𝐨𝐠</m:t>
                            </m:r>
                          </m:e>
                          <m:sub>
                            <m:r>
                              <a:rPr lang="uk-UA" sz="2400" b="1" i="1"/>
                              <m:t>𝟐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ru-RU" sz="2400" b="1" i="1"/>
                            </m:ctrlPr>
                          </m:dPr>
                          <m:e>
                            <m:r>
                              <a:rPr lang="uk-UA" sz="2400" b="1" i="1"/>
                              <m:t>𝒙</m:t>
                            </m:r>
                            <m:r>
                              <a:rPr lang="uk-UA" sz="2400" b="1" i="1"/>
                              <m:t>+</m:t>
                            </m:r>
                            <m:r>
                              <a:rPr lang="uk-UA" sz="2400" b="1" i="1"/>
                              <m:t>𝟏</m:t>
                            </m:r>
                          </m:e>
                        </m:d>
                        <m:r>
                          <a:rPr lang="uk-UA" sz="2400" b="1" i="1"/>
                          <m:t>=</m:t>
                        </m:r>
                        <m:r>
                          <a:rPr lang="uk-UA" sz="2400" b="1" i="1"/>
                          <m:t>𝟐</m:t>
                        </m:r>
                        <m:r>
                          <a:rPr lang="uk-UA" sz="2400" b="1" i="1"/>
                          <m:t>+</m:t>
                        </m:r>
                        <m:func>
                          <m:funcPr>
                            <m:ctrlPr>
                              <a:rPr lang="ru-RU" sz="2400" b="1" i="1"/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ru-RU" sz="2400" b="1" i="1"/>
                                </m:ctrlPr>
                              </m:sSubPr>
                              <m:e>
                                <m:r>
                                  <a:rPr lang="uk-UA" sz="2400" b="1" i="1"/>
                                  <m:t>𝐥𝐨𝐠</m:t>
                                </m:r>
                              </m:e>
                              <m:sub>
                                <m:r>
                                  <a:rPr lang="uk-UA" sz="2400" b="1" i="1"/>
                                  <m:t>𝟐</m:t>
                                </m:r>
                              </m:sub>
                            </m:sSub>
                          </m:fName>
                          <m:e>
                            <m:r>
                              <a:rPr lang="uk-UA" sz="2400" b="1" i="1"/>
                              <m:t>(</m:t>
                            </m:r>
                            <m:r>
                              <a:rPr lang="en-US" sz="2400" b="1" i="1"/>
                              <m:t>𝒙</m:t>
                            </m:r>
                            <m:r>
                              <a:rPr lang="ru-RU" sz="2400" b="1" i="1"/>
                              <m:t>+</m:t>
                            </m:r>
                            <m:r>
                              <a:rPr lang="en-US" sz="2400" b="1" i="1"/>
                              <m:t>𝟐</m:t>
                            </m:r>
                            <m:r>
                              <a:rPr lang="uk-UA" sz="2400" b="1" i="1"/>
                              <m:t>)</m:t>
                            </m:r>
                          </m:e>
                        </m:func>
                        <m:r>
                          <a:rPr lang="uk-UA" sz="2400" b="1" i="1"/>
                          <m:t>.</m:t>
                        </m:r>
                      </m:e>
                    </m:func>
                  </m:oMath>
                </a14:m>
                <a:r>
                  <a:rPr lang="ru-RU" sz="2400" b="1" dirty="0"/>
                  <a:t/>
                </a:r>
                <a:br>
                  <a:rPr lang="ru-RU" sz="2400" b="1" dirty="0"/>
                </a:br>
                <a:r>
                  <a:rPr lang="uk-UA" sz="2400" dirty="0"/>
                  <a:t>Відповідь</a:t>
                </a:r>
                <a:r>
                  <a:rPr lang="uk-UA" sz="2400" b="1" dirty="0"/>
                  <a:t>: </a:t>
                </a:r>
                <a:r>
                  <a:rPr lang="ru-RU" sz="2400" b="1" dirty="0"/>
                  <a:t>3</a:t>
                </a:r>
                <a14:m>
                  <m:oMath xmlns:m="http://schemas.openxmlformats.org/officeDocument/2006/math">
                    <m:r>
                      <a:rPr lang="uk-UA" sz="2400" b="1" i="1"/>
                      <m:t>.</m:t>
                    </m:r>
                  </m:oMath>
                </a14:m>
                <a:endParaRPr lang="ru-RU" sz="1800" dirty="0"/>
              </a:p>
              <a:p>
                <a:pPr lvl="1"/>
                <a:r>
                  <a:rPr lang="uk-UA" sz="2400" dirty="0"/>
                  <a:t>№5.1 (підручник).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400" b="1" i="1"/>
                            </m:ctrlPr>
                          </m:sSubPr>
                          <m:e>
                            <m:r>
                              <a:rPr lang="uk-UA" sz="2400" b="1" i="1"/>
                              <m:t>𝐥𝐨𝐠</m:t>
                            </m:r>
                          </m:e>
                          <m:sub>
                            <m:r>
                              <a:rPr lang="uk-UA" sz="2400" b="1" i="1"/>
                              <m:t>𝟐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ru-RU" sz="2400" b="1" i="1"/>
                            </m:ctrlPr>
                          </m:dPr>
                          <m:e>
                            <m:r>
                              <a:rPr lang="uk-UA" sz="2400" b="1" i="1"/>
                              <m:t>𝟏𝟎</m:t>
                            </m:r>
                            <m:r>
                              <a:rPr lang="uk-UA" sz="2400" b="1" i="1"/>
                              <m:t>−</m:t>
                            </m:r>
                            <m:sSup>
                              <m:sSupPr>
                                <m:ctrlPr>
                                  <a:rPr lang="ru-RU" sz="2400" b="1" i="1"/>
                                </m:ctrlPr>
                              </m:sSupPr>
                              <m:e>
                                <m:r>
                                  <a:rPr lang="uk-UA" sz="2400" b="1" i="1"/>
                                  <m:t>𝟐</m:t>
                                </m:r>
                              </m:e>
                              <m:sup>
                                <m:r>
                                  <a:rPr lang="en-US" sz="2400" b="1" i="1"/>
                                  <m:t>𝒙</m:t>
                                </m:r>
                              </m:sup>
                            </m:sSup>
                          </m:e>
                        </m:d>
                        <m:r>
                          <a:rPr lang="uk-UA" sz="2400" b="1" i="1"/>
                          <m:t>=</m:t>
                        </m:r>
                        <m:r>
                          <a:rPr lang="uk-UA" sz="2400" b="1" i="1"/>
                          <m:t>𝒙</m:t>
                        </m:r>
                        <m:r>
                          <a:rPr lang="uk-UA" sz="2400" b="1" i="1"/>
                          <m:t>+</m:t>
                        </m:r>
                        <m:r>
                          <a:rPr lang="uk-UA" sz="2400" b="1" i="1"/>
                          <m:t>𝟐</m:t>
                        </m:r>
                        <m:r>
                          <a:rPr lang="uk-UA" sz="2400" b="1" i="1"/>
                          <m:t>.</m:t>
                        </m:r>
                      </m:e>
                    </m:func>
                  </m:oMath>
                </a14:m>
                <a:r>
                  <a:rPr lang="ru-RU" sz="2400" b="1" dirty="0"/>
                  <a:t/>
                </a:r>
                <a:br>
                  <a:rPr lang="ru-RU" sz="2400" b="1" dirty="0"/>
                </a:br>
                <a:r>
                  <a:rPr lang="uk-UA" sz="2400" dirty="0"/>
                  <a:t>Відповідь</a:t>
                </a:r>
                <a:r>
                  <a:rPr lang="uk-UA" sz="2400" b="1" dirty="0"/>
                  <a:t>: </a:t>
                </a:r>
                <a:r>
                  <a:rPr lang="ru-RU" sz="2400" b="1" dirty="0"/>
                  <a:t>1</a:t>
                </a:r>
                <a14:m>
                  <m:oMath xmlns:m="http://schemas.openxmlformats.org/officeDocument/2006/math">
                    <m:r>
                      <a:rPr lang="uk-UA" sz="2400" b="1" i="1"/>
                      <m:t>.</m:t>
                    </m:r>
                  </m:oMath>
                </a14:m>
                <a:r>
                  <a:rPr lang="uk-UA" sz="2400" dirty="0"/>
                  <a:t/>
                </a:r>
                <a:br>
                  <a:rPr lang="uk-UA" sz="2400" dirty="0"/>
                </a:br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412776"/>
                <a:ext cx="7920880" cy="5256584"/>
              </a:xfrm>
              <a:blipFill rotWithShape="1">
                <a:blip r:embed="rId2"/>
                <a:stretch>
                  <a:fillRect t="-9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5104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7620000" cy="1143000"/>
          </a:xfrm>
        </p:spPr>
        <p:txBody>
          <a:bodyPr/>
          <a:lstStyle/>
          <a:p>
            <a:r>
              <a:rPr lang="uk-UA" dirty="0"/>
              <a:t>Додаткове завдання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4858865"/>
              </p:ext>
            </p:extLst>
          </p:nvPr>
        </p:nvGraphicFramePr>
        <p:xfrm>
          <a:off x="467544" y="3717032"/>
          <a:ext cx="7620723" cy="954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922"/>
                <a:gridCol w="1523922"/>
                <a:gridCol w="1523922"/>
                <a:gridCol w="1523922"/>
                <a:gridCol w="1525035"/>
              </a:tblGrid>
              <a:tr h="4165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Б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В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Г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Д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/>
                </a:tc>
              </a:tr>
              <a:tr h="5382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tx1"/>
                          </a:solidFill>
                          <a:effectLst/>
                        </a:rPr>
                        <a:t>-8,5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7,5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-2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2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8,5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06739" marR="106739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67544" y="1700808"/>
                <a:ext cx="7632848" cy="896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2400" dirty="0"/>
                  <a:t>Розв’яжіть рівняння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r>
                          <a:rPr lang="uk-UA" sz="2400" b="1" i="1"/>
                          <m:t>𝐥𝐨𝐠</m:t>
                        </m:r>
                        <m:sPre>
                          <m:sPrePr>
                            <m:ctrlPr>
                              <a:rPr lang="ru-RU" sz="2400" b="1" i="1"/>
                            </m:ctrlPr>
                          </m:sPrePr>
                          <m:sub>
                            <m:r>
                              <a:rPr lang="uk-UA" sz="2400" b="1" i="1"/>
                              <m:t>𝟐</m:t>
                            </m:r>
                          </m:sub>
                          <m:sup>
                            <m:r>
                              <a:rPr lang="uk-UA" sz="2400" b="1" i="1"/>
                              <m:t>𝟐</m:t>
                            </m:r>
                          </m:sup>
                          <m:e>
                            <m:r>
                              <a:rPr lang="uk-UA" sz="2400" b="1" i="1"/>
                              <m:t>𝒙</m:t>
                            </m:r>
                            <m:r>
                              <a:rPr lang="uk-UA" sz="2400" b="1" i="1"/>
                              <m:t>−</m:t>
                            </m:r>
                          </m:e>
                        </m:sPre>
                      </m:fName>
                      <m:e>
                        <m:r>
                          <a:rPr lang="uk-UA" sz="2400" b="1" i="1"/>
                          <m:t> </m:t>
                        </m:r>
                        <m:r>
                          <a:rPr lang="uk-UA" sz="2400" b="1" i="1"/>
                          <m:t>𝟐</m:t>
                        </m:r>
                      </m:e>
                    </m:func>
                    <m:func>
                      <m:funcPr>
                        <m:ctrlPr>
                          <a:rPr lang="ru-RU" sz="24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400" b="1" i="1"/>
                            </m:ctrlPr>
                          </m:sSubPr>
                          <m:e>
                            <m:r>
                              <a:rPr lang="uk-UA" sz="2400" b="1" i="1"/>
                              <m:t>𝐥𝐨𝐠</m:t>
                            </m:r>
                          </m:e>
                          <m:sub>
                            <m:r>
                              <a:rPr lang="uk-UA" sz="2400" b="1" i="1"/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uk-UA" sz="2400" b="1" i="1"/>
                          <m:t>𝒙</m:t>
                        </m:r>
                        <m:r>
                          <a:rPr lang="uk-UA" sz="2400" b="1" i="1"/>
                          <m:t>−</m:t>
                        </m:r>
                        <m:r>
                          <a:rPr lang="uk-UA" sz="2400" b="1" i="1"/>
                          <m:t>𝟑</m:t>
                        </m:r>
                        <m:r>
                          <a:rPr lang="uk-UA" sz="2400" b="1" i="1"/>
                          <m:t>=</m:t>
                        </m:r>
                        <m:r>
                          <a:rPr lang="uk-UA" sz="2400" b="1" i="1"/>
                          <m:t>𝟎</m:t>
                        </m:r>
                      </m:e>
                    </m:func>
                  </m:oMath>
                </a14:m>
                <a:r>
                  <a:rPr lang="uk-UA" sz="2400" b="1" dirty="0"/>
                  <a:t> </a:t>
                </a:r>
                <a:r>
                  <a:rPr lang="uk-UA" sz="2400" dirty="0"/>
                  <a:t>і </a:t>
                </a:r>
                <a:r>
                  <a:rPr lang="uk-UA" sz="2400" dirty="0" smtClean="0"/>
                  <a:t>вкажіть суму </a:t>
                </a:r>
                <a:r>
                  <a:rPr lang="uk-UA" sz="2400" dirty="0"/>
                  <a:t>його коренів</a:t>
                </a:r>
                <a:endParaRPr lang="ru-RU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700808"/>
                <a:ext cx="7632848" cy="896912"/>
              </a:xfrm>
              <a:prstGeom prst="rect">
                <a:avLst/>
              </a:prstGeom>
              <a:blipFill rotWithShape="1">
                <a:blip r:embed="rId2"/>
                <a:stretch>
                  <a:fillRect l="-1278" t="-2041" b="-149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6681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Рефлексія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dirty="0" smtClean="0"/>
              <a:t>Що </a:t>
            </a:r>
            <a:r>
              <a:rPr lang="uk-UA" sz="2800" dirty="0"/>
              <a:t>сьогодні на уроці було найважливішим?</a:t>
            </a:r>
            <a:endParaRPr lang="ru-RU" sz="2800" dirty="0"/>
          </a:p>
          <a:p>
            <a:r>
              <a:rPr lang="uk-UA" sz="2800" dirty="0" smtClean="0"/>
              <a:t>Що </a:t>
            </a:r>
            <a:r>
              <a:rPr lang="uk-UA" sz="2800" dirty="0"/>
              <a:t>викликало ускладнення?</a:t>
            </a:r>
            <a:endParaRPr lang="ru-RU" sz="2800" dirty="0"/>
          </a:p>
          <a:p>
            <a:r>
              <a:rPr lang="uk-UA" sz="2800" dirty="0" smtClean="0"/>
              <a:t>Над </a:t>
            </a:r>
            <a:r>
              <a:rPr lang="uk-UA" sz="2800" dirty="0"/>
              <a:t>чим слід працювати вдома?</a:t>
            </a:r>
            <a:endParaRPr lang="ru-RU" sz="2800" dirty="0"/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3190875" cy="253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2974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Домашнє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dirty="0"/>
              <a:t>Вивчити пункт 17.1.</a:t>
            </a:r>
            <a:endParaRPr lang="ru-RU" sz="2800" dirty="0"/>
          </a:p>
          <a:p>
            <a:r>
              <a:rPr lang="uk-UA" sz="2800" dirty="0"/>
              <a:t>Розв’язати №2 (1,2), №3(3).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84984"/>
            <a:ext cx="2220445" cy="32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374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uk-UA" b="1" dirty="0"/>
              <a:t>Фронтальне </a:t>
            </a:r>
            <a:r>
              <a:rPr lang="uk-UA" b="1" dirty="0" smtClean="0"/>
              <a:t>опитування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064896" cy="4800600"/>
          </a:xfrm>
        </p:spPr>
        <p:txBody>
          <a:bodyPr/>
          <a:lstStyle/>
          <a:p>
            <a:pPr marL="354013" lvl="1" indent="-354013"/>
            <a:r>
              <a:rPr lang="uk-UA" sz="2800" dirty="0"/>
              <a:t>Сформулюйте означення логарифма додатного числа </a:t>
            </a:r>
            <a:r>
              <a:rPr lang="en-US" sz="2800" i="1" dirty="0"/>
              <a:t>b </a:t>
            </a:r>
            <a:r>
              <a:rPr lang="uk-UA" sz="2800" dirty="0"/>
              <a:t>за основою </a:t>
            </a:r>
            <a:r>
              <a:rPr lang="uk-UA" sz="2800" i="1" dirty="0"/>
              <a:t>а </a:t>
            </a:r>
            <a:r>
              <a:rPr lang="uk-UA" sz="2800" dirty="0"/>
              <a:t>(</a:t>
            </a:r>
            <a:r>
              <a:rPr lang="uk-UA" sz="2800" i="1" dirty="0" err="1"/>
              <a:t>а</a:t>
            </a:r>
            <a:r>
              <a:rPr lang="ru-RU" sz="2800" dirty="0"/>
              <a:t>&gt;0, </a:t>
            </a:r>
            <a:r>
              <a:rPr lang="uk-UA" sz="2800" i="1" dirty="0"/>
              <a:t>а≠</a:t>
            </a:r>
            <a:r>
              <a:rPr lang="ru-RU" sz="2800" dirty="0"/>
              <a:t>1).</a:t>
            </a:r>
            <a:endParaRPr lang="uk-UA" dirty="0"/>
          </a:p>
          <a:p>
            <a:pPr marL="354013" lvl="1" indent="-354013"/>
            <a:r>
              <a:rPr lang="uk-UA" sz="2800" dirty="0"/>
              <a:t>Який логарифм називають десятковим і який натуральним?</a:t>
            </a:r>
            <a:endParaRPr lang="uk-UA" dirty="0"/>
          </a:p>
          <a:p>
            <a:pPr marL="354013" lvl="1" indent="-354013"/>
            <a:r>
              <a:rPr lang="uk-UA" sz="2800" dirty="0"/>
              <a:t>Запишіть основну логарифмічну тотожність.</a:t>
            </a:r>
            <a:endParaRPr lang="uk-UA" dirty="0"/>
          </a:p>
          <a:p>
            <a:pPr marL="354013" lvl="1" indent="-354013"/>
            <a:r>
              <a:rPr lang="uk-UA" sz="2800" dirty="0"/>
              <a:t>Запишіть і сформулюйте формули логарифмування.</a:t>
            </a:r>
            <a:endParaRPr lang="uk-UA" dirty="0"/>
          </a:p>
          <a:p>
            <a:pPr marL="354013" lvl="1" indent="-354013"/>
            <a:r>
              <a:rPr lang="uk-UA" sz="2800" dirty="0"/>
              <a:t>Формула переходу від однієї основи логарифма до іншої.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9292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064896" cy="1282154"/>
          </a:xfrm>
        </p:spPr>
        <p:txBody>
          <a:bodyPr/>
          <a:lstStyle/>
          <a:p>
            <a:pPr lvl="0"/>
            <a:r>
              <a:rPr lang="ru-RU" b="1" dirty="0" err="1" smtClean="0"/>
              <a:t>Самостійна</a:t>
            </a:r>
            <a:r>
              <a:rPr lang="ru-RU" b="1" dirty="0" smtClean="0"/>
              <a:t> </a:t>
            </a:r>
            <a:r>
              <a:rPr lang="ru-RU" b="1" dirty="0"/>
              <a:t>робота 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взаємоперевіркою</a:t>
            </a:r>
            <a:endParaRPr lang="uk-UA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745141"/>
              </p:ext>
            </p:extLst>
          </p:nvPr>
        </p:nvGraphicFramePr>
        <p:xfrm>
          <a:off x="251520" y="1772816"/>
          <a:ext cx="2304256" cy="227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5920"/>
                <a:gridCol w="385012"/>
                <a:gridCol w="385012"/>
                <a:gridCol w="325854"/>
                <a:gridCol w="404408"/>
                <a:gridCol w="448050"/>
              </a:tblGrid>
              <a:tr h="357225">
                <a:tc gridSpan="6">
                  <a:txBody>
                    <a:bodyPr/>
                    <a:lstStyle/>
                    <a:p>
                      <a:pPr marR="342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Варіант 1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572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А</a:t>
                      </a:r>
                      <a:endParaRPr lang="uk-UA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Б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В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Г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Д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2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2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2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439297"/>
              </p:ext>
            </p:extLst>
          </p:nvPr>
        </p:nvGraphicFramePr>
        <p:xfrm>
          <a:off x="2987824" y="1772816"/>
          <a:ext cx="2304255" cy="2280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2040"/>
                <a:gridCol w="381134"/>
                <a:gridCol w="381134"/>
                <a:gridCol w="365615"/>
                <a:gridCol w="412166"/>
                <a:gridCol w="412166"/>
              </a:tblGrid>
              <a:tr h="357346"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Варіант 2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573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А</a:t>
                      </a:r>
                      <a:endParaRPr lang="uk-UA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Б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В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Г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Д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35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768399"/>
              </p:ext>
            </p:extLst>
          </p:nvPr>
        </p:nvGraphicFramePr>
        <p:xfrm>
          <a:off x="251520" y="4149080"/>
          <a:ext cx="2232249" cy="22800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0099"/>
                <a:gridCol w="368283"/>
                <a:gridCol w="368283"/>
                <a:gridCol w="357010"/>
                <a:gridCol w="399287"/>
                <a:gridCol w="399287"/>
              </a:tblGrid>
              <a:tr h="357339"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Варіант 3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573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А</a:t>
                      </a:r>
                      <a:endParaRPr lang="uk-UA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Б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В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Г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Д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×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35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901500"/>
              </p:ext>
            </p:extLst>
          </p:nvPr>
        </p:nvGraphicFramePr>
        <p:xfrm>
          <a:off x="2987824" y="4149080"/>
          <a:ext cx="2304256" cy="22800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221"/>
                <a:gridCol w="376285"/>
                <a:gridCol w="376285"/>
                <a:gridCol w="381133"/>
                <a:gridCol w="412166"/>
                <a:gridCol w="412166"/>
              </a:tblGrid>
              <a:tr h="357307"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Варіант 4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573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</a:rPr>
                        <a:t>А</a:t>
                      </a:r>
                      <a:endParaRPr lang="uk-UA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Б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В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Г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</a:rPr>
                        <a:t>Д</a:t>
                      </a:r>
                      <a:endParaRPr lang="uk-UA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×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30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3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37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×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</a:rPr>
                        <a:t> </a:t>
                      </a:r>
                      <a:endParaRPr lang="uk-UA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</a:rPr>
                        <a:t> </a:t>
                      </a:r>
                      <a:endParaRPr lang="uk-UA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43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Сьогодні на уроці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Розв’язування багатьох задач зводиться до складання рівняння із змінною під знаком логарифма або в основі логарифма. </a:t>
            </a:r>
            <a:endParaRPr lang="ru-RU" dirty="0"/>
          </a:p>
          <a:p>
            <a:r>
              <a:rPr lang="uk-UA" dirty="0"/>
              <a:t>На </a:t>
            </a:r>
            <a:r>
              <a:rPr lang="uk-UA" dirty="0" smtClean="0"/>
              <a:t>уроці </a:t>
            </a:r>
            <a:r>
              <a:rPr lang="uk-UA" dirty="0"/>
              <a:t>ми повинні навчитися розв’язувати логарифмічні рівняння різними методами.</a:t>
            </a:r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49080"/>
            <a:ext cx="18669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522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Сьогодні на уроці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/>
              <a:t>При перетвореннях логарифмічного рівняння область визначення може змінюватися і нове рівняння може не бути рівносильним вихідному.</a:t>
            </a:r>
            <a:endParaRPr lang="ru-RU" dirty="0"/>
          </a:p>
          <a:p>
            <a:r>
              <a:rPr lang="uk-UA" dirty="0"/>
              <a:t>Якщо область визначення нового рівняння розширилася, то воно є наслідком вихідного рівняння і при розв’язуванні його можуть з’явитися сторонні корені. Їх легко виявити за допомогою підстановки у вихідне рівняння.</a:t>
            </a:r>
            <a:endParaRPr lang="ru-RU" dirty="0"/>
          </a:p>
          <a:p>
            <a:r>
              <a:rPr lang="uk-UA" dirty="0"/>
              <a:t>Розв’язуючи логарифмічні рівняння, необхідно бути особливо уважним і не допускати перетворень, що зумовлюють звуження області допустимих значень.</a:t>
            </a:r>
            <a:endParaRPr lang="ru-RU" dirty="0"/>
          </a:p>
          <a:p>
            <a:r>
              <a:rPr lang="uk-UA" dirty="0"/>
              <a:t> На уроці </a:t>
            </a:r>
            <a:r>
              <a:rPr lang="uk-UA" dirty="0" smtClean="0"/>
              <a:t>розв’язуватимемо завдання, </a:t>
            </a:r>
            <a:r>
              <a:rPr lang="uk-UA" dirty="0"/>
              <a:t>що </a:t>
            </a:r>
            <a:r>
              <a:rPr lang="uk-UA" dirty="0" smtClean="0"/>
              <a:t>розкривають суть </a:t>
            </a:r>
            <a:r>
              <a:rPr lang="uk-UA" dirty="0"/>
              <a:t>виконуваних перетворень.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8074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/>
              <a:t>Метод зведення логарифмічного рівняння до </a:t>
            </a:r>
            <a:r>
              <a:rPr lang="uk-UA" sz="3600" b="1" dirty="0" smtClean="0"/>
              <a:t>алгебраїчного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7859216" cy="4800600"/>
              </a:xfrm>
            </p:spPr>
            <p:txBody>
              <a:bodyPr>
                <a:normAutofit lnSpcReduction="10000"/>
              </a:bodyPr>
              <a:lstStyle/>
              <a:p>
                <a:pPr marL="114300" lvl="0" indent="0">
                  <a:buNone/>
                </a:pPr>
                <a:r>
                  <a:rPr lang="uk-UA" b="1" dirty="0"/>
                  <a:t>Завдання №  4 (1</a:t>
                </a:r>
                <a:r>
                  <a:rPr lang="uk-UA" b="1" dirty="0" smtClean="0"/>
                  <a:t>). </a:t>
                </a:r>
                <a:r>
                  <a:rPr lang="uk-UA" dirty="0" smtClean="0"/>
                  <a:t>Розв’яжіть рівняння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r>
                          <a:rPr lang="uk-UA" b="1" i="1"/>
                          <m:t>𝐥𝐨𝐠</m:t>
                        </m:r>
                        <m:sPre>
                          <m:sPrePr>
                            <m:ctrlPr>
                              <a:rPr lang="ru-RU" b="1" i="1"/>
                            </m:ctrlPr>
                          </m:sPrePr>
                          <m:sub>
                            <m:r>
                              <a:rPr lang="uk-UA" b="1" i="1"/>
                              <m:t>𝟑</m:t>
                            </m:r>
                          </m:sub>
                          <m:sup>
                            <m:r>
                              <a:rPr lang="uk-UA" b="1" i="1"/>
                              <m:t>𝟐</m:t>
                            </m:r>
                          </m:sup>
                          <m:e>
                            <m:r>
                              <a:rPr lang="uk-UA" b="1" i="1"/>
                              <m:t>𝒙</m:t>
                            </m:r>
                            <m:r>
                              <a:rPr lang="uk-UA" b="1" i="1"/>
                              <m:t>−</m:t>
                            </m:r>
                          </m:e>
                        </m:sPre>
                      </m:fName>
                      <m:e>
                        <m:r>
                          <a:rPr lang="uk-UA" b="1" i="1"/>
                          <m:t>𝟒</m:t>
                        </m:r>
                      </m:e>
                    </m:func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𝒙</m:t>
                        </m:r>
                        <m:r>
                          <a:rPr lang="uk-UA" b="1" i="1"/>
                          <m:t>+</m:t>
                        </m:r>
                        <m:r>
                          <a:rPr lang="uk-UA" b="1" i="1"/>
                          <m:t>𝟑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𝟎</m:t>
                        </m:r>
                        <m:r>
                          <a:rPr lang="uk-UA" b="1" i="1"/>
                          <m:t>.</m:t>
                        </m:r>
                      </m:e>
                    </m:func>
                  </m:oMath>
                </a14:m>
                <a:endParaRPr lang="uk-UA" b="1" dirty="0" smtClean="0"/>
              </a:p>
              <a:p>
                <a:pPr marL="114300" lvl="0" indent="0">
                  <a:buNone/>
                </a:pPr>
                <a:r>
                  <a:rPr lang="uk-UA" b="1" dirty="0"/>
                  <a:t>Розв’язання</a:t>
                </a:r>
                <a:endParaRPr lang="ru-RU" dirty="0"/>
              </a:p>
              <a:p>
                <a:r>
                  <a:rPr lang="uk-UA" dirty="0"/>
                  <a:t>Позначимо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𝒙</m:t>
                        </m:r>
                      </m:e>
                    </m:func>
                  </m:oMath>
                </a14:m>
                <a:r>
                  <a:rPr lang="uk-UA" b="1" dirty="0"/>
                  <a:t> </a:t>
                </a:r>
                <a:r>
                  <a:rPr lang="uk-UA" dirty="0"/>
                  <a:t>через </a:t>
                </a:r>
                <a:r>
                  <a:rPr lang="en-US" i="1" dirty="0"/>
                  <a:t>y</a:t>
                </a:r>
                <a:r>
                  <a:rPr lang="ru-RU" i="1" dirty="0"/>
                  <a:t>. </a:t>
                </a:r>
                <a:r>
                  <a:rPr lang="uk-UA" dirty="0"/>
                  <a:t>Дане рівняння набере вигляду: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/>
                        </m:ctrlPr>
                      </m:sSupPr>
                      <m:e>
                        <m:r>
                          <a:rPr lang="en-US" b="1" i="1"/>
                          <m:t>𝒚</m:t>
                        </m:r>
                      </m:e>
                      <m:sup>
                        <m:r>
                          <a:rPr lang="uk-UA" b="1" i="1"/>
                          <m:t>𝟐</m:t>
                        </m:r>
                      </m:sup>
                    </m:sSup>
                    <m:r>
                      <a:rPr lang="uk-UA" b="1" i="1"/>
                      <m:t>−</m:t>
                    </m:r>
                    <m:r>
                      <a:rPr lang="uk-UA" b="1" i="1"/>
                      <m:t>𝟒</m:t>
                    </m:r>
                    <m:r>
                      <a:rPr lang="uk-UA" b="1" i="1"/>
                      <m:t>𝒚</m:t>
                    </m:r>
                    <m:r>
                      <a:rPr lang="uk-UA" b="1" i="1"/>
                      <m:t>+</m:t>
                    </m:r>
                    <m:r>
                      <a:rPr lang="uk-UA" b="1" i="1"/>
                      <m:t>𝟑</m:t>
                    </m:r>
                    <m:r>
                      <a:rPr lang="uk-UA" b="1" i="1"/>
                      <m:t>=</m:t>
                    </m:r>
                    <m:r>
                      <a:rPr lang="uk-UA" b="1" i="1"/>
                      <m:t>𝟎</m:t>
                    </m:r>
                    <m:r>
                      <a:rPr lang="uk-UA" b="1" i="1"/>
                      <m:t>; </m:t>
                    </m:r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b="1" i="1"/>
                        </m:ctrlPr>
                      </m:sSubPr>
                      <m:e>
                        <m:r>
                          <a:rPr lang="uk-UA" b="1" i="1"/>
                          <m:t>𝒚</m:t>
                        </m:r>
                      </m:e>
                      <m:sub>
                        <m:r>
                          <a:rPr lang="uk-UA" b="1" i="1"/>
                          <m:t>𝟏</m:t>
                        </m:r>
                      </m:sub>
                    </m:sSub>
                    <m:r>
                      <a:rPr lang="uk-UA" b="1" i="1"/>
                      <m:t>=</m:t>
                    </m:r>
                    <m:r>
                      <a:rPr lang="uk-UA" b="1" i="1"/>
                      <m:t>𝟏</m:t>
                    </m:r>
                    <m:r>
                      <a:rPr lang="uk-UA" b="1" i="1"/>
                      <m:t>; </m:t>
                    </m:r>
                    <m:sSub>
                      <m:sSubPr>
                        <m:ctrlPr>
                          <a:rPr lang="ru-RU" b="1" i="1"/>
                        </m:ctrlPr>
                      </m:sSubPr>
                      <m:e>
                        <m:r>
                          <a:rPr lang="uk-UA" b="1" i="1"/>
                          <m:t>𝒚</m:t>
                        </m:r>
                      </m:e>
                      <m:sub>
                        <m:r>
                          <a:rPr lang="uk-UA" b="1" i="1"/>
                          <m:t>𝟐</m:t>
                        </m:r>
                      </m:sub>
                    </m:sSub>
                    <m:r>
                      <a:rPr lang="uk-UA" b="1" i="1"/>
                      <m:t>=</m:t>
                    </m:r>
                    <m:r>
                      <a:rPr lang="uk-UA" b="1" i="1"/>
                      <m:t>𝟑</m:t>
                    </m:r>
                    <m:r>
                      <a:rPr lang="uk-UA" i="1"/>
                      <m:t> </m:t>
                    </m:r>
                  </m:oMath>
                </a14:m>
                <a:r>
                  <a:rPr lang="ru-RU" dirty="0"/>
                  <a:t>(</a:t>
                </a:r>
                <a:r>
                  <a:rPr lang="uk-UA" dirty="0"/>
                  <a:t>теорема </a:t>
                </a:r>
                <a:r>
                  <a:rPr lang="uk-UA" dirty="0" err="1"/>
                  <a:t>Вієта</a:t>
                </a:r>
                <a:r>
                  <a:rPr lang="ru-RU" dirty="0"/>
                  <a:t>).</a:t>
                </a:r>
              </a:p>
              <a:p>
                <a:r>
                  <a:rPr lang="ru-RU" dirty="0" err="1"/>
                  <a:t>Звідси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𝒙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𝟏</m:t>
                        </m:r>
                        <m:r>
                          <a:rPr lang="uk-UA" b="1" i="1"/>
                          <m:t>,  </m:t>
                        </m:r>
                        <m:r>
                          <a:rPr lang="en-US" b="1" i="1"/>
                          <m:t>𝒙</m:t>
                        </m:r>
                        <m:r>
                          <a:rPr lang="ru-RU" b="1" i="1"/>
                          <m:t>=</m:t>
                        </m:r>
                        <m:r>
                          <a:rPr lang="en-US" b="1" i="1"/>
                          <m:t>𝟑</m:t>
                        </m:r>
                        <m:r>
                          <a:rPr lang="ru-RU" b="1" i="1"/>
                          <m:t>,</m:t>
                        </m:r>
                      </m:e>
                    </m:func>
                  </m:oMath>
                </a14:m>
                <a:r>
                  <a:rPr lang="ru-RU" b="1" dirty="0"/>
                  <a:t>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𝒙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𝟑</m:t>
                        </m:r>
                        <m:r>
                          <a:rPr lang="uk-UA" b="1" i="1"/>
                          <m:t>,  </m:t>
                        </m:r>
                        <m:r>
                          <a:rPr lang="uk-UA" b="1" i="1"/>
                          <m:t>𝒙</m:t>
                        </m:r>
                        <m:r>
                          <a:rPr lang="uk-UA" b="1" i="1"/>
                          <m:t>=</m:t>
                        </m:r>
                        <m:sSup>
                          <m:sSupPr>
                            <m:ctrlPr>
                              <a:rPr lang="ru-RU" b="1" i="1"/>
                            </m:ctrlPr>
                          </m:sSupPr>
                          <m:e>
                            <m:r>
                              <a:rPr lang="uk-UA" b="1" i="1"/>
                              <m:t>𝟑</m:t>
                            </m:r>
                          </m:e>
                          <m:sup>
                            <m:r>
                              <a:rPr lang="uk-UA" b="1" i="1"/>
                              <m:t>𝟑</m:t>
                            </m:r>
                          </m:sup>
                        </m:sSup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𝟐𝟕</m:t>
                        </m:r>
                        <m:r>
                          <a:rPr lang="uk-UA" b="1" i="1"/>
                          <m:t>.</m:t>
                        </m:r>
                      </m:e>
                    </m:func>
                  </m:oMath>
                </a14:m>
                <a:endParaRPr lang="ru-RU" dirty="0"/>
              </a:p>
              <a:p>
                <a:pPr marL="114300" indent="0">
                  <a:buNone/>
                </a:pPr>
                <a:r>
                  <a:rPr lang="uk-UA" b="1" dirty="0"/>
                  <a:t>Перевірка:</a:t>
                </a:r>
                <a:endParaRPr lang="ru-RU" dirty="0"/>
              </a:p>
              <a:p>
                <a:pPr lvl="0"/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r>
                          <a:rPr lang="uk-UA" b="1" i="1"/>
                          <m:t>𝐥𝐨𝐠</m:t>
                        </m:r>
                        <m:sPre>
                          <m:sPrePr>
                            <m:ctrlPr>
                              <a:rPr lang="ru-RU" b="1" i="1"/>
                            </m:ctrlPr>
                          </m:sPrePr>
                          <m:sub>
                            <m:r>
                              <a:rPr lang="uk-UA" b="1" i="1"/>
                              <m:t>𝟑</m:t>
                            </m:r>
                          </m:sub>
                          <m:sup>
                            <m:r>
                              <a:rPr lang="uk-UA" b="1" i="1"/>
                              <m:t>𝟐</m:t>
                            </m:r>
                          </m:sup>
                          <m:e>
                            <m:r>
                              <a:rPr lang="uk-UA" b="1" i="1"/>
                              <m:t>𝟑</m:t>
                            </m:r>
                            <m:r>
                              <a:rPr lang="uk-UA" b="1" i="1"/>
                              <m:t>−</m:t>
                            </m:r>
                          </m:e>
                        </m:sPre>
                      </m:fName>
                      <m:e>
                        <m:r>
                          <a:rPr lang="uk-UA" b="1" i="1"/>
                          <m:t>𝟒</m:t>
                        </m:r>
                      </m:e>
                    </m:func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𝟑</m:t>
                        </m:r>
                        <m:r>
                          <a:rPr lang="uk-UA" b="1" i="1"/>
                          <m:t>+</m:t>
                        </m:r>
                        <m:r>
                          <a:rPr lang="uk-UA" b="1" i="1"/>
                          <m:t>𝟑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𝟏</m:t>
                        </m:r>
                        <m:r>
                          <a:rPr lang="uk-UA" b="1" i="1"/>
                          <m:t>−</m:t>
                        </m:r>
                        <m:r>
                          <a:rPr lang="uk-UA" b="1" i="1"/>
                          <m:t>𝟒</m:t>
                        </m:r>
                        <m:r>
                          <a:rPr lang="uk-UA" b="1" i="1"/>
                          <m:t>+</m:t>
                        </m:r>
                        <m:r>
                          <a:rPr lang="uk-UA" b="1" i="1"/>
                          <m:t>𝟑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𝟎</m:t>
                        </m:r>
                        <m:r>
                          <a:rPr lang="uk-UA" b="1" i="1"/>
                          <m:t>;</m:t>
                        </m:r>
                      </m:e>
                    </m:func>
                  </m:oMath>
                </a14:m>
                <a:endParaRPr lang="ru-RU" dirty="0"/>
              </a:p>
              <a:p>
                <a:pPr lvl="0"/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r>
                          <a:rPr lang="uk-UA" b="1" i="1"/>
                          <m:t>𝐥𝐨𝐠</m:t>
                        </m:r>
                        <m:sPre>
                          <m:sPrePr>
                            <m:ctrlPr>
                              <a:rPr lang="ru-RU" b="1" i="1"/>
                            </m:ctrlPr>
                          </m:sPrePr>
                          <m:sub>
                            <m:r>
                              <a:rPr lang="uk-UA" b="1" i="1"/>
                              <m:t>𝟑</m:t>
                            </m:r>
                          </m:sub>
                          <m:sup>
                            <m:r>
                              <a:rPr lang="uk-UA" b="1" i="1"/>
                              <m:t>𝟐</m:t>
                            </m:r>
                          </m:sup>
                          <m:e>
                            <m:r>
                              <a:rPr lang="uk-UA" b="1" i="1"/>
                              <m:t>𝟐𝟕</m:t>
                            </m:r>
                            <m:r>
                              <a:rPr lang="uk-UA" b="1" i="1"/>
                              <m:t>−</m:t>
                            </m:r>
                          </m:e>
                        </m:sPre>
                      </m:fName>
                      <m:e>
                        <m:r>
                          <a:rPr lang="uk-UA" b="1" i="1"/>
                          <m:t>𝟒</m:t>
                        </m:r>
                      </m:e>
                    </m:func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𝟐𝟕</m:t>
                        </m:r>
                        <m:r>
                          <a:rPr lang="uk-UA" b="1" i="1"/>
                          <m:t>+</m:t>
                        </m:r>
                        <m:r>
                          <a:rPr lang="uk-UA" b="1" i="1"/>
                          <m:t>𝟑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𝟗</m:t>
                        </m:r>
                        <m:r>
                          <a:rPr lang="uk-UA" b="1" i="1"/>
                          <m:t>−</m:t>
                        </m:r>
                        <m:r>
                          <a:rPr lang="uk-UA" b="1" i="1"/>
                          <m:t>𝟏𝟐</m:t>
                        </m:r>
                        <m:r>
                          <a:rPr lang="uk-UA" b="1" i="1"/>
                          <m:t>+</m:t>
                        </m:r>
                        <m:r>
                          <a:rPr lang="uk-UA" b="1" i="1"/>
                          <m:t>𝟑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𝟎</m:t>
                        </m:r>
                        <m:r>
                          <a:rPr lang="uk-UA" b="1" i="1"/>
                          <m:t>.</m:t>
                        </m:r>
                      </m:e>
                    </m:func>
                  </m:oMath>
                </a14:m>
                <a:endParaRPr lang="ru-RU" dirty="0"/>
              </a:p>
              <a:p>
                <a:pPr marL="114300" indent="0">
                  <a:buNone/>
                </a:pPr>
                <a:r>
                  <a:rPr lang="uk-UA" b="1" dirty="0"/>
                  <a:t>Відповідь: 3; 27.</a:t>
                </a:r>
                <a:br>
                  <a:rPr lang="uk-UA" b="1" dirty="0"/>
                </a:b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7859216" cy="4800600"/>
              </a:xfrm>
              <a:blipFill rotWithShape="1">
                <a:blip r:embed="rId2"/>
                <a:stretch>
                  <a:fillRect t="-15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6142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uk-UA" sz="3600" b="1" dirty="0"/>
              <a:t>Метод </a:t>
            </a:r>
            <a:r>
              <a:rPr lang="uk-UA" sz="3600" b="1" dirty="0" smtClean="0"/>
              <a:t>потенціювання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980728"/>
                <a:ext cx="8352928" cy="5688632"/>
              </a:xfrm>
            </p:spPr>
            <p:txBody>
              <a:bodyPr>
                <a:noAutofit/>
              </a:bodyPr>
              <a:lstStyle/>
              <a:p>
                <a:pPr marL="114300" lvl="0" indent="0">
                  <a:buNone/>
                </a:pPr>
                <a:r>
                  <a:rPr lang="uk-UA" sz="2000" b="1" dirty="0" smtClean="0"/>
                  <a:t>Завдання №  3 (2). </a:t>
                </a:r>
                <a:r>
                  <a:rPr lang="uk-UA" sz="2000" dirty="0"/>
                  <a:t>Розв’яжіть рівняння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r>
                          <a:rPr lang="uk-UA" sz="2000" b="1" i="1"/>
                          <m:t>𝐥𝐨𝐠</m:t>
                        </m:r>
                        <m:sPre>
                          <m:sPrePr>
                            <m:ctrlPr>
                              <a:rPr lang="ru-RU" sz="2000" b="1" i="1"/>
                            </m:ctrlPr>
                          </m:sPrePr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ru-RU" sz="2000" b="1" i="1"/>
                                </m:ctrlPr>
                              </m:dPr>
                              <m:e>
                                <m:r>
                                  <a:rPr lang="uk-UA" sz="2000" b="1" i="1"/>
                                  <m:t>𝒙</m:t>
                                </m:r>
                                <m:r>
                                  <a:rPr lang="uk-UA" sz="2000" b="1" i="1"/>
                                  <m:t>+</m:t>
                                </m:r>
                                <m:r>
                                  <a:rPr lang="uk-UA" sz="2000" b="1" i="1"/>
                                  <m:t>𝟏</m:t>
                                </m:r>
                              </m:e>
                            </m:d>
                            <m:r>
                              <a:rPr lang="uk-UA" sz="2000" b="1" i="1"/>
                              <m:t>+</m:t>
                            </m:r>
                          </m:e>
                        </m:sPre>
                      </m:fName>
                      <m:e>
                        <m:r>
                          <a:rPr lang="uk-UA" sz="2000" b="1" i="1"/>
                          <m:t> </m:t>
                        </m:r>
                      </m:e>
                    </m:func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000" b="1" i="1"/>
                            </m:ctrlPr>
                          </m:sSubPr>
                          <m:e>
                            <m:r>
                              <a:rPr lang="uk-UA" sz="2000" b="1" i="1"/>
                              <m:t>𝐥𝐨𝐠</m:t>
                            </m:r>
                          </m:e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sz="2000" b="1" i="1"/>
                          <m:t>(</m:t>
                        </m:r>
                        <m:r>
                          <a:rPr lang="uk-UA" sz="2000" b="1" i="1"/>
                          <m:t>𝒙</m:t>
                        </m:r>
                        <m:r>
                          <a:rPr lang="uk-UA" sz="2000" b="1" i="1"/>
                          <m:t>+</m:t>
                        </m:r>
                        <m:r>
                          <a:rPr lang="uk-UA" sz="2000" b="1" i="1"/>
                          <m:t>𝟑</m:t>
                        </m:r>
                        <m:r>
                          <a:rPr lang="uk-UA" sz="2000" b="1" i="1"/>
                          <m:t>)=</m:t>
                        </m:r>
                        <m:r>
                          <a:rPr lang="uk-UA" sz="2000" b="1" i="1"/>
                          <m:t>𝟏</m:t>
                        </m:r>
                        <m:r>
                          <a:rPr lang="uk-UA" sz="2000" b="1" i="1"/>
                          <m:t>.</m:t>
                        </m:r>
                      </m:e>
                    </m:func>
                  </m:oMath>
                </a14:m>
                <a:endParaRPr lang="ru-RU" sz="2000" dirty="0"/>
              </a:p>
              <a:p>
                <a:pPr marL="114300" indent="0">
                  <a:buNone/>
                </a:pPr>
                <a:r>
                  <a:rPr lang="uk-UA" sz="2000" b="1" dirty="0"/>
                  <a:t>Розв’язання</a:t>
                </a:r>
                <a:endParaRPr lang="ru-RU" sz="2000" dirty="0"/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r>
                          <a:rPr lang="uk-UA" sz="2000" b="1" i="1"/>
                          <m:t>𝐥𝐨𝐠</m:t>
                        </m:r>
                        <m:sPre>
                          <m:sPrePr>
                            <m:ctrlPr>
                              <a:rPr lang="ru-RU" sz="2000" b="1" i="1"/>
                            </m:ctrlPr>
                          </m:sPrePr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ru-RU" sz="2000" b="1" i="1"/>
                                </m:ctrlPr>
                              </m:dPr>
                              <m:e>
                                <m:r>
                                  <a:rPr lang="uk-UA" sz="2000" b="1" i="1"/>
                                  <m:t>𝒙</m:t>
                                </m:r>
                                <m:r>
                                  <a:rPr lang="uk-UA" sz="2000" b="1" i="1"/>
                                  <m:t>+</m:t>
                                </m:r>
                                <m:r>
                                  <a:rPr lang="uk-UA" sz="2000" b="1" i="1"/>
                                  <m:t>𝟏</m:t>
                                </m:r>
                              </m:e>
                            </m:d>
                            <m:r>
                              <a:rPr lang="uk-UA" sz="2000" b="1" i="1"/>
                              <m:t>+</m:t>
                            </m:r>
                          </m:e>
                        </m:sPre>
                      </m:fName>
                      <m:e>
                        <m:r>
                          <a:rPr lang="uk-UA" sz="2000" b="1" i="1"/>
                          <m:t> </m:t>
                        </m:r>
                      </m:e>
                    </m:func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000" b="1" i="1"/>
                            </m:ctrlPr>
                          </m:sSubPr>
                          <m:e>
                            <m:r>
                              <a:rPr lang="uk-UA" sz="2000" b="1" i="1"/>
                              <m:t>𝐥𝐨𝐠</m:t>
                            </m:r>
                          </m:e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sz="2000" b="1" i="1"/>
                          <m:t>(</m:t>
                        </m:r>
                        <m:r>
                          <a:rPr lang="uk-UA" sz="2000" b="1" i="1"/>
                          <m:t>𝒙</m:t>
                        </m:r>
                        <m:r>
                          <a:rPr lang="uk-UA" sz="2000" b="1" i="1"/>
                          <m:t>+</m:t>
                        </m:r>
                        <m:r>
                          <a:rPr lang="uk-UA" sz="2000" b="1" i="1"/>
                          <m:t>𝟑</m:t>
                        </m:r>
                        <m:r>
                          <a:rPr lang="uk-UA" sz="2000" b="1" i="1"/>
                          <m:t>)=</m:t>
                        </m:r>
                        <m:r>
                          <a:rPr lang="uk-UA" sz="2000" b="1" i="1"/>
                          <m:t>𝟏</m:t>
                        </m:r>
                        <m:r>
                          <a:rPr lang="uk-UA" sz="2000" b="1" i="1"/>
                          <m:t>.</m:t>
                        </m:r>
                      </m:e>
                    </m:func>
                  </m:oMath>
                </a14:m>
                <a:r>
                  <a:rPr lang="uk-UA" sz="2000" b="1" dirty="0"/>
                  <a:t> </a:t>
                </a:r>
                <a:r>
                  <a:rPr lang="uk-UA" sz="2000" dirty="0"/>
                  <a:t>Подамо число 1 у вигляді логарифма:</a:t>
                </a:r>
                <a:br>
                  <a:rPr lang="uk-UA" sz="2000" dirty="0"/>
                </a:br>
                <a14:m>
                  <m:oMath xmlns:m="http://schemas.openxmlformats.org/officeDocument/2006/math">
                    <m:r>
                      <a:rPr lang="uk-UA" sz="2000" b="1" i="1"/>
                      <m:t>𝟏</m:t>
                    </m:r>
                    <m:r>
                      <a:rPr lang="uk-UA" sz="2000" b="1" i="1"/>
                      <m:t>=</m:t>
                    </m:r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000" b="1" i="1"/>
                            </m:ctrlPr>
                          </m:sSubPr>
                          <m:e>
                            <m:r>
                              <a:rPr lang="uk-UA" sz="2000" b="1" i="1"/>
                              <m:t>𝐥𝐨𝐠</m:t>
                            </m:r>
                          </m:e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sz="2000" b="1" i="1"/>
                          <m:t>𝟑</m:t>
                        </m:r>
                        <m:r>
                          <a:rPr lang="uk-UA" sz="2000" b="1" i="1"/>
                          <m:t>.</m:t>
                        </m:r>
                      </m:e>
                    </m:func>
                  </m:oMath>
                </a14:m>
                <a:r>
                  <a:rPr lang="uk-UA" sz="2000" b="1" dirty="0"/>
                  <a:t> </a:t>
                </a:r>
                <a:r>
                  <a:rPr lang="uk-UA" sz="2000" dirty="0"/>
                  <a:t>Тоді</a:t>
                </a:r>
                <a:r>
                  <a:rPr lang="uk-UA" sz="2000" b="1" dirty="0"/>
                  <a:t>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r>
                          <a:rPr lang="uk-UA" sz="2000" b="1" i="1"/>
                          <m:t>𝐥𝐨𝐠</m:t>
                        </m:r>
                        <m:sPre>
                          <m:sPrePr>
                            <m:ctrlPr>
                              <a:rPr lang="ru-RU" sz="2000" b="1" i="1"/>
                            </m:ctrlPr>
                          </m:sPrePr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ru-RU" sz="2000" b="1" i="1"/>
                                </m:ctrlPr>
                              </m:dPr>
                              <m:e>
                                <m:r>
                                  <a:rPr lang="uk-UA" sz="2000" b="1" i="1"/>
                                  <m:t>𝒙</m:t>
                                </m:r>
                                <m:r>
                                  <a:rPr lang="uk-UA" sz="2000" b="1" i="1"/>
                                  <m:t>+</m:t>
                                </m:r>
                                <m:r>
                                  <a:rPr lang="uk-UA" sz="2000" b="1" i="1"/>
                                  <m:t>𝟏</m:t>
                                </m:r>
                              </m:e>
                            </m:d>
                            <m:r>
                              <a:rPr lang="uk-UA" sz="2000" b="1" i="1"/>
                              <m:t>+</m:t>
                            </m:r>
                          </m:e>
                        </m:sPre>
                      </m:fName>
                      <m:e>
                        <m:r>
                          <a:rPr lang="uk-UA" sz="2000" b="1" i="1"/>
                          <m:t> </m:t>
                        </m:r>
                      </m:e>
                    </m:func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000" b="1" i="1"/>
                            </m:ctrlPr>
                          </m:sSubPr>
                          <m:e>
                            <m:r>
                              <a:rPr lang="uk-UA" sz="2000" b="1" i="1"/>
                              <m:t>𝐥𝐨𝐠</m:t>
                            </m:r>
                          </m:e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sz="2000" b="1" i="1"/>
                          <m:t>(</m:t>
                        </m:r>
                        <m:r>
                          <a:rPr lang="uk-UA" sz="2000" b="1" i="1"/>
                          <m:t>𝒙</m:t>
                        </m:r>
                        <m:r>
                          <a:rPr lang="uk-UA" sz="2000" b="1" i="1"/>
                          <m:t>+</m:t>
                        </m:r>
                        <m:r>
                          <a:rPr lang="uk-UA" sz="2000" b="1" i="1"/>
                          <m:t>𝟑</m:t>
                        </m:r>
                        <m:r>
                          <a:rPr lang="uk-UA" sz="2000" b="1" i="1"/>
                          <m:t>)=</m:t>
                        </m:r>
                        <m:func>
                          <m:funcPr>
                            <m:ctrlPr>
                              <a:rPr lang="ru-RU" sz="2000" b="1" i="1"/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ru-RU" sz="2000" b="1" i="1"/>
                                </m:ctrlPr>
                              </m:sSubPr>
                              <m:e>
                                <m:r>
                                  <a:rPr lang="uk-UA" sz="2000" b="1" i="1"/>
                                  <m:t>𝐥𝐨𝐠</m:t>
                                </m:r>
                              </m:e>
                              <m:sub>
                                <m:r>
                                  <a:rPr lang="uk-UA" sz="2000" b="1" i="1"/>
                                  <m:t>𝟑</m:t>
                                </m:r>
                              </m:sub>
                            </m:sSub>
                          </m:fName>
                          <m:e>
                            <m:r>
                              <a:rPr lang="uk-UA" sz="2000" b="1" i="1"/>
                              <m:t>𝟑</m:t>
                            </m:r>
                          </m:e>
                        </m:func>
                        <m:r>
                          <a:rPr lang="uk-UA" sz="2000" b="1" i="1"/>
                          <m:t>.</m:t>
                        </m:r>
                      </m:e>
                    </m:func>
                  </m:oMath>
                </a14:m>
                <a:r>
                  <a:rPr lang="uk-UA" sz="2000" b="1" dirty="0"/>
                  <a:t> </a:t>
                </a:r>
                <a:r>
                  <a:rPr lang="uk-UA" sz="2000" dirty="0"/>
                  <a:t>Суму логарифмів замінимо логарифмом добутку виразів:</a:t>
                </a:r>
                <a:br>
                  <a:rPr lang="uk-UA" sz="2000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r>
                          <a:rPr lang="uk-UA" sz="2000" b="1" i="1"/>
                          <m:t>𝐥𝐨𝐠</m:t>
                        </m:r>
                        <m:sPre>
                          <m:sPrePr>
                            <m:ctrlPr>
                              <a:rPr lang="ru-RU" sz="2000" b="1" i="1"/>
                            </m:ctrlPr>
                          </m:sPrePr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ru-RU" sz="2000" b="1" i="1"/>
                                </m:ctrlPr>
                              </m:dPr>
                              <m:e>
                                <m:r>
                                  <a:rPr lang="uk-UA" sz="2000" b="1" i="1"/>
                                  <m:t>𝒙</m:t>
                                </m:r>
                                <m:r>
                                  <a:rPr lang="uk-UA" sz="2000" b="1" i="1"/>
                                  <m:t>+</m:t>
                                </m:r>
                                <m:r>
                                  <a:rPr lang="uk-UA" sz="2000" b="1" i="1"/>
                                  <m:t>𝟏</m:t>
                                </m:r>
                                <m:r>
                                  <a:rPr lang="uk-UA" sz="2000" b="1" i="1"/>
                                  <m:t>)(</m:t>
                                </m:r>
                                <m:r>
                                  <a:rPr lang="en-US" sz="2000" b="1" i="1"/>
                                  <m:t>𝒙</m:t>
                                </m:r>
                                <m:r>
                                  <a:rPr lang="uk-UA" sz="2000" b="1" i="1"/>
                                  <m:t>+</m:t>
                                </m:r>
                                <m:r>
                                  <a:rPr lang="en-US" sz="2000" b="1" i="1"/>
                                  <m:t>𝟑</m:t>
                                </m:r>
                              </m:e>
                            </m:d>
                          </m:e>
                        </m:sPre>
                        <m:r>
                          <a:rPr lang="uk-UA" sz="2000" b="1" i="1"/>
                          <m:t>=</m:t>
                        </m:r>
                      </m:fName>
                      <m:e>
                        <m:r>
                          <a:rPr lang="uk-UA" sz="2000" b="1" i="1"/>
                          <m:t> </m:t>
                        </m:r>
                      </m:e>
                    </m:func>
                    <m:func>
                      <m:funcPr>
                        <m:ctrlPr>
                          <a:rPr lang="ru-RU" sz="2000" b="1" i="1"/>
                        </m:ctrlPr>
                      </m:funcPr>
                      <m:fName>
                        <m:sSub>
                          <m:sSubPr>
                            <m:ctrlPr>
                              <a:rPr lang="ru-RU" sz="2000" b="1" i="1"/>
                            </m:ctrlPr>
                          </m:sSubPr>
                          <m:e>
                            <m:r>
                              <a:rPr lang="uk-UA" sz="2000" b="1" i="1"/>
                              <m:t>𝐥𝐨𝐠</m:t>
                            </m:r>
                          </m:e>
                          <m:sub>
                            <m:r>
                              <a:rPr lang="uk-UA" sz="2000" b="1" i="1"/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uk-UA" sz="2000" b="1" i="1"/>
                          <m:t>𝟑</m:t>
                        </m:r>
                        <m:r>
                          <a:rPr lang="uk-UA" sz="2000" b="1" i="1"/>
                          <m:t>.</m:t>
                        </m:r>
                        <m:r>
                          <a:rPr lang="uk-UA" sz="2000" b="1" i="1" smtClean="0">
                            <a:latin typeface="Cambria Math"/>
                          </a:rPr>
                          <m:t> </m:t>
                        </m:r>
                      </m:e>
                    </m:func>
                  </m:oMath>
                </a14:m>
                <a:r>
                  <a:rPr lang="uk-UA" sz="2000" dirty="0" smtClean="0"/>
                  <a:t> </a:t>
                </a:r>
                <a:r>
                  <a:rPr lang="uk-UA" sz="2000" dirty="0" err="1"/>
                  <a:t>Пропонтеціюємо</a:t>
                </a:r>
                <a:r>
                  <a:rPr lang="uk-UA" sz="2000" dirty="0"/>
                  <a:t> дану рівність і одержимо:</a:t>
                </a:r>
                <a:r>
                  <a:rPr lang="uk-UA" sz="20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000" b="1" i="1"/>
                        </m:ctrlPr>
                      </m:dPr>
                      <m:e>
                        <m:r>
                          <a:rPr lang="en-US" sz="2000" b="1" i="1"/>
                          <m:t>𝒙</m:t>
                        </m:r>
                        <m:r>
                          <a:rPr lang="uk-UA" sz="2000" b="1" i="1"/>
                          <m:t>+</m:t>
                        </m:r>
                        <m:r>
                          <a:rPr lang="en-US" sz="2000" b="1" i="1"/>
                          <m:t>𝟏</m:t>
                        </m:r>
                      </m:e>
                    </m:d>
                    <m:d>
                      <m:dPr>
                        <m:ctrlPr>
                          <a:rPr lang="ru-RU" sz="2000" b="1" i="1"/>
                        </m:ctrlPr>
                      </m:dPr>
                      <m:e>
                        <m:r>
                          <a:rPr lang="uk-UA" sz="2000" b="1" i="1"/>
                          <m:t>𝒙</m:t>
                        </m:r>
                        <m:r>
                          <a:rPr lang="uk-UA" sz="2000" b="1" i="1"/>
                          <m:t>+</m:t>
                        </m:r>
                        <m:r>
                          <a:rPr lang="uk-UA" sz="2000" b="1" i="1"/>
                          <m:t>𝟑</m:t>
                        </m:r>
                      </m:e>
                    </m:d>
                    <m:r>
                      <a:rPr lang="uk-UA" sz="2000" b="1" i="1"/>
                      <m:t>=</m:t>
                    </m:r>
                    <m:r>
                      <a:rPr lang="uk-UA" sz="2000" b="1" i="1"/>
                      <m:t>𝟑</m:t>
                    </m:r>
                    <m:r>
                      <a:rPr lang="uk-UA" sz="2000" b="1" i="1"/>
                      <m:t>;</m:t>
                    </m:r>
                  </m:oMath>
                </a14:m>
                <a:endParaRPr lang="ru-RU" sz="20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/>
                        </m:ctrlPr>
                      </m:sSupPr>
                      <m:e>
                        <m:r>
                          <a:rPr lang="en-US" sz="2000" b="1" i="1"/>
                          <m:t>𝒙</m:t>
                        </m:r>
                      </m:e>
                      <m:sup>
                        <m:r>
                          <a:rPr lang="en-US" sz="2000" b="1" i="1"/>
                          <m:t>𝟐</m:t>
                        </m:r>
                      </m:sup>
                    </m:sSup>
                    <m:r>
                      <a:rPr lang="en-US" sz="2000" b="1" i="1"/>
                      <m:t>+</m:t>
                    </m:r>
                    <m:r>
                      <a:rPr lang="en-US" sz="2000" b="1" i="1"/>
                      <m:t>𝟒</m:t>
                    </m:r>
                    <m:r>
                      <a:rPr lang="en-US" sz="2000" b="1" i="1"/>
                      <m:t>𝒙</m:t>
                    </m:r>
                    <m:r>
                      <a:rPr lang="en-US" sz="2000" b="1" i="1"/>
                      <m:t>+</m:t>
                    </m:r>
                    <m:r>
                      <a:rPr lang="en-US" sz="2000" b="1" i="1"/>
                      <m:t>𝟑</m:t>
                    </m:r>
                    <m:r>
                      <a:rPr lang="en-US" sz="2000" b="1" i="1"/>
                      <m:t>=</m:t>
                    </m:r>
                    <m:r>
                      <a:rPr lang="en-US" sz="2000" b="1" i="1"/>
                      <m:t>𝟑</m:t>
                    </m:r>
                    <m:r>
                      <a:rPr lang="en-US" sz="2000" b="1" i="1"/>
                      <m:t>;</m:t>
                    </m:r>
                  </m:oMath>
                </a14:m>
                <a:endParaRPr lang="ru-RU" sz="20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/>
                        </m:ctrlPr>
                      </m:sSupPr>
                      <m:e>
                        <m:r>
                          <a:rPr lang="en-US" sz="2000" b="1" i="1"/>
                          <m:t>𝒙</m:t>
                        </m:r>
                      </m:e>
                      <m:sup>
                        <m:r>
                          <a:rPr lang="en-US" sz="2000" b="1" i="1"/>
                          <m:t>𝟐</m:t>
                        </m:r>
                      </m:sup>
                    </m:sSup>
                    <m:r>
                      <a:rPr lang="en-US" sz="2000" b="1" i="1"/>
                      <m:t>+</m:t>
                    </m:r>
                    <m:r>
                      <a:rPr lang="en-US" sz="2000" b="1" i="1"/>
                      <m:t>𝟒</m:t>
                    </m:r>
                    <m:r>
                      <a:rPr lang="en-US" sz="2000" b="1" i="1"/>
                      <m:t>𝒙</m:t>
                    </m:r>
                    <m:r>
                      <a:rPr lang="en-US" sz="2000" b="1" i="1"/>
                      <m:t>=</m:t>
                    </m:r>
                    <m:r>
                      <a:rPr lang="en-US" sz="2000" b="1" i="1"/>
                      <m:t>𝟎</m:t>
                    </m:r>
                    <m:r>
                      <a:rPr lang="en-US" sz="2000" b="1" i="1"/>
                      <m:t>;</m:t>
                    </m:r>
                  </m:oMath>
                </a14:m>
                <a:endParaRPr lang="ru-RU" sz="2000" dirty="0"/>
              </a:p>
              <a:p>
                <a14:m>
                  <m:oMath xmlns:m="http://schemas.openxmlformats.org/officeDocument/2006/math">
                    <m:r>
                      <a:rPr lang="en-US" sz="2000" b="1" i="1"/>
                      <m:t>𝒙</m:t>
                    </m:r>
                    <m:d>
                      <m:dPr>
                        <m:ctrlPr>
                          <a:rPr lang="ru-RU" sz="2000" b="1" i="1"/>
                        </m:ctrlPr>
                      </m:dPr>
                      <m:e>
                        <m:r>
                          <a:rPr lang="en-US" sz="2000" b="1" i="1"/>
                          <m:t>𝒙</m:t>
                        </m:r>
                        <m:r>
                          <a:rPr lang="en-US" sz="2000" b="1" i="1"/>
                          <m:t>+</m:t>
                        </m:r>
                        <m:r>
                          <a:rPr lang="en-US" sz="2000" b="1" i="1"/>
                          <m:t>𝟒</m:t>
                        </m:r>
                      </m:e>
                    </m:d>
                    <m:r>
                      <a:rPr lang="en-US" sz="2000" b="1" i="1"/>
                      <m:t>=</m:t>
                    </m:r>
                    <m:r>
                      <a:rPr lang="en-US" sz="2000" b="1" i="1"/>
                      <m:t>𝟎</m:t>
                    </m:r>
                    <m:r>
                      <a:rPr lang="en-US" sz="2000" b="1" i="1"/>
                      <m:t>;</m:t>
                    </m:r>
                  </m:oMath>
                </a14:m>
                <a:endParaRPr lang="ru-RU" sz="2000" dirty="0"/>
              </a:p>
              <a:p>
                <a14:m>
                  <m:oMath xmlns:m="http://schemas.openxmlformats.org/officeDocument/2006/math">
                    <m:r>
                      <a:rPr lang="en-US" sz="2000" b="1" i="1"/>
                      <m:t>𝒙</m:t>
                    </m:r>
                    <m:r>
                      <a:rPr lang="en-US" sz="2000" b="1" i="1"/>
                      <m:t>=</m:t>
                    </m:r>
                    <m:r>
                      <a:rPr lang="en-US" sz="2000" b="1" i="1"/>
                      <m:t>𝟎</m:t>
                    </m:r>
                    <m:r>
                      <a:rPr lang="en-US" sz="2000" b="1" i="1"/>
                      <m:t> </m:t>
                    </m:r>
                    <m:r>
                      <a:rPr lang="uk-UA" sz="2000" b="1" i="1"/>
                      <m:t>або </m:t>
                    </m:r>
                    <m:r>
                      <a:rPr lang="en-US" sz="2000" b="1" i="1"/>
                      <m:t>𝒙</m:t>
                    </m:r>
                    <m:r>
                      <a:rPr lang="en-US" sz="2000" b="1" i="1"/>
                      <m:t>=−</m:t>
                    </m:r>
                    <m:r>
                      <a:rPr lang="en-US" sz="2000" b="1" i="1"/>
                      <m:t>𝟒</m:t>
                    </m:r>
                    <m:r>
                      <a:rPr lang="en-US" sz="2000" b="1" i="1"/>
                      <m:t>.</m:t>
                    </m:r>
                  </m:oMath>
                </a14:m>
                <a:endParaRPr lang="ru-RU" sz="2000" dirty="0"/>
              </a:p>
              <a:p>
                <a:pPr marL="114300" indent="0">
                  <a:buNone/>
                </a:pPr>
                <a:r>
                  <a:rPr lang="uk-UA" sz="2000" dirty="0"/>
                  <a:t>ОДЗ рівняння:</a:t>
                </a:r>
                <a:r>
                  <a:rPr lang="uk-UA" sz="2000" b="1" i="1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000" b="1" i="1"/>
                        </m:ctrlPr>
                      </m:dPr>
                      <m:e>
                        <m:eqArr>
                          <m:eqArrPr>
                            <m:ctrlPr>
                              <a:rPr lang="ru-RU" sz="2000" b="1" i="1"/>
                            </m:ctrlPr>
                          </m:eqArrPr>
                          <m:e>
                            <m:r>
                              <a:rPr lang="en-US" sz="2000" b="1" i="1"/>
                              <m:t>𝒙</m:t>
                            </m:r>
                            <m:r>
                              <a:rPr lang="ru-RU" sz="2000" b="1" i="1"/>
                              <m:t>+</m:t>
                            </m:r>
                            <m:r>
                              <a:rPr lang="en-US" sz="2000" b="1" i="1"/>
                              <m:t>𝟏</m:t>
                            </m:r>
                            <m:r>
                              <a:rPr lang="ru-RU" sz="2000" b="1" i="1"/>
                              <m:t>&gt;</m:t>
                            </m:r>
                            <m:r>
                              <a:rPr lang="en-US" sz="2000" b="1" i="1"/>
                              <m:t>𝟎</m:t>
                            </m:r>
                            <m:r>
                              <a:rPr lang="ru-RU" sz="2000" b="1" i="1"/>
                              <m:t>,</m:t>
                            </m:r>
                          </m:e>
                          <m:e>
                            <m:r>
                              <a:rPr lang="en-US" sz="2000" b="1" i="1"/>
                              <m:t>𝒙</m:t>
                            </m:r>
                            <m:r>
                              <a:rPr lang="ru-RU" sz="2000" b="1" i="1"/>
                              <m:t>+</m:t>
                            </m:r>
                            <m:r>
                              <a:rPr lang="en-US" sz="2000" b="1" i="1"/>
                              <m:t>𝟑</m:t>
                            </m:r>
                            <m:r>
                              <a:rPr lang="ru-RU" sz="2000" b="1" i="1"/>
                              <m:t>&gt;</m:t>
                            </m:r>
                            <m:r>
                              <a:rPr lang="en-US" sz="2000" b="1" i="1"/>
                              <m:t>𝟎</m:t>
                            </m:r>
                            <m:r>
                              <a:rPr lang="ru-RU" sz="2000" b="1" i="1"/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sz="2000" b="1" i="1" dirty="0"/>
                  <a:t>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000" b="1" i="1"/>
                        </m:ctrlPr>
                      </m:dPr>
                      <m:e>
                        <m:eqArr>
                          <m:eqArrPr>
                            <m:ctrlPr>
                              <a:rPr lang="ru-RU" sz="2000" b="1" i="1"/>
                            </m:ctrlPr>
                          </m:eqArrPr>
                          <m:e>
                            <m:r>
                              <a:rPr lang="ru-RU" sz="2000" b="1" i="1"/>
                              <m:t>𝒙</m:t>
                            </m:r>
                            <m:r>
                              <a:rPr lang="ru-RU" sz="2000" b="1" i="1"/>
                              <m:t>&gt;−</m:t>
                            </m:r>
                            <m:r>
                              <a:rPr lang="ru-RU" sz="2000" b="1" i="1"/>
                              <m:t>𝟏</m:t>
                            </m:r>
                            <m:r>
                              <a:rPr lang="ru-RU" sz="2000" b="1" i="1"/>
                              <m:t>,</m:t>
                            </m:r>
                          </m:e>
                          <m:e>
                            <m:r>
                              <a:rPr lang="en-US" sz="2000" b="1" i="1"/>
                              <m:t>𝒙</m:t>
                            </m:r>
                            <m:r>
                              <a:rPr lang="ru-RU" sz="2000" b="1" i="1"/>
                              <m:t>&gt;−</m:t>
                            </m:r>
                            <m:r>
                              <a:rPr lang="en-US" sz="2000" b="1" i="1"/>
                              <m:t>𝟑</m:t>
                            </m:r>
                            <m:r>
                              <a:rPr lang="ru-RU" sz="2000" b="1" i="1"/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sz="2000" b="1" i="1" dirty="0"/>
                  <a:t>  </a:t>
                </a:r>
                <a14:m>
                  <m:oMath xmlns:m="http://schemas.openxmlformats.org/officeDocument/2006/math">
                    <m:r>
                      <a:rPr lang="ru-RU" sz="2000" b="1" i="1"/>
                      <m:t>𝒙</m:t>
                    </m:r>
                    <m:r>
                      <a:rPr lang="ru-RU" sz="2000" b="1" i="1"/>
                      <m:t>&gt;−</m:t>
                    </m:r>
                    <m:r>
                      <a:rPr lang="ru-RU" sz="2000" b="1" i="1"/>
                      <m:t>𝟏</m:t>
                    </m:r>
                    <m:r>
                      <a:rPr lang="ru-RU" sz="2000" b="1" i="1"/>
                      <m:t>.</m:t>
                    </m:r>
                  </m:oMath>
                </a14:m>
                <a:r>
                  <a:rPr lang="ru-RU" sz="2000" b="1" i="1" dirty="0"/>
                  <a:t> </a:t>
                </a:r>
                <a:endParaRPr lang="ru-RU" sz="2000" dirty="0"/>
              </a:p>
              <a:p>
                <a14:m>
                  <m:oMath xmlns:m="http://schemas.openxmlformats.org/officeDocument/2006/math">
                    <m:r>
                      <a:rPr lang="ru-RU" sz="2000" b="1" i="1"/>
                      <m:t>𝒙</m:t>
                    </m:r>
                    <m:r>
                      <a:rPr lang="ru-RU" sz="2000" b="1" i="1"/>
                      <m:t>=−</m:t>
                    </m:r>
                    <m:r>
                      <a:rPr lang="ru-RU" sz="2000" b="1" i="1"/>
                      <m:t>𝟒</m:t>
                    </m:r>
                  </m:oMath>
                </a14:m>
                <a:r>
                  <a:rPr lang="ru-RU" sz="2000" b="1" i="1" dirty="0"/>
                  <a:t> – </a:t>
                </a:r>
                <a:r>
                  <a:rPr lang="uk-UA" sz="2000" dirty="0"/>
                  <a:t>не належить ОДЗ. Отже,</a:t>
                </a:r>
                <a:r>
                  <a:rPr lang="uk-UA" sz="2000" b="1" i="1" dirty="0"/>
                  <a:t> </a:t>
                </a:r>
                <a14:m>
                  <m:oMath xmlns:m="http://schemas.openxmlformats.org/officeDocument/2006/math">
                    <m:r>
                      <a:rPr lang="ru-RU" sz="2000" b="1" i="1"/>
                      <m:t>𝒙</m:t>
                    </m:r>
                    <m:r>
                      <a:rPr lang="ru-RU" sz="2000" b="1" i="1"/>
                      <m:t>=</m:t>
                    </m:r>
                    <m:r>
                      <a:rPr lang="ru-RU" sz="2000" b="1" i="1"/>
                      <m:t>𝟎</m:t>
                    </m:r>
                  </m:oMath>
                </a14:m>
                <a:r>
                  <a:rPr lang="ru-RU" sz="2000" b="1" i="1" dirty="0"/>
                  <a:t> – </a:t>
                </a:r>
                <a:r>
                  <a:rPr lang="ru-RU" sz="2000" dirty="0" err="1"/>
                  <a:t>корінь</a:t>
                </a:r>
                <a:r>
                  <a:rPr lang="ru-RU" sz="2000" dirty="0"/>
                  <a:t> </a:t>
                </a:r>
                <a:r>
                  <a:rPr lang="ru-RU" sz="2000" dirty="0" smtClean="0"/>
                  <a:t> </a:t>
                </a:r>
                <a:r>
                  <a:rPr lang="ru-RU" sz="2000" dirty="0" err="1" smtClean="0"/>
                  <a:t>рівняння</a:t>
                </a:r>
                <a:r>
                  <a:rPr lang="ru-RU" sz="2000" dirty="0"/>
                  <a:t>.</a:t>
                </a:r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r>
                      <a:rPr lang="ru-RU" sz="2000" b="1" i="0"/>
                      <m:t>Відповідь</m:t>
                    </m:r>
                  </m:oMath>
                </a14:m>
                <a:r>
                  <a:rPr lang="uk-UA" sz="2000" b="1" dirty="0"/>
                  <a:t>: 0</a:t>
                </a:r>
                <a:r>
                  <a:rPr lang="uk-UA" sz="2000" b="1" dirty="0" smtClean="0"/>
                  <a:t>.</a:t>
                </a:r>
                <a:endParaRPr lang="ru-RU" sz="20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980728"/>
                <a:ext cx="8352928" cy="5688632"/>
              </a:xfrm>
              <a:blipFill rotWithShape="1">
                <a:blip r:embed="rId2"/>
                <a:stretch>
                  <a:fillRect t="-429" r="-1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969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uk-UA" sz="3600" b="1" dirty="0"/>
              <a:t>Метод зведення логарифмів до однієї і тієї ж основи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268760"/>
                <a:ext cx="8064896" cy="5400600"/>
              </a:xfrm>
            </p:spPr>
            <p:txBody>
              <a:bodyPr>
                <a:noAutofit/>
              </a:bodyPr>
              <a:lstStyle/>
              <a:p>
                <a:pPr marL="114300" indent="0">
                  <a:buNone/>
                </a:pPr>
                <a:r>
                  <a:rPr lang="uk-UA" b="1" dirty="0"/>
                  <a:t>Завдання. </a:t>
                </a:r>
                <a:r>
                  <a:rPr lang="uk-UA" dirty="0"/>
                  <a:t>Розв’яжіть рівняння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r>
                          <a:rPr lang="uk-UA" b="1" i="1"/>
                          <m:t>𝐥𝐨𝐠</m:t>
                        </m:r>
                        <m:sPre>
                          <m:sPrePr>
                            <m:ctrlPr>
                              <a:rPr lang="ru-RU" b="1" i="1"/>
                            </m:ctrlPr>
                          </m:sPrePr>
                          <m:sub>
                            <m:r>
                              <a:rPr lang="uk-UA" b="1" i="1"/>
                              <m:t>𝟐</m:t>
                            </m:r>
                          </m:sub>
                          <m:sup>
                            <m:r>
                              <a:rPr lang="uk-UA" b="1" i="1"/>
                              <m:t>𝟐</m:t>
                            </m:r>
                          </m:sup>
                          <m:e>
                            <m:r>
                              <a:rPr lang="uk-UA" b="1" i="1"/>
                              <m:t>𝒙</m:t>
                            </m:r>
                            <m:r>
                              <a:rPr lang="uk-UA" b="1" i="1"/>
                              <m:t>−</m:t>
                            </m:r>
                          </m:e>
                        </m:sPre>
                      </m:fName>
                      <m:e>
                        <m:r>
                          <a:rPr lang="uk-UA" b="1" i="1"/>
                          <m:t> </m:t>
                        </m:r>
                        <m:r>
                          <a:rPr lang="uk-UA" b="1" i="1"/>
                          <m:t>𝟗</m:t>
                        </m:r>
                      </m:e>
                    </m:func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𝟖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𝒙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𝟒</m:t>
                        </m:r>
                        <m:r>
                          <a:rPr lang="uk-UA" b="1" i="1"/>
                          <m:t>.</m:t>
                        </m:r>
                      </m:e>
                    </m:func>
                  </m:oMath>
                </a14:m>
                <a:r>
                  <a:rPr lang="uk-UA" b="1" dirty="0"/>
                  <a:t/>
                </a:r>
                <a:br>
                  <a:rPr lang="uk-UA" b="1" dirty="0"/>
                </a:br>
                <a:r>
                  <a:rPr lang="uk-UA" b="1" dirty="0"/>
                  <a:t>Розв’язання</a:t>
                </a:r>
                <a:br>
                  <a:rPr lang="uk-UA" b="1" dirty="0"/>
                </a:br>
                <a:r>
                  <a:rPr lang="uk-UA" dirty="0"/>
                  <a:t>ОДЗ:</a:t>
                </a:r>
                <a:r>
                  <a:rPr lang="uk-UA" b="1" dirty="0"/>
                  <a:t> </a:t>
                </a:r>
                <a14:m>
                  <m:oMath xmlns:m="http://schemas.openxmlformats.org/officeDocument/2006/math">
                    <m:r>
                      <a:rPr lang="uk-UA" b="1" i="1"/>
                      <m:t>𝒙</m:t>
                    </m:r>
                    <m:r>
                      <a:rPr lang="uk-UA" b="1" i="1"/>
                      <m:t>&gt;</m:t>
                    </m:r>
                    <m:r>
                      <a:rPr lang="uk-UA" b="1" i="1"/>
                      <m:t>𝟎</m:t>
                    </m:r>
                    <m:r>
                      <a:rPr lang="uk-UA" b="1" i="1"/>
                      <m:t>.</m:t>
                    </m:r>
                  </m:oMath>
                </a14:m>
                <a:r>
                  <a:rPr lang="uk-UA" b="1" dirty="0"/>
                  <a:t/>
                </a:r>
                <a:br>
                  <a:rPr lang="uk-UA" b="1" dirty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r>
                            <a:rPr lang="uk-UA" b="1" i="1"/>
                            <m:t>𝐥𝐨𝐠</m:t>
                          </m:r>
                          <m:sPre>
                            <m:sPrePr>
                              <m:ctrlPr>
                                <a:rPr lang="ru-RU" b="1" i="1"/>
                              </m:ctrlPr>
                            </m:sPrePr>
                            <m:sub>
                              <m:r>
                                <a:rPr lang="uk-UA" b="1" i="1"/>
                                <m:t>𝟐</m:t>
                              </m:r>
                            </m:sub>
                            <m:sup>
                              <m:r>
                                <a:rPr lang="uk-UA" b="1" i="1"/>
                                <m:t>𝟐</m:t>
                              </m:r>
                            </m:sup>
                            <m:e>
                              <m:r>
                                <a:rPr lang="uk-UA" b="1" i="1"/>
                                <m:t>𝒙</m:t>
                              </m:r>
                              <m:r>
                                <a:rPr lang="uk-UA" b="1" i="1"/>
                                <m:t>−</m:t>
                              </m:r>
                            </m:e>
                          </m:sPre>
                        </m:fName>
                        <m:e>
                          <m:r>
                            <a:rPr lang="uk-UA" b="1" i="1"/>
                            <m:t> </m:t>
                          </m:r>
                          <m:r>
                            <a:rPr lang="uk-UA" b="1" i="1"/>
                            <m:t>𝟗</m:t>
                          </m:r>
                        </m:e>
                      </m:func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f>
                            <m:fPr>
                              <m:ctrlPr>
                                <a:rPr lang="ru-RU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ru-RU" b="1" i="1"/>
                                  </m:ctrlPr>
                                </m:sSubPr>
                                <m:e>
                                  <m:r>
                                    <a:rPr lang="uk-UA" b="1" i="1"/>
                                    <m:t>𝐥𝐨𝐠</m:t>
                                  </m:r>
                                </m:e>
                                <m:sub>
                                  <m:r>
                                    <a:rPr lang="uk-UA" b="1" i="1"/>
                                    <m:t>𝟐</m:t>
                                  </m:r>
                                </m:sub>
                              </m:sSub>
                              <m:r>
                                <a:rPr lang="uk-UA" b="1" i="1"/>
                                <m:t>𝒙</m:t>
                              </m:r>
                            </m:num>
                            <m:den>
                              <m:func>
                                <m:funcPr>
                                  <m:ctrlPr>
                                    <a:rPr lang="ru-RU" b="1" i="1"/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ru-RU" b="1" i="1"/>
                                      </m:ctrlPr>
                                    </m:sSubPr>
                                    <m:e>
                                      <m:r>
                                        <a:rPr lang="uk-UA" b="1" i="1"/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b="1" i="1"/>
                                        <m:t>𝟐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b="1" i="1"/>
                                    <m:t>𝟖</m:t>
                                  </m:r>
                                </m:e>
                              </m:func>
                            </m:den>
                          </m:f>
                        </m:fName>
                        <m:e>
                          <m:r>
                            <a:rPr lang="uk-UA" b="1" i="1"/>
                            <m:t>−</m:t>
                          </m:r>
                          <m:r>
                            <a:rPr lang="uk-UA" b="1" i="1"/>
                            <m:t>𝟒</m:t>
                          </m:r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𝟎</m:t>
                          </m:r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r>
                            <a:rPr lang="uk-UA" b="1" i="1"/>
                            <m:t>𝐥</m:t>
                          </m:r>
                          <m:r>
                            <a:rPr lang="uk-UA" b="1" i="1" smtClean="0"/>
                            <m:t>𝐨</m:t>
                          </m:r>
                          <m:r>
                            <a:rPr lang="uk-UA" b="1" i="1"/>
                            <m:t>𝐠</m:t>
                          </m:r>
                          <m:sPre>
                            <m:sPrePr>
                              <m:ctrlPr>
                                <a:rPr lang="ru-RU" b="1" i="1"/>
                              </m:ctrlPr>
                            </m:sPrePr>
                            <m:sub>
                              <m:r>
                                <a:rPr lang="uk-UA" b="1" i="1"/>
                                <m:t>𝟐</m:t>
                              </m:r>
                            </m:sub>
                            <m:sup>
                              <m:r>
                                <a:rPr lang="uk-UA" b="1" i="1"/>
                                <m:t>𝟐</m:t>
                              </m:r>
                            </m:sup>
                            <m:e>
                              <m:r>
                                <a:rPr lang="uk-UA" b="1" i="1"/>
                                <m:t>𝒙</m:t>
                              </m:r>
                              <m:r>
                                <a:rPr lang="uk-UA" b="1" i="1"/>
                                <m:t>−</m:t>
                              </m:r>
                            </m:e>
                          </m:sPre>
                        </m:fName>
                        <m:e>
                          <m:r>
                            <a:rPr lang="uk-UA" b="1" i="1"/>
                            <m:t> </m:t>
                          </m:r>
                          <m:r>
                            <a:rPr lang="uk-UA" b="1" i="1"/>
                            <m:t>𝟗</m:t>
                          </m:r>
                          <m:r>
                            <a:rPr lang="uk-UA" b="1" i="1"/>
                            <m:t>∙</m:t>
                          </m:r>
                        </m:e>
                      </m:func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f>
                            <m:fPr>
                              <m:ctrlPr>
                                <a:rPr lang="ru-RU" b="1" i="1"/>
                              </m:ctrlPr>
                            </m:fPr>
                            <m:num>
                              <m:r>
                                <a:rPr lang="uk-UA" b="1" i="1"/>
                                <m:t>𝟏</m:t>
                              </m:r>
                            </m:num>
                            <m:den>
                              <m:r>
                                <a:rPr lang="uk-UA" b="1" i="1"/>
                                <m:t>𝟑</m:t>
                              </m:r>
                            </m:den>
                          </m:f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𝟐</m:t>
                              </m:r>
                            </m:sub>
                          </m:sSub>
                          <m:r>
                            <a:rPr lang="uk-UA" b="1" i="1"/>
                            <m:t>𝒙</m:t>
                          </m:r>
                        </m:fName>
                        <m:e>
                          <m:r>
                            <a:rPr lang="uk-UA" b="1" i="1"/>
                            <m:t>−</m:t>
                          </m:r>
                          <m:r>
                            <a:rPr lang="uk-UA" b="1" i="1"/>
                            <m:t>𝟒</m:t>
                          </m:r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𝟎</m:t>
                          </m:r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r>
                            <a:rPr lang="uk-UA" b="1" i="1"/>
                            <m:t>𝐥𝐨𝐠</m:t>
                          </m:r>
                          <m:sPre>
                            <m:sPrePr>
                              <m:ctrlPr>
                                <a:rPr lang="ru-RU" b="1" i="1"/>
                              </m:ctrlPr>
                            </m:sPrePr>
                            <m:sub>
                              <m:r>
                                <a:rPr lang="uk-UA" b="1" i="1"/>
                                <m:t>𝟐</m:t>
                              </m:r>
                            </m:sub>
                            <m:sup>
                              <m:r>
                                <a:rPr lang="uk-UA" b="1" i="1"/>
                                <m:t>𝟐</m:t>
                              </m:r>
                            </m:sup>
                            <m:e>
                              <m:r>
                                <a:rPr lang="uk-UA" b="1" i="1"/>
                                <m:t>𝒙</m:t>
                              </m:r>
                              <m:r>
                                <a:rPr lang="uk-UA" b="1" i="1"/>
                                <m:t>−</m:t>
                              </m:r>
                            </m:e>
                          </m:sPre>
                        </m:fName>
                        <m:e>
                          <m:r>
                            <a:rPr lang="uk-UA" b="1" i="1"/>
                            <m:t> </m:t>
                          </m:r>
                        </m:e>
                      </m:func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r>
                            <a:rPr lang="uk-UA" b="1" i="1"/>
                            <m:t>𝟑</m:t>
                          </m:r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𝟐</m:t>
                              </m:r>
                            </m:sub>
                          </m:sSub>
                          <m:r>
                            <a:rPr lang="uk-UA" b="1" i="1"/>
                            <m:t>𝒙</m:t>
                          </m:r>
                        </m:fName>
                        <m:e>
                          <m:r>
                            <a:rPr lang="uk-UA" b="1" i="1"/>
                            <m:t>−</m:t>
                          </m:r>
                          <m:r>
                            <a:rPr lang="uk-UA" b="1" i="1"/>
                            <m:t>𝟒</m:t>
                          </m:r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𝟎</m:t>
                          </m:r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:r>
                  <a:rPr lang="uk-UA" dirty="0" smtClean="0"/>
                  <a:t>Заміна</a:t>
                </a:r>
                <a:r>
                  <a:rPr lang="uk-UA" b="1" dirty="0"/>
                  <a:t>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en-US" b="1" i="1"/>
                          <m:t>𝒙</m:t>
                        </m:r>
                        <m:r>
                          <a:rPr lang="ru-RU" b="1" i="1"/>
                          <m:t>=</m:t>
                        </m:r>
                        <m:r>
                          <a:rPr lang="en-US" b="1" i="1"/>
                          <m:t>𝒕</m:t>
                        </m:r>
                        <m:r>
                          <a:rPr lang="ru-RU" b="1" i="1"/>
                          <m:t>.</m:t>
                        </m:r>
                      </m:e>
                    </m:func>
                  </m:oMath>
                </a14:m>
                <a:r>
                  <a:rPr lang="uk-UA" b="1" dirty="0"/>
                  <a:t> </a:t>
                </a:r>
                <a:r>
                  <a:rPr lang="ru-RU" dirty="0" err="1"/>
                  <a:t>Тоді</a:t>
                </a:r>
                <a:r>
                  <a:rPr lang="ru-RU" dirty="0"/>
                  <a:t> </a:t>
                </a:r>
                <a:r>
                  <a:rPr lang="ru-RU" dirty="0" err="1"/>
                  <a:t>рівняння</a:t>
                </a:r>
                <a:r>
                  <a:rPr lang="ru-RU" dirty="0"/>
                  <a:t> </a:t>
                </a:r>
                <a:r>
                  <a:rPr lang="ru-RU" dirty="0" err="1"/>
                  <a:t>має</a:t>
                </a:r>
                <a:r>
                  <a:rPr lang="ru-RU" dirty="0"/>
                  <a:t> </a:t>
                </a:r>
                <a:r>
                  <a:rPr lang="ru-RU" dirty="0" err="1"/>
                  <a:t>вигляд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/>
                        </m:ctrlPr>
                      </m:sSupPr>
                      <m:e>
                        <m:r>
                          <a:rPr lang="ru-RU" b="1" i="1"/>
                          <m:t>𝒕</m:t>
                        </m:r>
                      </m:e>
                      <m:sup>
                        <m:r>
                          <a:rPr lang="ru-RU" b="1" i="1"/>
                          <m:t>𝟐</m:t>
                        </m:r>
                      </m:sup>
                    </m:sSup>
                    <m:r>
                      <a:rPr lang="ru-RU" b="1" i="1"/>
                      <m:t>−</m:t>
                    </m:r>
                    <m:r>
                      <a:rPr lang="ru-RU" b="1" i="1"/>
                      <m:t>𝟑</m:t>
                    </m:r>
                    <m:r>
                      <a:rPr lang="ru-RU" b="1" i="1"/>
                      <m:t>𝒕</m:t>
                    </m:r>
                    <m:r>
                      <a:rPr lang="ru-RU" b="1" i="1"/>
                      <m:t>−</m:t>
                    </m:r>
                    <m:r>
                      <a:rPr lang="ru-RU" b="1" i="1"/>
                      <m:t>𝟒</m:t>
                    </m:r>
                    <m:r>
                      <a:rPr lang="ru-RU" b="1" i="1"/>
                      <m:t>=</m:t>
                    </m:r>
                    <m:r>
                      <a:rPr lang="ru-RU" b="1" i="1"/>
                      <m:t>𝟎</m:t>
                    </m:r>
                    <m:r>
                      <a:rPr lang="ru-RU" b="1" i="1"/>
                      <m:t>; </m:t>
                    </m:r>
                    <m:sSub>
                      <m:sSubPr>
                        <m:ctrlPr>
                          <a:rPr lang="ru-RU" b="1" i="1"/>
                        </m:ctrlPr>
                      </m:sSubPr>
                      <m:e>
                        <m:r>
                          <a:rPr lang="ru-RU" b="1" i="1"/>
                          <m:t>𝒕</m:t>
                        </m:r>
                      </m:e>
                      <m:sub>
                        <m:r>
                          <a:rPr lang="ru-RU" b="1" i="1"/>
                          <m:t>𝟏</m:t>
                        </m:r>
                      </m:sub>
                    </m:sSub>
                    <m:r>
                      <a:rPr lang="ru-RU" b="1" i="1"/>
                      <m:t>=−</m:t>
                    </m:r>
                    <m:r>
                      <a:rPr lang="ru-RU" b="1" i="1"/>
                      <m:t>𝟏</m:t>
                    </m:r>
                    <m:r>
                      <a:rPr lang="ru-RU" b="1" i="1"/>
                      <m:t>, </m:t>
                    </m:r>
                  </m:oMath>
                </a14:m>
                <a:r>
                  <a:rPr lang="ru-RU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/>
                        </m:ctrlPr>
                      </m:sSubPr>
                      <m:e>
                        <m:r>
                          <a:rPr lang="ru-RU" b="1" i="1"/>
                          <m:t>𝒕</m:t>
                        </m:r>
                      </m:e>
                      <m:sub>
                        <m:r>
                          <a:rPr lang="ru-RU" b="1" i="1"/>
                          <m:t>𝟐</m:t>
                        </m:r>
                      </m:sub>
                    </m:sSub>
                    <m:r>
                      <a:rPr lang="ru-RU" b="1" i="1"/>
                      <m:t>=</m:t>
                    </m:r>
                    <m:r>
                      <a:rPr lang="ru-RU" b="1" i="1"/>
                      <m:t>𝟒</m:t>
                    </m:r>
                  </m:oMath>
                </a14:m>
                <a:r>
                  <a:rPr lang="ru-RU" b="1" dirty="0"/>
                  <a:t>.</a:t>
                </a:r>
                <a:endParaRPr lang="ru-RU" dirty="0"/>
              </a:p>
              <a:p>
                <a:pPr marL="11430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ru-RU" b="1" i="1"/>
                                <m:t>𝐥𝐨𝐠</m:t>
                              </m:r>
                            </m:e>
                            <m:sub>
                              <m:r>
                                <a:rPr lang="ru-RU" b="1" i="1"/>
                                <m:t>𝟐</m:t>
                              </m:r>
                            </m:sub>
                          </m:sSub>
                        </m:fName>
                        <m:e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=−</m:t>
                          </m:r>
                          <m:r>
                            <a:rPr lang="ru-RU" b="1" i="1"/>
                            <m:t>𝟏</m:t>
                          </m:r>
                          <m:r>
                            <a:rPr lang="ru-RU" b="1" i="1"/>
                            <m:t>,   </m:t>
                          </m:r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</m:t>
                          </m:r>
                          <m:f>
                            <m:fPr>
                              <m:ctrlPr>
                                <a:rPr lang="ru-RU" b="1" i="1"/>
                              </m:ctrlPr>
                            </m:fPr>
                            <m:num>
                              <m:r>
                                <a:rPr lang="ru-RU" b="1" i="1"/>
                                <m:t>𝟏</m:t>
                              </m:r>
                            </m:num>
                            <m:den>
                              <m:r>
                                <a:rPr lang="ru-RU" b="1" i="1"/>
                                <m:t>𝟐</m:t>
                              </m:r>
                            </m:den>
                          </m:f>
                          <m:r>
                            <a:rPr lang="ru-RU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ru-RU" b="1" i="1"/>
                                <m:t>𝐥𝐨𝐠</m:t>
                              </m:r>
                            </m:e>
                            <m:sub>
                              <m:r>
                                <a:rPr lang="ru-RU" b="1" i="1"/>
                                <m:t>𝟐</m:t>
                              </m:r>
                            </m:sub>
                          </m:sSub>
                        </m:fName>
                        <m:e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</m:t>
                          </m:r>
                          <m:r>
                            <a:rPr lang="ru-RU" b="1" i="1"/>
                            <m:t>𝟒</m:t>
                          </m:r>
                          <m:r>
                            <a:rPr lang="ru-RU" b="1" i="1"/>
                            <m:t>,   </m:t>
                          </m:r>
                          <m:r>
                            <a:rPr lang="ru-RU" b="1" i="1"/>
                            <m:t>𝒙</m:t>
                          </m:r>
                          <m:r>
                            <a:rPr lang="ru-RU" b="1" i="1"/>
                            <m:t>=</m:t>
                          </m:r>
                          <m:r>
                            <a:rPr lang="ru-RU" b="1" i="1"/>
                            <m:t>𝟏𝟔</m:t>
                          </m:r>
                          <m:r>
                            <a:rPr lang="ru-RU" b="1" i="1"/>
                            <m:t>.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:r>
                  <a:rPr lang="uk-UA" dirty="0"/>
                  <a:t>Відповідь: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/>
                        </m:ctrlPr>
                      </m:fPr>
                      <m:num>
                        <m:r>
                          <a:rPr lang="ru-RU" b="1" i="1"/>
                          <m:t>𝟏</m:t>
                        </m:r>
                      </m:num>
                      <m:den>
                        <m:r>
                          <a:rPr lang="ru-RU" b="1" i="1"/>
                          <m:t>𝟐</m:t>
                        </m:r>
                      </m:den>
                    </m:f>
                    <m:r>
                      <a:rPr lang="ru-RU" b="1" i="1"/>
                      <m:t>;</m:t>
                    </m:r>
                    <m:r>
                      <a:rPr lang="ru-RU" b="1" i="1"/>
                      <m:t>𝟏𝟔</m:t>
                    </m:r>
                    <m:r>
                      <a:rPr lang="ru-RU" b="1" i="1"/>
                      <m:t>.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268760"/>
                <a:ext cx="8064896" cy="5400600"/>
              </a:xfrm>
              <a:blipFill rotWithShape="1">
                <a:blip r:embed="rId2"/>
                <a:stretch>
                  <a:fillRect t="-1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147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uk-UA" sz="3600" b="1" dirty="0"/>
              <a:t>Метод зведення логарифмів до однієї і тієї ж основи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628800"/>
                <a:ext cx="7920880" cy="4680520"/>
              </a:xfrm>
            </p:spPr>
            <p:txBody>
              <a:bodyPr>
                <a:noAutofit/>
              </a:bodyPr>
              <a:lstStyle/>
              <a:p>
                <a:pPr marL="114300" indent="0">
                  <a:buNone/>
                </a:pPr>
                <a:r>
                  <a:rPr lang="uk-UA" b="1" dirty="0"/>
                  <a:t>Завдання. </a:t>
                </a:r>
                <a:r>
                  <a:rPr lang="uk-UA" dirty="0"/>
                  <a:t>Розв’яжіть рівняння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𝒙</m:t>
                        </m:r>
                      </m:e>
                    </m:func>
                    <m:r>
                      <a:rPr lang="uk-UA" b="1" i="1"/>
                      <m:t>+</m:t>
                    </m:r>
                    <m:r>
                      <a:rPr lang="uk-UA" b="1" i="1"/>
                      <m:t>𝟑</m:t>
                    </m:r>
                    <m:func>
                      <m:funcPr>
                        <m:ctrlPr>
                          <a:rPr lang="ru-RU" b="1" i="1"/>
                        </m:ctrlPr>
                      </m:funcPr>
                      <m:fName>
                        <m:sSub>
                          <m:sSubPr>
                            <m:ctrlPr>
                              <a:rPr lang="ru-RU" b="1" i="1"/>
                            </m:ctrlPr>
                          </m:sSubPr>
                          <m:e>
                            <m:r>
                              <a:rPr lang="uk-UA" b="1" i="1"/>
                              <m:t>𝐥𝐨𝐠</m:t>
                            </m:r>
                          </m:e>
                          <m:sub>
                            <m:r>
                              <a:rPr lang="uk-UA" b="1" i="1"/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uk-UA" b="1" i="1"/>
                          <m:t>𝒙</m:t>
                        </m:r>
                        <m:r>
                          <a:rPr lang="uk-UA" b="1" i="1"/>
                          <m:t>=</m:t>
                        </m:r>
                        <m:r>
                          <a:rPr lang="uk-UA" b="1" i="1"/>
                          <m:t>𝟕</m:t>
                        </m:r>
                        <m:r>
                          <a:rPr lang="uk-UA" b="1" i="1"/>
                          <m:t>.</m:t>
                        </m:r>
                      </m:e>
                    </m:func>
                  </m:oMath>
                </a14:m>
                <a:r>
                  <a:rPr lang="uk-UA" b="1" dirty="0"/>
                  <a:t/>
                </a:r>
                <a:br>
                  <a:rPr lang="uk-UA" b="1" dirty="0"/>
                </a:br>
                <a:r>
                  <a:rPr lang="uk-UA" b="1" dirty="0"/>
                  <a:t>Розв’язання</a:t>
                </a:r>
                <a:br>
                  <a:rPr lang="uk-UA" b="1" dirty="0"/>
                </a:br>
                <a:r>
                  <a:rPr lang="uk-UA" dirty="0"/>
                  <a:t>ОДЗ:</a:t>
                </a:r>
                <a:r>
                  <a:rPr lang="uk-UA" b="1" dirty="0"/>
                  <a:t> </a:t>
                </a:r>
                <a14:m>
                  <m:oMath xmlns:m="http://schemas.openxmlformats.org/officeDocument/2006/math">
                    <m:r>
                      <a:rPr lang="uk-UA" b="1" i="1"/>
                      <m:t>𝒙</m:t>
                    </m:r>
                    <m:r>
                      <a:rPr lang="uk-UA" b="1" i="1"/>
                      <m:t>&gt;</m:t>
                    </m:r>
                    <m:r>
                      <a:rPr lang="uk-UA" b="1" i="1"/>
                      <m:t>𝟎</m:t>
                    </m:r>
                    <m:r>
                      <a:rPr lang="uk-UA" b="1" i="1"/>
                      <m:t>.</m:t>
                    </m:r>
                  </m:oMath>
                </a14:m>
                <a:r>
                  <a:rPr lang="uk-UA" b="1" dirty="0"/>
                  <a:t/>
                </a:r>
                <a:br>
                  <a:rPr lang="uk-UA" b="1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𝟒</m:t>
                              </m:r>
                            </m:sub>
                          </m:sSub>
                        </m:fName>
                        <m:e>
                          <m:r>
                            <a:rPr lang="uk-UA" b="1" i="1"/>
                            <m:t>𝒙</m:t>
                          </m:r>
                        </m:e>
                      </m:func>
                      <m:r>
                        <a:rPr lang="uk-UA" b="1" i="1"/>
                        <m:t>+</m:t>
                      </m:r>
                      <m:r>
                        <a:rPr lang="uk-UA" b="1" i="1"/>
                        <m:t>𝟑</m:t>
                      </m:r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f>
                            <m:fPr>
                              <m:ctrlPr>
                                <a:rPr lang="ru-RU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ru-RU" b="1" i="1"/>
                                  </m:ctrlPr>
                                </m:sSubPr>
                                <m:e>
                                  <m:r>
                                    <a:rPr lang="uk-UA" b="1" i="1"/>
                                    <m:t>𝐥𝐨𝐠</m:t>
                                  </m:r>
                                </m:e>
                                <m:sub>
                                  <m:r>
                                    <a:rPr lang="uk-UA" b="1" i="1"/>
                                    <m:t>𝟒</m:t>
                                  </m:r>
                                </m:sub>
                              </m:sSub>
                              <m:r>
                                <a:rPr lang="uk-UA" b="1" i="1"/>
                                <m:t>𝒙</m:t>
                              </m:r>
                            </m:num>
                            <m:den>
                              <m:func>
                                <m:funcPr>
                                  <m:ctrlPr>
                                    <a:rPr lang="ru-RU" b="1" i="1"/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ru-RU" b="1" i="1"/>
                                      </m:ctrlPr>
                                    </m:sSubPr>
                                    <m:e>
                                      <m:r>
                                        <a:rPr lang="uk-UA" b="1" i="1"/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b="1" i="1"/>
                                        <m:t>𝟒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b="1" i="1"/>
                                    <m:t>𝟐</m:t>
                                  </m:r>
                                </m:e>
                              </m:func>
                            </m:den>
                          </m:f>
                        </m:fName>
                        <m:e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𝟕</m:t>
                          </m:r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𝟒</m:t>
                              </m:r>
                            </m:sub>
                          </m:sSub>
                        </m:fName>
                        <m:e>
                          <m:r>
                            <a:rPr lang="uk-UA" b="1" i="1"/>
                            <m:t>𝒙</m:t>
                          </m:r>
                        </m:e>
                      </m:func>
                      <m:r>
                        <a:rPr lang="uk-UA" b="1" i="1"/>
                        <m:t>+</m:t>
                      </m:r>
                      <m:r>
                        <a:rPr lang="uk-UA" b="1" i="1"/>
                        <m:t>𝟑</m:t>
                      </m:r>
                      <m:r>
                        <a:rPr lang="uk-UA" b="1" i="1"/>
                        <m:t>∙</m:t>
                      </m:r>
                      <m:r>
                        <a:rPr lang="uk-UA" b="1" i="1"/>
                        <m:t>𝟐</m:t>
                      </m:r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𝟒</m:t>
                              </m:r>
                            </m:sub>
                          </m:sSub>
                          <m:r>
                            <a:rPr lang="uk-UA" b="1" i="1"/>
                            <m:t>𝒙</m:t>
                          </m:r>
                        </m:fName>
                        <m:e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𝟕</m:t>
                          </m:r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𝟒</m:t>
                              </m:r>
                            </m:sub>
                          </m:sSub>
                        </m:fName>
                        <m:e>
                          <m:r>
                            <a:rPr lang="uk-UA" b="1" i="1"/>
                            <m:t>𝒙</m:t>
                          </m:r>
                        </m:e>
                      </m:func>
                      <m:r>
                        <a:rPr lang="uk-UA" b="1" i="1"/>
                        <m:t>+</m:t>
                      </m:r>
                      <m:r>
                        <a:rPr lang="uk-UA" b="1" i="1"/>
                        <m:t>𝟔</m:t>
                      </m:r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𝟒</m:t>
                              </m:r>
                            </m:sub>
                          </m:sSub>
                          <m:r>
                            <a:rPr lang="uk-UA" b="1" i="1"/>
                            <m:t>𝒙</m:t>
                          </m:r>
                        </m:fName>
                        <m:e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𝟕</m:t>
                          </m:r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b="1" i="1"/>
                        <m:t>𝟕</m:t>
                      </m:r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𝟒</m:t>
                              </m:r>
                            </m:sub>
                          </m:sSub>
                          <m:r>
                            <a:rPr lang="uk-UA" b="1" i="1"/>
                            <m:t>𝒙</m:t>
                          </m:r>
                        </m:fName>
                        <m:e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𝟕</m:t>
                          </m:r>
                          <m:r>
                            <a:rPr lang="uk-UA" b="1" i="1"/>
                            <m:t>;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b="1" i="1"/>
                          </m:ctrlPr>
                        </m:funcPr>
                        <m:fName>
                          <m:sSub>
                            <m:sSubPr>
                              <m:ctrlPr>
                                <a:rPr lang="ru-RU" b="1" i="1"/>
                              </m:ctrlPr>
                            </m:sSubPr>
                            <m:e>
                              <m:r>
                                <a:rPr lang="uk-UA" b="1" i="1"/>
                                <m:t>𝐥𝐨𝐠</m:t>
                              </m:r>
                            </m:e>
                            <m:sub>
                              <m:r>
                                <a:rPr lang="uk-UA" b="1" i="1"/>
                                <m:t>𝟒</m:t>
                              </m:r>
                            </m:sub>
                          </m:sSub>
                          <m:r>
                            <a:rPr lang="uk-UA" b="1" i="1"/>
                            <m:t>𝒙</m:t>
                          </m:r>
                        </m:fName>
                        <m:e>
                          <m:r>
                            <a:rPr lang="uk-UA" b="1" i="1"/>
                            <m:t>=</m:t>
                          </m:r>
                          <m:r>
                            <a:rPr lang="uk-UA" b="1" i="1"/>
                            <m:t>𝟏</m:t>
                          </m:r>
                          <m:r>
                            <a:rPr lang="uk-UA" b="1" i="1"/>
                            <m:t>;</m:t>
                          </m:r>
                          <m:r>
                            <a:rPr lang="en-US" b="1" i="1"/>
                            <m:t>𝒙</m:t>
                          </m:r>
                          <m:r>
                            <a:rPr lang="en-US" b="1" i="1"/>
                            <m:t>=</m:t>
                          </m:r>
                          <m:r>
                            <a:rPr lang="en-US" b="1" i="1"/>
                            <m:t>𝟒</m:t>
                          </m:r>
                          <m:r>
                            <a:rPr lang="en-US" b="1" i="1"/>
                            <m:t>.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pPr marL="114300" indent="0">
                  <a:buNone/>
                </a:pPr>
                <a:r>
                  <a:rPr lang="uk-UA" b="1" dirty="0"/>
                  <a:t>Відповідь</a:t>
                </a:r>
                <a:r>
                  <a:rPr lang="uk-UA" dirty="0"/>
                  <a:t>:  4.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628800"/>
                <a:ext cx="7920880" cy="4680520"/>
              </a:xfrm>
              <a:blipFill rotWithShape="1">
                <a:blip r:embed="rId2"/>
                <a:stretch>
                  <a:fillRect t="-6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9806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97</TotalTime>
  <Words>662</Words>
  <Application>Microsoft Office PowerPoint</Application>
  <PresentationFormat>Экран (4:3)</PresentationFormat>
  <Paragraphs>208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Соседство</vt:lpstr>
      <vt:lpstr>Розв’язування  логарифмічних рівнянь</vt:lpstr>
      <vt:lpstr>Фронтальне опитування</vt:lpstr>
      <vt:lpstr>Самостійна робота  із взаємоперевіркою</vt:lpstr>
      <vt:lpstr>Сьогодні на уроці</vt:lpstr>
      <vt:lpstr>Сьогодні на уроці</vt:lpstr>
      <vt:lpstr>Метод зведення логарифмічного рівняння до алгебраїчного</vt:lpstr>
      <vt:lpstr>Метод потенціювання</vt:lpstr>
      <vt:lpstr>Метод зведення логарифмів до однієї і тієї ж основи</vt:lpstr>
      <vt:lpstr>Метод зведення логарифмів до однієї і тієї ж основи</vt:lpstr>
      <vt:lpstr>Метод логарифмування</vt:lpstr>
      <vt:lpstr>Робота в парах під контролем учителя</vt:lpstr>
      <vt:lpstr>Додаткове завдання</vt:lpstr>
      <vt:lpstr>Рефлексія</vt:lpstr>
      <vt:lpstr>Домашнє завдання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Розв’язування  логарифмічних рівнянь</dc:title>
  <dc:creator>omg</dc:creator>
  <cp:lastModifiedBy>school11</cp:lastModifiedBy>
  <cp:revision>19</cp:revision>
  <dcterms:created xsi:type="dcterms:W3CDTF">2017-04-02T12:37:53Z</dcterms:created>
  <dcterms:modified xsi:type="dcterms:W3CDTF">2017-04-12T07:59:53Z</dcterms:modified>
</cp:coreProperties>
</file>