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737" autoAdjust="0"/>
  </p:normalViewPr>
  <p:slideViewPr>
    <p:cSldViewPr>
      <p:cViewPr varScale="1">
        <p:scale>
          <a:sx n="67" d="100"/>
          <a:sy n="67" d="100"/>
        </p:scale>
        <p:origin x="-13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553EF1-8E93-4EC4-952A-9DDD16BE9D5C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039FC-11D3-4220-A8F4-081429659E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835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039FC-11D3-4220-A8F4-081429659EE6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388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E8B54-2251-4A62-BA07-C763B235369B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CA8A-2AA7-4516-8B3E-7E37776538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1727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E8B54-2251-4A62-BA07-C763B235369B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CA8A-2AA7-4516-8B3E-7E37776538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60624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E8B54-2251-4A62-BA07-C763B235369B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CA8A-2AA7-4516-8B3E-7E37776538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19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E8B54-2251-4A62-BA07-C763B235369B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CA8A-2AA7-4516-8B3E-7E37776538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7708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E8B54-2251-4A62-BA07-C763B235369B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CA8A-2AA7-4516-8B3E-7E37776538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148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E8B54-2251-4A62-BA07-C763B235369B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CA8A-2AA7-4516-8B3E-7E37776538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6180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E8B54-2251-4A62-BA07-C763B235369B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CA8A-2AA7-4516-8B3E-7E37776538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76968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E8B54-2251-4A62-BA07-C763B235369B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CA8A-2AA7-4516-8B3E-7E37776538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806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E8B54-2251-4A62-BA07-C763B235369B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CA8A-2AA7-4516-8B3E-7E37776538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029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E8B54-2251-4A62-BA07-C763B235369B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CA8A-2AA7-4516-8B3E-7E37776538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44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E8B54-2251-4A62-BA07-C763B235369B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CCA8A-2AA7-4516-8B3E-7E37776538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407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6E8B54-2251-4A62-BA07-C763B235369B}" type="datetimeFigureOut">
              <a:rPr lang="ru-RU" smtClean="0"/>
              <a:t>14.08.2017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CCA8A-2AA7-4516-8B3E-7E37776538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6673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332657"/>
            <a:ext cx="8424936" cy="504055"/>
          </a:xfrm>
        </p:spPr>
        <p:txBody>
          <a:bodyPr>
            <a:normAutofit fontScale="90000"/>
          </a:bodyPr>
          <a:lstStyle/>
          <a:p>
            <a:r>
              <a:rPr lang="ru-RU" sz="4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Нерівност</a:t>
            </a:r>
            <a:r>
              <a:rPr lang="uk-UA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одзаголовок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395536" y="908720"/>
                <a:ext cx="8352928" cy="5400600"/>
              </a:xfrm>
            </p:spPr>
            <p:txBody>
              <a:bodyPr>
                <a:normAutofit fontScale="92500" lnSpcReduction="10000"/>
              </a:bodyPr>
              <a:lstStyle/>
              <a:p>
                <a:pPr lvl="0" algn="l"/>
                <a:r>
                  <a:rPr lang="ru-RU" sz="18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     </a:t>
                </a:r>
              </a:p>
              <a:p>
                <a:pPr lvl="0" algn="l"/>
                <a:endParaRPr lang="ru-RU" sz="18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ru-RU" sz="18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ru-RU" sz="18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ru-RU" sz="18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ru-RU" sz="18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ru-RU" sz="18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ru-RU" sz="18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ru-RU" sz="18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uk-UA" sz="1800" b="1" dirty="0" smtClean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uk-UA" sz="18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endParaRPr lang="ru-RU" sz="1800" b="1" dirty="0">
                  <a:solidFill>
                    <a:srgbClr val="C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 algn="l"/>
                <a:r>
                  <a:rPr lang="ru-RU" sz="2200" b="1" dirty="0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       </a:t>
                </a:r>
                <a:r>
                  <a:rPr lang="ru-RU" sz="2200" b="1" dirty="0" err="1" smtClean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Презентац</a:t>
                </a:r>
                <a:r>
                  <a:rPr lang="uk-UA" sz="2200" b="1" dirty="0" err="1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ію</a:t>
                </a:r>
                <a:r>
                  <a:rPr lang="uk-UA" sz="22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підготувала</a:t>
                </a:r>
              </a:p>
              <a:p>
                <a:pPr lvl="0" algn="l"/>
                <a:r>
                  <a:rPr lang="uk-UA" sz="22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       вчитель математики</a:t>
                </a:r>
              </a:p>
              <a:p>
                <a:pPr lvl="0" algn="l"/>
                <a:r>
                  <a:rPr lang="uk-UA" sz="22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                                                 ЗШ </a:t>
                </a:r>
                <a:r>
                  <a:rPr lang="en-US" sz="2200" b="1" dirty="0">
                    <a:solidFill>
                      <a:srgbClr val="C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14:m>
                  <m:oMath xmlns:m="http://schemas.openxmlformats.org/officeDocument/2006/math">
                    <m:r>
                      <a:rPr lang="en-US" sz="2200" b="1" i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200" b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𝐈𝐈𝐈</m:t>
                    </m:r>
                    <m:r>
                      <a:rPr lang="en-US" sz="2200" b="1">
                        <a:solidFill>
                          <a:srgbClr val="C00000"/>
                        </a:solidFill>
                        <a:latin typeface="Cambria Math"/>
                        <a:ea typeface="Cambria Math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uk-UA" sz="2200" b="1" dirty="0">
                    <a:solidFill>
                      <a:srgbClr val="C00000"/>
                    </a:solidFill>
                    <a:latin typeface="Cambria Math"/>
                    <a:ea typeface="Cambria Math"/>
                    <a:cs typeface="Times New Roman" panose="02020603050405020304" pitchFamily="18" charset="0"/>
                  </a:rPr>
                  <a:t>ступеня №11</a:t>
                </a:r>
              </a:p>
              <a:p>
                <a:pPr lvl="0" algn="l"/>
                <a:r>
                  <a:rPr lang="uk-UA" sz="22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                                                                                м. Білої Церкви</a:t>
                </a:r>
              </a:p>
              <a:p>
                <a:pPr lvl="0" algn="l"/>
                <a:r>
                  <a:rPr lang="uk-UA" sz="22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                                                                                 </a:t>
                </a:r>
                <a:r>
                  <a:rPr lang="uk-UA" sz="2200" b="1" dirty="0" err="1">
                    <a:solidFill>
                      <a:srgbClr val="C0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Ільніцька</a:t>
                </a:r>
                <a:r>
                  <a:rPr lang="uk-UA" sz="2200" b="1" dirty="0">
                    <a:solidFill>
                      <a:srgbClr val="C00000"/>
                    </a:solidFill>
                    <a:latin typeface="Times New Roman" panose="02020603050405020304" pitchFamily="18" charset="0"/>
                    <a:ea typeface="Cambria Math"/>
                    <a:cs typeface="Times New Roman" panose="02020603050405020304" pitchFamily="18" charset="0"/>
                  </a:rPr>
                  <a:t> Л.В</a:t>
                </a:r>
                <a:endParaRPr lang="ru-RU" sz="2200" b="1" dirty="0">
                  <a:solidFill>
                    <a:srgbClr val="C00000"/>
                  </a:solidFill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Подзаголовок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95536" y="908720"/>
                <a:ext cx="8352928" cy="54006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ил\Desktop\Картинки нові\stuff-clipart-0511-0908-2013-363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556792"/>
            <a:ext cx="4421832" cy="3081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8134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64096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100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uk-UA" sz="3100" dirty="0" smtClean="0">
                <a:latin typeface="Times New Roman"/>
                <a:ea typeface="Calibri"/>
                <a:cs typeface="Times New Roman"/>
              </a:rPr>
            </a:b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Осмислення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</a:t>
            </a:r>
            <a:r>
              <a:rPr lang="uk-UA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практичних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дій</a:t>
            </a:r>
            <a:r>
              <a:rPr lang="ru-RU" sz="2400" b="1" dirty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 err="1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</a:t>
            </a:r>
            <a:r>
              <a:rPr lang="ru-RU" sz="2400" b="1" dirty="0" smtClean="0">
                <a:solidFill>
                  <a:srgbClr val="1F497D">
                    <a:lumMod val="60000"/>
                    <a:lumOff val="4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31" y="692696"/>
                <a:ext cx="8784976" cy="5832648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uk-UA" sz="2800" b="1" i="1" dirty="0" smtClean="0">
                    <a:solidFill>
                      <a:srgbClr val="1F497D">
                        <a:lumMod val="60000"/>
                        <a:lumOff val="40000"/>
                      </a:srgbClr>
                    </a:solidFill>
                    <a:latin typeface="Times New Roman"/>
                    <a:ea typeface="Calibri"/>
                    <a:cs typeface="Times New Roman"/>
                  </a:rPr>
                  <a:t>Достатній рівень.</a:t>
                </a: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b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№132 (2, 3, 4, 11</a:t>
                </a:r>
                <a:r>
                  <a:rPr lang="uk-UA" sz="2400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). </a:t>
                </a:r>
                <a:r>
                  <a:rPr lang="uk-UA" sz="2400" dirty="0" err="1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Розв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’</a:t>
                </a:r>
                <a:r>
                  <a:rPr lang="uk-UA" sz="2400" dirty="0" err="1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язати</a:t>
                </a:r>
                <a:r>
                  <a:rPr lang="uk-UA" sz="24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нерівності.</a:t>
                </a:r>
                <a:endParaRPr lang="ru-RU" sz="24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 smtClean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2) </a:t>
                </a:r>
                <a:r>
                  <a:rPr lang="uk-UA" sz="2400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6</a:t>
                </a:r>
                <a:r>
                  <a:rPr lang="uk-UA" sz="2400" i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3(</a:t>
                </a:r>
                <a:r>
                  <a:rPr lang="uk-UA" sz="2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1)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≤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2 + 5</a:t>
                </a:r>
                <a:r>
                  <a:rPr lang="en-US" sz="2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x</a:t>
                </a:r>
                <a:r>
                  <a:rPr lang="ru-RU" sz="2400" i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</a:t>
                </a:r>
                <a:r>
                  <a:rPr lang="ru-RU" sz="2400" dirty="0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4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6</a:t>
                </a:r>
                <a:r>
                  <a:rPr lang="uk-UA" sz="2400" i="1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2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3</a:t>
                </a:r>
                <a:r>
                  <a:rPr lang="uk-UA" sz="2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+ 3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≤2+5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       6</a:t>
                </a:r>
                <a:r>
                  <a:rPr lang="uk-UA" sz="2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2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3</a:t>
                </a:r>
                <a:r>
                  <a:rPr lang="uk-UA" sz="2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−5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≤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2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−3;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endParaRPr lang="ru-RU" sz="2400" i="1" dirty="0" smtClean="0">
                  <a:effectLst/>
                  <a:latin typeface="Cambria Math"/>
                  <a:ea typeface="Times New Roman"/>
                  <a:cs typeface="Times New Roman"/>
                </a:endParaRPr>
              </a:p>
              <a:p>
                <a:pPr marL="114300" indent="0" algn="just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2</a:t>
                </a:r>
                <a:r>
                  <a:rPr lang="en-US" sz="2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x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≤−</m:t>
                    </m:r>
                    <m:r>
                      <a:rPr lang="ru-RU" sz="2400">
                        <a:effectLst/>
                        <a:latin typeface="Cambria Math"/>
                        <a:ea typeface="Times New Roman"/>
                        <a:cs typeface="Times New Roman"/>
                      </a:rPr>
                      <m:t>1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;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4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Відповідь</a:t>
                </a:r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: </a:t>
                </a:r>
                <a:r>
                  <a:rPr lang="en-US" sz="2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x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 ≥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0,5 ;  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"/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0,5</m:t>
                        </m:r>
                      </m:e>
                    </m:d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+∞)</m:t>
                    </m:r>
                  </m:oMath>
                </a14:m>
                <a:r>
                  <a:rPr lang="ru-RU" sz="2400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sz="2400" dirty="0">
                    <a:latin typeface="Times New Roman"/>
                    <a:ea typeface="Times New Roman"/>
                    <a:cs typeface="Times New Roman"/>
                  </a:rPr>
                  <a:t>3)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2 (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1)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≥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10 + 3 </a:t>
                </a: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uk-UA" sz="24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+4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);   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–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2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 +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2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≥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10 +3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+ 12;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–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2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≥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10+12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−2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;</a:t>
                </a:r>
                <a:r>
                  <a:rPr lang="ru-RU" sz="1800" dirty="0" smtClean="0">
                    <a:ea typeface="Times New Roman"/>
                    <a:cs typeface="Times New Roman"/>
                  </a:rPr>
                  <a:t> 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−4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≥20; </m:t>
                    </m:r>
                  </m:oMath>
                </a14:m>
                <a:r>
                  <a:rPr lang="ru-RU" sz="2400" dirty="0">
                    <a:effectLst/>
                    <a:latin typeface="Times New Roman"/>
                    <a:ea typeface="Times New Roman"/>
                    <a:cs typeface="Times New Roman"/>
                  </a:rPr>
                  <a:t>  </a:t>
                </a:r>
                <a:r>
                  <a:rPr lang="ru-RU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x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≤−</m:t>
                    </m:r>
                  </m:oMath>
                </a14:m>
                <a:r>
                  <a:rPr lang="ru-RU" sz="2400" dirty="0">
                    <a:effectLst/>
                    <a:latin typeface="Times New Roman"/>
                    <a:ea typeface="Times New Roman"/>
                    <a:cs typeface="Times New Roman"/>
                  </a:rPr>
                  <a:t> 5;  (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∞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; 5</a:t>
                </a:r>
                <a14:m>
                  <m:oMath xmlns:m="http://schemas.openxmlformats.org/officeDocument/2006/math">
                    <m:d>
                      <m:dPr>
                        <m:begChr m:val=""/>
                        <m:endChr m:val="]"/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</m:e>
                    </m:d>
                  </m:oMath>
                </a14:m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Відповідь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:</a:t>
                </a:r>
                <a:r>
                  <a:rPr lang="uk-UA" sz="2400" i="1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400" i="1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x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 ≤−</m:t>
                    </m:r>
                  </m:oMath>
                </a14:m>
                <a:r>
                  <a:rPr lang="ru-RU" sz="24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5;  (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∞</m:t>
                    </m:r>
                  </m:oMath>
                </a14:m>
                <a:r>
                  <a:rPr lang="uk-UA" sz="24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;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 5</m:t>
                    </m:r>
                    <m:d>
                      <m:dPr>
                        <m:begChr m:val=""/>
                        <m:endChr m:val="]"/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</m:e>
                    </m:d>
                  </m:oMath>
                </a14:m>
                <a:r>
                  <a:rPr lang="ru-RU" sz="2400" dirty="0" smtClean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sz="2400" dirty="0" smtClean="0">
                    <a:latin typeface="Times New Roman"/>
                    <a:ea typeface="Times New Roman"/>
                    <a:cs typeface="Times New Roman"/>
                  </a:rPr>
                  <a:t>4</a:t>
                </a:r>
                <a:r>
                  <a:rPr lang="uk-UA" sz="2400" dirty="0">
                    <a:latin typeface="Times New Roman"/>
                    <a:ea typeface="Times New Roman"/>
                    <a:cs typeface="Times New Roman"/>
                  </a:rPr>
                  <a:t>) 2 (2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3, 5)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−3 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(2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3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)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6 (1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).4</a:t>
                </a:r>
                <a:r>
                  <a:rPr lang="uk-UA" sz="24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7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6 + 9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&lt;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6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6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;     4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+ 9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+ 6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6 + 6 +7;   19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19;   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&lt;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1;</a:t>
                </a:r>
                <a:r>
                  <a:rPr lang="ru-RU" sz="1800" dirty="0">
                    <a:ea typeface="Times New Roman"/>
                    <a:cs typeface="Times New Roman"/>
                  </a:rPr>
                  <a:t> </a:t>
                </a:r>
                <a:r>
                  <a:rPr lang="ru-RU" sz="1800" dirty="0" smtClean="0">
                    <a:ea typeface="Times New Roman"/>
                    <a:cs typeface="Times New Roman"/>
                  </a:rPr>
                  <a:t> </a:t>
                </a: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Відповідь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: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&lt;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1;   (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−∞;1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).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>
                    <a:latin typeface="Times New Roman"/>
                    <a:ea typeface="Times New Roman"/>
                    <a:cs typeface="Times New Roman"/>
                  </a:rPr>
                  <a:t>11)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(6</m:t>
                        </m:r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−1)</m:t>
                        </m:r>
                      </m:e>
                      <m:sup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−4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</m:oMath>
                </a14:m>
                <a:r>
                  <a:rPr lang="ru-RU" sz="2400" dirty="0">
                    <a:effectLst/>
                    <a:latin typeface="Times New Roman"/>
                    <a:ea typeface="Times New Roman"/>
                    <a:cs typeface="Times New Roman"/>
                  </a:rPr>
                  <a:t> (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9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ru-RU" sz="2400" dirty="0">
                    <a:effectLst/>
                    <a:latin typeface="Times New Roman"/>
                    <a:ea typeface="Times New Roman"/>
                    <a:cs typeface="Times New Roman"/>
                  </a:rPr>
                  <a:t> 3) 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≤</m:t>
                    </m:r>
                  </m:oMath>
                </a14:m>
                <a:r>
                  <a:rPr lang="ru-RU" sz="2400" dirty="0">
                    <a:effectLst/>
                    <a:latin typeface="Times New Roman"/>
                    <a:ea typeface="Times New Roman"/>
                    <a:cs typeface="Times New Roman"/>
                  </a:rPr>
                  <a:t> 1.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36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− 12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+1 −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36</m:t>
                        </m:r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e>
                      <m:sup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sup>
                    </m:sSup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+12х </m:t>
                    </m:r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≤1 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  1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≤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1.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Нерівність правильна при всіх дійсних значеннях 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.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Відповідь: (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−∞</m:t>
                    </m:r>
                    <m:r>
                      <a:rPr lang="uk-UA" sz="2400">
                        <a:effectLst/>
                        <a:latin typeface="Cambria Math"/>
                        <a:ea typeface="Times New Roman"/>
                        <a:cs typeface="Times New Roman"/>
                      </a:rPr>
                      <m:t> 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+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∞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).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24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buNone/>
                </a:pPr>
                <a:endParaRPr lang="ru-RU" b="1" i="1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31" y="692696"/>
                <a:ext cx="8784976" cy="5832648"/>
              </a:xfrm>
              <a:blipFill rotWithShape="1">
                <a:blip r:embed="rId2"/>
                <a:stretch>
                  <a:fillRect l="-1179" t="-941" r="-547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ил\Desktop\Картинки нові\55kilometriv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437112"/>
            <a:ext cx="2304256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089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712968" cy="922114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</a:pPr>
            <a:r>
              <a:rPr lang="uk-UA" sz="2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Осмислення матеріалу і застосування практичних</a:t>
            </a:r>
            <a:r>
              <a:rPr lang="uk-UA" sz="24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дій</a:t>
            </a:r>
            <a:r>
              <a:rPr lang="uk-UA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 (</a:t>
            </a:r>
            <a:r>
              <a:rPr lang="uk-UA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прод</a:t>
            </a:r>
            <a:r>
              <a:rPr lang="uk-UA" sz="2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  <a:cs typeface="Times New Roman"/>
              </a:rPr>
              <a:t>.)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  <a:ea typeface="Calibri"/>
              <a:cs typeface="Times New Roman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07504" y="1052736"/>
                <a:ext cx="8856984" cy="5400600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b="1" i="1" dirty="0" smtClean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Високий рівень</a:t>
                </a:r>
                <a:r>
                  <a:rPr lang="uk-UA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</a:t>
                </a:r>
                <a:endParaRPr lang="ru-RU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>
                    <a:latin typeface="Times New Roman"/>
                    <a:ea typeface="Times New Roman"/>
                    <a:cs typeface="Times New Roman"/>
                  </a:rPr>
                  <a:t>№136. Скільки цілих від’ємних </a:t>
                </a:r>
                <a:r>
                  <a:rPr lang="uk-UA" sz="2400" dirty="0" err="1">
                    <a:latin typeface="Times New Roman"/>
                    <a:ea typeface="Times New Roman"/>
                    <a:cs typeface="Times New Roman"/>
                  </a:rPr>
                  <a:t>розв’зків</a:t>
                </a:r>
                <a:r>
                  <a:rPr lang="uk-UA" sz="2400" dirty="0">
                    <a:latin typeface="Times New Roman"/>
                    <a:ea typeface="Times New Roman"/>
                    <a:cs typeface="Times New Roman"/>
                  </a:rPr>
                  <a:t> має нерівність: </a:t>
                </a:r>
                <a:endParaRPr lang="uk-UA" sz="2400" i="1" baseline="30000" dirty="0" smtClean="0">
                  <a:latin typeface="Cambria Math"/>
                  <a:ea typeface="Times New Roman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uk-UA" sz="2400" b="1" i="1" baseline="30000" dirty="0" smtClean="0">
                  <a:latin typeface="Cambria Math"/>
                  <a:ea typeface="Times New Roman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400" b="1" i="1" baseline="30000">
                          <a:latin typeface="Cambria Math"/>
                          <a:ea typeface="Times New Roman"/>
                          <a:cs typeface="Times New Roman"/>
                        </a:rPr>
                        <m:t>𝒙</m:t>
                      </m:r>
                      <m:r>
                        <a:rPr lang="uk-UA" sz="2400" b="1" i="1" baseline="30000">
                          <a:latin typeface="Cambria Math"/>
                          <a:ea typeface="Times New Roman"/>
                          <a:cs typeface="Times New Roman"/>
                        </a:rPr>
                        <m:t> −   </m:t>
                      </m:r>
                      <m:f>
                        <m:fPr>
                          <m:ctrlPr>
                            <a:rPr lang="ru-RU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𝒙</m:t>
                          </m:r>
                          <m:r>
                            <a:rPr lang="uk-UA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</m:t>
                          </m:r>
                          <m:r>
                            <a:rPr lang="uk-UA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𝟕</m:t>
                          </m:r>
                        </m:num>
                        <m:den>
                          <m:r>
                            <a:rPr lang="uk-UA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𝟒</m:t>
                          </m:r>
                        </m:den>
                      </m:f>
                      <m:r>
                        <a:rPr lang="uk-UA" sz="2400" b="1" i="1" baseline="3000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− </m:t>
                      </m:r>
                      <m:f>
                        <m:fPr>
                          <m:ctrlPr>
                            <a:rPr lang="ru-RU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𝟏𝟏</m:t>
                          </m:r>
                          <m:r>
                            <a:rPr lang="uk-UA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𝒙</m:t>
                          </m:r>
                          <m:r>
                            <a:rPr lang="uk-UA" sz="2400" b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+</m:t>
                          </m:r>
                          <m:r>
                            <a:rPr lang="uk-UA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𝟑𝟎</m:t>
                          </m:r>
                        </m:num>
                        <m:den>
                          <m:r>
                            <a:rPr lang="uk-UA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𝟏𝟐</m:t>
                          </m:r>
                        </m:den>
                      </m:f>
                      <m:r>
                        <a:rPr lang="uk-UA" sz="2400" b="1" i="1" baseline="3000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&lt; </m:t>
                      </m:r>
                      <m:f>
                        <m:fPr>
                          <m:ctrlPr>
                            <a:rPr lang="ru-RU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𝒙</m:t>
                          </m:r>
                          <m:r>
                            <a:rPr lang="uk-UA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 −</m:t>
                          </m:r>
                          <m:r>
                            <a:rPr lang="uk-UA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𝟓</m:t>
                          </m:r>
                        </m:num>
                        <m:den>
                          <m:r>
                            <a:rPr lang="uk-UA" sz="2400" b="1" i="1" baseline="30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𝟑</m:t>
                          </m:r>
                        </m:den>
                      </m:f>
                      <m:r>
                        <a:rPr lang="uk-UA" sz="2400" b="1" i="1" baseline="3000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</m:t>
                      </m:r>
                      <m:r>
                        <a:rPr lang="ru-RU" sz="2400" b="1" i="1" baseline="3000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?</m:t>
                      </m:r>
                    </m:oMath>
                  </m:oMathPara>
                </a14:m>
                <a:endParaRPr lang="ru-RU" sz="1800" b="1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12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 −3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−21−11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−30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12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&lt;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4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−20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12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;</m:t>
                      </m:r>
                    </m:oMath>
                  </m:oMathPara>
                </a14:m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12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−3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−21−11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−30 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4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−20</m:t>
                    </m:r>
                  </m:oMath>
                </a14:m>
                <a:r>
                  <a:rPr lang="uk-UA" sz="1800" dirty="0">
                    <a:effectLst/>
                    <a:latin typeface="Times New Roman"/>
                    <a:ea typeface="Times New Roman"/>
                    <a:cs typeface="Times New Roman"/>
                  </a:rPr>
                  <a:t>;</a:t>
                </a:r>
                <a:r>
                  <a:rPr lang="ru-RU" sz="1400" dirty="0" smtClean="0">
                    <a:ea typeface="Times New Roman"/>
                    <a:cs typeface="Times New Roman"/>
                  </a:rPr>
                  <a:t>   </a:t>
                </a:r>
                <a14:m>
                  <m:oMath xmlns:m="http://schemas.openxmlformats.org/officeDocument/2006/math"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12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−3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−11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r>
                      <a:rPr lang="uk-UA" sz="1800">
                        <a:effectLst/>
                        <a:latin typeface="Cambria Math"/>
                        <a:ea typeface="Times New Roman"/>
                        <a:cs typeface="Times New Roman"/>
                      </a:rPr>
                      <m:t>4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&lt; −20+30+21;       −6 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18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&lt;31;</m:t>
                    </m:r>
                  </m:oMath>
                </a14:m>
                <a:endParaRPr lang="ru-RU" sz="1400" dirty="0">
                  <a:ea typeface="Calibri"/>
                  <a:cs typeface="Times New Roman"/>
                </a:endParaRPr>
              </a:p>
              <a:p>
                <a:pPr marL="0" marR="3556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𝑥</m:t>
                      </m:r>
                      <m:r>
                        <a:rPr lang="ru-RU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  &gt;− 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31</m:t>
                          </m:r>
                        </m:num>
                        <m:den>
                          <m:r>
                            <a:rPr lang="ru-RU" sz="1800" i="1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m:t>6</m:t>
                          </m:r>
                        </m:den>
                      </m:f>
                      <m:r>
                        <a:rPr lang="ru-RU" sz="1800" i="1">
                          <a:effectLst/>
                          <a:latin typeface="Cambria Math"/>
                          <a:ea typeface="Calibri"/>
                          <a:cs typeface="Times New Roman"/>
                        </a:rPr>
                        <m:t>;  </m:t>
                      </m:r>
                      <m:r>
                        <a:rPr lang="uk-UA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𝑥</m:t>
                      </m:r>
                      <m:r>
                        <a:rPr lang="ru-RU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 &gt;−5 </m:t>
                      </m:r>
                      <m:f>
                        <m:fPr>
                          <m:ctrlP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</m:t>
                          </m:r>
                        </m:num>
                        <m:den>
                          <m:r>
                            <a:rPr lang="ru-RU" sz="18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6</m:t>
                          </m:r>
                        </m:den>
                      </m:f>
                      <m:r>
                        <a:rPr lang="ru-RU" sz="18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;  </m:t>
                      </m:r>
                    </m:oMath>
                  </m:oMathPara>
                </a14:m>
                <a:endParaRPr lang="ru-RU" sz="1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sz="2400" b="1" dirty="0">
                    <a:effectLst/>
                    <a:latin typeface="Times New Roman"/>
                    <a:ea typeface="Calibri"/>
                    <a:cs typeface="Times New Roman"/>
                  </a:rPr>
                  <a:t>Відповідь:   </a:t>
                </a:r>
                <a14:m>
                  <m:oMath xmlns:m="http://schemas.openxmlformats.org/officeDocument/2006/math">
                    <m:r>
                      <a:rPr lang="uk-UA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</m:t>
                    </m:r>
                    <m:r>
                      <a:rPr lang="uk-UA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𝟓</m:t>
                    </m:r>
                    <m:r>
                      <a:rPr lang="uk-UA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;−</m:t>
                    </m:r>
                    <m:r>
                      <a:rPr lang="uk-UA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𝟒</m:t>
                    </m:r>
                    <m:r>
                      <a:rPr lang="uk-UA" sz="24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, −</m:t>
                    </m:r>
                    <m:r>
                      <a:rPr lang="uk-UA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𝟑</m:t>
                    </m:r>
                    <m:r>
                      <a:rPr lang="uk-UA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; −</m:t>
                    </m:r>
                    <m:r>
                      <a:rPr lang="uk-UA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𝟐</m:t>
                    </m:r>
                    <m:r>
                      <a:rPr lang="uk-UA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, −</m:t>
                    </m:r>
                    <m:r>
                      <a:rPr lang="uk-UA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𝟏</m:t>
                    </m:r>
                    <m:r>
                      <a:rPr lang="uk-UA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</m:oMath>
                </a14:m>
                <a:r>
                  <a:rPr lang="uk-UA" sz="2400" b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endParaRPr lang="ru-RU" sz="2400" b="1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sz="2400" b="1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7504" y="1052736"/>
                <a:ext cx="8856984" cy="5400600"/>
              </a:xfrm>
              <a:blipFill rotWithShape="1">
                <a:blip r:embed="rId2"/>
                <a:stretch>
                  <a:fillRect l="-1101" t="-45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2" name="Picture 4" descr="C:\Users\ил\Desktop\Картинки нові\15_01_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2060848"/>
            <a:ext cx="1892444" cy="1403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ил\Desktop\Картинки нові\7-2010-1-63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65104"/>
            <a:ext cx="2664295" cy="1649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593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634082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uk-UA" sz="3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5. </a:t>
            </a:r>
            <a:r>
              <a:rPr lang="uk-UA" sz="3600" b="1" dirty="0" err="1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Історічна</a:t>
            </a:r>
            <a:r>
              <a:rPr lang="uk-UA" sz="36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 </a:t>
            </a:r>
            <a:r>
              <a:rPr lang="uk-UA" sz="3600" b="1" dirty="0" smtClean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довідка</a:t>
            </a:r>
            <a:r>
              <a:rPr lang="ru-RU" sz="1800" dirty="0">
                <a:ea typeface="Calibri"/>
                <a:cs typeface="Times New Roman"/>
              </a:rPr>
              <a:t/>
            </a:r>
            <a:br>
              <a:rPr lang="ru-RU" sz="1800" dirty="0">
                <a:ea typeface="Calibri"/>
                <a:cs typeface="Times New Roman"/>
              </a:rPr>
            </a:br>
            <a:r>
              <a:rPr lang="uk-UA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692696"/>
                <a:ext cx="8712968" cy="5688632"/>
              </a:xfrm>
            </p:spPr>
            <p:txBody>
              <a:bodyPr anchor="ctr" anchorCtr="1"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uk-UA" sz="2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uk-UA" sz="2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uk-UA" sz="2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uk-UA" sz="2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8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Огюстен Луї Коші (1789 </a:t>
                </a:r>
                <a14:m>
                  <m:oMath xmlns:m="http://schemas.openxmlformats.org/officeDocument/2006/math">
                    <m:r>
                      <a:rPr lang="uk-UA" sz="28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8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1857).</a:t>
                </a:r>
                <a:r>
                  <a:rPr lang="uk-UA" sz="28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400" b="1" dirty="0">
                    <a:effectLst/>
                    <a:latin typeface="Times New Roman"/>
                    <a:ea typeface="Times New Roman"/>
                    <a:cs typeface="Times New Roman"/>
                  </a:rPr>
                  <a:t>Видатний французький математик, автор понад 800 наукових праць. Надалі Коші працює над будівельним проектом військового порту, але,  не дивлячись на всю свою зайнятість, все ж знаходить час  для підготовки наукових записок з математики. </a:t>
                </a:r>
                <a:r>
                  <a:rPr lang="uk-UA" sz="2400" b="1" dirty="0" smtClean="0">
                    <a:effectLst/>
                    <a:latin typeface="Times New Roman"/>
                    <a:ea typeface="Calibri"/>
                    <a:cs typeface="Times New Roman"/>
                  </a:rPr>
                  <a:t>Свої </a:t>
                </a:r>
                <a:r>
                  <a:rPr lang="uk-UA" sz="2400" b="1" dirty="0">
                    <a:effectLst/>
                    <a:latin typeface="Times New Roman"/>
                    <a:ea typeface="Calibri"/>
                    <a:cs typeface="Times New Roman"/>
                  </a:rPr>
                  <a:t>замітки він  представить перед Основним відділенням (наук фізичних і математичних) Інституту Франції.</a:t>
                </a:r>
                <a:endParaRPr lang="ru-RU" sz="2400" b="1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692696"/>
                <a:ext cx="8712968" cy="5688632"/>
              </a:xfrm>
              <a:blipFill rotWithShape="1">
                <a:blip r:embed="rId2"/>
                <a:stretch>
                  <a:fillRect l="-1189" r="-1748" b="-1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ил\Desktop\Augustin-Louis_Cauchy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1874837" cy="225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8211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l"/>
            <a:r>
              <a:rPr lang="uk-UA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Історічна</a:t>
            </a: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довідка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1" name="Picture 3" descr="C:\Users\ил\Desktop\800px-Bouniakowsky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80728"/>
            <a:ext cx="243840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Прямоугольник 3"/>
              <p:cNvSpPr/>
              <p:nvPr/>
            </p:nvSpPr>
            <p:spPr>
              <a:xfrm>
                <a:off x="2286000" y="1052736"/>
                <a:ext cx="6318448" cy="53421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270510"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2400" b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Віктор Якович </a:t>
                </a:r>
                <a:r>
                  <a:rPr lang="uk-UA" sz="2400" b="1" dirty="0" err="1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Буняковський</a:t>
                </a:r>
                <a:r>
                  <a:rPr lang="uk-UA" sz="24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Calibri"/>
                    <a:cs typeface="Times New Roman"/>
                  </a:rPr>
                  <a:t> (1804 </a:t>
                </a:r>
                <a14:m>
                  <m:oMath xmlns:m="http://schemas.openxmlformats.org/officeDocument/2006/math">
                    <m:r>
                      <a:rPr lang="uk-UA" sz="2400" b="1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effectLst/>
                        <a:latin typeface="Cambria Math"/>
                        <a:ea typeface="Calibri"/>
                        <a:cs typeface="Times New Roman"/>
                      </a:rPr>
                      <m:t>– </m:t>
                    </m:r>
                  </m:oMath>
                </a14:m>
                <a:r>
                  <a:rPr lang="uk-UA" sz="2000" b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1889).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0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Видатний математик 19 століття народився на </a:t>
                </a:r>
                <a:r>
                  <a:rPr lang="uk-UA" sz="2000" b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Вінничині</a:t>
                </a:r>
                <a:r>
                  <a:rPr lang="uk-UA" sz="20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. Протягом багатьох років був </a:t>
                </a:r>
                <a:r>
                  <a:rPr lang="uk-UA" sz="2000" b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віце</a:t>
                </a:r>
                <a14:m>
                  <m:oMath xmlns:m="http://schemas.openxmlformats.org/officeDocument/2006/math">
                    <m:r>
                      <a:rPr lang="uk-UA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–</m:t>
                    </m:r>
                  </m:oMath>
                </a14:m>
                <a:r>
                  <a:rPr lang="uk-UA" sz="20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президентом  </a:t>
                </a:r>
                <a:r>
                  <a:rPr lang="uk-UA" sz="2000" b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Петебурської</a:t>
                </a:r>
                <a:r>
                  <a:rPr lang="uk-UA" sz="20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академії наук. Докторська дисертація, захищена </a:t>
                </a:r>
                <a:r>
                  <a:rPr lang="uk-UA" sz="2000" b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Буняковським</a:t>
                </a:r>
                <a:r>
                  <a:rPr lang="uk-UA" sz="20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у травні 1825 року у Паризькому університеті. </a:t>
                </a:r>
                <a:r>
                  <a:rPr lang="uk-UA" sz="2000" b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Буняковський</a:t>
                </a:r>
                <a:r>
                  <a:rPr lang="uk-UA" sz="20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поєднував наукову діяльність із викладанням математики і механіки у кількох навчальних закладах.</a:t>
                </a:r>
                <a:endParaRPr lang="ru-RU" sz="2000" b="1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indent="270510" algn="just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2000" b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У 1864 року </a:t>
                </a:r>
                <a:r>
                  <a:rPr lang="uk-UA" sz="2000" b="1" dirty="0" err="1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Буняковський</a:t>
                </a:r>
                <a:r>
                  <a:rPr lang="uk-UA" sz="2000" b="1" dirty="0">
                    <a:effectLst/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000" b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віце</a:t>
                </a:r>
                <a:r>
                  <a:rPr lang="uk-UA" sz="20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президент академії наук. У перебігу всього </a:t>
                </a:r>
                <a:r>
                  <a:rPr lang="uk-UA" sz="2000" b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двадцятип</a:t>
                </a:r>
                <a:r>
                  <a:rPr lang="ru-RU" sz="20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’</a:t>
                </a:r>
                <a:r>
                  <a:rPr lang="uk-UA" sz="2000" b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ятирічного</a:t>
                </a:r>
                <a:r>
                  <a:rPr lang="uk-UA" sz="20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перебування посаді </a:t>
                </a:r>
                <a:r>
                  <a:rPr lang="uk-UA" sz="2000" b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віце</a:t>
                </a:r>
                <a14:m>
                  <m:oMath xmlns:m="http://schemas.openxmlformats.org/officeDocument/2006/math">
                    <m:r>
                      <a:rPr lang="uk-UA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–</m:t>
                    </m:r>
                  </m:oMath>
                </a14:m>
                <a:r>
                  <a:rPr lang="uk-UA" sz="20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президента він продовжував відвідувати заняття і науковими </a:t>
                </a:r>
                <a:r>
                  <a:rPr lang="uk-UA" sz="2000" b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дослідженями</a:t>
                </a:r>
                <a:r>
                  <a:rPr lang="uk-UA" sz="20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</a:t>
                </a:r>
                <a:endParaRPr lang="ru-RU" sz="20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0" y="1052736"/>
                <a:ext cx="6318448" cy="5342168"/>
              </a:xfrm>
              <a:prstGeom prst="rect">
                <a:avLst/>
              </a:prstGeom>
              <a:blipFill rotWithShape="1">
                <a:blip r:embed="rId3"/>
                <a:stretch>
                  <a:fillRect l="-965" t="-457" r="-1448" b="-114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3908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4042"/>
          </a:xfrm>
        </p:spPr>
        <p:txBody>
          <a:bodyPr>
            <a:noAutofit/>
          </a:bodyPr>
          <a:lstStyle/>
          <a:p>
            <a:pPr algn="l"/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</a:t>
            </a:r>
            <a:r>
              <a:rPr lang="uk-UA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4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йна</a:t>
            </a: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робота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Объект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798811381"/>
                  </p:ext>
                </p:extLst>
              </p:nvPr>
            </p:nvGraphicFramePr>
            <p:xfrm>
              <a:off x="251520" y="579356"/>
              <a:ext cx="8642350" cy="60203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20480"/>
                    <a:gridCol w="4321870"/>
                  </a:tblGrid>
                  <a:tr h="6379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9A3086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Перший варіант</a:t>
                          </a:r>
                          <a:endParaRPr kumimoji="0" lang="ru-RU" sz="20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9A3086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9A3086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Другий варіант</a:t>
                          </a:r>
                          <a:endParaRPr kumimoji="0" lang="ru-RU" sz="20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9A3086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</a:tr>
                  <a:tr h="1284921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1800" b="1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Середній</a:t>
                          </a:r>
                          <a:r>
                            <a:rPr kumimoji="0" lang="ru-RU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kumimoji="0" lang="ru-RU" sz="1800" b="1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рівень</a:t>
                          </a:r>
                          <a:r>
                            <a:rPr kumimoji="0" lang="ru-RU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.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err="1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Розв</a:t>
                          </a:r>
                          <a:r>
                            <a:rPr lang="ru-RU" sz="18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’</a:t>
                          </a:r>
                          <a:r>
                            <a:rPr lang="uk-UA" sz="1800" dirty="0" err="1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язати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нерівності: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1). №126 (2).  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</a:rPr>
                            <a:t>6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6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&gt;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10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4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; </a:t>
                          </a:r>
                          <a:endParaRPr lang="uk-UA" sz="1800" dirty="0" smtClean="0">
                            <a:effectLst/>
                            <a:latin typeface="Times New Roman"/>
                            <a:ea typeface="Times New Roman"/>
                          </a:endParaRPr>
                        </a:p>
                        <a:p>
                          <a:r>
                            <a:rPr lang="uk-UA" dirty="0" smtClean="0"/>
                            <a:t>2).</a:t>
                          </a:r>
                          <a:r>
                            <a:rPr lang="uk-UA" baseline="0" dirty="0" smtClean="0"/>
                            <a:t> </a:t>
                          </a:r>
                          <a:r>
                            <a:rPr lang="uk-UA" dirty="0" smtClean="0"/>
                            <a:t>№127 (2).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</a:rPr>
                            <a:t> 35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Calibri"/>
                            </a:rPr>
                            <a:t>х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28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≤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32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+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2;</a:t>
                          </a:r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kumimoji="0" lang="ru-RU" sz="1800" b="1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Середній</a:t>
                          </a:r>
                          <a:r>
                            <a:rPr kumimoji="0" lang="ru-RU" sz="18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 </a:t>
                          </a:r>
                          <a:r>
                            <a:rPr kumimoji="0" lang="ru-RU" sz="1800" b="1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рівень</a:t>
                          </a:r>
                          <a:endParaRPr kumimoji="0" lang="ru-RU" sz="1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  <a:p>
                          <a:r>
                            <a:rPr kumimoji="0" lang="uk-UA" sz="1800" b="0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Розв</a:t>
                          </a:r>
                          <a:r>
                            <a:rPr kumimoji="0" lang="ru-RU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’</a:t>
                          </a:r>
                          <a:r>
                            <a:rPr kumimoji="0" lang="uk-UA" sz="1800" b="0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язати</a:t>
                          </a: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 нерівності: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№126 (3).</a:t>
                          </a:r>
                          <a:r>
                            <a:rPr lang="ru-RU" sz="1400" baseline="0" dirty="0" smtClean="0">
                              <a:effectLst/>
                              <a:latin typeface="+mn-lt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6у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+ 8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≤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10у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8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</a:rPr>
                            <a:t>;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:endParaRPr lang="uk-UA" sz="1800" dirty="0" smtClean="0">
                            <a:effectLst/>
                            <a:latin typeface="Times New Roman"/>
                            <a:ea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№127 (3).</a:t>
                          </a:r>
                          <a:r>
                            <a:rPr lang="ru-RU" sz="1400" baseline="0" dirty="0" smtClean="0">
                              <a:effectLst/>
                              <a:latin typeface="+mn-lt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3</a:t>
                          </a:r>
                          <a:r>
                            <a:rPr lang="uk-UA" sz="1800" i="1" dirty="0" smtClean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10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&lt;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6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</a:rPr>
                            <a:t> х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</a:rPr>
                            <a:t> + 2; </a:t>
                          </a:r>
                          <a:endParaRPr lang="ru-RU" dirty="0"/>
                        </a:p>
                      </a:txBody>
                      <a:tcPr/>
                    </a:tc>
                  </a:tr>
                  <a:tr h="2502889">
                    <a:tc>
                      <a:txBody>
                        <a:bodyPr/>
                        <a:lstStyle/>
                        <a:p>
                          <a:r>
                            <a:rPr lang="uk-UA" sz="2000" b="1" dirty="0" smtClean="0">
                              <a:solidFill>
                                <a:srgbClr val="00B05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Достатній рівень.</a:t>
                          </a:r>
                        </a:p>
                        <a:p>
                          <a:r>
                            <a:rPr kumimoji="0" lang="uk-UA" sz="1800" b="0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Розв</a:t>
                          </a:r>
                          <a:r>
                            <a:rPr kumimoji="0" lang="ru-RU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’</a:t>
                          </a:r>
                          <a:r>
                            <a:rPr kumimoji="0" lang="uk-UA" sz="1800" b="0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язати</a:t>
                          </a:r>
                          <a:r>
                            <a:rPr kumimoji="0" lang="uk-UA" sz="18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нерівності:</a:t>
                          </a:r>
                          <a:endParaRPr lang="uk-UA" sz="2000" b="0" dirty="0" smtClean="0">
                            <a:solidFill>
                              <a:srgbClr val="00B05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pPr marL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№132 (5, 7).</a:t>
                          </a:r>
                          <a:endParaRPr lang="ru-RU" sz="16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r>
                            <a:rPr lang="uk-UA" sz="2000" dirty="0" smtClean="0">
                              <a:effectLst/>
                              <a:latin typeface="Times New Roman"/>
                              <a:ea typeface="Calibri"/>
                            </a:rPr>
                            <a:t> 5) (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Calibri"/>
                            </a:rPr>
                            <a:t>х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Calibri"/>
                            </a:rPr>
                            <a:t> +1) (</a:t>
                          </a:r>
                          <a:r>
                            <a:rPr lang="uk-UA" sz="2000" i="1" dirty="0" err="1">
                              <a:effectLst/>
                              <a:latin typeface="Times New Roman"/>
                              <a:ea typeface="Calibri"/>
                            </a:rPr>
                            <a:t>х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Calibri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Calibri"/>
                            </a:rPr>
                            <a:t>2)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≤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 (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 3) (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+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 3); </a:t>
                          </a:r>
                          <a:endParaRPr lang="uk-UA" sz="2000" b="0" dirty="0" smtClean="0">
                            <a:solidFill>
                              <a:schemeClr val="tx1"/>
                            </a:solidFill>
                            <a:effectLst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uk-UA" sz="2000" i="1" smtClean="0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7)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−1</m:t>
                                    </m:r>
                                  </m:num>
                                  <m:den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≥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 −5</m:t>
                                    </m:r>
                                  </m:num>
                                  <m:den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;</m:t>
                                </m:r>
                              </m:oMath>
                            </m:oMathPara>
                          </a14:m>
                          <a:endParaRPr lang="ru-RU" sz="16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Достатній рівень.</a:t>
                          </a:r>
                          <a:endParaRPr kumimoji="0" lang="ru-RU" sz="20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err="1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Розв</a:t>
                          </a:r>
                          <a:r>
                            <a:rPr lang="ru-RU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’</a:t>
                          </a:r>
                          <a:r>
                            <a:rPr lang="uk-UA" sz="1800" dirty="0" err="1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язати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нерівності:</a:t>
                          </a:r>
                          <a:endParaRPr lang="ru-RU" sz="14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№132 (6,8).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6)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4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−3)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 (</m:t>
                              </m:r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+2)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 ≥(</m:t>
                              </m:r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+1)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</a:t>
                          </a:r>
                          <a:endParaRPr lang="ru-RU" sz="1800" dirty="0" smtClean="0">
                            <a:effectLst/>
                            <a:latin typeface="+mn-lt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uk-UA" sz="2000" i="1" smtClean="0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8) 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  <m:r>
                                      <a:rPr lang="en-US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+7</m:t>
                                    </m:r>
                                  </m:num>
                                  <m:den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− </m:t>
                                </m:r>
                                <m:f>
                                  <m:fPr>
                                    <m:ctrlPr>
                                      <a:rPr lang="ru-RU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5</m:t>
                                    </m:r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−2</m:t>
                                    </m:r>
                                  </m:num>
                                  <m:den>
                                    <m:r>
                                      <a:rPr lang="uk-UA" sz="20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&lt;</m:t>
                                </m:r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uk-UA" sz="20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 </m:t>
                                </m:r>
                              </m:oMath>
                            </m:oMathPara>
                          </a14:m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20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</a:tr>
                  <a:tr h="1304214">
                    <a:tc>
                      <a:txBody>
                        <a:bodyPr/>
                        <a:lstStyle/>
                        <a:p>
                          <a:r>
                            <a:rPr lang="uk-UA" sz="2000" b="1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Високий рівень: </a:t>
                          </a:r>
                          <a:r>
                            <a:rPr lang="uk-UA" sz="2000" b="1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№152 (1)</a:t>
                          </a:r>
                        </a:p>
                        <a:p>
                          <a:r>
                            <a:rPr kumimoji="0" lang="uk-UA" sz="2000" b="1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Розв</a:t>
                          </a:r>
                          <a:r>
                            <a:rPr kumimoji="0" lang="ru-RU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’</a:t>
                          </a:r>
                          <a:r>
                            <a:rPr kumimoji="0" lang="uk-UA" sz="2000" b="1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язати</a:t>
                          </a: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 </a:t>
                          </a: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рівняння:</a:t>
                          </a:r>
                        </a:p>
                        <a:p>
                          <a:r>
                            <a:rPr lang="uk-UA" sz="2000" dirty="0" smtClean="0">
                              <a:effectLst/>
                              <a:latin typeface="Times New Roman"/>
                              <a:ea typeface="Calibri"/>
                            </a:rPr>
                            <a:t>1)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 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+5</m:t>
                                  </m:r>
                                </m:e>
                              </m:d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+ 2</a:t>
                          </a:r>
                          <a:r>
                            <a:rPr lang="en-US" sz="2000" i="1" dirty="0">
                              <a:effectLst/>
                              <a:latin typeface="Times New Roman"/>
                              <a:ea typeface="Times New Roman"/>
                            </a:rPr>
                            <a:t>x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</a:rPr>
                            <a:t> = 7; </a:t>
                          </a:r>
                          <a:endParaRPr lang="ru-RU" sz="2000" b="1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Високий рівень: </a:t>
                          </a: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№152 (2).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1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Розв</a:t>
                          </a:r>
                          <a:r>
                            <a:rPr kumimoji="0" lang="en-US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’</a:t>
                          </a:r>
                          <a:r>
                            <a:rPr kumimoji="0" lang="uk-UA" sz="2000" b="1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язати</a:t>
                          </a: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рівняння</a:t>
                          </a: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2)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kumimoji="0" lang="ru-RU" sz="2000" b="0" i="1" u="none" strike="noStrike" kern="1200" cap="none" spc="0" normalizeH="0" baseline="0" noProof="0" smtClean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kumimoji="0" lang="ru-RU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  <m:r>
                                    <a:rPr kumimoji="0" lang="uk-UA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–2</m:t>
                                  </m:r>
                                  <m:r>
                                    <a:rPr kumimoji="0" lang="uk-UA" sz="20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kumimoji="0" lang="ru-RU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+mn-cs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+9;</m:t>
                              </m:r>
                            </m:oMath>
                          </a14:m>
                          <a:endParaRPr kumimoji="0" lang="uk-UA" sz="20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endParaRPr lang="ru-RU" sz="2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5" name="Объект 4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1798811381"/>
                  </p:ext>
                </p:extLst>
              </p:nvPr>
            </p:nvGraphicFramePr>
            <p:xfrm>
              <a:off x="251520" y="579356"/>
              <a:ext cx="8642350" cy="6020309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20480"/>
                    <a:gridCol w="4321870"/>
                  </a:tblGrid>
                  <a:tr h="67056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9A3086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Перший варіант</a:t>
                          </a:r>
                          <a:endParaRPr kumimoji="0" lang="ru-RU" sz="20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9A3086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9A3086"/>
                              </a:solidFill>
                              <a:effectLst/>
                              <a:uLnTx/>
                              <a:uFillTx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Другий варіант</a:t>
                          </a:r>
                          <a:endParaRPr kumimoji="0" lang="ru-RU" sz="20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9A3086"/>
                            </a:solidFill>
                            <a:effectLst/>
                            <a:uLnTx/>
                            <a:uFillTx/>
                            <a:latin typeface="Arial" panose="020B0604020202020204" pitchFamily="34" charset="0"/>
                            <a:ea typeface="+mn-ea"/>
                            <a:cs typeface="Arial" panose="020B0604020202020204" pitchFamily="34" charset="0"/>
                          </a:endParaRPr>
                        </a:p>
                        <a:p>
                          <a:endParaRPr lang="ru-RU" dirty="0"/>
                        </a:p>
                      </a:txBody>
                      <a:tcPr/>
                    </a:tc>
                  </a:tr>
                  <a:tr h="134797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51584" r="-100000" b="-2972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000" t="-51584" b="-297285"/>
                          </a:stretch>
                        </a:blipFill>
                      </a:tcPr>
                    </a:tc>
                  </a:tr>
                  <a:tr h="2630869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77546" r="-100000" b="-5208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000" t="-77546" b="-52083"/>
                          </a:stretch>
                        </a:blipFill>
                      </a:tcPr>
                    </a:tc>
                  </a:tr>
                  <a:tr h="137090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340889" r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000" t="-34088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260410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640960" cy="288032"/>
          </a:xfrm>
        </p:spPr>
        <p:txBody>
          <a:bodyPr>
            <a:noAutofit/>
          </a:bodyPr>
          <a:lstStyle/>
          <a:p>
            <a:pPr algn="l"/>
            <a:r>
              <a:rPr lang="ru-RU" sz="2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Відповіді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576635546"/>
                  </p:ext>
                </p:extLst>
              </p:nvPr>
            </p:nvGraphicFramePr>
            <p:xfrm>
              <a:off x="323528" y="116632"/>
              <a:ext cx="8424937" cy="718883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964676"/>
                    <a:gridCol w="4460261"/>
                  </a:tblGrid>
                  <a:tr h="360519">
                    <a:tc>
                      <a:txBody>
                        <a:bodyPr/>
                        <a:lstStyle/>
                        <a:p>
                          <a:r>
                            <a:rPr lang="uk-UA" sz="20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Перший варіант</a:t>
                          </a:r>
                          <a:endParaRPr lang="ru-RU" sz="20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solidFill>
                                <a:srgbClr val="FF0000"/>
                              </a:solidFill>
                            </a:rPr>
                            <a:t>Другий варіант</a:t>
                          </a:r>
                          <a:endParaRPr lang="ru-RU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</a:tr>
                  <a:tr h="2699386">
                    <a:tc>
                      <a:txBody>
                        <a:bodyPr/>
                        <a:lstStyle/>
                        <a:p>
                          <a:r>
                            <a:rPr lang="uk-UA" sz="2000" b="1" dirty="0" smtClean="0">
                              <a:solidFill>
                                <a:srgbClr val="7030A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Середній рівень.</a:t>
                          </a:r>
                          <a:endParaRPr lang="uk-UA" sz="2000" b="1" dirty="0" smtClean="0">
                            <a:solidFill>
                              <a:schemeClr val="tx1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  <a:p>
                          <a:r>
                            <a:rPr lang="uk-UA" sz="2000" b="0" dirty="0" err="1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Розв</a:t>
                          </a:r>
                          <a:r>
                            <a:rPr lang="en-US" sz="2000" b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’</a:t>
                          </a:r>
                          <a:r>
                            <a:rPr lang="uk-UA" sz="2000" b="0" dirty="0" err="1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язати</a:t>
                          </a:r>
                          <a:r>
                            <a:rPr lang="uk-UA" sz="2000" b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 нерівності:</a:t>
                          </a:r>
                        </a:p>
                        <a:p>
                          <a:r>
                            <a:rPr lang="uk-UA" sz="20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1). №126 (2).</a:t>
                          </a:r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 6 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kumimoji="0" lang="uk-UA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6</a:t>
                          </a:r>
                          <a:r>
                            <a:rPr kumimoji="0" lang="uk-UA" sz="20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&gt;</m:t>
                              </m:r>
                            </m:oMath>
                          </a14:m>
                          <a:r>
                            <a:rPr kumimoji="0" lang="uk-UA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10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</m:t>
                              </m:r>
                            </m:oMath>
                          </a14:m>
                          <a:r>
                            <a:rPr kumimoji="0" lang="uk-UA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4</a:t>
                          </a:r>
                          <a:r>
                            <a:rPr kumimoji="0" lang="uk-UA" sz="20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kumimoji="0" lang="uk-UA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;</a:t>
                          </a: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6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+ 4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&gt;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10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6; 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&gt;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4;   </a:t>
                          </a:r>
                          <a:endParaRPr lang="uk-UA" sz="20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 marL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i="1" u="sng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u="sng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 u="sng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&lt;</m:t>
                              </m:r>
                            </m:oMath>
                          </a14:m>
                          <a:r>
                            <a:rPr lang="uk-UA" sz="2000" u="sng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 u="sng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2000" u="sng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2; (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 u="sng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−∞</m:t>
                              </m:r>
                            </m:oMath>
                          </a14:m>
                          <a:r>
                            <a:rPr lang="uk-UA" sz="2000" u="sng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;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 u="sng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b="1" u="sng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u="sng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uk-UA" sz="2000" u="sng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).</a:t>
                          </a:r>
                          <a:endParaRPr lang="ru-RU" sz="1600" u="sng" dirty="0" smtClean="0">
                            <a:effectLst/>
                            <a:latin typeface="+mn-lt"/>
                            <a:ea typeface="Times New Roman"/>
                            <a:cs typeface="Times New Roman"/>
                          </a:endParaRPr>
                        </a:p>
                        <a:p>
                          <a:pPr marL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b="0" dirty="0" smtClean="0">
                              <a:solidFill>
                                <a:schemeClr val="tx1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2).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№127(2).   </a:t>
                          </a:r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35</a:t>
                          </a:r>
                          <a:r>
                            <a:rPr kumimoji="0" lang="uk-UA" sz="2000" b="0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kumimoji="0" lang="uk-UA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28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0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≤</m:t>
                              </m:r>
                            </m:oMath>
                          </a14:m>
                          <a:r>
                            <a:rPr kumimoji="0" lang="uk-UA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32</a:t>
                          </a:r>
                          <a:r>
                            <a:rPr kumimoji="0" lang="uk-UA" sz="20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kumimoji="0" lang="uk-UA" sz="20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+ 2; </a:t>
                          </a: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35</a:t>
                          </a:r>
                          <a:r>
                            <a:rPr lang="uk-UA" sz="2000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 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32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≤ 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28 + 2;  3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≤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30; </a:t>
                          </a:r>
                          <a:endParaRPr lang="uk-UA" sz="20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 marL="0" lvl="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Font typeface="+mj-lt"/>
                            <a:buNone/>
                          </a:pPr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Відповідь</a:t>
                          </a:r>
                          <a:r>
                            <a:rPr kumimoji="0" lang="uk-UA" sz="2000" b="0" i="1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: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i="1" u="none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 u="none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≤</m:t>
                              </m:r>
                            </m:oMath>
                          </a14:m>
                          <a:r>
                            <a:rPr lang="uk-UA" sz="2000" u="none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10;  (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 u="none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−∞</m:t>
                              </m:r>
                              <m:r>
                                <a:rPr lang="uk-UA" sz="2000" u="none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;10</m:t>
                              </m:r>
                              <m:r>
                                <a:rPr lang="en-US" sz="2000" i="1" u="none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]</m:t>
                              </m:r>
                              <m:r>
                                <a:rPr lang="uk-UA" sz="2000" b="0" i="0" u="none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</m:t>
                              </m:r>
                            </m:oMath>
                          </a14:m>
                          <a:endParaRPr lang="uk-UA" sz="2000" b="0" u="none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Середній рівень</a:t>
                          </a:r>
                          <a:endParaRPr kumimoji="0" lang="ru-RU" sz="20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0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Розв</a:t>
                          </a:r>
                          <a:r>
                            <a:rPr kumimoji="0" lang="en-US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’</a:t>
                          </a:r>
                          <a:r>
                            <a:rPr kumimoji="0" lang="uk-UA" sz="2000" b="0" i="0" u="none" strike="noStrike" kern="1200" cap="none" spc="0" normalizeH="0" baseline="0" noProof="0" dirty="0" err="1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язати</a:t>
                          </a:r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 нерівності</a:t>
                          </a: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:</a:t>
                          </a:r>
                          <a:endParaRPr kumimoji="0" lang="ru-RU" sz="20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marL="457200" indent="-457200">
                            <a:buAutoNum type="arabicParenR"/>
                          </a:pPr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№126 (3). </a:t>
                          </a:r>
                          <a:r>
                            <a:rPr lang="uk-UA" sz="2000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6у + 8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≤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10у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8</a:t>
                          </a:r>
                          <a:r>
                            <a:rPr lang="ru-RU" sz="2000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;</a:t>
                          </a:r>
                          <a:r>
                            <a:rPr lang="uk-UA" sz="2000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</a:t>
                          </a:r>
                          <a:endParaRPr lang="uk-UA" sz="2000" dirty="0" smtClean="0">
                            <a:effectLst/>
                            <a:latin typeface="Times New Roman" panose="02020603050405020304" pitchFamily="18" charset="0"/>
                            <a:ea typeface="Times New Roman"/>
                            <a:cs typeface="Times New Roman" panose="02020603050405020304" pitchFamily="18" charset="0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6у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 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10у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≤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8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8;  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 –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4у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≤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ru-RU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16;       </a:t>
                          </a:r>
                          <a:r>
                            <a:rPr lang="uk-UA" sz="2000" u="sng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у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 u="sng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≥</m:t>
                              </m:r>
                            </m:oMath>
                          </a14:m>
                          <a:r>
                            <a:rPr lang="uk-UA" sz="2000" u="sng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4.   </a:t>
                          </a:r>
                          <a:r>
                            <a:rPr lang="ru-RU" sz="2000" u="sng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[4</a:t>
                          </a:r>
                          <a:r>
                            <a:rPr lang="uk-UA" sz="2000" u="sng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 +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 u="sng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∞</m:t>
                              </m:r>
                            </m:oMath>
                          </a14:m>
                          <a:r>
                            <a:rPr lang="uk-UA" sz="2000" u="sng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).</a:t>
                          </a:r>
                          <a:endParaRPr lang="ru-RU" sz="1600" u="sng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2) №127(3). </a:t>
                          </a:r>
                          <a:r>
                            <a:rPr lang="uk-UA" sz="2000" dirty="0" smtClean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3</a:t>
                          </a:r>
                          <a:r>
                            <a:rPr lang="uk-UA" sz="2000" i="1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х</a:t>
                          </a:r>
                          <a:r>
                            <a:rPr lang="uk-UA" sz="2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2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10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solidFill>
                                    <a:schemeClr val="tx1"/>
                                  </a:solidFill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&lt;</m:t>
                              </m:r>
                            </m:oMath>
                          </a14:m>
                          <a:r>
                            <a:rPr lang="uk-UA" sz="2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6</a:t>
                          </a:r>
                          <a:r>
                            <a:rPr lang="uk-UA" sz="2000" i="1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х</a:t>
                          </a:r>
                          <a:r>
                            <a:rPr lang="uk-UA" sz="2000" dirty="0">
                              <a:solidFill>
                                <a:schemeClr val="tx1"/>
                              </a:solidFill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+ 2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 </a:t>
                          </a:r>
                          <a:endParaRPr lang="uk-UA" sz="16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6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uk-UA" sz="2000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 6 х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&lt;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10 + 2;   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  <m:r>
                                <a:rPr lang="uk-UA" sz="200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&lt;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12;    </a:t>
                          </a:r>
                          <a:endParaRPr lang="uk-UA" sz="20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i="0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Відповідь</a:t>
                          </a:r>
                          <a:r>
                            <a:rPr lang="uk-UA" sz="2000" i="1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:х</a:t>
                          </a:r>
                          <a:r>
                            <a:rPr lang="uk-UA" sz="2000" dirty="0" smtClean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&gt;−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 panose="02020603050405020304" pitchFamily="18" charset="0"/>
                              <a:ea typeface="Times New Roman"/>
                              <a:cs typeface="Times New Roman" panose="02020603050405020304" pitchFamily="18" charset="0"/>
                            </a:rPr>
                            <a:t> 4;   </a:t>
                          </a:r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(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− 4;+∞)</m:t>
                              </m:r>
                              <m:r>
                                <a:rPr lang="uk-UA" sz="200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</a:t>
                          </a:r>
                          <a:endParaRPr lang="ru-RU" sz="12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</a:tr>
                  <a:tr h="3480858">
                    <a:tc>
                      <a:txBody>
                        <a:bodyPr/>
                        <a:lstStyle/>
                        <a:p>
                          <a:pPr marL="9017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2000" b="1" dirty="0" smtClean="0">
                              <a:solidFill>
                                <a:srgbClr val="00B05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Достатній рівень.</a:t>
                          </a:r>
                          <a:r>
                            <a:rPr lang="uk-UA" sz="20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№132 (5, 7).</a:t>
                          </a:r>
                        </a:p>
                        <a:p>
                          <a:pPr marL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)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+1) (</a:t>
                          </a:r>
                          <a:r>
                            <a:rPr lang="uk-UA" sz="1800" i="1" dirty="0" err="1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2)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≤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3) (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+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3);  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−2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ru-RU" sz="1800" b="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  <m:r>
                                <a:rPr lang="en-US" sz="1800" b="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−2≤ </m:t>
                              </m:r>
                              <m:sSup>
                                <m:sSupPr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−9;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endParaRPr lang="ru-RU" sz="18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9017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≤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7</a:t>
                          </a:r>
                          <a:r>
                            <a:rPr lang="uk-UA" sz="1800" u="none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 u="none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 </m:t>
                              </m:r>
                              <m:r>
                                <a:rPr lang="en-US" sz="1800" b="1" i="1" u="none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𝒙</m:t>
                              </m:r>
                              <m:r>
                                <a:rPr lang="uk-UA" sz="1800" b="1" i="0" u="none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≥</m:t>
                              </m:r>
                              <m:r>
                                <a:rPr lang="uk-UA" sz="1800" b="1" i="0" u="none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𝟕</m:t>
                              </m:r>
                              <m:r>
                                <m:rPr>
                                  <m:nor/>
                                </m:rPr>
                                <a:rPr lang="uk-UA" sz="1800" b="1" i="0" u="none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 </m:t>
                              </m:r>
                              <m:r>
                                <m:rPr>
                                  <m:nor/>
                                </m:rPr>
                                <a:rPr kumimoji="0" lang="en-US" sz="1800" b="1" i="0" u="none" strike="noStrike" kern="1200" cap="none" spc="0" normalizeH="0" baseline="0" noProof="0" dirty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Times New Roman"/>
                                  <a:ea typeface="Times New Roman"/>
                                  <a:cs typeface="Times New Roman"/>
                                </a:rPr>
                                <m:t>[</m:t>
                              </m:r>
                              <m:r>
                                <m:rPr>
                                  <m:nor/>
                                </m:rPr>
                                <a:rPr kumimoji="0" lang="uk-UA" sz="1800" b="1" i="0" u="none" strike="noStrike" kern="1200" cap="none" spc="0" normalizeH="0" baseline="0" noProof="0" dirty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Times New Roman"/>
                                  <a:ea typeface="Times New Roman"/>
                                  <a:cs typeface="Times New Roman"/>
                                </a:rPr>
                                <m:t>7; +</m:t>
                              </m:r>
                              <m:r>
                                <a:rPr kumimoji="0" lang="uk-UA" sz="1800" b="1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∞</m:t>
                              </m:r>
                              <m:r>
                                <m:rPr>
                                  <m:nor/>
                                </m:rPr>
                                <a:rPr kumimoji="0" lang="uk-UA" sz="1800" b="1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Times New Roman"/>
                                  <a:ea typeface="Times New Roman"/>
                                  <a:cs typeface="Times New Roman"/>
                                </a:rPr>
                                <m:t>).</m:t>
                              </m:r>
                            </m:oMath>
                          </a14:m>
                          <a:endParaRPr kumimoji="0" lang="ru-RU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Calibri"/>
                                    <a:cs typeface="Times New Roman"/>
                                  </a:rPr>
                                  <m:t>7)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2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 −1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Calibri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≥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 −5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5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;</m:t>
                                </m:r>
                              </m:oMath>
                            </m:oMathPara>
                          </a14:m>
                          <a:endParaRPr lang="ru-RU" sz="1800" dirty="0" smtClean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9017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5 (2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1)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≥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4 (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3</a:t>
                          </a:r>
                          <a:r>
                            <a:rPr lang="ru-RU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5);   10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</m:t>
                              </m:r>
                            </m:oMath>
                          </a14:m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5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≥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12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20; 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≥−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15</a:t>
                          </a:r>
                          <a:r>
                            <a:rPr lang="uk-UA" sz="1800" b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  </a:t>
                          </a:r>
                          <a:r>
                            <a:rPr lang="uk-UA" sz="1800" b="1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14:m>
                            <m:oMath xmlns:m="http://schemas.openxmlformats.org/officeDocument/2006/math">
                              <m:r>
                                <a:rPr lang="uk-UA" sz="18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≤</m:t>
                              </m:r>
                            </m:oMath>
                          </a14:m>
                          <a:r>
                            <a:rPr lang="uk-UA" sz="1800" b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7,5;</a:t>
                          </a:r>
                          <a:r>
                            <a:rPr kumimoji="0" lang="en-US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 [</a:t>
                          </a:r>
                          <a:r>
                            <a:rPr kumimoji="0" lang="uk-UA" sz="20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7; +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000" b="1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∞</m:t>
                              </m:r>
                            </m:oMath>
                          </a14:m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Times New Roman"/>
                              <a:cs typeface="Times New Roman"/>
                            </a:rPr>
                            <a:t>).</a:t>
                          </a:r>
                          <a:endParaRPr kumimoji="0" lang="ru-RU" sz="1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chemeClr val="dk1"/>
                            </a:solidFill>
                            <a:effectLst/>
                            <a:uLnTx/>
                            <a:uFillTx/>
                            <a:latin typeface="+mn-lt"/>
                            <a:ea typeface="Times New Roman"/>
                            <a:cs typeface="Times New Roman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9017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uk-UA" sz="2000" b="1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B050"/>
                              </a:solidFill>
                              <a:effectLst/>
                              <a:uLnTx/>
                              <a:uFillTx/>
                              <a:latin typeface="Times New Roman" panose="02020603050405020304" pitchFamily="18" charset="0"/>
                              <a:ea typeface="+mn-ea"/>
                              <a:cs typeface="Times New Roman" panose="02020603050405020304" pitchFamily="18" charset="0"/>
                            </a:rPr>
                            <a:t>Достатній рівень.</a:t>
                          </a:r>
                          <a:r>
                            <a:rPr kumimoji="0" lang="uk-UA" sz="20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Times New Roman"/>
                              <a:ea typeface="Calibri"/>
                              <a:cs typeface="Times New Roman"/>
                            </a:rPr>
                            <a:t> №132 (6, 8).</a:t>
                          </a:r>
                          <a:endParaRPr kumimoji="0" lang="ru-RU" sz="16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6)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4</m:t>
                                  </m:r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−3)</m:t>
                                  </m:r>
                                </m:e>
                                <m:sup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 (</m:t>
                              </m:r>
                              <m:sSup>
                                <m:sSup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+2)</m:t>
                                  </m:r>
                                </m:e>
                                <m:sup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 ≥(</m:t>
                              </m:r>
                              <m:sSup>
                                <m:sSup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+1)</m:t>
                                  </m:r>
                                </m:e>
                                <m:sup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</a:t>
                          </a: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16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+ 9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25</a:t>
                          </a:r>
                          <a14:m>
                            <m:oMath xmlns:m="http://schemas.openxmlformats.org/officeDocument/2006/math">
                              <m:sSup>
                                <m:sSupPr>
                                  <m:ctrlPr>
                                    <a:rPr lang="ru-RU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sSupPr>
                                <m:e>
                                  <m:r>
                                    <a:rPr lang="en-US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uk-UA" sz="20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  <m:r>
                                <a:rPr lang="uk-UA" sz="200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24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+ 12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</m:t>
                              </m:r>
                              <m:r>
                                <a:rPr lang="uk-UA" sz="200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10</m:t>
                              </m:r>
                              <m:r>
                                <a:rPr lang="en-US" sz="2000" b="0" i="1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≥1−4 −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9</a:t>
                          </a:r>
                          <a:r>
                            <a:rPr lang="en-US" sz="2000" baseline="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2000" baseline="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</a:t>
                          </a:r>
                          <a14:m>
                            <m:oMath xmlns:m="http://schemas.openxmlformats.org/officeDocument/2006/math"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𝒙</m:t>
                              </m:r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≤</m:t>
                              </m:r>
                              <m:f>
                                <m:fPr>
                                  <m:ctrlP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𝟔</m:t>
                                  </m:r>
                                </m:num>
                                <m:den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𝟏𝟏</m:t>
                                  </m:r>
                                </m:den>
                              </m:f>
                              <m:r>
                                <a:rPr lang="uk-UA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 (−∞; </m:t>
                              </m:r>
                              <m:d>
                                <m:dPr>
                                  <m:begChr m:val=""/>
                                  <m:endChr m:val="]"/>
                                  <m:ctrlPr>
                                    <a:rPr lang="ru-RU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ru-RU" sz="2000" b="1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uk-UA" sz="2000" b="1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  <m:t>𝟔</m:t>
                                      </m:r>
                                    </m:num>
                                    <m:den>
                                      <m:r>
                                        <a:rPr lang="uk-UA" sz="2000" b="1" i="1">
                                          <a:effectLst/>
                                          <a:latin typeface="Cambria Math"/>
                                          <a:ea typeface="Times New Roman"/>
                                          <a:cs typeface="Times New Roman"/>
                                        </a:rPr>
                                        <m:t>𝟏𝟏</m:t>
                                      </m:r>
                                    </m:den>
                                  </m:f>
                                  <m:r>
                                    <a:rPr lang="uk-UA" sz="2000" b="1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</m:t>
                                  </m:r>
                                </m:e>
                              </m:d>
                              <m:r>
                                <a:rPr lang="en-US" sz="20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1600" b="1" dirty="0" smtClean="0">
                              <a:effectLst/>
                              <a:latin typeface="Cambria Math"/>
                              <a:ea typeface="Calibri"/>
                              <a:cs typeface="Times New Roman"/>
                            </a:rPr>
                            <a:t>.</a:t>
                          </a: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8)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3</m:t>
                                    </m:r>
                                    <m:r>
                                      <a:rPr lang="en-US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+7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− </m:t>
                                </m:r>
                                <m:f>
                                  <m:fPr>
                                    <m:ctrlPr>
                                      <a:rPr lang="ru-RU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</m:ctrlPr>
                                  </m:fPr>
                                  <m:num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5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𝑥</m:t>
                                    </m:r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−2</m:t>
                                    </m:r>
                                  </m:num>
                                  <m:den>
                                    <m:r>
                                      <a:rPr lang="uk-UA" sz="1800" i="1">
                                        <a:effectLst/>
                                        <a:latin typeface="Cambria Math"/>
                                        <a:ea typeface="Times New Roman"/>
                                        <a:cs typeface="Times New Roman"/>
                                      </a:rPr>
                                      <m:t>2</m:t>
                                    </m:r>
                                  </m:den>
                                </m:f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 &lt;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𝑥</m:t>
                                </m:r>
                                <m:r>
                                  <a:rPr lang="uk-UA" sz="1800" i="1">
                                    <a:effectLst/>
                                    <a:latin typeface="Cambria Math"/>
                                    <a:ea typeface="Times New Roman"/>
                                    <a:cs typeface="Times New Roman"/>
                                  </a:rPr>
                                  <m:t>; </m:t>
                                </m:r>
                              </m:oMath>
                            </m:oMathPara>
                          </a14:m>
                          <a:endParaRPr lang="ru-RU" sz="18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6 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 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+14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20</a:t>
                          </a:r>
                          <a:r>
                            <a:rPr lang="uk-UA" sz="20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х</a:t>
                          </a:r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+ 8 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&lt; 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8</a:t>
                          </a:r>
                          <a14:m>
                            <m:oMath xmlns:m="http://schemas.openxmlformats.org/officeDocument/2006/math"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</m:t>
                              </m:r>
                            </m:oMath>
                          </a14:m>
                          <a:r>
                            <a:rPr lang="uk-UA" sz="20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600" smtClean="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a:t> 11</a:t>
                          </a:r>
                          <a:r>
                            <a:rPr lang="uk-UA" sz="16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6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&lt;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</a:t>
                          </a:r>
                          <a14:m>
                            <m:oMath xmlns:m="http://schemas.openxmlformats.org/officeDocument/2006/math">
                              <m:r>
                                <a:rPr lang="uk-UA" sz="160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6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11</a:t>
                          </a:r>
                          <a:r>
                            <a:rPr lang="uk-UA" sz="1600" b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   </a:t>
                          </a:r>
                          <a14:m>
                            <m:oMath xmlns:m="http://schemas.openxmlformats.org/officeDocument/2006/math">
                              <m:r>
                                <a:rPr lang="uk-UA" sz="16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  </m:t>
                              </m:r>
                              <m:r>
                                <a:rPr lang="uk-UA" sz="16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𝒙</m:t>
                              </m:r>
                              <m:r>
                                <a:rPr lang="uk-UA" sz="16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&gt;</m:t>
                              </m:r>
                              <m:r>
                                <a:rPr lang="uk-UA" sz="16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𝟏</m:t>
                              </m:r>
                              <m:r>
                                <a:rPr lang="uk-UA" sz="16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</m:t>
                              </m:r>
                            </m:oMath>
                          </a14:m>
                          <a:r>
                            <a:rPr lang="uk-UA" sz="1600" b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( 1; +</a:t>
                          </a:r>
                          <a14:m>
                            <m:oMath xmlns:m="http://schemas.openxmlformats.org/officeDocument/2006/math">
                              <m:r>
                                <a:rPr lang="uk-UA" sz="1600" b="1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∞</m:t>
                              </m:r>
                            </m:oMath>
                          </a14:m>
                          <a:r>
                            <a:rPr lang="uk-UA" sz="1600" b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)</a:t>
                          </a:r>
                          <a:endParaRPr lang="ru-RU" sz="1200" b="1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endParaRPr lang="ru-RU" sz="16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uk-UA" sz="20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ru-RU" sz="20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B050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3576635546"/>
                  </p:ext>
                </p:extLst>
              </p:nvPr>
            </p:nvGraphicFramePr>
            <p:xfrm>
              <a:off x="323528" y="116632"/>
              <a:ext cx="8424937" cy="7188835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3964676"/>
                    <a:gridCol w="4460261"/>
                  </a:tblGrid>
                  <a:tr h="396240">
                    <a:tc>
                      <a:txBody>
                        <a:bodyPr/>
                        <a:lstStyle/>
                        <a:p>
                          <a:r>
                            <a:rPr lang="uk-UA" sz="2000" dirty="0" smtClean="0">
                              <a:solidFill>
                                <a:srgbClr val="FF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a:t>Перший варіант</a:t>
                          </a:r>
                          <a:endParaRPr lang="ru-RU" sz="2000" dirty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dirty="0" smtClean="0">
                              <a:solidFill>
                                <a:srgbClr val="FF0000"/>
                              </a:solidFill>
                            </a:rPr>
                            <a:t>Другий варіант</a:t>
                          </a:r>
                          <a:endParaRPr lang="ru-RU" dirty="0">
                            <a:solidFill>
                              <a:srgbClr val="FF0000"/>
                            </a:solidFill>
                          </a:endParaRPr>
                        </a:p>
                      </a:txBody>
                      <a:tcPr/>
                    </a:tc>
                  </a:tr>
                  <a:tr h="2966847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t="-14374" r="-112769" b="-128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88798" t="-14374" r="-137" b="-128953"/>
                          </a:stretch>
                        </a:blipFill>
                      </a:tcPr>
                    </a:tc>
                  </a:tr>
                  <a:tr h="3825748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t="-88836" r="-112769" b="-1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3"/>
                          <a:stretch>
                            <a:fillRect l="-88798" t="-88836" r="-137" b="-159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729324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Autofit/>
          </a:bodyPr>
          <a:lstStyle/>
          <a:p>
            <a:pPr algn="l"/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Відповіді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03903453"/>
                  </p:ext>
                </p:extLst>
              </p:nvPr>
            </p:nvGraphicFramePr>
            <p:xfrm>
              <a:off x="179388" y="620713"/>
              <a:ext cx="8785226" cy="4023551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92613"/>
                    <a:gridCol w="4392613"/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uk-UA" sz="2400" dirty="0" smtClean="0">
                              <a:solidFill>
                                <a:srgbClr val="FF00FF"/>
                              </a:solidFill>
                            </a:rPr>
                            <a:t>Перший варіант</a:t>
                          </a:r>
                          <a:endParaRPr lang="ru-RU" sz="2400" dirty="0">
                            <a:solidFill>
                              <a:srgbClr val="FF00FF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sz="2400" dirty="0" smtClean="0">
                              <a:solidFill>
                                <a:srgbClr val="FF00FF"/>
                              </a:solidFill>
                            </a:rPr>
                            <a:t>Другий варіант</a:t>
                          </a:r>
                          <a:endParaRPr lang="ru-RU" sz="2400" dirty="0">
                            <a:solidFill>
                              <a:srgbClr val="FF00FF"/>
                            </a:solidFill>
                          </a:endParaRPr>
                        </a:p>
                      </a:txBody>
                      <a:tcPr/>
                    </a:tc>
                  </a:tr>
                  <a:tr h="370840">
                    <a:tc>
                      <a:txBody>
                        <a:bodyPr/>
                        <a:lstStyle/>
                        <a:p>
                          <a:pPr marL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№152 (1).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9017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err="1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Розв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’</a:t>
                          </a:r>
                          <a:r>
                            <a:rPr lang="uk-UA" sz="1800" dirty="0" err="1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язати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рівняння.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9017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None/>
                          </a:pP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Calibri"/>
                                      <a:cs typeface="Times New Roman"/>
                                    </a:rPr>
                                    <m:t>+5</m:t>
                                  </m:r>
                                </m:e>
                              </m:d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+ 2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x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7; 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en-US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+5</m:t>
                                  </m:r>
                                </m:e>
                              </m:d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7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x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   </a:t>
                          </a:r>
                          <a:endParaRPr lang="uk-UA" sz="1800" dirty="0" smtClean="0">
                            <a:effectLst/>
                            <a:latin typeface="Times New Roman"/>
                            <a:ea typeface="Times New Roman"/>
                            <a:cs typeface="Times New Roman"/>
                          </a:endParaRPr>
                        </a:p>
                        <a:p>
                          <a:pPr marL="90170" indent="0"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  <a:buNone/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7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x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≥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0;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 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x</a:t>
                          </a:r>
                          <a14:m>
                            <m:oMath xmlns:m="http://schemas.openxmlformats.org/officeDocument/2006/math">
                              <m:r>
                                <a:rPr lang="en-US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≥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–7;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x</a:t>
                          </a:r>
                          <a:r>
                            <a:rPr lang="en-US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≤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3,5 ;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en-US" sz="1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x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+5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7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2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x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       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або       </a:t>
                          </a:r>
                          <a:r>
                            <a:rPr lang="en-US" sz="1800" i="1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x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+5</m:t>
                              </m:r>
                              <m:r>
                                <a:rPr lang="uk-UA" sz="180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 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  <m:r>
                                <a:rPr lang="uk-UA" sz="180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7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</m:t>
                              </m:r>
                            </m:oMath>
                          </a14:m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</a:t>
                          </a:r>
                          <a:r>
                            <a:rPr lang="en-US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x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   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100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3</a:t>
                          </a:r>
                          <a:r>
                            <a:rPr lang="uk-UA" sz="1800" i="1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х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= 2;</a:t>
                          </a:r>
                          <a:r>
                            <a:rPr lang="ru-RU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                          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 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− </m:t>
                              </m:r>
                              <m:r>
                                <a:rPr lang="en-US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ru-RU" sz="1800" i="1">
                                  <a:effectLst/>
                                  <a:latin typeface="Cambria Math"/>
                                  <a:ea typeface="Calibri"/>
                                  <a:cs typeface="Times New Roman"/>
                                </a:rPr>
                                <m:t>= − 12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 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kumimoji="0" lang="uk-UA" sz="24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kumimoji="0" lang="ru-RU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kumimoji="0" lang="uk-UA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kumimoji="0" lang="uk-UA" sz="24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prstClr val="black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kumimoji="0" lang="uk-UA" sz="24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.</m:t>
                              </m:r>
                            </m:oMath>
                          </a14:m>
                          <a:r>
                            <a:rPr kumimoji="0" lang="ru-RU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Calibri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kumimoji="0" lang="uk-UA" sz="1800" b="0" i="0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                         </m:t>
                              </m:r>
                              <m:r>
                                <a:rPr kumimoji="0" lang="en-US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kumimoji="0" lang="uk-UA" sz="18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</m:t>
                              </m:r>
                              <m:r>
                                <a:rPr kumimoji="0" lang="uk-UA" sz="18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prstClr val="black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12 не є корен. </m:t>
                              </m:r>
                            </m:oMath>
                          </a14:m>
                          <a:endParaRPr kumimoji="0" lang="ru-RU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Відповідь: </m:t>
                              </m:r>
                              <m:r>
                                <a:rPr lang="uk-UA" sz="24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24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 </m:t>
                              </m:r>
                              <m:f>
                                <m:fPr>
                                  <m:ctrlPr>
                                    <a:rPr lang="ru-RU" sz="24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fPr>
                                <m:num>
                                  <m:r>
                                    <a:rPr lang="uk-UA" sz="24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uk-UA" sz="24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</m:den>
                              </m:f>
                              <m:r>
                                <a:rPr lang="uk-UA" sz="24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.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       </a:t>
                          </a: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</a:t>
                          </a:r>
                          <a:endParaRPr kumimoji="0" lang="ru-RU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 smtClean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№152 (2).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Calibri"/>
                              <a:cs typeface="Times New Roman"/>
                            </a:rPr>
                            <a:t> </a:t>
                          </a: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Розв’язати рівняння.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2)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</m:ctrlPr>
                                </m:dPr>
                                <m:e>
                                  <m:r>
                                    <a:rPr lang="ru-RU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3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 –2</m:t>
                                  </m:r>
                                  <m:r>
                                    <a:rPr lang="uk-UA" sz="1800" i="1">
                                      <a:effectLst/>
                                      <a:latin typeface="Cambria Math"/>
                                      <a:ea typeface="Times New Roman"/>
                                      <a:cs typeface="Times New Roman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</m:oMath>
                          </a14:m>
                          <a:r>
                            <a:rPr lang="ru-RU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=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+9;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 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+9≥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0;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≥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− 9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3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–2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+9;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   або     </a:t>
                          </a:r>
                          <a14:m>
                            <m:oMath xmlns:m="http://schemas.openxmlformats.org/officeDocument/2006/math">
                              <m:r>
                                <a:rPr lang="ru-RU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3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–2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 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 –9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;   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  <m:r>
                                <a:rPr lang="uk-UA" sz="180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3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6;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=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12;</a:t>
                          </a:r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 –2;</m:t>
                              </m:r>
                            </m:oMath>
                          </a14:m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                             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𝑥</m:t>
                              </m:r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=12;</m:t>
                              </m:r>
                            </m:oMath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  <a:p>
                          <a:pPr>
                            <a:lnSpc>
                              <a:spcPct val="115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uk-UA" sz="1800" dirty="0">
                              <a:effectLst/>
                              <a:latin typeface="Times New Roman"/>
                              <a:ea typeface="Times New Roman"/>
                              <a:cs typeface="Times New Roman"/>
                            </a:rPr>
                            <a:t>Відповідь: </a:t>
                          </a:r>
                          <a14:m>
                            <m:oMath xmlns:m="http://schemas.openxmlformats.org/officeDocument/2006/math">
                              <m:r>
                                <a:rPr lang="uk-UA" sz="18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–2</m:t>
                              </m:r>
                              <m:r>
                                <a:rPr lang="uk-UA" sz="1800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;   12.</m:t>
                              </m:r>
                            </m:oMath>
                          </a14:m>
                          <a:endParaRPr lang="ru-RU" sz="1400" dirty="0">
                            <a:effectLst/>
                            <a:latin typeface="+mn-lt"/>
                            <a:ea typeface="Calibri"/>
                            <a:cs typeface="Times New Roman"/>
                          </a:endParaRPr>
                        </a:p>
                      </a:txBody>
                      <a:tcPr/>
                    </a:tc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Объект 3"/>
              <p:cNvGraphicFramePr>
                <a:graphicFrameLocks noGrp="1"/>
              </p:cNvGraphicFramePr>
              <p:nvPr>
                <p:ph idx="1"/>
                <p:extLst>
                  <p:ext uri="{D42A27DB-BD31-4B8C-83A1-F6EECF244321}">
                    <p14:modId xmlns:p14="http://schemas.microsoft.com/office/powerpoint/2010/main" val="403903453"/>
                  </p:ext>
                </p:extLst>
              </p:nvPr>
            </p:nvGraphicFramePr>
            <p:xfrm>
              <a:off x="179388" y="620713"/>
              <a:ext cx="8785226" cy="4007612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392613"/>
                    <a:gridCol w="4392613"/>
                  </a:tblGrid>
                  <a:tr h="457200">
                    <a:tc>
                      <a:txBody>
                        <a:bodyPr/>
                        <a:lstStyle/>
                        <a:p>
                          <a:r>
                            <a:rPr lang="uk-UA" sz="2400" dirty="0" smtClean="0">
                              <a:solidFill>
                                <a:srgbClr val="FF00FF"/>
                              </a:solidFill>
                            </a:rPr>
                            <a:t>Перший варіант</a:t>
                          </a:r>
                          <a:endParaRPr lang="ru-RU" sz="2400" dirty="0">
                            <a:solidFill>
                              <a:srgbClr val="FF00FF"/>
                            </a:solidFill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uk-UA" sz="2400" dirty="0" smtClean="0">
                              <a:solidFill>
                                <a:srgbClr val="FF00FF"/>
                              </a:solidFill>
                            </a:rPr>
                            <a:t>Другий варіант</a:t>
                          </a:r>
                          <a:endParaRPr lang="ru-RU" sz="2400" dirty="0">
                            <a:solidFill>
                              <a:srgbClr val="FF00FF"/>
                            </a:solidFill>
                          </a:endParaRPr>
                        </a:p>
                      </a:txBody>
                      <a:tcPr/>
                    </a:tc>
                  </a:tr>
                  <a:tr h="3550412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t="-14261" r="-100000" b="-1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 rotWithShape="1">
                          <a:blip r:embed="rId2"/>
                          <a:stretch>
                            <a:fillRect l="-100000" t="-14261" b="-172"/>
                          </a:stretch>
                        </a:blipFill>
                      </a:tcPr>
                    </a:tc>
                  </a:tr>
                </a:tbl>
              </a:graphicData>
            </a:graphic>
          </p:graphicFrame>
        </mc:Fallback>
      </mc:AlternateContent>
      <p:pic>
        <p:nvPicPr>
          <p:cNvPr id="1027" name="Picture 3" descr="C:\Users\ил\Desktop\Картинки нові\00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786260"/>
            <a:ext cx="3600400" cy="1728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ил\Desktop\Картинки нові\header_algebra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509119"/>
            <a:ext cx="3312368" cy="2005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9301163" y="214739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uk-UA" sz="2400" b="1" dirty="0">
                <a:solidFill>
                  <a:srgbClr val="FF00FF"/>
                </a:solidFill>
              </a:rPr>
              <a:t>Перший варіант</a:t>
            </a:r>
            <a:endParaRPr lang="ru-RU" sz="2400" b="1" dirty="0">
              <a:solidFill>
                <a:srgbClr val="FF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50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720080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0"/>
              </a:spcAft>
              <a:tabLst>
                <a:tab pos="2057400" algn="l"/>
              </a:tabLst>
            </a:pPr>
            <a:r>
              <a:rPr lang="uk-UA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uk-UA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uk-UA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7</a:t>
            </a:r>
            <a:r>
              <a:rPr lang="uk-UA" sz="2800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. Підсумок </a:t>
            </a:r>
            <a:r>
              <a:rPr lang="uk-UA" sz="28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уроку</a:t>
            </a:r>
            <a: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08720"/>
                <a:ext cx="8229600" cy="5400600"/>
              </a:xfrm>
            </p:spPr>
            <p:txBody>
              <a:bodyPr>
                <a:normAutofit fontScale="70000" lnSpcReduction="20000"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057400" algn="l"/>
                  </a:tabLst>
                </a:pPr>
                <a:r>
                  <a:rPr lang="uk-UA" b="1" dirty="0">
                    <a:solidFill>
                      <a:srgbClr val="FF0000"/>
                    </a:solidFill>
                    <a:latin typeface="Times New Roman"/>
                    <a:ea typeface="Times New Roman"/>
                    <a:cs typeface="Times New Roman"/>
                  </a:rPr>
                  <a:t>Ознайомилися:</a:t>
                </a:r>
                <a:endParaRPr lang="ru-RU" sz="2400" b="1" dirty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057400" algn="l"/>
                  </a:tabLst>
                </a:pPr>
                <a:r>
                  <a:rPr lang="uk-UA" sz="2900" b="1" dirty="0">
                    <a:effectLst/>
                    <a:latin typeface="Times New Roman"/>
                    <a:ea typeface="Times New Roman"/>
                    <a:cs typeface="Times New Roman"/>
                  </a:rPr>
                  <a:t>1) З правилами для застосування </a:t>
                </a:r>
                <a:r>
                  <a:rPr lang="uk-UA" sz="2900" b="1" dirty="0" err="1">
                    <a:effectLst/>
                    <a:latin typeface="Times New Roman"/>
                    <a:ea typeface="Times New Roman"/>
                    <a:cs typeface="Times New Roman"/>
                  </a:rPr>
                  <a:t>розв</a:t>
                </a:r>
                <a:r>
                  <a:rPr lang="ru-RU" sz="2900" b="1" dirty="0">
                    <a:effectLst/>
                    <a:latin typeface="Times New Roman"/>
                    <a:ea typeface="Times New Roman"/>
                    <a:cs typeface="Times New Roman"/>
                  </a:rPr>
                  <a:t>’</a:t>
                </a:r>
                <a:r>
                  <a:rPr lang="uk-UA" sz="2900" b="1" dirty="0" err="1">
                    <a:effectLst/>
                    <a:latin typeface="Times New Roman"/>
                    <a:ea typeface="Times New Roman"/>
                    <a:cs typeface="Times New Roman"/>
                  </a:rPr>
                  <a:t>язання</a:t>
                </a:r>
                <a:r>
                  <a:rPr lang="uk-UA" sz="2900" b="1" dirty="0">
                    <a:effectLst/>
                    <a:latin typeface="Times New Roman"/>
                    <a:ea typeface="Times New Roman"/>
                    <a:cs typeface="Times New Roman"/>
                  </a:rPr>
                  <a:t> нерівностей, а також числових проміжків</a:t>
                </a:r>
                <a:endParaRPr lang="ru-RU" sz="2900" b="1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057400" algn="l"/>
                  </a:tabLst>
                </a:pPr>
                <a:r>
                  <a:rPr lang="uk-UA" sz="2900" b="1" dirty="0">
                    <a:effectLst/>
                    <a:latin typeface="Times New Roman"/>
                    <a:ea typeface="Times New Roman"/>
                    <a:cs typeface="Times New Roman"/>
                  </a:rPr>
                  <a:t>2) Навчилися застосувати ці правила під час </a:t>
                </a:r>
                <a:r>
                  <a:rPr lang="uk-UA" sz="2900" b="1" dirty="0" err="1">
                    <a:effectLst/>
                    <a:latin typeface="Times New Roman"/>
                    <a:ea typeface="Times New Roman"/>
                    <a:cs typeface="Times New Roman"/>
                  </a:rPr>
                  <a:t>розв</a:t>
                </a:r>
                <a:r>
                  <a:rPr lang="ru-RU" sz="2900" b="1" dirty="0">
                    <a:effectLst/>
                    <a:latin typeface="Times New Roman"/>
                    <a:ea typeface="Times New Roman"/>
                    <a:cs typeface="Times New Roman"/>
                  </a:rPr>
                  <a:t>’</a:t>
                </a:r>
                <a:r>
                  <a:rPr lang="uk-UA" sz="2900" b="1" dirty="0" err="1">
                    <a:effectLst/>
                    <a:latin typeface="Times New Roman"/>
                    <a:ea typeface="Times New Roman"/>
                    <a:cs typeface="Times New Roman"/>
                  </a:rPr>
                  <a:t>язування</a:t>
                </a:r>
                <a:r>
                  <a:rPr lang="uk-UA" sz="2900" b="1" dirty="0">
                    <a:effectLst/>
                    <a:latin typeface="Times New Roman"/>
                    <a:ea typeface="Times New Roman"/>
                    <a:cs typeface="Times New Roman"/>
                  </a:rPr>
                  <a:t> нерівностей</a:t>
                </a:r>
                <a:endParaRPr lang="ru-RU" sz="2900" b="1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057400" algn="l"/>
                  </a:tabLst>
                </a:pPr>
                <a:r>
                  <a:rPr lang="uk-UA" sz="2900" b="1" dirty="0">
                    <a:effectLst/>
                    <a:latin typeface="Times New Roman"/>
                    <a:ea typeface="Times New Roman"/>
                    <a:cs typeface="Times New Roman"/>
                  </a:rPr>
                  <a:t>3) Самостійно застосовували	 знання в стандартних і нестандартних ситуаціях і побачили важливість вивченої теми.    </a:t>
                </a:r>
                <a:endParaRPr lang="ru-RU" sz="2900" b="1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057400" algn="l"/>
                  </a:tabLst>
                </a:pPr>
                <a:r>
                  <a:rPr lang="uk-UA" sz="2900" b="1" dirty="0">
                    <a:effectLst/>
                    <a:latin typeface="Times New Roman"/>
                    <a:ea typeface="Times New Roman"/>
                    <a:cs typeface="Times New Roman"/>
                  </a:rPr>
                  <a:t> </a:t>
                </a:r>
                <a:r>
                  <a:rPr lang="uk-UA" b="1" dirty="0" smtClean="0">
                    <a:solidFill>
                      <a:srgbClr val="00B05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Завдання </a:t>
                </a:r>
                <a:r>
                  <a:rPr lang="uk-UA" b="1" dirty="0">
                    <a:solidFill>
                      <a:srgbClr val="00B05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додому.</a:t>
                </a:r>
                <a:endParaRPr lang="ru-RU" sz="2400" b="1" dirty="0">
                  <a:solidFill>
                    <a:srgbClr val="00B05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  <a:tabLst>
                    <a:tab pos="2057400" algn="l"/>
                  </a:tabLst>
                </a:pPr>
                <a:r>
                  <a:rPr lang="uk-UA" sz="2900" b="1" dirty="0">
                    <a:solidFill>
                      <a:srgbClr val="00B05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Опрацювати п.5. </a:t>
                </a:r>
                <a:r>
                  <a:rPr lang="uk-UA" sz="2900" b="1" dirty="0">
                    <a:effectLst/>
                    <a:latin typeface="Times New Roman"/>
                    <a:ea typeface="Times New Roman"/>
                    <a:cs typeface="Times New Roman"/>
                  </a:rPr>
                  <a:t>Розв’язати №115(11</a:t>
                </a:r>
                <a14:m>
                  <m:oMath xmlns:m="http://schemas.openxmlformats.org/officeDocument/2006/math">
                    <m:r>
                      <a:rPr lang="uk-UA" sz="29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900" b="1" dirty="0">
                    <a:effectLst/>
                    <a:latin typeface="Times New Roman"/>
                    <a:ea typeface="Times New Roman"/>
                    <a:cs typeface="Times New Roman"/>
                  </a:rPr>
                  <a:t>14), №127(1,4) , №130(1, 2), №133(3,4) №137, №139(1).</a:t>
                </a:r>
                <a:endParaRPr lang="ru-RU" sz="2900" b="1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08720"/>
                <a:ext cx="8229600" cy="5400600"/>
              </a:xfrm>
              <a:blipFill rotWithShape="1">
                <a:blip r:embed="rId2"/>
                <a:stretch>
                  <a:fillRect l="-889" t="-112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ил\Desktop\Картинки нові\C145-0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" y="4221088"/>
            <a:ext cx="7600950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2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uk-UA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тература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80728"/>
                <a:ext cx="8229600" cy="5145435"/>
              </a:xfrm>
            </p:spPr>
            <p:txBody>
              <a:bodyPr>
                <a:normAutofit/>
              </a:bodyPr>
              <a:lstStyle/>
              <a:p>
                <a:pPr lvl="0">
                  <a:lnSpc>
                    <a:spcPct val="115000"/>
                  </a:lnSpc>
                  <a:buFont typeface="+mj-lt"/>
                  <a:buAutoNum type="arabicPeriod"/>
                  <a:tabLst>
                    <a:tab pos="2057400" algn="l"/>
                  </a:tabLst>
                </a:pPr>
                <a:r>
                  <a:rPr lang="uk-UA" sz="2200" b="1" dirty="0">
                    <a:latin typeface="Times New Roman"/>
                    <a:ea typeface="Times New Roman"/>
                    <a:cs typeface="Times New Roman"/>
                  </a:rPr>
                  <a:t>А. Г. Мерзляк, В. Б. Полонський, М. С. Якір. Алгебра: Підручник для 9 класу загальноосвітніх навчальних закладів. Харків «Гімназія», 2010. </a:t>
                </a:r>
                <a14:m>
                  <m:oMath xmlns:m="http://schemas.openxmlformats.org/officeDocument/2006/math">
                    <m:r>
                      <a:rPr lang="uk-UA" sz="22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200" b="1" dirty="0">
                    <a:effectLst/>
                    <a:latin typeface="Times New Roman"/>
                    <a:ea typeface="Times New Roman"/>
                    <a:cs typeface="Times New Roman"/>
                  </a:rPr>
                  <a:t> 248с.</a:t>
                </a:r>
                <a:endParaRPr lang="ru-RU" sz="2200" b="1" dirty="0">
                  <a:ea typeface="Calibri"/>
                  <a:cs typeface="Times New Roman"/>
                </a:endParaRPr>
              </a:p>
              <a:p>
                <a:pPr lvl="0">
                  <a:lnSpc>
                    <a:spcPct val="115000"/>
                  </a:lnSpc>
                  <a:buFont typeface="+mj-lt"/>
                  <a:buAutoNum type="arabicPeriod"/>
                  <a:tabLst>
                    <a:tab pos="2057400" algn="l"/>
                  </a:tabLst>
                </a:pPr>
                <a:r>
                  <a:rPr lang="uk-UA" sz="2400" b="1" dirty="0">
                    <a:solidFill>
                      <a:srgbClr val="00B05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Збірник задач і завдань для тематичного оцінювання з алгебри для 9 класу,    А.Г.Мерзляк, В.Б.Полонський</a:t>
                </a:r>
                <a:r>
                  <a:rPr lang="uk-UA" sz="2800" b="1" dirty="0">
                    <a:solidFill>
                      <a:srgbClr val="00B05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2800" b="1" dirty="0">
                  <a:solidFill>
                    <a:srgbClr val="00B050"/>
                  </a:solidFill>
                  <a:ea typeface="Calibri"/>
                  <a:cs typeface="Times New Roman"/>
                </a:endParaRPr>
              </a:p>
              <a:p>
                <a:pPr lvl="0">
                  <a:lnSpc>
                    <a:spcPct val="115000"/>
                  </a:lnSpc>
                  <a:buFont typeface="+mj-lt"/>
                  <a:buAutoNum type="arabicPeriod"/>
                  <a:tabLst>
                    <a:tab pos="2057400" algn="l"/>
                  </a:tabLst>
                </a:pPr>
                <a:r>
                  <a:rPr lang="uk-UA" sz="2400" b="1" dirty="0" err="1" smtClean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Інтернет-бібліотека</a:t>
                </a:r>
                <a:r>
                  <a:rPr lang="uk-UA" sz="2400" b="1" dirty="0" smtClean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4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МЦНМО. http://ilib.mirror0.mccme.ru/ </a:t>
                </a:r>
                <a:endParaRPr lang="ru-RU" sz="2400" b="1" dirty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sz="2400" b="1" dirty="0">
                    <a:solidFill>
                      <a:srgbClr val="FF0000"/>
                    </a:solidFill>
                    <a:effectLst/>
                    <a:latin typeface="Times New Roman"/>
                    <a:ea typeface="Calibri"/>
                    <a:cs typeface="Times New Roman"/>
                  </a:rPr>
                  <a:t> </a:t>
                </a:r>
                <a:endParaRPr lang="ru-RU" sz="2400" b="1" dirty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1000"/>
                  </a:spcAft>
                  <a:buNone/>
                </a:pPr>
                <a:r>
                  <a:rPr lang="uk-UA" dirty="0">
                    <a:effectLst/>
                    <a:latin typeface="Times New Roman"/>
                    <a:ea typeface="Calibri"/>
                    <a:cs typeface="Times New Roman"/>
                  </a:rPr>
                  <a:t> </a:t>
                </a:r>
                <a:endParaRPr lang="ru-RU" sz="2400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80728"/>
                <a:ext cx="8229600" cy="5145435"/>
              </a:xfrm>
              <a:blipFill rotWithShape="1">
                <a:blip r:embed="rId2"/>
                <a:stretch>
                  <a:fillRect l="-963" t="-355" r="-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149080"/>
            <a:ext cx="3888432" cy="201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027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pPr algn="l"/>
            <a:r>
              <a:rPr lang="uk-UA" sz="32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Епіграф: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836712"/>
            <a:ext cx="8424936" cy="5688632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«Люди, не знайомі з алгеброю, не можуть уявити собі тих дивних речей, яких можна досягти за допомогою названої науки»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Г. </a:t>
            </a:r>
            <a:r>
              <a:rPr lang="uk-UA" sz="2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Лейбніц</a:t>
            </a:r>
            <a:r>
              <a:rPr lang="uk-UA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</a:t>
            </a:r>
            <a:endParaRPr lang="ru-RU" sz="2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ил\Desktop\Картинки нові\917f2ed43aa19f7892ddb3f8982e4dc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996952"/>
            <a:ext cx="3240360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ил\Desktop\Картинки 8 клас\ege2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852936"/>
            <a:ext cx="3312368" cy="349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4118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Математична розминка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692696"/>
                <a:ext cx="8568952" cy="5904656"/>
              </a:xfrm>
            </p:spPr>
            <p:txBody>
              <a:bodyPr>
                <a:normAutofit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1.Сформулювати теорему про </a:t>
                </a:r>
                <a:r>
                  <a:rPr lang="uk-UA" sz="2000" dirty="0" err="1" smtClean="0">
                    <a:effectLst/>
                    <a:latin typeface="Times New Roman"/>
                    <a:ea typeface="Times New Roman"/>
                    <a:cs typeface="Times New Roman"/>
                  </a:rPr>
                  <a:t>почленне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додавання нерівностей.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000" b="1" dirty="0" smtClean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Якщо</a:t>
                </a:r>
                <a:r>
                  <a:rPr lang="uk-UA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а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&gt;</m:t>
                    </m:r>
                    <m:r>
                      <a:rPr lang="en-US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𝒃</m:t>
                    </m:r>
                  </m:oMath>
                </a14:m>
                <a:r>
                  <a:rPr lang="uk-UA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і с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 </m:t>
                    </m:r>
                  </m:oMath>
                </a14:m>
                <a:r>
                  <a:rPr lang="en-US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ru-RU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,</a:t>
                </a:r>
                <a:r>
                  <a:rPr lang="uk-UA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то </a:t>
                </a:r>
                <a:r>
                  <a:rPr lang="uk-UA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+</m:t>
                    </m:r>
                    <m:r>
                      <a:rPr lang="ru-RU" sz="2000" b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с</m:t>
                    </m:r>
                  </m:oMath>
                </a14:m>
                <a:r>
                  <a:rPr lang="ru-RU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</m:t>
                    </m:r>
                  </m:oMath>
                </a14:m>
                <a:r>
                  <a:rPr lang="uk-UA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𝒃</m:t>
                    </m:r>
                  </m:oMath>
                </a14:m>
                <a:r>
                  <a:rPr lang="uk-UA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+ </a:t>
                </a:r>
                <a:r>
                  <a:rPr lang="en-US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uk-UA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2000" b="1" dirty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2. Пояснити, які нерівності називають нерівностями однакового знака, а які нерівностями протилежних знаків.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1800" b="1" dirty="0" smtClean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Нерівність </a:t>
                </a:r>
                <a:r>
                  <a:rPr lang="uk-UA" sz="18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&gt;</m:t>
                    </m:r>
                    <m:r>
                      <a:rPr lang="en-US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𝒃</m:t>
                    </m:r>
                  </m:oMath>
                </a14:m>
                <a:r>
                  <a:rPr lang="uk-UA" sz="18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і  с </a:t>
                </a:r>
                <a14:m>
                  <m:oMath xmlns:m="http://schemas.openxmlformats.org/officeDocument/2006/math">
                    <m:r>
                      <a:rPr lang="uk-UA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 </m:t>
                    </m:r>
                  </m:oMath>
                </a14:m>
                <a:r>
                  <a:rPr lang="en-US" sz="18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uk-UA" sz="18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( або </a:t>
                </a:r>
                <a:r>
                  <a:rPr lang="uk-UA" sz="18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&lt;</m:t>
                    </m:r>
                    <m:r>
                      <a:rPr lang="en-US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𝒃</m:t>
                    </m:r>
                  </m:oMath>
                </a14:m>
                <a:r>
                  <a:rPr lang="uk-UA" sz="18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і  с </a:t>
                </a:r>
                <a14:m>
                  <m:oMath xmlns:m="http://schemas.openxmlformats.org/officeDocument/2006/math">
                    <m:r>
                      <a:rPr lang="uk-UA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 </m:t>
                    </m:r>
                  </m:oMath>
                </a14:m>
                <a:r>
                  <a:rPr lang="en-US" sz="18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d </a:t>
                </a:r>
                <a:r>
                  <a:rPr lang="uk-UA" sz="18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) називають нерівностями однакового знака, а нерівність </a:t>
                </a:r>
                <a:r>
                  <a:rPr lang="uk-UA" sz="18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&gt;</m:t>
                    </m:r>
                    <m:r>
                      <a:rPr lang="en-US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𝒃</m:t>
                    </m:r>
                  </m:oMath>
                </a14:m>
                <a:r>
                  <a:rPr lang="uk-UA" sz="18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і с </a:t>
                </a:r>
                <a14:m>
                  <m:oMath xmlns:m="http://schemas.openxmlformats.org/officeDocument/2006/math">
                    <m:r>
                      <a:rPr lang="uk-UA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 </m:t>
                    </m:r>
                  </m:oMath>
                </a14:m>
                <a:r>
                  <a:rPr lang="en-US" sz="18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uk-UA" sz="18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(або </a:t>
                </a:r>
                <a:r>
                  <a:rPr lang="uk-UA" sz="18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&lt;</m:t>
                    </m:r>
                    <m:r>
                      <a:rPr lang="en-US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𝒃</m:t>
                    </m:r>
                  </m:oMath>
                </a14:m>
                <a:r>
                  <a:rPr lang="uk-UA" sz="18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с </a:t>
                </a:r>
                <a14:m>
                  <m:oMath xmlns:m="http://schemas.openxmlformats.org/officeDocument/2006/math">
                    <m:r>
                      <a:rPr lang="uk-UA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 </m:t>
                    </m:r>
                  </m:oMath>
                </a14:m>
                <a:r>
                  <a:rPr lang="en-US" sz="18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uk-UA" sz="18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) </a:t>
                </a:r>
                <a14:m>
                  <m:oMath xmlns:m="http://schemas.openxmlformats.org/officeDocument/2006/math">
                    <m:r>
                      <a:rPr lang="uk-UA" sz="18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18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нерівності протилежних знаків.</a:t>
                </a:r>
                <a:endParaRPr lang="ru-RU" sz="1800" b="1" dirty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3. Що є результатом </a:t>
                </a:r>
                <a:r>
                  <a:rPr lang="uk-UA" sz="2000" dirty="0" err="1" smtClean="0">
                    <a:effectLst/>
                    <a:latin typeface="Times New Roman"/>
                    <a:ea typeface="Times New Roman"/>
                    <a:cs typeface="Times New Roman"/>
                  </a:rPr>
                  <a:t>почленного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додавання нерівностей однакового знака?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Означає, що при </a:t>
                </a:r>
                <a:r>
                  <a:rPr lang="uk-UA" sz="2000" b="1" dirty="0" err="1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почленному</a:t>
                </a:r>
                <a:r>
                  <a:rPr lang="uk-UA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додаванні правильних нерівностей однакового знака результатом є правильна нерівність того самого знаку</a:t>
                </a:r>
                <a:r>
                  <a:rPr lang="uk-UA" sz="2000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2000" dirty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200" dirty="0">
                    <a:effectLst/>
                    <a:latin typeface="Times New Roman"/>
                    <a:ea typeface="Times New Roman"/>
                    <a:cs typeface="Times New Roman"/>
                  </a:rPr>
                  <a:t>4.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Сформулюйте теорему про </a:t>
                </a:r>
                <a:r>
                  <a:rPr lang="uk-UA" sz="2000" dirty="0" err="1">
                    <a:effectLst/>
                    <a:latin typeface="Times New Roman"/>
                    <a:ea typeface="Times New Roman"/>
                    <a:cs typeface="Times New Roman"/>
                  </a:rPr>
                  <a:t>почленне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множення нерівностей.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000" b="1" dirty="0" smtClean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Якщо </a:t>
                </a:r>
                <a:r>
                  <a:rPr lang="uk-UA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&gt;</m:t>
                    </m:r>
                    <m:r>
                      <a:rPr lang="en-US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𝒃</m:t>
                    </m:r>
                  </m:oMath>
                </a14:m>
                <a:r>
                  <a:rPr lang="uk-UA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,  с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 </m:t>
                    </m:r>
                  </m:oMath>
                </a14:m>
                <a:r>
                  <a:rPr lang="en-US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d</a:t>
                </a:r>
                <a:r>
                  <a:rPr lang="uk-UA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і </a:t>
                </a:r>
                <a:r>
                  <a:rPr lang="uk-UA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,</m:t>
                    </m:r>
                    <m:r>
                      <a:rPr lang="en-US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𝒃</m:t>
                    </m:r>
                  </m:oMath>
                </a14:m>
                <a:r>
                  <a:rPr lang="uk-UA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,  с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, </m:t>
                    </m:r>
                  </m:oMath>
                </a14:m>
                <a:r>
                  <a:rPr lang="en-US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d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додатні числа, то </a:t>
                </a:r>
                <a:r>
                  <a:rPr lang="uk-UA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с&gt;</m:t>
                    </m:r>
                    <m:r>
                      <a:rPr lang="en-US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𝒃</m:t>
                    </m:r>
                  </m:oMath>
                </a14:m>
                <a:r>
                  <a:rPr lang="en-US" sz="2000" b="1" i="1" dirty="0">
                    <a:solidFill>
                      <a:srgbClr val="FF0000"/>
                    </a:solidFill>
                    <a:effectLst/>
                    <a:latin typeface="Cambria Math"/>
                    <a:ea typeface="Times New Roman"/>
                    <a:cs typeface="Times New Roman"/>
                  </a:rPr>
                  <a:t>d</a:t>
                </a:r>
                <a:r>
                  <a:rPr lang="uk-UA" sz="2000" b="1" dirty="0" smtClean="0">
                    <a:solidFill>
                      <a:srgbClr val="FF0000"/>
                    </a:solidFill>
                    <a:effectLst/>
                    <a:latin typeface="Cambria Math"/>
                    <a:ea typeface="Times New Roman"/>
                    <a:cs typeface="Times New Roman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sz="2000" b="1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Аналогічно</a:t>
                </a:r>
                <a:r>
                  <a:rPr lang="ru-RU" sz="20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: </a:t>
                </a:r>
                <a:r>
                  <a:rPr lang="ru-RU" sz="2000" b="1" i="1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якщо</a:t>
                </a:r>
                <a:r>
                  <a:rPr lang="ru-RU" sz="20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а  &lt;b і  с &lt; d   і  a ,b,  с , d – </a:t>
                </a:r>
                <a:r>
                  <a:rPr lang="ru-RU" sz="2000" b="1" i="1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додатні</a:t>
                </a:r>
                <a:r>
                  <a:rPr lang="ru-RU" sz="20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числа, то a с &lt; </a:t>
                </a:r>
                <a:r>
                  <a:rPr lang="ru-RU" sz="2000" b="1" i="1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bd</a:t>
                </a:r>
                <a:r>
                  <a:rPr lang="ru-RU" sz="2000" b="1" i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</a:t>
                </a:r>
                <a:endParaRPr lang="uk-UA" sz="2000" b="1" i="1" dirty="0" smtClean="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2000" i="1" dirty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692696"/>
                <a:ext cx="8568952" cy="5904656"/>
              </a:xfrm>
              <a:blipFill rotWithShape="1">
                <a:blip r:embed="rId2"/>
                <a:stretch>
                  <a:fillRect l="-853" t="-20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463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Математична </a:t>
            </a:r>
            <a:r>
              <a:rPr lang="uk-UA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розминка </a:t>
            </a:r>
            <a:r>
              <a:rPr lang="uk-UA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</a:t>
            </a:r>
            <a:r>
              <a:rPr lang="uk-UA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764704"/>
                <a:ext cx="8579296" cy="5760640"/>
              </a:xfrm>
            </p:spPr>
            <p:txBody>
              <a:bodyPr/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5. Що є результатом </a:t>
                </a:r>
                <a:r>
                  <a:rPr lang="uk-UA" sz="2000" dirty="0" err="1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почленного</a:t>
                </a:r>
                <a:r>
                  <a:rPr lang="uk-UA" sz="20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множення нерівностей однакового знака?</a:t>
                </a:r>
                <a:endParaRPr lang="ru-RU" sz="20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Відповідь</a:t>
                </a:r>
                <a:r>
                  <a:rPr lang="uk-UA" sz="20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 </a:t>
                </a:r>
                <a:r>
                  <a:rPr lang="uk-UA" sz="20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При </a:t>
                </a:r>
                <a:r>
                  <a:rPr lang="uk-UA" sz="2000" b="1" dirty="0" err="1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почленному</a:t>
                </a:r>
                <a:r>
                  <a:rPr lang="uk-UA" sz="2000" b="1" dirty="0" smtClean="0">
                    <a:solidFill>
                      <a:srgbClr val="FF0000"/>
                    </a:solidFill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множенні правильних  нерівностей однакового знака, у яких ліві та праві частини</a:t>
                </a:r>
                <a14:m>
                  <m:oMath xmlns:m="http://schemas.openxmlformats.org/officeDocument/2006/math">
                    <m:r>
                      <a:rPr lang="uk-UA" sz="2400" b="1" i="1" smtClean="0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400" b="1" dirty="0">
                    <a:solidFill>
                      <a:srgbClr val="FF0000"/>
                    </a:solidFill>
                    <a:effectLst/>
                    <a:latin typeface="Cambria Math"/>
                    <a:ea typeface="Times New Roman"/>
                    <a:cs typeface="Times New Roman"/>
                  </a:rPr>
                  <a:t> </a:t>
                </a:r>
                <a:r>
                  <a:rPr lang="uk-UA" sz="2000" b="1" dirty="0">
                    <a:solidFill>
                      <a:srgbClr val="FF0000"/>
                    </a:solidFill>
                    <a:effectLst/>
                    <a:latin typeface="Cambria Math"/>
                    <a:ea typeface="Times New Roman"/>
                    <a:cs typeface="Times New Roman"/>
                  </a:rPr>
                  <a:t>додатні числа, результатом є правильна нерівність того самого </a:t>
                </a:r>
                <a:r>
                  <a:rPr lang="uk-UA" sz="2000" b="1" dirty="0" smtClean="0">
                    <a:solidFill>
                      <a:srgbClr val="FF0000"/>
                    </a:solidFill>
                    <a:effectLst/>
                    <a:latin typeface="Cambria Math"/>
                    <a:ea typeface="Times New Roman"/>
                    <a:cs typeface="Times New Roman"/>
                  </a:rPr>
                  <a:t> зн</a:t>
                </a:r>
                <a:r>
                  <a:rPr lang="uk-UA" sz="2000" dirty="0" smtClean="0">
                    <a:solidFill>
                      <a:srgbClr val="FF0000"/>
                    </a:solidFill>
                    <a:effectLst/>
                    <a:latin typeface="Cambria Math"/>
                    <a:ea typeface="Times New Roman"/>
                    <a:cs typeface="Times New Roman"/>
                  </a:rPr>
                  <a:t>ака</a:t>
                </a:r>
                <a:r>
                  <a:rPr lang="uk-UA" sz="2000" dirty="0">
                    <a:solidFill>
                      <a:srgbClr val="FF0000"/>
                    </a:solidFill>
                    <a:effectLst/>
                    <a:latin typeface="Cambria Math"/>
                    <a:ea typeface="Times New Roman"/>
                    <a:cs typeface="Times New Roman"/>
                  </a:rPr>
                  <a:t>.</a:t>
                </a:r>
                <a:endParaRPr lang="ru-RU" sz="2000" dirty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6. Сформулювати наслідок з теореми про </a:t>
                </a:r>
                <a:r>
                  <a:rPr lang="uk-UA" sz="2000" dirty="0" err="1" smtClean="0">
                    <a:effectLst/>
                    <a:latin typeface="Times New Roman"/>
                    <a:ea typeface="Times New Roman"/>
                    <a:cs typeface="Times New Roman"/>
                  </a:rPr>
                  <a:t>почленне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множення нерівностей.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000" b="1" dirty="0" smtClean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Якщо </a:t>
                </a:r>
                <a:r>
                  <a:rPr lang="uk-UA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а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&gt;</m:t>
                    </m:r>
                    <m:r>
                      <a:rPr lang="en-US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𝒃</m:t>
                    </m:r>
                  </m:oMath>
                </a14:m>
                <a:r>
                  <a:rPr lang="uk-UA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і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𝒂</m:t>
                    </m:r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 , </m:t>
                    </m:r>
                    <m:r>
                      <a:rPr lang="en-US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𝒃</m:t>
                    </m:r>
                  </m:oMath>
                </a14:m>
                <a:r>
                  <a:rPr lang="en-US" sz="2000" b="1" i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додатні числа, то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ru-RU" sz="20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0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𝒂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𝒏</m:t>
                        </m:r>
                      </m:sup>
                    </m:sSup>
                    <m:r>
                      <a:rPr lang="uk-UA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</m:t>
                    </m:r>
                    <m:sSup>
                      <m:sSupPr>
                        <m:ctrlPr>
                          <a:rPr lang="ru-RU" sz="20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𝒃</m:t>
                        </m:r>
                      </m:e>
                      <m:sup>
                        <m:r>
                          <a:rPr lang="en-US" sz="2000" b="1" i="1">
                            <a:solidFill>
                              <a:srgbClr val="FF0000"/>
                            </a:solidFill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𝒏</m:t>
                        </m:r>
                      </m:sup>
                    </m:sSup>
                  </m:oMath>
                </a14:m>
                <a:r>
                  <a:rPr lang="ru-RU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, </a:t>
                </a:r>
                <a:r>
                  <a:rPr lang="uk-UA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де </a:t>
                </a:r>
                <a14:m>
                  <m:oMath xmlns:m="http://schemas.openxmlformats.org/officeDocument/2006/math">
                    <m:r>
                      <a:rPr lang="en-US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𝒏</m:t>
                    </m:r>
                    <m:r>
                      <a:rPr lang="ru-RU" sz="2000" b="1" i="1">
                        <a:solidFill>
                          <a:srgbClr val="FF0000"/>
                        </a:solidFill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</m:t>
                    </m:r>
                  </m:oMath>
                </a14:m>
                <a:r>
                  <a:rPr lang="uk-UA" sz="2000" b="1" dirty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натуральне число.</a:t>
                </a:r>
                <a:endParaRPr lang="ru-RU" sz="1600" b="1" dirty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7. Що називають розв’язком нерівності з однією змінною?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u="sng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Відповідь</a:t>
                </a: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r>
                  <a:rPr lang="uk-UA" sz="2000" b="1" dirty="0" smtClean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  <a:cs typeface="Times New Roman"/>
                  </a:rPr>
                  <a:t>Розв’язком нерівності з однією змінною називають значення змінної, яке перетворює її в правильну числову нерівність.</a:t>
                </a:r>
                <a:endParaRPr lang="ru-RU" sz="1600" b="1" dirty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endParaRPr lang="ru-RU" sz="2000" b="1" dirty="0">
                  <a:solidFill>
                    <a:srgbClr val="FF0000"/>
                  </a:solidFill>
                  <a:ea typeface="Calibri"/>
                  <a:cs typeface="Times New Roman"/>
                </a:endParaRP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764704"/>
                <a:ext cx="8579296" cy="5760640"/>
              </a:xfrm>
              <a:blipFill rotWithShape="1">
                <a:blip r:embed="rId2"/>
                <a:stretch>
                  <a:fillRect l="-711" t="-21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098" name="Picture 2" descr="C:\Users\ил\Desktop\Картинки нові\Math_Symbol_Clipart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941168"/>
            <a:ext cx="2160240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499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uk-UA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Математична розминка </a:t>
            </a:r>
            <a:r>
              <a:rPr lang="uk-UA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2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</a:t>
            </a:r>
            <a:r>
              <a:rPr lang="uk-UA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16624"/>
          </a:xfrm>
        </p:spPr>
        <p:txBody>
          <a:bodyPr/>
          <a:lstStyle/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000" dirty="0" smtClean="0">
                <a:effectLst/>
                <a:latin typeface="Times New Roman"/>
                <a:ea typeface="Times New Roman"/>
                <a:cs typeface="Times New Roman"/>
              </a:rPr>
              <a:t>8. Що означає </a:t>
            </a:r>
            <a:r>
              <a:rPr lang="uk-UA" sz="2000" dirty="0" err="1" smtClean="0">
                <a:effectLst/>
                <a:latin typeface="Times New Roman"/>
                <a:ea typeface="Times New Roman"/>
                <a:cs typeface="Times New Roman"/>
              </a:rPr>
              <a:t>розв</a:t>
            </a:r>
            <a:r>
              <a:rPr lang="ru-RU" sz="2000" dirty="0" smtClean="0">
                <a:effectLst/>
                <a:latin typeface="Times New Roman"/>
                <a:ea typeface="Times New Roman"/>
                <a:cs typeface="Times New Roman"/>
              </a:rPr>
              <a:t>’</a:t>
            </a:r>
            <a:r>
              <a:rPr lang="uk-UA" sz="2000" dirty="0" err="1" smtClean="0">
                <a:effectLst/>
                <a:latin typeface="Times New Roman"/>
                <a:ea typeface="Times New Roman"/>
                <a:cs typeface="Times New Roman"/>
              </a:rPr>
              <a:t>язати</a:t>
            </a:r>
            <a:r>
              <a:rPr lang="uk-UA" sz="2000" dirty="0" smtClean="0">
                <a:effectLst/>
                <a:latin typeface="Times New Roman"/>
                <a:ea typeface="Times New Roman"/>
                <a:cs typeface="Times New Roman"/>
              </a:rPr>
              <a:t> нерівність?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000" u="sng" dirty="0" smtClean="0">
                <a:effectLst/>
                <a:latin typeface="Times New Roman"/>
                <a:ea typeface="Times New Roman"/>
                <a:cs typeface="Times New Roman"/>
              </a:rPr>
              <a:t>Відповідь</a:t>
            </a:r>
            <a:r>
              <a:rPr lang="uk-UA" sz="2000" b="1" dirty="0" smtClean="0">
                <a:effectLst/>
                <a:latin typeface="Times New Roman"/>
                <a:ea typeface="Times New Roman"/>
                <a:cs typeface="Times New Roman"/>
              </a:rPr>
              <a:t>. </a:t>
            </a:r>
            <a:r>
              <a:rPr lang="uk-UA" sz="20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Розв’язати нерівність означає знайти всі її розв’язки або довести, що </a:t>
            </a:r>
            <a:r>
              <a:rPr lang="uk-UA" sz="2000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р</a:t>
            </a:r>
            <a:r>
              <a:rPr lang="uk-UA" sz="20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озв’язків немає</a:t>
            </a:r>
            <a:r>
              <a:rPr lang="uk-UA" sz="2000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.</a:t>
            </a: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000" dirty="0" smtClean="0">
                <a:effectLst/>
                <a:latin typeface="Times New Roman"/>
                <a:ea typeface="Times New Roman"/>
                <a:cs typeface="Times New Roman"/>
              </a:rPr>
              <a:t>9. Що утворюють усі розв’язки нерівності?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000" u="sng" dirty="0" smtClean="0">
                <a:effectLst/>
                <a:latin typeface="Times New Roman"/>
                <a:ea typeface="Times New Roman"/>
                <a:cs typeface="Times New Roman"/>
              </a:rPr>
              <a:t>Відповідь</a:t>
            </a:r>
            <a:r>
              <a:rPr lang="uk-UA" sz="2000" dirty="0" smtClean="0">
                <a:effectLst/>
                <a:latin typeface="Times New Roman"/>
                <a:ea typeface="Times New Roman"/>
                <a:cs typeface="Times New Roman"/>
              </a:rPr>
              <a:t>. </a:t>
            </a:r>
            <a:r>
              <a:rPr lang="uk-UA" sz="20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Усі розв’язки нерівності утворюють множину розв’язків нерівностей.</a:t>
            </a:r>
            <a:endParaRPr lang="ru-RU" sz="20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000" dirty="0" smtClean="0">
                <a:effectLst/>
                <a:latin typeface="Times New Roman"/>
                <a:ea typeface="Times New Roman"/>
                <a:cs typeface="Times New Roman"/>
              </a:rPr>
              <a:t>10. Коли множиною розв’язків нерівності є порожня множина?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000" u="sng" dirty="0" smtClean="0">
                <a:effectLst/>
                <a:latin typeface="Times New Roman"/>
                <a:ea typeface="Times New Roman"/>
                <a:cs typeface="Times New Roman"/>
              </a:rPr>
              <a:t>Відповідь.</a:t>
            </a:r>
            <a:r>
              <a:rPr lang="uk-UA" sz="2000" dirty="0" smtClean="0">
                <a:effectLst/>
                <a:latin typeface="Times New Roman"/>
                <a:ea typeface="Times New Roman"/>
                <a:cs typeface="Times New Roman"/>
              </a:rPr>
              <a:t>  </a:t>
            </a:r>
            <a:r>
              <a:rPr lang="uk-UA" sz="20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Якщо нерівність розв’язків не має,то кажуть, що множиною її розв’язків є порожня множина.</a:t>
            </a:r>
            <a:endParaRPr lang="ru-RU" sz="20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000" dirty="0" smtClean="0">
                <a:effectLst/>
                <a:latin typeface="Times New Roman"/>
                <a:ea typeface="Times New Roman"/>
                <a:cs typeface="Times New Roman"/>
              </a:rPr>
              <a:t>11. Які нерівності називають рівносильними?</a:t>
            </a:r>
            <a:endParaRPr lang="ru-RU" sz="2000" dirty="0"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r>
              <a:rPr lang="uk-UA" sz="2000" u="sng" dirty="0" smtClean="0">
                <a:effectLst/>
                <a:latin typeface="Times New Roman"/>
                <a:ea typeface="Times New Roman"/>
                <a:cs typeface="Times New Roman"/>
              </a:rPr>
              <a:t>Відповідь</a:t>
            </a:r>
            <a:r>
              <a:rPr lang="uk-UA" sz="2000" dirty="0" smtClean="0">
                <a:effectLst/>
                <a:latin typeface="Times New Roman"/>
                <a:ea typeface="Times New Roman"/>
                <a:cs typeface="Times New Roman"/>
              </a:rPr>
              <a:t>. </a:t>
            </a:r>
            <a:r>
              <a:rPr lang="uk-UA" sz="2000" b="1" dirty="0" smtClean="0">
                <a:solidFill>
                  <a:srgbClr val="FF0000"/>
                </a:solidFill>
                <a:effectLst/>
                <a:latin typeface="Times New Roman"/>
                <a:ea typeface="Times New Roman"/>
                <a:cs typeface="Times New Roman"/>
              </a:rPr>
              <a:t>Нерівності  називають рівносильними, якщо вони мають одну й ту саму множину розв’язків.</a:t>
            </a:r>
            <a:endParaRPr lang="ru-RU" sz="20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sz="2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 descr="C:\Users\ил\Desktop\Картинки нові\hello_html_3c5b0f1f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5200264"/>
            <a:ext cx="1403135" cy="1037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168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507288" cy="576064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3600" b="1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3. </a:t>
            </a:r>
            <a:r>
              <a:rPr lang="uk-UA" sz="36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/>
            </a:r>
            <a:br>
              <a:rPr lang="uk-UA" sz="3600" b="1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uk-UA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Первинне </a:t>
            </a:r>
            <a:r>
              <a:rPr lang="uk-UA" sz="3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сприймання нового матеріалу</a:t>
            </a:r>
            <a:r>
              <a:rPr lang="uk-UA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.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/>
            </a:r>
            <a:b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</a:b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23528" y="620688"/>
                <a:ext cx="8568952" cy="5976664"/>
              </a:xfrm>
            </p:spPr>
            <p:txBody>
              <a:bodyPr>
                <a:normAutofit fontScale="92500"/>
              </a:bodyPr>
              <a:lstStyle/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uk-UA" sz="2400" dirty="0">
                    <a:latin typeface="Times New Roman"/>
                    <a:ea typeface="Times New Roman"/>
                    <a:cs typeface="Times New Roman"/>
                  </a:rPr>
                  <a:t>Властивості числових рівностей допомагали нам </a:t>
                </a:r>
                <a:r>
                  <a:rPr lang="uk-UA" sz="2400" dirty="0" err="1">
                    <a:latin typeface="Times New Roman"/>
                    <a:ea typeface="Times New Roman"/>
                    <a:cs typeface="Times New Roman"/>
                  </a:rPr>
                  <a:t>розв</a:t>
                </a:r>
                <a:r>
                  <a:rPr lang="ru-RU" sz="2400" dirty="0">
                    <a:ea typeface="Calibri"/>
                    <a:cs typeface="Times New Roman"/>
                  </a:rPr>
                  <a:t>’</a:t>
                </a:r>
                <a:r>
                  <a:rPr lang="uk-UA" sz="2400" dirty="0" err="1">
                    <a:latin typeface="Times New Roman"/>
                    <a:ea typeface="Calibri"/>
                    <a:cs typeface="Times New Roman"/>
                  </a:rPr>
                  <a:t>язувати</a:t>
                </a:r>
                <a:r>
                  <a:rPr lang="uk-UA" sz="2400" dirty="0">
                    <a:latin typeface="Times New Roman"/>
                    <a:ea typeface="Calibri"/>
                    <a:cs typeface="Times New Roman"/>
                  </a:rPr>
                  <a:t> рівняння</a:t>
                </a:r>
                <a:r>
                  <a:rPr lang="uk-UA" sz="2400" dirty="0" smtClean="0">
                    <a:latin typeface="Times New Roman"/>
                    <a:ea typeface="Calibri"/>
                    <a:cs typeface="Times New Roman"/>
                  </a:rPr>
                  <a:t>.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 Аналогічно властивості числових нерівностей допоможуть </a:t>
                </a:r>
                <a:r>
                  <a:rPr lang="uk-UA" sz="2400" dirty="0" err="1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розв</a:t>
                </a:r>
                <a:r>
                  <a:rPr lang="ru-RU" sz="2400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’</a:t>
                </a:r>
                <a:r>
                  <a:rPr lang="uk-UA" sz="2400" dirty="0" err="1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язати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uk-UA" sz="2400" dirty="0" smtClean="0">
                    <a:solidFill>
                      <a:prstClr val="black"/>
                    </a:solidFill>
                    <a:latin typeface="Times New Roman"/>
                    <a:ea typeface="Calibri"/>
                    <a:cs typeface="Times New Roman"/>
                  </a:rPr>
                  <a:t>нерівності.</a:t>
                </a:r>
                <a:endParaRPr lang="ru-RU" sz="2400" dirty="0" smtClean="0">
                  <a:solidFill>
                    <a:prstClr val="black"/>
                  </a:solidFill>
                  <a:ea typeface="Calibri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uk-UA" sz="2400" b="1" dirty="0" smtClean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Аналогічні </a:t>
                </a:r>
                <a:r>
                  <a:rPr lang="uk-UA" sz="2400" b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правила застосовують і під час </a:t>
                </a:r>
                <a:r>
                  <a:rPr lang="uk-UA" sz="2400" b="1" dirty="0" err="1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розв</a:t>
                </a:r>
                <a:r>
                  <a:rPr lang="ru-RU" sz="2400" b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’</a:t>
                </a:r>
                <a:r>
                  <a:rPr lang="uk-UA" sz="2400" b="1" dirty="0" err="1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язування</a:t>
                </a:r>
                <a:r>
                  <a:rPr lang="uk-UA" sz="2400" b="1" dirty="0">
                    <a:latin typeface="Times New Roman" panose="02020603050405020304" pitchFamily="18" charset="0"/>
                    <a:ea typeface="Calibri"/>
                    <a:cs typeface="Times New Roman" panose="02020603050405020304" pitchFamily="18" charset="0"/>
                  </a:rPr>
                  <a:t> нерівностей.</a:t>
                </a:r>
                <a:endParaRPr lang="ru-RU" sz="24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lvl="0">
                  <a:lnSpc>
                    <a:spcPct val="115000"/>
                  </a:lnSpc>
                  <a:buFont typeface="Symbol"/>
                  <a:buChar char=""/>
                </a:pPr>
                <a:r>
                  <a:rPr lang="uk-UA" sz="2400" dirty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Якщо який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−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4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небудь</a:t>
                </a:r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доданок перенести з однієї частини нерівності в іншу, змінивши при цьому його знак на протилежний, то отримуємо нерівність, рівносильну даній</a:t>
                </a:r>
                <a:r>
                  <a:rPr lang="uk-UA" sz="24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</a:t>
                </a:r>
              </a:p>
              <a:p>
                <a:pPr lvl="0">
                  <a:lnSpc>
                    <a:spcPct val="115000"/>
                  </a:lnSpc>
                  <a:buFont typeface="Symbol"/>
                  <a:buChar char=""/>
                </a:pPr>
                <a:r>
                  <a:rPr lang="uk-UA" sz="2400" dirty="0">
                    <a:latin typeface="Times New Roman"/>
                    <a:ea typeface="Times New Roman"/>
                    <a:cs typeface="Times New Roman"/>
                  </a:rPr>
                  <a:t>Якщо обидві частини нерівності помножити (поділити) на одне й те саме додатне число, то отримуємо нерівність, рівносильну даній.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lvl="0">
                  <a:lnSpc>
                    <a:spcPct val="115000"/>
                  </a:lnSpc>
                  <a:buFont typeface="Symbol"/>
                  <a:buChar char=""/>
                </a:pPr>
                <a:r>
                  <a:rPr lang="uk-UA" sz="2400" dirty="0">
                    <a:latin typeface="Times New Roman"/>
                    <a:ea typeface="Times New Roman"/>
                  </a:rPr>
                  <a:t>Якщо обидві частини нерівності помножити (поділити) на одне й те саме від</a:t>
                </a:r>
                <a:r>
                  <a:rPr lang="ru-RU" sz="2400" dirty="0">
                    <a:latin typeface="Times New Roman"/>
                    <a:ea typeface="Times New Roman"/>
                  </a:rPr>
                  <a:t>’</a:t>
                </a:r>
                <a:r>
                  <a:rPr lang="uk-UA" sz="2400" dirty="0">
                    <a:latin typeface="Times New Roman"/>
                    <a:ea typeface="Times New Roman"/>
                  </a:rPr>
                  <a:t>ємне  число, змінивши при цьому знак нерівностей на протилежний, то отримаємо нерівність, рівносильну </a:t>
                </a:r>
                <a:r>
                  <a:rPr lang="uk-UA" sz="2400" dirty="0" smtClean="0">
                    <a:latin typeface="Times New Roman"/>
                    <a:ea typeface="Times New Roman"/>
                  </a:rPr>
                  <a:t>даній.</a:t>
                </a:r>
                <a:endParaRPr lang="ru-RU" sz="24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23528" y="620688"/>
                <a:ext cx="8568952" cy="5976664"/>
              </a:xfrm>
              <a:blipFill rotWithShape="1">
                <a:blip r:embed="rId2"/>
                <a:stretch>
                  <a:fillRect l="-925" t="-306" r="-64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02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>
            <a:normAutofit fontScale="90000"/>
          </a:bodyPr>
          <a:lstStyle/>
          <a:p>
            <a:pPr algn="l"/>
            <a:r>
              <a:rPr lang="uk-UA" sz="2800" b="1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Приклад</a:t>
            </a:r>
            <a:endParaRPr lang="ru-RU" b="1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908720"/>
                <a:ext cx="8640960" cy="5616624"/>
              </a:xfrm>
            </p:spPr>
            <p:txBody>
              <a:bodyPr>
                <a:normAutofit/>
              </a:bodyPr>
              <a:lstStyle/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b="1" dirty="0" err="1" smtClean="0"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Розв</a:t>
                </a:r>
                <a:r>
                  <a:rPr lang="ru-RU" sz="24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’</a:t>
                </a:r>
                <a:r>
                  <a:rPr lang="uk-UA" sz="2400" b="1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язати</a:t>
                </a:r>
                <a:r>
                  <a:rPr lang="uk-UA" sz="24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нерівність 2 (2</a:t>
                </a:r>
                <a14:m>
                  <m:oMath xmlns:m="http://schemas.openxmlformats.org/officeDocument/2006/math">
                    <m:r>
                      <a:rPr lang="uk-UA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3</a:t>
                </a:r>
                <a:r>
                  <a:rPr lang="uk-UA" sz="2400" b="1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:r>
                  <a:rPr lang="uk-UA" sz="24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) </a:t>
                </a:r>
                <a14:m>
                  <m:oMath xmlns:m="http://schemas.openxmlformats.org/officeDocument/2006/math">
                    <m:r>
                      <a:rPr lang="uk-UA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</m:t>
                    </m:r>
                  </m:oMath>
                </a14:m>
                <a:r>
                  <a:rPr lang="uk-UA" sz="24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3(</a:t>
                </a:r>
                <a:r>
                  <a:rPr lang="uk-UA" sz="2400" b="1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 </a:t>
                </a:r>
                <a:r>
                  <a:rPr lang="uk-UA" sz="24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+ 6) </a:t>
                </a:r>
                <a14:m>
                  <m:oMath xmlns:m="http://schemas.openxmlformats.org/officeDocument/2006/math">
                    <m:r>
                      <a:rPr lang="uk-UA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400" b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5.</a:t>
                </a:r>
                <a:endParaRPr lang="ru-RU" sz="2400" b="1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Розв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’</a:t>
                </a:r>
                <a:r>
                  <a:rPr lang="uk-UA" sz="24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язання</a:t>
                </a:r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.</a:t>
                </a:r>
                <a:endParaRPr lang="ru-RU" sz="24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4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6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&gt;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3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+ 18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5</a:t>
                </a: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;  </a:t>
                </a:r>
                <a14:m>
                  <m:oMath xmlns:m="http://schemas.openxmlformats.org/officeDocument/2006/math">
                    <m:r>
                      <a:rPr lang="uk-UA" sz="24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3</a:t>
                </a:r>
                <a:r>
                  <a:rPr lang="uk-UA" sz="2400" i="1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4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6</a:t>
                </a:r>
                <a:r>
                  <a:rPr lang="uk-UA" sz="2400" i="1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 &gt;−</m:t>
                    </m:r>
                  </m:oMath>
                </a14:m>
                <a:r>
                  <a:rPr lang="uk-UA" sz="24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4 + 13;</a:t>
                </a:r>
                <a:endParaRPr lang="ru-RU" sz="2400" dirty="0">
                  <a:solidFill>
                    <a:prstClr val="black"/>
                  </a:solidFill>
                  <a:ea typeface="Times New Roman"/>
                  <a:cs typeface="Times New Roman"/>
                </a:endParaRPr>
              </a:p>
              <a:p>
                <a:pPr marL="114300" lvl="0" indent="0">
                  <a:lnSpc>
                    <a:spcPct val="115000"/>
                  </a:lnSpc>
                  <a:buNone/>
                </a:pPr>
                <a14:m>
                  <m:oMath xmlns:m="http://schemas.openxmlformats.org/officeDocument/2006/math">
                    <m:r>
                      <a:rPr lang="uk-UA" sz="2400" i="1" smtClean="0">
                        <a:effectLst/>
                        <a:latin typeface="Cambria Math"/>
                        <a:ea typeface="Cambria Math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9</a:t>
                </a:r>
                <a:r>
                  <a:rPr lang="uk-UA" sz="2400" i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9</a:t>
                </a: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;  </a:t>
                </a:r>
                <a:r>
                  <a:rPr lang="uk-UA" sz="2400" i="1" dirty="0" smtClean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24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1.</a:t>
                </a:r>
                <a:endParaRPr lang="ru-RU" sz="2400" dirty="0">
                  <a:solidFill>
                    <a:prstClr val="black"/>
                  </a:solidFill>
                  <a:ea typeface="Calibri"/>
                  <a:cs typeface="Times New Roman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Множиною </a:t>
                </a:r>
                <a:r>
                  <a:rPr lang="uk-UA" sz="24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розв</a:t>
                </a:r>
                <a:r>
                  <a:rPr lang="ru-RU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’</a:t>
                </a:r>
                <a:r>
                  <a:rPr lang="uk-UA" sz="24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язків</a:t>
                </a:r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останньої нерівності є числовий проміжок, який </a:t>
                </a:r>
                <a:r>
                  <a:rPr lang="uk-UA" sz="24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позначають </a:t>
                </a:r>
                <a:r>
                  <a:rPr lang="uk-UA" sz="26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(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−∞</m:t>
                    </m:r>
                  </m:oMath>
                </a14:m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uk-UA" sz="24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− </m:t>
                    </m:r>
                  </m:oMath>
                </a14:m>
                <a:r>
                  <a:rPr lang="uk-UA" sz="2400" dirty="0">
                    <a:solidFill>
                      <a:prstClr val="black"/>
                    </a:solidFill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1). </a:t>
                </a:r>
                <a:endParaRPr lang="ru-RU" sz="24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6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4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Точки </a:t>
                </a:r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координатної прямої, які зображують </a:t>
                </a:r>
                <a:r>
                  <a:rPr lang="uk-UA" sz="24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розв’зки</a:t>
                </a:r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нерівності</a:t>
                </a:r>
                <a:r>
                  <a:rPr lang="uk-UA" sz="2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1, розміщені ліворуч від точки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–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1 і утворюють </a:t>
                </a:r>
                <a:r>
                  <a:rPr lang="uk-UA" sz="24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промінь</a:t>
                </a:r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, у якого «</a:t>
                </a:r>
                <a:r>
                  <a:rPr lang="uk-UA" sz="2400" dirty="0" err="1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виколото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≫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початок.</a:t>
                </a:r>
                <a:endParaRPr lang="ru-RU" sz="24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Відповідь можна записати одним зі способів (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−∞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;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1) </a:t>
                </a:r>
                <a:r>
                  <a:rPr lang="uk-UA" sz="24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або</a:t>
                </a:r>
              </a:p>
              <a:p>
                <a:pPr marL="11430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 smtClean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:r>
                  <a:rPr lang="uk-UA" sz="2400" i="1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 panose="02020603050405020304" pitchFamily="18" charset="0"/>
                    <a:ea typeface="Times New Roman"/>
                    <a:cs typeface="Times New Roman" panose="02020603050405020304" pitchFamily="18" charset="0"/>
                  </a:rPr>
                  <a:t> 1.</a:t>
                </a:r>
                <a:endParaRPr lang="ru-RU" sz="2400" dirty="0">
                  <a:latin typeface="Times New Roman" panose="02020603050405020304" pitchFamily="18" charset="0"/>
                  <a:ea typeface="Calibri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908720"/>
                <a:ext cx="8640960" cy="5616624"/>
              </a:xfrm>
              <a:blipFill rotWithShape="1">
                <a:blip r:embed="rId2"/>
                <a:stretch>
                  <a:fillRect l="-105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C:\Users\ил\Desktop\Картинки нові\загружено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268760"/>
            <a:ext cx="1944216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5747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496944" cy="504056"/>
          </a:xfrm>
        </p:spPr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uk-UA" sz="2700" b="1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uk-UA" sz="2700" b="1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</a:br>
            <a:r>
              <a:rPr lang="uk-UA" sz="2700" b="1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Осмислення </a:t>
            </a:r>
            <a:r>
              <a:rPr lang="uk-UA" sz="2700" b="1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матеріалу і застосування практичних</a:t>
            </a:r>
            <a:r>
              <a:rPr lang="uk-UA" sz="2700" dirty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uk-UA" sz="2700" b="1" dirty="0" smtClean="0">
                <a:solidFill>
                  <a:schemeClr val="tx2"/>
                </a:solidFill>
                <a:latin typeface="Times New Roman"/>
                <a:ea typeface="Times New Roman"/>
                <a:cs typeface="Times New Roman"/>
              </a:rPr>
              <a:t>дій</a:t>
            </a:r>
            <a:r>
              <a:rPr lang="ru-RU" sz="3600" dirty="0">
                <a:ea typeface="Calibri"/>
                <a:cs typeface="Times New Roman"/>
              </a:rPr>
              <a:t/>
            </a:r>
            <a:br>
              <a:rPr lang="ru-RU" sz="3600" dirty="0">
                <a:ea typeface="Calibri"/>
                <a:cs typeface="Times New Roman"/>
              </a:rPr>
            </a:b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702" y="386984"/>
                <a:ext cx="8568952" cy="5505475"/>
              </a:xfrm>
            </p:spPr>
            <p:txBody>
              <a:bodyPr>
                <a:normAutofit fontScale="92500" lnSpcReduction="10000"/>
              </a:bodyPr>
              <a:lstStyle/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b="1" i="1" dirty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Початковий рівень і середній  рівень</a:t>
                </a:r>
                <a:r>
                  <a:rPr lang="uk-UA" sz="2400" b="1" i="1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Times New Roman"/>
                    <a:ea typeface="Times New Roman"/>
                    <a:cs typeface="Times New Roman"/>
                  </a:rPr>
                  <a:t>.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b="1" dirty="0">
                    <a:latin typeface="Times New Roman"/>
                    <a:ea typeface="Times New Roman"/>
                    <a:cs typeface="Times New Roman"/>
                  </a:rPr>
                  <a:t>№115 (6</a:t>
                </a:r>
                <a14:m>
                  <m:oMath xmlns:m="http://schemas.openxmlformats.org/officeDocument/2006/math">
                    <m:r>
                      <a:rPr lang="uk-UA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r>
                      <a:rPr lang="uk-UA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𝟏𝟎</m:t>
                    </m:r>
                    <m:r>
                      <a:rPr lang="uk-UA" sz="24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uk-UA" sz="2400" b="1" dirty="0">
                    <a:effectLst/>
                    <a:latin typeface="Times New Roman"/>
                    <a:ea typeface="Times New Roman"/>
                    <a:cs typeface="Times New Roman"/>
                  </a:rPr>
                  <a:t>).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Роз</m:t>
                    </m:r>
                    <m:sSup>
                      <m:sSup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в</m:t>
                        </m:r>
                      </m:e>
                      <m:sup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′</m:t>
                        </m:r>
                      </m:sup>
                    </m:sSup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зати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нерівність:</a:t>
                </a:r>
                <a:endParaRPr lang="ru-RU" sz="24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6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)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10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0;    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&gt;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0;   (0;+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∞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);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7)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2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den>
                    </m:f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≤−1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; 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    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≤−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5</m:t>
                        </m:r>
                      </m:den>
                    </m:f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 ;   (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∞;</m:t>
                    </m:r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</m:t>
                    </m:r>
                    <m:d>
                      <m:dPr>
                        <m:begChr m:val=""/>
                        <m:endChr m:val="]"/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</m:ctrlPr>
                          </m:fPr>
                          <m:num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4</m:t>
                            </m:r>
                          </m:num>
                          <m:den>
                            <m:r>
                              <a:rPr lang="ru-RU" sz="2400" i="1">
                                <a:effectLst/>
                                <a:latin typeface="Cambria Math"/>
                                <a:ea typeface="Times New Roman"/>
                                <a:cs typeface="Times New Roman"/>
                              </a:rPr>
                              <m:t>5</m:t>
                            </m:r>
                          </m:den>
                        </m:f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 </m:t>
                        </m:r>
                      </m:e>
                    </m:d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;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ru-RU" sz="2400" dirty="0">
                    <a:effectLst/>
                    <a:latin typeface="Times New Roman"/>
                    <a:ea typeface="Times New Roman"/>
                    <a:cs typeface="Times New Roman"/>
                  </a:rPr>
                  <a:t>8)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−7</m:t>
                    </m:r>
                  </m:oMath>
                </a14:m>
                <a:r>
                  <a:rPr lang="en-US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x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 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14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15</m:t>
                        </m:r>
                      </m:den>
                    </m:f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   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&lt; −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14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15∙7</m:t>
                        </m:r>
                      </m:den>
                    </m:f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;    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&lt;−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15</m:t>
                        </m:r>
                      </m:den>
                    </m:f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 (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∞;</m:t>
                    </m:r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 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15</m:t>
                        </m:r>
                      </m:den>
                    </m:f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)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;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9) 7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 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− 2 &gt;19;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   7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&gt;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21;     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&gt;3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;    (3; + 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∞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);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10) 5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+ 16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≤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6;       5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≤−10;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    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≤−2;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 (</a:t>
                </a:r>
                <a14:m>
                  <m:oMath xmlns:m="http://schemas.openxmlformats.org/officeDocument/2006/math">
                    <m:r>
                      <a:rPr lang="ru-RU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∞; −2</m:t>
                    </m:r>
                    <m:d>
                      <m:dPr>
                        <m:begChr m:val=""/>
                        <m:endChr m:val="]"/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r>
                          <a:rPr lang="en-US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</m:e>
                    </m:d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;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b="1" dirty="0">
                    <a:latin typeface="Times New Roman"/>
                    <a:ea typeface="Times New Roman"/>
                    <a:cs typeface="Times New Roman"/>
                  </a:rPr>
                  <a:t>№ 118 (1,3,4).</a:t>
                </a:r>
                <a:r>
                  <a:rPr lang="uk-UA" sz="2400" b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Знайти найменший цілий </a:t>
                </a:r>
                <a:r>
                  <a:rPr lang="uk-UA" sz="2400" dirty="0" err="1">
                    <a:effectLst/>
                    <a:latin typeface="Times New Roman"/>
                    <a:ea typeface="Times New Roman"/>
                    <a:cs typeface="Times New Roman"/>
                  </a:rPr>
                  <a:t>розв</a:t>
                </a:r>
                <a:r>
                  <a:rPr lang="ru-RU" sz="2400" dirty="0">
                    <a:effectLst/>
                    <a:latin typeface="Times New Roman"/>
                    <a:ea typeface="Times New Roman"/>
                    <a:cs typeface="Times New Roman"/>
                  </a:rPr>
                  <a:t>’</a:t>
                </a:r>
                <a:r>
                  <a:rPr lang="uk-UA" sz="2400" dirty="0" err="1">
                    <a:effectLst/>
                    <a:latin typeface="Times New Roman"/>
                    <a:ea typeface="Times New Roman"/>
                    <a:cs typeface="Times New Roman"/>
                  </a:rPr>
                  <a:t>язок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нерівності:</a:t>
                </a:r>
                <a:endParaRPr lang="ru-RU" sz="1800" dirty="0" smtClean="0">
                  <a:ea typeface="Times New Roman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)  5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Cambria Math"/>
                      </a:rPr>
                      <m:t>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40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;         Відповідь: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≥8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; 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=8;</m:t>
                    </m:r>
                  </m:oMath>
                </a14:m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3)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− 2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&lt;−3;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   Відповідь: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&gt;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1,5;    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= 2;</a:t>
                </a:r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4)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7</a:t>
                </a:r>
                <a:r>
                  <a:rPr lang="uk-UA" sz="2400" i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 15</a:t>
                </a:r>
                <a:r>
                  <a:rPr lang="ru-RU" sz="2400" dirty="0">
                    <a:effectLst/>
                    <a:latin typeface="Times New Roman"/>
                    <a:ea typeface="Times New Roman"/>
                    <a:cs typeface="Times New Roman"/>
                  </a:rPr>
                  <a:t>      </a:t>
                </a:r>
                <a:r>
                  <a:rPr lang="uk-UA" sz="2400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Відповідь: </a:t>
                </a:r>
                <a14:m>
                  <m:oMath xmlns:m="http://schemas.openxmlformats.org/officeDocument/2006/math"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&gt;− 2</m:t>
                    </m:r>
                    <m:f>
                      <m:fPr>
                        <m:ctrlPr>
                          <a:rPr lang="ru-RU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1</m:t>
                        </m:r>
                      </m:num>
                      <m:den>
                        <m:r>
                          <a:rPr lang="uk-UA" sz="24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7</m:t>
                        </m:r>
                      </m:den>
                    </m:f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;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4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= −2.</m:t>
                    </m:r>
                  </m:oMath>
                </a14:m>
                <a:endParaRPr lang="ru-RU" sz="18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endParaRPr lang="ru-RU" sz="2400" dirty="0">
                  <a:solidFill>
                    <a:schemeClr val="tx2">
                      <a:lumMod val="60000"/>
                      <a:lumOff val="40000"/>
                    </a:schemeClr>
                  </a:solidFill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702" y="386984"/>
                <a:ext cx="8568952" cy="5505475"/>
              </a:xfrm>
              <a:blipFill rotWithShape="1">
                <a:blip r:embed="rId2"/>
                <a:stretch>
                  <a:fillRect l="-853" t="-7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0" name="Picture 2" descr="C:\Users\ил\Desktop\Картинки нові\46562839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680100"/>
            <a:ext cx="1944214" cy="176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л\Desktop\Картинки нові\1430859156.gif_big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365104"/>
            <a:ext cx="201640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324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40960" cy="576064"/>
          </a:xfrm>
        </p:spPr>
        <p:txBody>
          <a:bodyPr>
            <a:noAutofit/>
          </a:bodyPr>
          <a:lstStyle/>
          <a:p>
            <a:pPr algn="l"/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Осмислення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мате</a:t>
            </a:r>
            <a:r>
              <a:rPr lang="uk-UA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рі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алу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практичних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дій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4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692696"/>
                <a:ext cx="8568952" cy="5688632"/>
              </a:xfrm>
            </p:spPr>
            <p:txBody>
              <a:bodyPr>
                <a:normAutofit fontScale="85000" lnSpcReduction="10000"/>
              </a:bodyPr>
              <a:lstStyle/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uk-UA" sz="2200" b="1" i="1" dirty="0" smtClean="0">
                    <a:solidFill>
                      <a:srgbClr val="1F497D">
                        <a:lumMod val="60000"/>
                        <a:lumOff val="40000"/>
                      </a:srgbClr>
                    </a:solidFill>
                    <a:latin typeface="Times New Roman"/>
                    <a:ea typeface="Times New Roman"/>
                    <a:cs typeface="Times New Roman"/>
                  </a:rPr>
                  <a:t>Початковий рівень і середній  рівень.</a:t>
                </a:r>
              </a:p>
              <a:p>
                <a:pPr marL="0" lvl="0" indent="0">
                  <a:lnSpc>
                    <a:spcPct val="115000"/>
                  </a:lnSpc>
                  <a:buNone/>
                </a:pPr>
                <a:r>
                  <a:rPr lang="uk-UA" sz="2000" b="1" dirty="0" smtClean="0">
                    <a:solidFill>
                      <a:prstClr val="black"/>
                    </a:solidFill>
                    <a:ea typeface="Times New Roman"/>
                    <a:cs typeface="Times New Roman"/>
                  </a:rPr>
                  <a:t>№126 (4,5, 6). </a:t>
                </a:r>
                <a14:m>
                  <m:oMath xmlns:m="http://schemas.openxmlformats.org/officeDocument/2006/math">
                    <m:r>
                      <a:rPr lang="uk-UA" sz="2000" i="1" smtClean="0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Роз</m:t>
                    </m:r>
                    <m:sSup>
                      <m:sSup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в</m:t>
                        </m:r>
                      </m:e>
                      <m:sup>
                        <m:r>
                          <a:rPr lang="uk-UA" sz="2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′</m:t>
                        </m:r>
                      </m:sup>
                    </m:sSup>
                    <m:r>
                      <a:rPr lang="uk-UA" sz="20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зати</m:t>
                    </m:r>
                  </m:oMath>
                </a14:m>
                <a:r>
                  <a:rPr lang="uk-UA" sz="20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нерівність</a:t>
                </a:r>
                <a:r>
                  <a:rPr lang="uk-UA" sz="2000" dirty="0" smtClean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:</a:t>
                </a: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4) 3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− 11у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≥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3у+ 6;  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11у + 3у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≥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3 + 6;  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− 8у ≥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3; </a:t>
                </a:r>
                <a:endParaRPr lang="ru-RU" sz="2000" dirty="0" smtClean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0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Відповідь: </m:t>
                      </m:r>
                      <m:r>
                        <a:rPr lang="uk-UA" sz="2000" b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у ≤</m:t>
                      </m:r>
                      <m:r>
                        <a:rPr lang="uk-UA" sz="20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−</m:t>
                      </m:r>
                      <m:r>
                        <a:rPr lang="uk-UA" sz="2000" b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3</m:t>
                          </m:r>
                        </m:num>
                        <m:den>
                          <m:r>
                            <a:rPr lang="uk-UA" sz="2000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8</m:t>
                          </m:r>
                        </m:den>
                      </m:f>
                      <m:r>
                        <a:rPr lang="uk-UA" sz="20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;</m:t>
                      </m:r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    </m:t>
                      </m:r>
                      <m:r>
                        <a:rPr lang="uk-UA" sz="20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(</m:t>
                      </m:r>
                      <m:r>
                        <a:rPr lang="en-US" sz="20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−</m:t>
                      </m:r>
                      <m:r>
                        <a:rPr lang="uk-UA" sz="20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∞; − </m:t>
                      </m:r>
                      <m:d>
                        <m:dPr>
                          <m:begChr m:val=""/>
                          <m:endChr m:val="]"/>
                          <m:ctrlPr>
                            <a:rPr lang="ru-RU" sz="20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fPr>
                            <m:num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3</m:t>
                              </m:r>
                            </m:num>
                            <m:den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8</m:t>
                              </m:r>
                            </m:den>
                          </m:f>
                          <m:r>
                            <a:rPr lang="en-US" sz="20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  </m:t>
                          </m:r>
                        </m:e>
                      </m:d>
                      <m:r>
                        <a:rPr lang="en-US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.</m:t>
                      </m:r>
                    </m:oMath>
                  </m:oMathPara>
                </a14:m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>
                    <a:latin typeface="Times New Roman"/>
                    <a:ea typeface="Times New Roman"/>
                    <a:cs typeface="Times New Roman"/>
                  </a:rPr>
                  <a:t>5)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− 8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𝑝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2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&lt;3−10 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𝑝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;   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− 8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𝑝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+10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𝑝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ru-RU" sz="2000" dirty="0">
                    <a:effectLst/>
                    <a:latin typeface="Times New Roman"/>
                    <a:ea typeface="Times New Roman"/>
                    <a:cs typeface="Times New Roman"/>
                  </a:rPr>
                  <a:t> 2+3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;  2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р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5;  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Відповідь: 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р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&lt;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2,5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;  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( </a:t>
                </a:r>
                <a14:m>
                  <m:oMath xmlns:m="http://schemas.openxmlformats.org/officeDocument/2006/math">
                    <m:r>
                      <a:rPr lang="ru-RU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∞;</m:t>
                    </m:r>
                    <m:r>
                      <a:rPr lang="uk-UA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2, 5</m:t>
                    </m:r>
                  </m:oMath>
                </a14:m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).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smtClean="0">
                    <a:latin typeface="Times New Roman"/>
                    <a:ea typeface="Times New Roman"/>
                    <a:cs typeface="Times New Roman"/>
                  </a:rPr>
                  <a:t>6) 3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m</a:t>
                </a:r>
                <a:r>
                  <a:rPr lang="en-US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1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≤ 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1,5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m </a:t>
                </a: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+ 5;     3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m</a:t>
                </a:r>
                <a:r>
                  <a:rPr lang="en-US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–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1, 5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m</a:t>
                </a:r>
                <a:r>
                  <a:rPr lang="en-US" sz="2000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≤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1+5;   1,5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m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≤ 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6;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  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Відповідь</a:t>
                </a:r>
                <a:r>
                  <a:rPr lang="uk-UA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: </a:t>
                </a:r>
                <a:r>
                  <a:rPr lang="en-US" sz="2000" i="1" dirty="0">
                    <a:effectLst/>
                    <a:latin typeface="Times New Roman"/>
                    <a:ea typeface="Times New Roman"/>
                    <a:cs typeface="Times New Roman"/>
                  </a:rPr>
                  <a:t>m</a:t>
                </a:r>
                <a14:m>
                  <m:oMath xmlns:m="http://schemas.openxmlformats.org/officeDocument/2006/math"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≤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4;</a:t>
                </a:r>
                <a:r>
                  <a:rPr lang="uk-UA" sz="2000" b="1" dirty="0">
                    <a:effectLst/>
                    <a:latin typeface="Times New Roman"/>
                    <a:ea typeface="Times New Roman"/>
                    <a:cs typeface="Times New Roman"/>
                  </a:rPr>
                  <a:t>  ( </a:t>
                </a:r>
                <a14:m>
                  <m:oMath xmlns:m="http://schemas.openxmlformats.org/officeDocument/2006/math">
                    <m:r>
                      <a:rPr lang="uk-UA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  <m:r>
                      <a:rPr lang="uk-UA" sz="2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∞</m:t>
                    </m:r>
                    <m:r>
                      <a:rPr lang="uk-UA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;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4</m:t>
                    </m:r>
                    <m:d>
                      <m:dPr>
                        <m:begChr m:val=""/>
                        <m:endChr m:val="]"/>
                        <m:ctrlPr>
                          <a:rPr lang="ru-RU" sz="20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dPr>
                      <m:e>
                        <m:r>
                          <a:rPr lang="en-US" sz="20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 </m:t>
                        </m:r>
                      </m:e>
                    </m:d>
                    <m:r>
                      <a:rPr lang="uk-UA" sz="20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.</m:t>
                    </m:r>
                  </m:oMath>
                </a14:m>
                <a:r>
                  <a:rPr lang="uk-UA" sz="2000" dirty="0">
                    <a:effectLst/>
                    <a:latin typeface="Times New Roman"/>
                    <a:ea typeface="Times New Roman"/>
                    <a:cs typeface="Times New Roman"/>
                  </a:rPr>
                  <a:t>    </a:t>
                </a:r>
                <a:endParaRPr lang="ru-RU" sz="20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b="1" dirty="0">
                    <a:solidFill>
                      <a:prstClr val="black"/>
                    </a:solidFill>
                    <a:ea typeface="Times New Roman"/>
                    <a:cs typeface="Times New Roman"/>
                  </a:rPr>
                  <a:t>№</a:t>
                </a:r>
                <a:r>
                  <a:rPr lang="uk-UA" sz="2000" b="1" dirty="0" smtClean="0">
                    <a:solidFill>
                      <a:prstClr val="black"/>
                    </a:solidFill>
                    <a:ea typeface="Times New Roman"/>
                    <a:cs typeface="Times New Roman"/>
                  </a:rPr>
                  <a:t>130 (3,4).</a:t>
                </a:r>
                <a:r>
                  <a:rPr lang="uk-UA" sz="2000" b="1" dirty="0">
                    <a:solidFill>
                      <a:prstClr val="black"/>
                    </a:solidFill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b="1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Роз</m:t>
                    </m:r>
                    <m:sSup>
                      <m:sSupPr>
                        <m:ctrlPr>
                          <a:rPr lang="ru-RU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sSupPr>
                      <m:e>
                        <m:r>
                          <a:rPr lang="uk-UA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в</m:t>
                        </m:r>
                      </m:e>
                      <m:sup>
                        <m:r>
                          <a:rPr lang="uk-UA" sz="2000" b="1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′</m:t>
                        </m:r>
                      </m:sup>
                    </m:sSup>
                    <m:r>
                      <a:rPr lang="uk-UA" sz="2000" b="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зати</m:t>
                    </m:r>
                  </m:oMath>
                </a14:m>
                <a:r>
                  <a:rPr lang="uk-UA" sz="20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uk-UA" sz="2000" dirty="0" smtClean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нерівність</a:t>
                </a:r>
                <a:r>
                  <a:rPr lang="uk-UA" sz="2000" b="1" dirty="0" smtClean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;</a:t>
                </a:r>
                <a:endParaRPr lang="uk-UA" sz="2000" b="1" dirty="0" smtClean="0">
                  <a:solidFill>
                    <a:prstClr val="black"/>
                  </a:solidFill>
                  <a:ea typeface="Times New Roman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000" i="1" dirty="0" smtClean="0">
                          <a:latin typeface="Cambria Math"/>
                          <a:ea typeface="Times New Roman"/>
                          <a:cs typeface="Times New Roman"/>
                        </a:rPr>
                        <m:t> </m:t>
                      </m:r>
                      <m:r>
                        <a:rPr lang="uk-UA" sz="2000" b="0" i="1" dirty="0" smtClean="0">
                          <a:latin typeface="Cambria Math"/>
                          <a:ea typeface="Times New Roman"/>
                          <a:cs typeface="Times New Roman"/>
                        </a:rPr>
                        <m:t>3)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5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𝑥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7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−</m:t>
                      </m:r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𝑥</m:t>
                      </m:r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≥ −4;   5</m:t>
                      </m:r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𝑥</m:t>
                      </m:r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−7</m:t>
                      </m:r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𝑥</m:t>
                      </m:r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≥−28;   −2</m:t>
                      </m:r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𝑥</m:t>
                      </m:r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≥−28;  </m:t>
                      </m:r>
                    </m:oMath>
                  </m:oMathPara>
                </a14:m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0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Відповідь:</m:t>
                      </m:r>
                      <m:r>
                        <a:rPr lang="uk-UA" sz="2000" b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</m:t>
                      </m:r>
                      <m:r>
                        <a:rPr lang="uk-UA" sz="20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𝒙</m:t>
                      </m:r>
                      <m:r>
                        <a:rPr lang="uk-UA" sz="2000" b="1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</m:t>
                      </m:r>
                      <m:r>
                        <a:rPr lang="uk-UA" sz="2000" b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≤</m:t>
                      </m:r>
                      <m:r>
                        <a:rPr lang="uk-UA" sz="2000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14</m:t>
                      </m:r>
                      <m:r>
                        <a:rPr lang="uk-UA" sz="2000" b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. </m:t>
                      </m:r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   </m:t>
                      </m:r>
                      <m:d>
                        <m:d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∞</m:t>
                          </m:r>
                          <m:r>
                            <a:rPr lang="uk-UA" sz="2000" b="1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;−</m:t>
                          </m:r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14 </m:t>
                          </m:r>
                        </m:e>
                      </m:d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.   </m:t>
                      </m:r>
                    </m:oMath>
                  </m:oMathPara>
                </a14:m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14:m>
                  <m:oMath xmlns:m="http://schemas.openxmlformats.org/officeDocument/2006/math">
                    <m:r>
                      <a:rPr lang="uk-UA" sz="2000" i="1">
                        <a:latin typeface="Cambria Math"/>
                        <a:ea typeface="Times New Roman"/>
                        <a:cs typeface="Times New Roman"/>
                      </a:rPr>
                      <m:t>4)  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𝑥</m:t>
                        </m:r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8</m:t>
                        </m:r>
                      </m:den>
                    </m:f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− </m:t>
                    </m:r>
                    <m:f>
                      <m:fPr>
                        <m:ctrlPr>
                          <a:rPr lang="ru-RU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1</m:t>
                        </m:r>
                      </m:num>
                      <m:den>
                        <m:r>
                          <a:rPr lang="uk-UA" sz="2000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4 </m:t>
                        </m:r>
                      </m:den>
                    </m:f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≤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uk-UA" sz="2000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;</m:t>
                    </m:r>
                  </m:oMath>
                </a14:m>
                <a:r>
                  <a:rPr lang="ru-RU" sz="1600" dirty="0" smtClean="0">
                    <a:ea typeface="Calibri"/>
                    <a:cs typeface="Times New Roman"/>
                  </a:rPr>
                  <a:t>       </a:t>
                </a:r>
                <a:r>
                  <a:rPr lang="en-US" sz="2400" i="1" dirty="0" smtClean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x</a:t>
                </a:r>
                <a:r>
                  <a:rPr lang="en-US" sz="2400" dirty="0" smtClean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– 2</m:t>
                    </m:r>
                  </m:oMath>
                </a14:m>
                <a:r>
                  <a:rPr lang="ru-RU" sz="20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≤8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 ;</m:t>
                    </m:r>
                  </m:oMath>
                </a14:m>
                <a:r>
                  <a:rPr lang="uk-UA" sz="20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uk-UA" sz="20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−</m:t>
                    </m:r>
                  </m:oMath>
                </a14:m>
                <a:r>
                  <a:rPr lang="uk-UA" sz="20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7</a:t>
                </a:r>
                <a:r>
                  <a:rPr lang="uk-UA" sz="2000" i="1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uk-UA" sz="20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20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≤</m:t>
                    </m:r>
                  </m:oMath>
                </a14:m>
                <a:r>
                  <a:rPr lang="uk-UA" sz="2000" dirty="0">
                    <a:solidFill>
                      <a:prstClr val="black"/>
                    </a:solidFill>
                    <a:latin typeface="Times New Roman"/>
                    <a:ea typeface="Times New Roman"/>
                    <a:cs typeface="Times New Roman"/>
                  </a:rPr>
                  <a:t>  2 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lnSpc>
                    <a:spcPct val="115000"/>
                  </a:lnSpc>
                  <a:spcAft>
                    <a:spcPts val="0"/>
                  </a:spcAft>
                  <a:buNone/>
                </a:pPr>
                <a:r>
                  <a:rPr lang="uk-UA" sz="2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𝑥</m:t>
                    </m:r>
                    <m:r>
                      <a:rPr lang="en-US" sz="20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  ≥−</m:t>
                    </m:r>
                    <m:f>
                      <m:fPr>
                        <m:ctrlPr>
                          <a:rPr lang="ru-RU" sz="2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fPr>
                      <m:num>
                        <m:r>
                          <a:rPr lang="uk-UA" sz="2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2</m:t>
                        </m:r>
                      </m:num>
                      <m:den>
                        <m:r>
                          <a:rPr lang="uk-UA" sz="2000" i="1">
                            <a:solidFill>
                              <a:prstClr val="black"/>
                            </a:solidFill>
                            <a:latin typeface="Cambria Math"/>
                            <a:ea typeface="Times New Roman"/>
                            <a:cs typeface="Times New Roman"/>
                          </a:rPr>
                          <m:t>7</m:t>
                        </m:r>
                      </m:den>
                    </m:f>
                    <m:r>
                      <a:rPr lang="uk-UA" sz="2000" i="1">
                        <a:solidFill>
                          <a:prstClr val="black"/>
                        </a:solidFill>
                        <a:latin typeface="Cambria Math"/>
                        <a:ea typeface="Times New Roman"/>
                        <a:cs typeface="Times New Roman"/>
                      </a:rPr>
                      <m:t> </m:t>
                    </m:r>
                  </m:oMath>
                </a14:m>
                <a:r>
                  <a:rPr lang="ru-RU" sz="1600" dirty="0" smtClean="0">
                    <a:ea typeface="Calibri"/>
                    <a:cs typeface="Times New Roman"/>
                  </a:rPr>
                  <a:t>.</a:t>
                </a:r>
                <a:endParaRPr lang="ru-RU" sz="1600" dirty="0"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Відповідь: </m:t>
                      </m:r>
                      <m:r>
                        <a:rPr lang="en-US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𝑥</m:t>
                      </m:r>
                      <m:r>
                        <a:rPr lang="en-US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 ≥−</m:t>
                      </m:r>
                      <m:f>
                        <m:f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fPr>
                        <m:num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2</m:t>
                          </m:r>
                        </m:num>
                        <m:den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7</m:t>
                          </m:r>
                        </m:den>
                      </m:f>
                      <m:r>
                        <a:rPr lang="uk-UA" sz="2000" i="1">
                          <a:effectLst/>
                          <a:latin typeface="Cambria Math"/>
                          <a:ea typeface="Times New Roman"/>
                          <a:cs typeface="Times New Roman"/>
                        </a:rPr>
                        <m:t> .     </m:t>
                      </m:r>
                      <m:d>
                        <m:dPr>
                          <m:ctrlPr>
                            <a:rPr lang="ru-RU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</m:ctrlPr>
                        </m:dPr>
                        <m:e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−</m:t>
                          </m:r>
                          <m:f>
                            <m:fPr>
                              <m:ctrlPr>
                                <a:rPr lang="ru-RU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</m:ctrlPr>
                            </m:fPr>
                            <m:num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2</m:t>
                              </m:r>
                            </m:num>
                            <m:den>
                              <m:r>
                                <a:rPr lang="uk-UA" sz="2000" i="1">
                                  <a:effectLst/>
                                  <a:latin typeface="Cambria Math"/>
                                  <a:ea typeface="Times New Roman"/>
                                  <a:cs typeface="Times New Roman"/>
                                </a:rPr>
                                <m:t>7</m:t>
                              </m:r>
                            </m:den>
                          </m:f>
                          <m:r>
                            <a:rPr lang="uk-UA" sz="2000" i="1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 ; +  </m:t>
                          </m:r>
                          <m:r>
                            <a:rPr lang="uk-UA" sz="2000" i="1" u="sng">
                              <a:effectLst/>
                              <a:latin typeface="Cambria Math"/>
                              <a:ea typeface="Times New Roman"/>
                              <a:cs typeface="Times New Roman"/>
                            </a:rPr>
                            <m:t>∞</m:t>
                          </m:r>
                        </m:e>
                      </m:d>
                    </m:oMath>
                  </m:oMathPara>
                </a14:m>
                <a:endParaRPr lang="uk-UA" sz="2000" dirty="0">
                  <a:solidFill>
                    <a:prstClr val="black"/>
                  </a:solidFill>
                  <a:latin typeface="Times New Roman"/>
                  <a:ea typeface="Times New Roman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endParaRPr lang="uk-UA" sz="2200" dirty="0" smtClean="0">
                  <a:solidFill>
                    <a:prstClr val="black"/>
                  </a:solidFill>
                  <a:latin typeface="Times New Roman"/>
                  <a:ea typeface="Times New Roman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endParaRPr lang="uk-UA" sz="2200" dirty="0" smtClean="0">
                  <a:solidFill>
                    <a:prstClr val="black"/>
                  </a:solidFill>
                  <a:latin typeface="Times New Roman"/>
                  <a:ea typeface="Times New Roman"/>
                  <a:cs typeface="Times New Roman"/>
                </a:endParaRPr>
              </a:p>
              <a:p>
                <a:pPr marL="0" lvl="0" indent="0">
                  <a:lnSpc>
                    <a:spcPct val="115000"/>
                  </a:lnSpc>
                  <a:buNone/>
                </a:pPr>
                <a:endParaRPr lang="ru-RU" sz="2200" dirty="0">
                  <a:solidFill>
                    <a:prstClr val="black"/>
                  </a:solidFill>
                  <a:ea typeface="Calibri"/>
                  <a:cs typeface="Times New Roman"/>
                </a:endParaRPr>
              </a:p>
              <a:p>
                <a:pPr marL="0" indent="0">
                  <a:buNone/>
                </a:pPr>
                <a:endParaRPr lang="ru-RU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692696"/>
                <a:ext cx="8568952" cy="5688632"/>
              </a:xfrm>
              <a:blipFill rotWithShape="1">
                <a:blip r:embed="rId2"/>
                <a:stretch>
                  <a:fillRect l="-640" t="-64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074" name="Picture 2" descr="C:\Users\ил\Desktop\Картинки нові\a134ec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839" y="1268760"/>
            <a:ext cx="206277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ил\Desktop\Картинки нові\matem1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489" y="3861048"/>
            <a:ext cx="3116919" cy="2424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285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755</TotalTime>
  <Words>2769</Words>
  <Application>Microsoft Office PowerPoint</Application>
  <PresentationFormat>Экран (4:3)</PresentationFormat>
  <Paragraphs>208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Нерівності</vt:lpstr>
      <vt:lpstr>Епіграф:</vt:lpstr>
      <vt:lpstr>Математична розминка</vt:lpstr>
      <vt:lpstr>Математична розминка (прод.)</vt:lpstr>
      <vt:lpstr>Математична розминка (прод.)</vt:lpstr>
      <vt:lpstr>3.  Первинне сприймання нового матеріалу. </vt:lpstr>
      <vt:lpstr>Приклад</vt:lpstr>
      <vt:lpstr> Осмислення матеріалу і застосування практичних дій </vt:lpstr>
      <vt:lpstr>Осмислення матеріалу і застосування практичних дій(прод.)</vt:lpstr>
      <vt:lpstr> Осмислення матеріалу і застосування практичних дій(прод.) </vt:lpstr>
      <vt:lpstr>Осмислення матеріалу і застосування практичних дій (прод.)</vt:lpstr>
      <vt:lpstr>5. Історічна довідка  </vt:lpstr>
      <vt:lpstr>Історічна довідка</vt:lpstr>
      <vt:lpstr>Самостійна робота</vt:lpstr>
      <vt:lpstr>  Відповіді</vt:lpstr>
      <vt:lpstr>Відповіді</vt:lpstr>
      <vt:lpstr> 7. Підсумок уроку </vt:lpstr>
      <vt:lpstr>Література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Нерівності</dc:title>
  <dc:creator>ил</dc:creator>
  <cp:lastModifiedBy>ил</cp:lastModifiedBy>
  <cp:revision>91</cp:revision>
  <dcterms:created xsi:type="dcterms:W3CDTF">2017-08-03T04:09:16Z</dcterms:created>
  <dcterms:modified xsi:type="dcterms:W3CDTF">2017-08-14T16:48:42Z</dcterms:modified>
</cp:coreProperties>
</file>