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61" r:id="rId8"/>
    <p:sldId id="262" r:id="rId9"/>
    <p:sldId id="263" r:id="rId10"/>
    <p:sldId id="275" r:id="rId11"/>
    <p:sldId id="264" r:id="rId12"/>
    <p:sldId id="265" r:id="rId13"/>
    <p:sldId id="266" r:id="rId14"/>
    <p:sldId id="276" r:id="rId15"/>
    <p:sldId id="267" r:id="rId16"/>
    <p:sldId id="268" r:id="rId17"/>
    <p:sldId id="269" r:id="rId18"/>
    <p:sldId id="270" r:id="rId19"/>
    <p:sldId id="271" r:id="rId20"/>
    <p:sldId id="277" r:id="rId21"/>
    <p:sldId id="272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24651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4803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322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9551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44724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03491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77518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27768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1839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8839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36304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99ECA-8E55-4189-A617-34792BE6FBDE}" type="datetimeFigureOut">
              <a:rPr lang="uk-UA" smtClean="0"/>
              <a:t>04.10.2017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9388-803D-4DC0-B547-017432548B8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22856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emf"/><Relationship Id="rId4" Type="http://schemas.openxmlformats.org/officeDocument/2006/relationships/package" Target="../embeddings/_____Microsoft_Excel2.xls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translate.googleusercontent.com/translate_c?depth=1&amp;hl=ru&amp;rurl=translate.google.com.ua&amp;sl=ru&amp;sp=nmt4&amp;tl=uk&amp;u=https://uk.wikipedia.org/wiki/%D0%90%D0%BD%D0%B3%D0%BB%D1%96%D0%B9%D1%81%D1%8C%D0%BA%D0%B0_%D0%BC%D0%BE%D0%B2%D0%B0&amp;usg=ALkJrhiNUYLmx26IrAIJ0eqMnfIswQT3m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_________Microsoft_Word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ru.wikipedia.org/wiki/%D0%94%D1%80%D0%B5%D0%B2%D0%BD%D0%B5%D0%B3%D1%80%D0%B5%D1%87%D0%B5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80729"/>
            <a:ext cx="7702624" cy="2952328"/>
          </a:xfrm>
        </p:spPr>
        <p:txBody>
          <a:bodyPr>
            <a:prstTxWarp prst="textTriangleInverted">
              <a:avLst/>
            </a:prstTxWarp>
          </a:bodyPr>
          <a:lstStyle/>
          <a:p>
            <a:r>
              <a:rPr lang="uk-UA" dirty="0" smtClean="0"/>
              <a:t>Арифметична прогресія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Урок -</a:t>
            </a:r>
          </a:p>
          <a:p>
            <a:r>
              <a:rPr lang="uk-UA" dirty="0" smtClean="0"/>
              <a:t>подорож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59841694"/>
      </p:ext>
    </p:extLst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Правильна відповідь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0" lvl="0" indent="0">
                  <a:buNone/>
                </a:pPr>
                <a:endParaRPr lang="uk-UA" dirty="0"/>
              </a:p>
              <a:p>
                <a:pPr marL="0" lvl="0" indent="0">
                  <a:buNone/>
                </a:pPr>
                <a:r>
                  <a:rPr lang="uk-UA" dirty="0" smtClean="0"/>
                  <a:t>	2</a:t>
                </a:r>
                <a:r>
                  <a:rPr lang="uk-UA" dirty="0"/>
                  <a:t>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uk-UA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uk-UA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uk-U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uk-UA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uk-UA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 ∙</m:t>
                    </m:r>
                    <m:r>
                      <a:rPr lang="uk-UA" i="1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/>
                  <a:t>;</a:t>
                </a:r>
                <a:endParaRPr lang="uk-UA" dirty="0"/>
              </a:p>
              <a:p>
                <a:pPr marL="0" lvl="0" indent="0">
                  <a:buNone/>
                </a:pPr>
                <a:endParaRPr lang="uk-UA" dirty="0"/>
              </a:p>
              <a:p>
                <a:r>
                  <a:rPr lang="uk-UA" dirty="0" smtClean="0"/>
                  <a:t>	4)</a:t>
                </a:r>
                <a:r>
                  <a:rPr lang="en-US" dirty="0"/>
                  <a:t>a</a:t>
                </a:r>
                <a:r>
                  <a:rPr lang="en-US" baseline="-25000" dirty="0"/>
                  <a:t>n</a:t>
                </a:r>
                <a:r>
                  <a:rPr lang="en-US" dirty="0"/>
                  <a:t>=a</a:t>
                </a:r>
                <a:r>
                  <a:rPr lang="en-US" baseline="-25000" dirty="0"/>
                  <a:t>1</a:t>
                </a:r>
                <a:r>
                  <a:rPr lang="en-US" dirty="0"/>
                  <a:t>+d(n-1);</a:t>
                </a:r>
                <a:endParaRPr lang="uk-UA" dirty="0"/>
              </a:p>
              <a:p>
                <a:pPr marL="0" lvl="0" indent="0">
                  <a:buNone/>
                </a:pPr>
                <a:r>
                  <a:rPr lang="uk-UA" dirty="0"/>
                  <a:t> </a:t>
                </a:r>
                <a:r>
                  <a:rPr lang="uk-UA" dirty="0" smtClean="0"/>
                  <a:t>    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uk-UA" i="1">
                            <a:latin typeface="Cambria Math"/>
                          </a:rPr>
                          <m:t>8)</m:t>
                        </m:r>
                        <m:r>
                          <a:rPr lang="uk-UA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uk-UA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uk-U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1 </m:t>
                            </m:r>
                          </m:sub>
                        </m:sSub>
                        <m:r>
                          <a:rPr lang="uk-UA" i="1">
                            <a:latin typeface="Cambria Math"/>
                          </a:rPr>
                          <m:t>+</m:t>
                        </m:r>
                        <m:d>
                          <m:dPr>
                            <m:ctrlPr>
                              <a:rPr lang="uk-UA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  <m:r>
                              <a:rPr lang="uk-UA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uk-UA" i="1"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∙</m:t>
                    </m:r>
                    <m:r>
                      <a:rPr lang="uk-UA" i="1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/>
                  <a:t>;</a:t>
                </a:r>
                <a:endParaRPr lang="uk-UA" dirty="0"/>
              </a:p>
              <a:p>
                <a:pPr marL="0" lvl="0" indent="0">
                  <a:buNone/>
                </a:pPr>
                <a:r>
                  <a:rPr lang="uk-UA" dirty="0" smtClean="0"/>
                  <a:t>	9)</a:t>
                </a:r>
                <a:r>
                  <a:rPr lang="en-US" dirty="0"/>
                  <a:t>d=a</a:t>
                </a:r>
                <a:r>
                  <a:rPr lang="en-US" baseline="-25000" dirty="0"/>
                  <a:t>2 </a:t>
                </a:r>
                <a:r>
                  <a:rPr lang="en-US" dirty="0"/>
                  <a:t>–a</a:t>
                </a:r>
                <a:r>
                  <a:rPr lang="en-US" baseline="-25000" dirty="0"/>
                  <a:t>1</a:t>
                </a:r>
                <a:r>
                  <a:rPr lang="uk-UA" baseline="-25000" dirty="0"/>
                  <a:t>;</a:t>
                </a:r>
                <a:endParaRPr lang="uk-UA" dirty="0"/>
              </a:p>
              <a:p>
                <a:pPr marL="0" indent="0">
                  <a:buNone/>
                </a:pPr>
                <a:r>
                  <a:rPr lang="uk-UA" dirty="0" smtClean="0"/>
                  <a:t>	10</a:t>
                </a:r>
                <a:r>
                  <a:rPr lang="uk-UA" dirty="0"/>
                  <a:t>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uk-U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  <m:r>
                              <a:rPr lang="uk-UA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  <m:r>
                          <a:rPr lang="uk-UA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  <m:r>
                              <a:rPr lang="uk-UA" i="1"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num>
                      <m:den>
                        <m:r>
                          <a:rPr lang="uk-UA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uk-UA" dirty="0"/>
                  <a:t> . </a:t>
                </a:r>
              </a:p>
              <a:p>
                <a:pPr marL="0" indent="0">
                  <a:buNone/>
                </a:pPr>
                <a:r>
                  <a:rPr lang="uk-UA" dirty="0" smtClean="0"/>
                  <a:t>Правильних формул  --5,  це  50</a:t>
                </a:r>
                <a:r>
                  <a:rPr lang="en-US" dirty="0" smtClean="0"/>
                  <a:t>% </a:t>
                </a:r>
                <a:r>
                  <a:rPr lang="uk-UA" dirty="0" smtClean="0"/>
                  <a:t> всіх формул.</a:t>
                </a:r>
                <a:endParaRPr lang="uk-UA" dirty="0"/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704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500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1143000"/>
          </a:xfrm>
        </p:spPr>
        <p:txBody>
          <a:bodyPr>
            <a:noAutofit/>
          </a:bodyPr>
          <a:lstStyle/>
          <a:p>
            <a:r>
              <a:rPr lang="uk-UA" sz="2400" dirty="0" smtClean="0"/>
              <a:t>В  журналі </a:t>
            </a:r>
            <a:r>
              <a:rPr lang="uk-UA" sz="2400" dirty="0"/>
              <a:t>«Наука и </a:t>
            </a:r>
            <a:r>
              <a:rPr lang="uk-UA" sz="2400" dirty="0" err="1"/>
              <a:t>жизнь</a:t>
            </a:r>
            <a:r>
              <a:rPr lang="uk-UA" sz="2400" dirty="0" smtClean="0"/>
              <a:t>», 1957 року </a:t>
            </a:r>
            <a:r>
              <a:rPr lang="uk-UA" sz="2400" dirty="0"/>
              <a:t>була опублікована фотографія першого мобільного телефона Леоніда </a:t>
            </a:r>
            <a:r>
              <a:rPr lang="uk-UA" sz="2400" dirty="0" err="1"/>
              <a:t>Куприяновича</a:t>
            </a:r>
            <a:r>
              <a:rPr lang="uk-UA" sz="2400" dirty="0"/>
              <a:t>. В цьому ж році був виданий </a:t>
            </a:r>
            <a:r>
              <a:rPr lang="uk-UA" sz="2400" dirty="0" smtClean="0"/>
              <a:t>патент.</a:t>
            </a:r>
            <a:endParaRPr lang="uk-UA" sz="2400" dirty="0"/>
          </a:p>
        </p:txBody>
      </p:sp>
      <p:pic>
        <p:nvPicPr>
          <p:cNvPr id="4" name="Объект 3" descr="C:\Users\Кабінет 34\Downloads\94f182c4fa5be3ec7d5e7eff96e3d3cc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352927" cy="518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222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Перший стільниковий телефон</a:t>
            </a:r>
            <a:endParaRPr lang="uk-UA" dirty="0"/>
          </a:p>
        </p:txBody>
      </p:sp>
      <p:pic>
        <p:nvPicPr>
          <p:cNvPr id="4" name="Объект 3" descr="C:\Users\Кабінет 34\Downloads\Мартин Купер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00200"/>
            <a:ext cx="4104456" cy="5257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545066" y="1560274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Першим винахідником стільникового телефону є Мартін </a:t>
            </a:r>
            <a:r>
              <a:rPr lang="uk-UA" dirty="0" smtClean="0"/>
              <a:t>Купер (його батьки були емігрантами з України, жили під Києвом), </a:t>
            </a:r>
            <a:r>
              <a:rPr lang="uk-UA" dirty="0"/>
              <a:t>який був главою підрозділу </a:t>
            </a:r>
            <a:r>
              <a:rPr lang="uk-UA" dirty="0" smtClean="0"/>
              <a:t>засобів </a:t>
            </a:r>
            <a:r>
              <a:rPr lang="uk-UA" dirty="0"/>
              <a:t>зв’язку в даній компанії</a:t>
            </a:r>
            <a:r>
              <a:rPr lang="uk-UA" dirty="0" smtClean="0"/>
              <a:t>.</a:t>
            </a:r>
          </a:p>
          <a:p>
            <a:r>
              <a:rPr lang="uk-UA" dirty="0" smtClean="0"/>
              <a:t>3 </a:t>
            </a:r>
            <a:r>
              <a:rPr lang="uk-UA" dirty="0"/>
              <a:t>квітня 1973 р. Купер, прогулюючись по вулицях Манхеттена, здійснив перший дзвінок Джоелу </a:t>
            </a:r>
            <a:r>
              <a:rPr lang="uk-UA" dirty="0" err="1"/>
              <a:t>Энгелу</a:t>
            </a:r>
            <a:r>
              <a:rPr lang="uk-UA" dirty="0"/>
              <a:t> — начальнику дослідного відділу </a:t>
            </a:r>
            <a:r>
              <a:rPr lang="uk-UA" dirty="0" err="1"/>
              <a:t>Bell</a:t>
            </a:r>
            <a:r>
              <a:rPr lang="uk-UA" dirty="0"/>
              <a:t> Laboratories компанії-конкурента, </a:t>
            </a:r>
            <a:r>
              <a:rPr lang="uk-UA" dirty="0" smtClean="0"/>
              <a:t> </a:t>
            </a:r>
            <a:r>
              <a:rPr lang="uk-UA" dirty="0"/>
              <a:t>щоб показати, хто кого </a:t>
            </a:r>
            <a:r>
              <a:rPr lang="uk-UA" dirty="0" smtClean="0"/>
              <a:t>випередив. На цю роботу колектив витратив 90 діб. </a:t>
            </a:r>
          </a:p>
          <a:p>
            <a:endParaRPr lang="uk-UA" i="1" dirty="0"/>
          </a:p>
          <a:p>
            <a:endParaRPr lang="uk-UA" i="1" dirty="0" smtClean="0"/>
          </a:p>
          <a:p>
            <a:r>
              <a:rPr lang="en-US" i="1" dirty="0" smtClean="0"/>
              <a:t>"</a:t>
            </a:r>
            <a:r>
              <a:rPr lang="en-US" i="1" dirty="0" err="1"/>
              <a:t>Не</a:t>
            </a:r>
            <a:r>
              <a:rPr lang="en-US" i="1" dirty="0"/>
              <a:t> </a:t>
            </a:r>
            <a:r>
              <a:rPr lang="en-US" i="1" dirty="0" err="1"/>
              <a:t>пам'ятаю</a:t>
            </a:r>
            <a:r>
              <a:rPr lang="en-US" i="1" dirty="0"/>
              <a:t>, </a:t>
            </a:r>
            <a:r>
              <a:rPr lang="en-US" i="1" dirty="0" err="1"/>
              <a:t>що</a:t>
            </a:r>
            <a:r>
              <a:rPr lang="en-US" i="1" dirty="0"/>
              <a:t> </a:t>
            </a:r>
            <a:r>
              <a:rPr lang="en-US" i="1" dirty="0" err="1"/>
              <a:t>він</a:t>
            </a:r>
            <a:r>
              <a:rPr lang="en-US" i="1" dirty="0"/>
              <a:t> </a:t>
            </a:r>
            <a:r>
              <a:rPr lang="en-US" i="1" dirty="0" err="1"/>
              <a:t>тоді</a:t>
            </a:r>
            <a:r>
              <a:rPr lang="en-US" i="1" dirty="0"/>
              <a:t> </a:t>
            </a:r>
            <a:r>
              <a:rPr lang="en-US" i="1" dirty="0" err="1"/>
              <a:t>відповів</a:t>
            </a:r>
            <a:r>
              <a:rPr lang="en-US" i="1" dirty="0"/>
              <a:t>, </a:t>
            </a:r>
            <a:r>
              <a:rPr lang="en-US" i="1" dirty="0" err="1"/>
              <a:t>але</a:t>
            </a:r>
            <a:r>
              <a:rPr lang="en-US" i="1" dirty="0"/>
              <a:t> </a:t>
            </a:r>
            <a:r>
              <a:rPr lang="en-US" i="1" dirty="0" err="1"/>
              <a:t>мені</a:t>
            </a:r>
            <a:r>
              <a:rPr lang="en-US" i="1" dirty="0"/>
              <a:t> </a:t>
            </a:r>
            <a:r>
              <a:rPr lang="en-US" i="1" dirty="0" err="1"/>
              <a:t>здалося</a:t>
            </a:r>
            <a:r>
              <a:rPr lang="en-US" i="1" dirty="0"/>
              <a:t>, </a:t>
            </a:r>
            <a:r>
              <a:rPr lang="en-US" i="1" dirty="0" err="1"/>
              <a:t>що</a:t>
            </a:r>
            <a:r>
              <a:rPr lang="en-US" i="1" dirty="0"/>
              <a:t> я </a:t>
            </a:r>
            <a:r>
              <a:rPr lang="en-US" i="1" dirty="0" err="1"/>
              <a:t>чув</a:t>
            </a:r>
            <a:r>
              <a:rPr lang="en-US" i="1" dirty="0"/>
              <a:t>, </a:t>
            </a:r>
            <a:r>
              <a:rPr lang="en-US" i="1" dirty="0" err="1"/>
              <a:t>як</a:t>
            </a:r>
            <a:r>
              <a:rPr lang="en-US" i="1" dirty="0"/>
              <a:t> </a:t>
            </a:r>
            <a:r>
              <a:rPr lang="en-US" i="1" dirty="0" err="1"/>
              <a:t>скриплять</a:t>
            </a:r>
            <a:r>
              <a:rPr lang="en-US" i="1" dirty="0"/>
              <a:t> </a:t>
            </a:r>
            <a:r>
              <a:rPr lang="en-US" i="1" dirty="0" err="1"/>
              <a:t>його</a:t>
            </a:r>
            <a:r>
              <a:rPr lang="en-US" i="1" dirty="0"/>
              <a:t> </a:t>
            </a:r>
            <a:r>
              <a:rPr lang="en-US" i="1" dirty="0" err="1"/>
              <a:t>зуби</a:t>
            </a:r>
            <a:r>
              <a:rPr lang="en-US" i="1" dirty="0"/>
              <a:t>".</a:t>
            </a:r>
            <a:endParaRPr lang="uk-UA" dirty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881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uk-UA" sz="3200" dirty="0" smtClean="0"/>
              <a:t>Завдання №3 </a:t>
            </a:r>
            <a:endParaRPr lang="uk-UA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uk-UA" sz="2800" dirty="0" smtClean="0">
                    <a:solidFill>
                      <a:prstClr val="white"/>
                    </a:solidFill>
                    <a:ea typeface="+mj-ea"/>
                    <a:cs typeface="+mj-cs"/>
                  </a:rPr>
                  <a:t>   Яка </a:t>
                </a:r>
                <a:r>
                  <a:rPr lang="uk-UA" sz="2800" dirty="0">
                    <a:solidFill>
                      <a:prstClr val="white"/>
                    </a:solidFill>
                    <a:ea typeface="+mj-ea"/>
                    <a:cs typeface="+mj-cs"/>
                  </a:rPr>
                  <a:t>з наведених послідовностей є арифметичною прогресією? Знайдіть її різницю та букву, що їй </a:t>
                </a:r>
                <a:r>
                  <a:rPr lang="uk-UA" sz="2800" dirty="0" smtClean="0">
                    <a:solidFill>
                      <a:prstClr val="white"/>
                    </a:solidFill>
                    <a:ea typeface="+mj-ea"/>
                    <a:cs typeface="+mj-cs"/>
                  </a:rPr>
                  <a:t>відповідає в табличке.</a:t>
                </a:r>
                <a:r>
                  <a:rPr lang="uk-UA" sz="2800" dirty="0">
                    <a:solidFill>
                      <a:prstClr val="white"/>
                    </a:solidFill>
                    <a:ea typeface="+mj-ea"/>
                    <a:cs typeface="+mj-cs"/>
                  </a:rPr>
                  <a:t/>
                </a:r>
                <a:br>
                  <a:rPr lang="uk-UA" sz="2800" dirty="0">
                    <a:solidFill>
                      <a:prstClr val="white"/>
                    </a:solidFill>
                    <a:ea typeface="+mj-ea"/>
                    <a:cs typeface="+mj-cs"/>
                  </a:rPr>
                </a:br>
                <a:endParaRPr lang="uk-UA" sz="2800" dirty="0" smtClean="0"/>
              </a:p>
              <a:p>
                <a:r>
                  <a:rPr lang="uk-UA" dirty="0" smtClean="0"/>
                  <a:t>1</a:t>
                </a:r>
                <a:r>
                  <a:rPr lang="uk-UA" dirty="0"/>
                  <a:t>)-12; -6; 0;6;…;</a:t>
                </a:r>
              </a:p>
              <a:p>
                <a:r>
                  <a:rPr lang="uk-UA" dirty="0"/>
                  <a:t>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uk-UA" i="1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uk-UA" dirty="0"/>
                  <a:t>;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i="1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uk-UA" i="1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uk-UA" dirty="0"/>
                  <a:t>;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i="1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uk-UA" dirty="0"/>
                  <a:t>;3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i="1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uk-UA" dirty="0"/>
                  <a:t>;…;</a:t>
                </a:r>
              </a:p>
              <a:p>
                <a:r>
                  <a:rPr lang="uk-UA" dirty="0"/>
                  <a:t>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;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;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;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dirty="0"/>
                  <a:t>;…;</a:t>
                </a:r>
              </a:p>
              <a:p>
                <a:r>
                  <a:rPr lang="uk-UA" dirty="0"/>
                  <a:t>4)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i="1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uk-UA" i="1">
                        <a:latin typeface="Cambria Math"/>
                      </a:rPr>
                      <m:t>;2</m:t>
                    </m:r>
                    <m:rad>
                      <m:radPr>
                        <m:degHide m:val="on"/>
                        <m:ctrlPr>
                          <a:rPr lang="uk-UA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i="1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uk-UA" i="1">
                        <a:latin typeface="Cambria Math"/>
                      </a:rPr>
                      <m:t>; 3</m:t>
                    </m:r>
                    <m:rad>
                      <m:radPr>
                        <m:degHide m:val="on"/>
                        <m:ctrlPr>
                          <a:rPr lang="uk-UA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i="1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uk-UA" i="1">
                        <a:latin typeface="Cambria Math"/>
                      </a:rPr>
                      <m:t>;4</m:t>
                    </m:r>
                    <m:rad>
                      <m:radPr>
                        <m:degHide m:val="on"/>
                        <m:ctrlPr>
                          <a:rPr lang="uk-UA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i="1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uk-UA" i="1">
                        <a:latin typeface="Cambria Math"/>
                      </a:rPr>
                      <m:t>;…</m:t>
                    </m:r>
                  </m:oMath>
                </a14:m>
                <a:r>
                  <a:rPr lang="uk-UA" dirty="0"/>
                  <a:t>;</a:t>
                </a:r>
              </a:p>
              <a:p>
                <a:r>
                  <a:rPr lang="uk-UA" dirty="0"/>
                  <a:t>5) 0.3;0.9;1.5;….</a:t>
                </a:r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1" t="-269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3300635"/>
                  </p:ext>
                </p:extLst>
              </p:nvPr>
            </p:nvGraphicFramePr>
            <p:xfrm>
              <a:off x="4932040" y="4005064"/>
              <a:ext cx="3672408" cy="18698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918102"/>
                    <a:gridCol w="918102"/>
                    <a:gridCol w="918102"/>
                    <a:gridCol w="918102"/>
                  </a:tblGrid>
                  <a:tr h="724649"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</a:rPr>
                            <a:t>М</a:t>
                          </a:r>
                          <a:endParaRPr lang="uk-UA" sz="11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</a:rPr>
                            <a:t>К</a:t>
                          </a:r>
                          <a:endParaRPr lang="uk-UA" sz="11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</a:rPr>
                            <a:t>О</a:t>
                          </a:r>
                          <a:endParaRPr lang="uk-UA" sz="11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</a:rPr>
                            <a:t>П</a:t>
                          </a:r>
                          <a:endParaRPr lang="uk-UA" sz="11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075550"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uk-UA" sz="2000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uk-UA" sz="2000">
                                        <a:effectLst/>
                                        <a:latin typeface="Cambria Math"/>
                                      </a:rPr>
                                      <m:t>8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uk-UA" sz="20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6</a:t>
                          </a:r>
                          <a:endParaRPr lang="uk-UA" sz="20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2000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000">
                                        <a:effectLst/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uk-UA" sz="2000">
                                        <a:effectLst/>
                                        <a:latin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20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0.6</a:t>
                          </a:r>
                          <a:endParaRPr lang="uk-UA" sz="20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3300635"/>
                  </p:ext>
                </p:extLst>
              </p:nvPr>
            </p:nvGraphicFramePr>
            <p:xfrm>
              <a:off x="4932040" y="4005064"/>
              <a:ext cx="3672408" cy="18698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918102"/>
                    <a:gridCol w="918102"/>
                    <a:gridCol w="918102"/>
                    <a:gridCol w="918102"/>
                  </a:tblGrid>
                  <a:tr h="724649"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</a:rPr>
                            <a:t>М</a:t>
                          </a:r>
                          <a:endParaRPr lang="uk-UA" sz="11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</a:rPr>
                            <a:t>К</a:t>
                          </a:r>
                          <a:endParaRPr lang="uk-UA" sz="11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</a:rPr>
                            <a:t>О</a:t>
                          </a:r>
                          <a:endParaRPr lang="uk-UA" sz="11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</a:rPr>
                            <a:t>П</a:t>
                          </a:r>
                          <a:endParaRPr lang="uk-UA" sz="11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1145159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t="-63830" r="-299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6</a:t>
                          </a:r>
                          <a:endParaRPr lang="uk-UA" sz="20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marL="68580" marR="68580" marT="0" marB="0">
                        <a:blipFill rotWithShape="1">
                          <a:blip r:embed="rId3"/>
                          <a:stretch>
                            <a:fillRect l="-199338" t="-63830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R="36195" indent="228600" algn="ctr">
                            <a:lnSpc>
                              <a:spcPct val="2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</a:rPr>
                            <a:t>0.6</a:t>
                          </a:r>
                          <a:endParaRPr lang="uk-UA" sz="2000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3963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Правильна відповідь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uk-UA" dirty="0"/>
                  <a:t>1)-12; -6; 0;6</a:t>
                </a:r>
                <a:r>
                  <a:rPr lang="uk-UA" dirty="0" smtClean="0"/>
                  <a:t>;…;</a:t>
                </a:r>
                <a:endParaRPr lang="uk-UA" dirty="0"/>
              </a:p>
              <a:p>
                <a:r>
                  <a:rPr lang="uk-UA" dirty="0"/>
                  <a:t>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;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;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;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dirty="0"/>
                  <a:t>;…;</a:t>
                </a:r>
              </a:p>
              <a:p>
                <a:r>
                  <a:rPr lang="uk-UA" dirty="0"/>
                  <a:t>4)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i="1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uk-UA" i="1">
                        <a:latin typeface="Cambria Math"/>
                      </a:rPr>
                      <m:t>;2</m:t>
                    </m:r>
                    <m:rad>
                      <m:radPr>
                        <m:degHide m:val="on"/>
                        <m:ctrlPr>
                          <a:rPr lang="uk-UA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i="1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uk-UA" i="1">
                        <a:latin typeface="Cambria Math"/>
                      </a:rPr>
                      <m:t>; 3</m:t>
                    </m:r>
                    <m:rad>
                      <m:radPr>
                        <m:degHide m:val="on"/>
                        <m:ctrlPr>
                          <a:rPr lang="uk-UA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i="1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uk-UA" i="1">
                        <a:latin typeface="Cambria Math"/>
                      </a:rPr>
                      <m:t>;4</m:t>
                    </m:r>
                    <m:rad>
                      <m:radPr>
                        <m:degHide m:val="on"/>
                        <m:ctrlPr>
                          <a:rPr lang="uk-UA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i="1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uk-UA" i="1">
                        <a:latin typeface="Cambria Math"/>
                      </a:rPr>
                      <m:t>;…</m:t>
                    </m:r>
                  </m:oMath>
                </a14:m>
                <a:r>
                  <a:rPr lang="uk-UA" dirty="0"/>
                  <a:t>;</a:t>
                </a:r>
              </a:p>
              <a:p>
                <a:r>
                  <a:rPr lang="uk-UA" dirty="0"/>
                  <a:t>5) 0.3;0.9;1.5;….</a:t>
                </a:r>
              </a:p>
              <a:p>
                <a:r>
                  <a:rPr lang="uk-UA" dirty="0" smtClean="0"/>
                  <a:t> Слово ключ – КОМП.</a:t>
                </a:r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774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uk-UA" sz="3200" dirty="0">
                <a:solidFill>
                  <a:prstClr val="white"/>
                </a:solidFill>
                <a:ea typeface="+mn-ea"/>
                <a:cs typeface="+mn-cs"/>
              </a:rPr>
              <a:t>Перший комп’ютер</a:t>
            </a:r>
            <a:endParaRPr lang="uk-UA" sz="3200" dirty="0"/>
          </a:p>
        </p:txBody>
      </p:sp>
      <p:pic>
        <p:nvPicPr>
          <p:cNvPr id="4" name="Объект 3" descr="C:\Users\Кабінет 34\Downloads\persh-kompyuteri-koli-kim-buv-zrobleniy-pershiy-kompyuter_361_(1)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5112569" cy="530120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415524" y="1628800"/>
            <a:ext cx="36876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>
                <a:solidFill>
                  <a:prstClr val="white"/>
                </a:solidFill>
                <a:ea typeface="+mj-ea"/>
                <a:cs typeface="+mj-cs"/>
              </a:rPr>
              <a:t>Саме слово “комп’ютер” було вперше документовано в 1613 році і означало людину, який виконує розрахунки. </a:t>
            </a:r>
            <a:endParaRPr lang="uk-UA" sz="2000" dirty="0" smtClean="0"/>
          </a:p>
          <a:p>
            <a:pPr algn="just"/>
            <a:r>
              <a:rPr lang="uk-UA" sz="2000" dirty="0" smtClean="0"/>
              <a:t>Перший </a:t>
            </a:r>
            <a:r>
              <a:rPr lang="uk-UA" sz="2000" dirty="0"/>
              <a:t>комп’ютер винайшов англійський математик Чарльз </a:t>
            </a:r>
            <a:r>
              <a:rPr lang="uk-UA" sz="2000" dirty="0" err="1"/>
              <a:t>Беббідж</a:t>
            </a:r>
            <a:r>
              <a:rPr lang="uk-UA" sz="2000" dirty="0"/>
              <a:t>. Він створив концепцію і приступив до виготовлення різницевої машини, яка вважається першим автоматичним пристроєм для обчислень. Вона була здатна підраховувати кілька наборів чисел і робити роздруківку результатів. </a:t>
            </a:r>
          </a:p>
        </p:txBody>
      </p:sp>
    </p:spTree>
    <p:extLst>
      <p:ext uri="{BB962C8B-B14F-4D97-AF65-F5344CB8AC3E}">
        <p14:creationId xmlns:p14="http://schemas.microsoft.com/office/powerpoint/2010/main" val="337796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dirty="0" smtClean="0"/>
              <a:t>Петрогліфи</a:t>
            </a:r>
            <a:br>
              <a:rPr lang="uk-UA" sz="4000" dirty="0" smtClean="0"/>
            </a:br>
            <a:r>
              <a:rPr lang="uk-UA" sz="4000" dirty="0" smtClean="0"/>
              <a:t>(наскальні малюнки)</a:t>
            </a:r>
            <a:endParaRPr lang="uk-UA" sz="4000" dirty="0"/>
          </a:p>
        </p:txBody>
      </p:sp>
      <p:pic>
        <p:nvPicPr>
          <p:cNvPr id="2050" name="Picture 2" descr="C:\Users\Кабінет 34\Downloads\Петрогліфи(наскальні малюнки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0200"/>
            <a:ext cx="8136903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40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Клинопис</a:t>
            </a:r>
            <a:br>
              <a:rPr lang="uk-UA" dirty="0" smtClean="0"/>
            </a:br>
            <a:r>
              <a:rPr lang="uk-UA" dirty="0" smtClean="0"/>
              <a:t>(глиняні таблички)</a:t>
            </a:r>
            <a:endParaRPr lang="uk-UA" dirty="0"/>
          </a:p>
        </p:txBody>
      </p:sp>
      <p:pic>
        <p:nvPicPr>
          <p:cNvPr id="3074" name="Picture 2" descr="C:\Users\Кабінет 34\Downloads\Клинопис(глиняна табличка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496944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97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Ієрогліфи</a:t>
            </a:r>
            <a:endParaRPr lang="uk-UA" dirty="0"/>
          </a:p>
        </p:txBody>
      </p:sp>
      <p:pic>
        <p:nvPicPr>
          <p:cNvPr id="4098" name="Picture 2" descr="C:\Users\Кабінет 34\Downloads\ієрогліф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85698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64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b="1" dirty="0" smtClean="0"/>
              <a:t>Завдання №4.</a:t>
            </a:r>
            <a:r>
              <a:rPr lang="uk-UA" sz="2800" dirty="0"/>
              <a:t/>
            </a:r>
            <a:br>
              <a:rPr lang="uk-UA" sz="2800" dirty="0"/>
            </a:br>
            <a:r>
              <a:rPr lang="uk-UA" sz="2800" dirty="0"/>
              <a:t>Знайдіть </a:t>
            </a:r>
            <a:r>
              <a:rPr lang="en-US" sz="2800" i="1" dirty="0"/>
              <a:t>N-</a:t>
            </a:r>
            <a:r>
              <a:rPr lang="uk-UA" sz="2800" dirty="0"/>
              <a:t> член арифметичної прогресії і за допомогою абетки назвіть цей засіб.</a:t>
            </a:r>
            <a:br>
              <a:rPr lang="uk-UA" sz="2800" dirty="0"/>
            </a:b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 smtClean="0"/>
              <a:t>1)а</a:t>
            </a:r>
            <a:r>
              <a:rPr lang="uk-UA" baseline="-25000" dirty="0" smtClean="0"/>
              <a:t>1</a:t>
            </a:r>
            <a:r>
              <a:rPr lang="uk-UA" dirty="0" smtClean="0"/>
              <a:t>=-4,</a:t>
            </a:r>
            <a:r>
              <a:rPr lang="en-US" dirty="0" smtClean="0"/>
              <a:t>d=2; a</a:t>
            </a:r>
            <a:r>
              <a:rPr lang="en-US" baseline="-25000" dirty="0" smtClean="0"/>
              <a:t>15</a:t>
            </a:r>
            <a:r>
              <a:rPr lang="en-US" dirty="0" smtClean="0"/>
              <a:t> -- ?</a:t>
            </a:r>
            <a:endParaRPr lang="uk-UA" dirty="0"/>
          </a:p>
          <a:p>
            <a:pPr lvl="0"/>
            <a:r>
              <a:rPr lang="uk-UA" dirty="0" smtClean="0"/>
              <a:t>2)</a:t>
            </a:r>
            <a:r>
              <a:rPr lang="en-US" dirty="0" smtClean="0"/>
              <a:t>a</a:t>
            </a:r>
            <a:r>
              <a:rPr lang="en-US" baseline="-25000" dirty="0" smtClean="0"/>
              <a:t>1</a:t>
            </a:r>
            <a:r>
              <a:rPr lang="en-US" dirty="0" smtClean="0"/>
              <a:t>=-2</a:t>
            </a:r>
            <a:r>
              <a:rPr lang="uk-UA" dirty="0" smtClean="0"/>
              <a:t>,</a:t>
            </a:r>
            <a:r>
              <a:rPr lang="en-US" dirty="0" smtClean="0"/>
              <a:t>d=1; a</a:t>
            </a:r>
            <a:r>
              <a:rPr lang="en-US" baseline="-25000" dirty="0" smtClean="0"/>
              <a:t>19 </a:t>
            </a:r>
            <a:r>
              <a:rPr lang="en-US" dirty="0" smtClean="0"/>
              <a:t>-- ?</a:t>
            </a:r>
            <a:endParaRPr lang="uk-UA" dirty="0"/>
          </a:p>
          <a:p>
            <a:pPr lvl="0"/>
            <a:r>
              <a:rPr lang="uk-UA" dirty="0" smtClean="0"/>
              <a:t>3)</a:t>
            </a:r>
            <a:r>
              <a:rPr lang="en-US" dirty="0" smtClean="0"/>
              <a:t>a</a:t>
            </a:r>
            <a:r>
              <a:rPr lang="en-US" baseline="-25000" dirty="0" smtClean="0"/>
              <a:t>1</a:t>
            </a:r>
            <a:r>
              <a:rPr lang="en-US" dirty="0" smtClean="0"/>
              <a:t>=5</a:t>
            </a:r>
            <a:r>
              <a:rPr lang="uk-UA" dirty="0"/>
              <a:t>,</a:t>
            </a:r>
            <a:r>
              <a:rPr lang="en-US" dirty="0"/>
              <a:t> d= 0.5;a</a:t>
            </a:r>
            <a:r>
              <a:rPr lang="en-US" baseline="-25000" dirty="0"/>
              <a:t>5</a:t>
            </a:r>
            <a:r>
              <a:rPr lang="en-US" dirty="0"/>
              <a:t>-- ?</a:t>
            </a:r>
            <a:endParaRPr lang="uk-UA" dirty="0"/>
          </a:p>
          <a:p>
            <a:pPr lvl="0"/>
            <a:r>
              <a:rPr lang="uk-UA" dirty="0" smtClean="0"/>
              <a:t>4)0,2</a:t>
            </a:r>
            <a:r>
              <a:rPr lang="en-US" dirty="0" smtClean="0"/>
              <a:t>,</a:t>
            </a:r>
            <a:r>
              <a:rPr lang="uk-UA" dirty="0" smtClean="0"/>
              <a:t>4</a:t>
            </a:r>
            <a:r>
              <a:rPr lang="en-US" dirty="0" smtClean="0"/>
              <a:t>...; </a:t>
            </a:r>
            <a:r>
              <a:rPr lang="en-US" dirty="0"/>
              <a:t>a</a:t>
            </a:r>
            <a:r>
              <a:rPr lang="en-US" baseline="-25000" dirty="0"/>
              <a:t>15 </a:t>
            </a:r>
            <a:r>
              <a:rPr lang="en-US" dirty="0"/>
              <a:t>-- ?</a:t>
            </a:r>
            <a:endParaRPr lang="uk-UA" dirty="0"/>
          </a:p>
          <a:p>
            <a:pPr lvl="0"/>
            <a:r>
              <a:rPr lang="uk-UA" dirty="0" smtClean="0"/>
              <a:t>5)</a:t>
            </a:r>
            <a:r>
              <a:rPr lang="en-US" dirty="0" smtClean="0"/>
              <a:t>-3,0,3</a:t>
            </a:r>
            <a:r>
              <a:rPr lang="en-US" dirty="0"/>
              <a:t>,…; a</a:t>
            </a:r>
            <a:r>
              <a:rPr lang="en-US" baseline="-25000" dirty="0"/>
              <a:t>7 </a:t>
            </a:r>
            <a:r>
              <a:rPr lang="en-US" dirty="0" smtClean="0"/>
              <a:t>-- </a:t>
            </a:r>
            <a:r>
              <a:rPr lang="en-US" dirty="0"/>
              <a:t>?</a:t>
            </a:r>
            <a:endParaRPr lang="uk-UA" dirty="0"/>
          </a:p>
          <a:p>
            <a:pPr lvl="0"/>
            <a:r>
              <a:rPr lang="uk-UA" dirty="0" smtClean="0"/>
              <a:t>6)</a:t>
            </a:r>
            <a:r>
              <a:rPr lang="en-US" dirty="0" smtClean="0"/>
              <a:t>a</a:t>
            </a:r>
            <a:r>
              <a:rPr lang="en-US" baseline="-25000" dirty="0" smtClean="0"/>
              <a:t>6</a:t>
            </a:r>
            <a:r>
              <a:rPr lang="en-US" dirty="0" smtClean="0"/>
              <a:t>=10</a:t>
            </a:r>
            <a:r>
              <a:rPr lang="uk-UA" dirty="0"/>
              <a:t>,</a:t>
            </a:r>
            <a:r>
              <a:rPr lang="en-US" dirty="0"/>
              <a:t> a</a:t>
            </a:r>
            <a:r>
              <a:rPr lang="en-US" baseline="-25000" dirty="0"/>
              <a:t>1</a:t>
            </a:r>
            <a:r>
              <a:rPr lang="en-US" dirty="0"/>
              <a:t>=5;d -- ?</a:t>
            </a:r>
            <a:endParaRPr lang="uk-UA" dirty="0"/>
          </a:p>
          <a:p>
            <a:endParaRPr lang="uk-UA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26223"/>
              </p:ext>
            </p:extLst>
          </p:nvPr>
        </p:nvGraphicFramePr>
        <p:xfrm>
          <a:off x="4211960" y="1700808"/>
          <a:ext cx="4847741" cy="3666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Лист" r:id="rId4" imgW="9734511" imgH="7362900" progId="Excel.Sheet.12">
                  <p:embed/>
                </p:oleObj>
              </mc:Choice>
              <mc:Fallback>
                <p:oleObj name="Лист" r:id="rId4" imgW="9734511" imgH="7362900" progId="Excel.Sheet.12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1700808"/>
                        <a:ext cx="4847741" cy="36662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085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/>
              <a:t>єгипетський папірус</a:t>
            </a:r>
            <a:endParaRPr lang="uk-UA" sz="54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 descr="C:\Users\Кабінет 34\Downloads\прогресія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132856"/>
            <a:ext cx="4536504" cy="41044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uk-UA" sz="2800" dirty="0"/>
              <a:t>На клинописних табличках вавилонян, у єгипетських папірусах, датованих ІІ тисячоліттям до нашої ери, зустрічаються задачі на арифметичну та геометричну прогресію</a:t>
            </a:r>
          </a:p>
        </p:txBody>
      </p:sp>
    </p:spTree>
    <p:extLst>
      <p:ext uri="{BB962C8B-B14F-4D97-AF65-F5344CB8AC3E}">
        <p14:creationId xmlns:p14="http://schemas.microsoft.com/office/powerpoint/2010/main" val="110814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Правильна відповідь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uk-UA" i="1">
                            <a:latin typeface="Cambria Math"/>
                          </a:rPr>
                          <m:t>а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uk-UA" i="1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uk-UA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uk-UA" i="1">
                            <a:latin typeface="Cambria Math"/>
                            <a:ea typeface="Cambria Math"/>
                          </a:rPr>
                          <m:t>а</m:t>
                        </m:r>
                      </m:e>
                      <m:sub>
                        <m:r>
                          <a:rPr lang="uk-UA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uk-UA" i="1">
                        <a:latin typeface="Cambria Math"/>
                        <a:ea typeface="Cambria Math"/>
                      </a:rPr>
                      <m:t>+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𝑑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(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𝑛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−1)</m:t>
                    </m:r>
                  </m:oMath>
                </a14:m>
                <a:endParaRPr lang="uk-UA" dirty="0"/>
              </a:p>
              <a:p>
                <a:pPr marL="0" lvl="0" indent="0">
                  <a:buNone/>
                </a:pPr>
                <a:r>
                  <a:rPr lang="uk-UA" dirty="0" smtClean="0"/>
                  <a:t>1)</a:t>
                </a:r>
                <a:r>
                  <a:rPr lang="en-US" dirty="0" smtClean="0"/>
                  <a:t> a</a:t>
                </a:r>
                <a:r>
                  <a:rPr lang="en-US" baseline="-25000" dirty="0" smtClean="0"/>
                  <a:t>15</a:t>
                </a:r>
                <a:r>
                  <a:rPr lang="en-US" dirty="0" smtClean="0"/>
                  <a:t> =-4+2(15-1)=24 -- </a:t>
                </a:r>
                <a:r>
                  <a:rPr lang="uk-UA" dirty="0" smtClean="0"/>
                  <a:t>Ф</a:t>
                </a:r>
                <a:endParaRPr lang="uk-UA" dirty="0"/>
              </a:p>
              <a:p>
                <a:pPr marL="0" lvl="0" indent="0">
                  <a:buNone/>
                </a:pPr>
                <a:r>
                  <a:rPr lang="uk-UA" dirty="0" smtClean="0"/>
                  <a:t>2)</a:t>
                </a:r>
                <a:r>
                  <a:rPr lang="en-US" dirty="0" smtClean="0"/>
                  <a:t> a</a:t>
                </a:r>
                <a:r>
                  <a:rPr lang="en-US" baseline="-25000" dirty="0" smtClean="0"/>
                  <a:t>19</a:t>
                </a:r>
                <a:r>
                  <a:rPr lang="uk-UA" dirty="0" smtClean="0"/>
                  <a:t> =-2+1(18-1)=16 -- Л</a:t>
                </a:r>
                <a:endParaRPr lang="uk-UA" dirty="0"/>
              </a:p>
              <a:p>
                <a:pPr marL="0" lvl="0" indent="0">
                  <a:buNone/>
                </a:pPr>
                <a:r>
                  <a:rPr lang="uk-UA" dirty="0" smtClean="0"/>
                  <a:t>3) </a:t>
                </a:r>
                <a:r>
                  <a:rPr lang="en-US" dirty="0" smtClean="0"/>
                  <a:t>a</a:t>
                </a:r>
                <a:r>
                  <a:rPr lang="en-US" baseline="-25000" dirty="0" smtClean="0"/>
                  <a:t>5</a:t>
                </a:r>
                <a:r>
                  <a:rPr lang="uk-UA" baseline="-25000" dirty="0"/>
                  <a:t> </a:t>
                </a:r>
                <a:r>
                  <a:rPr lang="uk-UA" dirty="0" smtClean="0"/>
                  <a:t> =5+0.5(5-1)=7 -- Е</a:t>
                </a:r>
                <a:endParaRPr lang="uk-UA" dirty="0"/>
              </a:p>
              <a:p>
                <a:pPr marL="0" lvl="0" indent="0">
                  <a:buNone/>
                </a:pPr>
                <a:r>
                  <a:rPr lang="uk-UA" dirty="0" smtClean="0"/>
                  <a:t>4)</a:t>
                </a:r>
                <a:r>
                  <a:rPr lang="en-US" dirty="0" smtClean="0"/>
                  <a:t> a</a:t>
                </a:r>
                <a:r>
                  <a:rPr lang="en-US" baseline="-25000" dirty="0" smtClean="0"/>
                  <a:t>15</a:t>
                </a:r>
                <a:r>
                  <a:rPr lang="uk-UA" baseline="-25000" dirty="0"/>
                  <a:t> </a:t>
                </a:r>
                <a:r>
                  <a:rPr lang="uk-UA" dirty="0" smtClean="0"/>
                  <a:t>=0+2(15-1)=28 -- Ш</a:t>
                </a:r>
                <a:endParaRPr lang="uk-UA" dirty="0"/>
              </a:p>
              <a:p>
                <a:pPr marL="0" lvl="0" indent="0">
                  <a:buNone/>
                </a:pPr>
                <a:r>
                  <a:rPr lang="uk-UA" dirty="0" smtClean="0"/>
                  <a:t>5)</a:t>
                </a:r>
                <a:r>
                  <a:rPr lang="en-US" dirty="0" smtClean="0"/>
                  <a:t> a</a:t>
                </a:r>
                <a:r>
                  <a:rPr lang="en-US" baseline="-25000" dirty="0" smtClean="0"/>
                  <a:t>7</a:t>
                </a:r>
                <a:r>
                  <a:rPr lang="uk-UA" baseline="-25000" dirty="0" smtClean="0"/>
                  <a:t> </a:t>
                </a:r>
                <a:r>
                  <a:rPr lang="uk-UA" dirty="0" smtClean="0"/>
                  <a:t> = -3 + 3(7-1)=15 --К</a:t>
                </a:r>
                <a:endParaRPr lang="uk-UA" dirty="0"/>
              </a:p>
              <a:p>
                <a:pPr marL="0" lvl="0" indent="0">
                  <a:buNone/>
                </a:pPr>
                <a:r>
                  <a:rPr lang="uk-UA" dirty="0" smtClean="0"/>
                  <a:t>6)10= 5+5</a:t>
                </a:r>
                <a:r>
                  <a:rPr lang="en-US" dirty="0" smtClean="0"/>
                  <a:t>d; 5=5d; d=1</a:t>
                </a:r>
                <a:r>
                  <a:rPr lang="uk-UA" dirty="0" smtClean="0"/>
                  <a:t>. – А.</a:t>
                </a:r>
                <a:endParaRPr lang="uk-UA" dirty="0"/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43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Ф л е ш к а </a:t>
            </a:r>
            <a:endParaRPr lang="uk-UA" dirty="0"/>
          </a:p>
        </p:txBody>
      </p:sp>
      <p:pic>
        <p:nvPicPr>
          <p:cNvPr id="4" name="Объект 3" descr="C:\Users\Кабінет 34\Downloads\флешка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600200"/>
            <a:ext cx="4248471" cy="45259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788024" y="1859340"/>
            <a:ext cx="39604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Історія створення </a:t>
            </a:r>
            <a:r>
              <a:rPr lang="en-US" sz="2000" dirty="0"/>
              <a:t>USB</a:t>
            </a:r>
            <a:r>
              <a:rPr lang="uk-UA" sz="2000" dirty="0"/>
              <a:t>- флешки почалася в Японії в 1984 році,коли компанія </a:t>
            </a:r>
            <a:r>
              <a:rPr lang="en-US" sz="2000" dirty="0"/>
              <a:t>Toshiba</a:t>
            </a:r>
            <a:r>
              <a:rPr lang="uk-UA" sz="2000" dirty="0"/>
              <a:t> винайшла напівпровідникову перепрограмовану флеш - пам'ять. А конкретно першу флешку винайшов японець </a:t>
            </a:r>
            <a:r>
              <a:rPr lang="uk-UA" sz="2000" dirty="0" err="1"/>
              <a:t>Фудзі</a:t>
            </a:r>
            <a:r>
              <a:rPr lang="uk-UA" sz="2000" dirty="0"/>
              <a:t> </a:t>
            </a:r>
            <a:r>
              <a:rPr lang="uk-UA" sz="2000" dirty="0" err="1"/>
              <a:t>Масуока</a:t>
            </a:r>
            <a:r>
              <a:rPr lang="uk-UA" sz="2000" dirty="0" smtClean="0"/>
              <a:t>. У </a:t>
            </a:r>
            <a:r>
              <a:rPr lang="uk-UA" sz="2000" dirty="0"/>
              <a:t>його компанії було всього 5 </a:t>
            </a:r>
            <a:r>
              <a:rPr lang="uk-UA" sz="2000" dirty="0" smtClean="0"/>
              <a:t>чоловік</a:t>
            </a:r>
            <a:r>
              <a:rPr lang="uk-UA" sz="2000" dirty="0"/>
              <a:t>. До речі,назва «флеш» придумав колега </a:t>
            </a:r>
            <a:r>
              <a:rPr lang="uk-UA" sz="2000" dirty="0" err="1"/>
              <a:t>Фудзі</a:t>
            </a:r>
            <a:r>
              <a:rPr lang="uk-UA" sz="2000" dirty="0"/>
              <a:t>. Стирання інформації супроводжувалася спалахом(фотоспалах з англійської </a:t>
            </a:r>
            <a:r>
              <a:rPr lang="en-US" sz="2000" dirty="0"/>
              <a:t>flash)</a:t>
            </a:r>
            <a:r>
              <a:rPr lang="uk-UA" sz="2000" dirty="0"/>
              <a:t>,і ця асоціація лягла в основу назви нового </a:t>
            </a:r>
            <a:r>
              <a:rPr lang="uk-UA" sz="2000" dirty="0" err="1"/>
              <a:t>ґаджета</a:t>
            </a:r>
            <a:r>
              <a:rPr lang="uk-UA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3950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Завдання </a:t>
            </a:r>
            <a:r>
              <a:rPr lang="uk-UA" b="1" dirty="0" smtClean="0"/>
              <a:t>№5.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dirty="0"/>
              <a:t>Арифметичну прогресію (а</a:t>
            </a:r>
            <a:r>
              <a:rPr lang="en-US" baseline="-25000" dirty="0"/>
              <a:t>n</a:t>
            </a:r>
            <a:r>
              <a:rPr lang="uk-UA" dirty="0"/>
              <a:t>) задано формулою </a:t>
            </a:r>
            <a:r>
              <a:rPr lang="en-US" dirty="0"/>
              <a:t>n</a:t>
            </a:r>
            <a:r>
              <a:rPr lang="uk-UA" dirty="0"/>
              <a:t>-го члена а</a:t>
            </a:r>
            <a:r>
              <a:rPr lang="en-US" baseline="-25000" dirty="0"/>
              <a:t>n</a:t>
            </a:r>
            <a:r>
              <a:rPr lang="uk-UA" dirty="0"/>
              <a:t>=0.4</a:t>
            </a:r>
            <a:r>
              <a:rPr lang="en-US" dirty="0"/>
              <a:t>n</a:t>
            </a:r>
            <a:r>
              <a:rPr lang="uk-UA" dirty="0"/>
              <a:t> +5.</a:t>
            </a:r>
          </a:p>
          <a:p>
            <a:pPr algn="ctr"/>
            <a:r>
              <a:rPr lang="uk-UA" dirty="0"/>
              <a:t>Знайдіть суму перших тридцяти шести перших членів прогресії.</a:t>
            </a:r>
          </a:p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4795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Правильна відповідь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uk-UA" dirty="0"/>
                  <a:t>а</a:t>
                </a:r>
                <a:r>
                  <a:rPr lang="uk-UA" baseline="-25000" dirty="0"/>
                  <a:t>1</a:t>
                </a:r>
                <a:r>
                  <a:rPr lang="uk-UA" dirty="0"/>
                  <a:t>=0.4∙1+5=5.4;</a:t>
                </a:r>
              </a:p>
              <a:p>
                <a:r>
                  <a:rPr lang="uk-UA" dirty="0"/>
                  <a:t>а</a:t>
                </a:r>
                <a:r>
                  <a:rPr lang="uk-UA" baseline="-25000" dirty="0"/>
                  <a:t>36</a:t>
                </a:r>
                <a:r>
                  <a:rPr lang="uk-UA" dirty="0"/>
                  <a:t>=0.4∙36+5=19.4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uk-UA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uk-UA" i="1">
                            <a:latin typeface="Cambria Math"/>
                          </a:rPr>
                          <m:t>36</m:t>
                        </m:r>
                      </m:sub>
                    </m:sSub>
                    <m:r>
                      <a:rPr lang="uk-U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uk-UA" i="1">
                            <a:latin typeface="Cambria Math"/>
                          </a:rPr>
                          <m:t> +</m:t>
                        </m:r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uk-UA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 ∙</m:t>
                    </m:r>
                    <m:r>
                      <a:rPr lang="uk-UA" i="1">
                        <a:latin typeface="Cambria Math"/>
                      </a:rPr>
                      <m:t>𝑛</m:t>
                    </m:r>
                  </m:oMath>
                </a14:m>
                <a:endParaRPr lang="uk-UA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36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5.4+19.4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/>
                  <a:t> 36=446.4</a:t>
                </a:r>
                <a:endParaRPr lang="uk-UA" dirty="0"/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606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uk-UA" i="1" dirty="0" err="1"/>
              <a:t>Рене</a:t>
            </a:r>
            <a:r>
              <a:rPr lang="uk-UA" i="1" dirty="0"/>
              <a:t> Декарт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800" b="1" dirty="0"/>
              <a:t>«</a:t>
            </a:r>
            <a:r>
              <a:rPr lang="uk-UA" sz="4800" b="1" i="1" dirty="0"/>
              <a:t>Не достатньо мати лише добрий розум, </a:t>
            </a:r>
            <a:endParaRPr lang="uk-UA" sz="4800" b="1" i="1" dirty="0" smtClean="0"/>
          </a:p>
          <a:p>
            <a:pPr marL="0" indent="0">
              <a:buNone/>
            </a:pPr>
            <a:r>
              <a:rPr lang="uk-UA" sz="4800" b="1" i="1" dirty="0" smtClean="0"/>
              <a:t>головне </a:t>
            </a:r>
            <a:r>
              <a:rPr lang="uk-UA" sz="4800" b="1" i="1" dirty="0"/>
              <a:t>– це раціонально його використовувати». </a:t>
            </a:r>
            <a:endParaRPr lang="uk-UA" sz="4800" b="1" dirty="0"/>
          </a:p>
        </p:txBody>
      </p:sp>
    </p:spTree>
    <p:extLst>
      <p:ext uri="{BB962C8B-B14F-4D97-AF65-F5344CB8AC3E}">
        <p14:creationId xmlns:p14="http://schemas.microsoft.com/office/powerpoint/2010/main" val="300028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Задача №1.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/>
              <a:t>При підготовці до екзамену з математики учень розв’язував </a:t>
            </a:r>
            <a:r>
              <a:rPr lang="uk-UA" dirty="0" smtClean="0"/>
              <a:t>задачі. </a:t>
            </a:r>
            <a:r>
              <a:rPr lang="uk-UA" dirty="0"/>
              <a:t>Починаючи з другого дня, він розв’язував на одну й ту саму кількість </a:t>
            </a:r>
            <a:r>
              <a:rPr lang="uk-UA" dirty="0" smtClean="0"/>
              <a:t>задач </a:t>
            </a:r>
            <a:r>
              <a:rPr lang="uk-UA" dirty="0"/>
              <a:t>більше, ніж попереднього. Скільки днів учень готувався до екзамену,якщо першого дня він розв’язав </a:t>
            </a:r>
            <a:r>
              <a:rPr lang="uk-UA" dirty="0" smtClean="0"/>
              <a:t>6 </a:t>
            </a:r>
            <a:r>
              <a:rPr lang="uk-UA" dirty="0"/>
              <a:t>задач, а останнього 18 </a:t>
            </a:r>
            <a:r>
              <a:rPr lang="uk-UA" dirty="0" smtClean="0"/>
              <a:t>задач,відомо що загальна кількість </a:t>
            </a:r>
            <a:r>
              <a:rPr lang="uk-UA" dirty="0" err="1" smtClean="0"/>
              <a:t>розв’язанних</a:t>
            </a:r>
            <a:r>
              <a:rPr lang="uk-UA" dirty="0" smtClean="0"/>
              <a:t> задач </a:t>
            </a:r>
            <a:r>
              <a:rPr lang="uk-UA" dirty="0" smtClean="0"/>
              <a:t>--</a:t>
            </a:r>
            <a:r>
              <a:rPr lang="en-US" dirty="0" smtClean="0"/>
              <a:t>120</a:t>
            </a:r>
            <a:r>
              <a:rPr lang="uk-UA" dirty="0" smtClean="0"/>
              <a:t> .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4555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Правильна відповідь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uk-UA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uk-UA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uk-UA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uk-UA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uk-UA" i="1" smtClean="0"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uk-UA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 ∙n;</a:t>
                </a:r>
              </a:p>
              <a:p>
                <a:r>
                  <a:rPr lang="en-US" dirty="0" smtClean="0"/>
                  <a:t>120=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6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+18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 smtClean="0"/>
                  <a:t> ∙n;</a:t>
                </a:r>
              </a:p>
              <a:p>
                <a:r>
                  <a:rPr lang="en-US" dirty="0" smtClean="0"/>
                  <a:t>240=24 n;</a:t>
                </a:r>
              </a:p>
              <a:p>
                <a:r>
                  <a:rPr lang="en-US" dirty="0"/>
                  <a:t>n</a:t>
                </a:r>
                <a:r>
                  <a:rPr lang="en-US" dirty="0" smtClean="0"/>
                  <a:t>= 10.</a:t>
                </a:r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301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Задача </a:t>
            </a:r>
            <a:r>
              <a:rPr lang="uk-UA" b="1" dirty="0" smtClean="0"/>
              <a:t>№</a:t>
            </a:r>
            <a:r>
              <a:rPr lang="en-US" b="1" dirty="0" smtClean="0"/>
              <a:t>2</a:t>
            </a:r>
            <a:r>
              <a:rPr lang="uk-UA" b="1" dirty="0" smtClean="0"/>
              <a:t>.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/>
              <a:t>Під час проходження практики учень повинен оштукатурити – 75 м</a:t>
            </a:r>
            <a:r>
              <a:rPr lang="uk-UA" baseline="30000" dirty="0"/>
              <a:t>2</a:t>
            </a:r>
            <a:r>
              <a:rPr lang="uk-UA" dirty="0"/>
              <a:t>.</a:t>
            </a:r>
          </a:p>
          <a:p>
            <a:pPr marL="0" indent="0">
              <a:buNone/>
            </a:pPr>
            <a:r>
              <a:rPr lang="uk-UA" dirty="0"/>
              <a:t>Яку площу </a:t>
            </a:r>
            <a:r>
              <a:rPr lang="uk-UA" dirty="0" smtClean="0"/>
              <a:t>оштукатурив </a:t>
            </a:r>
            <a:r>
              <a:rPr lang="uk-UA" dirty="0"/>
              <a:t>учень в перший день, якщо в останній –12м</a:t>
            </a:r>
            <a:r>
              <a:rPr lang="uk-UA" baseline="30000" dirty="0"/>
              <a:t>2</a:t>
            </a:r>
            <a:r>
              <a:rPr lang="uk-UA" dirty="0"/>
              <a:t>, а практика проходила 5 днів.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2858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Правильна відповідь</a:t>
            </a:r>
            <a:endParaRPr lang="uk-UA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uk-UA" i="1"/>
                        </m:ctrlPr>
                      </m:sSubPr>
                      <m:e>
                        <m:r>
                          <a:rPr lang="en-US" i="1"/>
                          <m:t>𝑆</m:t>
                        </m:r>
                      </m:e>
                      <m:sub>
                        <m:r>
                          <a:rPr lang="en-US" i="1"/>
                          <m:t>𝑛</m:t>
                        </m:r>
                      </m:sub>
                    </m:sSub>
                    <m:r>
                      <a:rPr lang="uk-UA" i="1"/>
                      <m:t>=</m:t>
                    </m:r>
                    <m:f>
                      <m:fPr>
                        <m:ctrlPr>
                          <a:rPr lang="uk-UA" i="1"/>
                        </m:ctrlPr>
                      </m:fPr>
                      <m:num>
                        <m:sSub>
                          <m:sSubPr>
                            <m:ctrlPr>
                              <a:rPr lang="uk-UA" i="1"/>
                            </m:ctrlPr>
                          </m:sSubPr>
                          <m:e>
                            <m:r>
                              <a:rPr lang="en-US" i="1"/>
                              <m:t>𝑎</m:t>
                            </m:r>
                          </m:e>
                          <m:sub>
                            <m:r>
                              <a:rPr lang="ru-RU" i="1"/>
                              <m:t>1</m:t>
                            </m:r>
                          </m:sub>
                        </m:sSub>
                        <m:r>
                          <a:rPr lang="uk-UA" i="1"/>
                          <m:t>+</m:t>
                        </m:r>
                        <m:sSub>
                          <m:sSubPr>
                            <m:ctrlPr>
                              <a:rPr lang="uk-UA" i="1"/>
                            </m:ctrlPr>
                          </m:sSubPr>
                          <m:e>
                            <m:r>
                              <a:rPr lang="en-US" i="1"/>
                              <m:t>𝑎</m:t>
                            </m:r>
                          </m:e>
                          <m:sub>
                            <m:r>
                              <a:rPr lang="en-US" i="1"/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ru-RU" i="1"/>
                          <m:t>2</m:t>
                        </m:r>
                      </m:den>
                    </m:f>
                  </m:oMath>
                </a14:m>
                <a:r>
                  <a:rPr lang="ru-RU" dirty="0"/>
                  <a:t> ∙</a:t>
                </a:r>
                <a:r>
                  <a:rPr lang="en-US" dirty="0"/>
                  <a:t>n</a:t>
                </a:r>
                <a:r>
                  <a:rPr lang="ru-RU" dirty="0"/>
                  <a:t>;</a:t>
                </a:r>
                <a:endParaRPr lang="uk-UA" dirty="0"/>
              </a:p>
              <a:p>
                <a14:m>
                  <m:oMath xmlns:m="http://schemas.openxmlformats.org/officeDocument/2006/math">
                    <m:r>
                      <a:rPr lang="ru-RU" i="1"/>
                      <m:t>       </m:t>
                    </m:r>
                    <m:r>
                      <a:rPr lang="uk-UA" i="1"/>
                      <m:t>75=</m:t>
                    </m:r>
                    <m:f>
                      <m:fPr>
                        <m:ctrlPr>
                          <a:rPr lang="uk-UA" i="1"/>
                        </m:ctrlPr>
                      </m:fPr>
                      <m:num>
                        <m:sSub>
                          <m:sSubPr>
                            <m:ctrlPr>
                              <a:rPr lang="uk-UA" i="1"/>
                            </m:ctrlPr>
                          </m:sSubPr>
                          <m:e>
                            <m:r>
                              <a:rPr lang="uk-UA" i="1"/>
                              <m:t>𝑎</m:t>
                            </m:r>
                          </m:e>
                          <m:sub>
                            <m:r>
                              <a:rPr lang="uk-UA" i="1"/>
                              <m:t>1</m:t>
                            </m:r>
                          </m:sub>
                        </m:sSub>
                        <m:r>
                          <a:rPr lang="uk-UA" i="1"/>
                          <m:t>+12</m:t>
                        </m:r>
                      </m:num>
                      <m:den>
                        <m:r>
                          <a:rPr lang="uk-UA" i="1"/>
                          <m:t>2</m:t>
                        </m:r>
                      </m:den>
                    </m:f>
                    <m:r>
                      <a:rPr lang="uk-UA" i="1"/>
                      <m:t>∙5</m:t>
                    </m:r>
                  </m:oMath>
                </a14:m>
                <a:r>
                  <a:rPr lang="uk-UA" dirty="0"/>
                  <a:t>;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uk-UA" i="1"/>
                        </m:ctrlPr>
                      </m:fPr>
                      <m:num>
                        <m:r>
                          <a:rPr lang="en-US" i="1"/>
                          <m:t>75∙2</m:t>
                        </m:r>
                      </m:num>
                      <m:den>
                        <m:r>
                          <a:rPr lang="en-US" i="1"/>
                          <m:t>5</m:t>
                        </m:r>
                      </m:den>
                    </m:f>
                    <m:r>
                      <a:rPr lang="en-US" i="1"/>
                      <m:t>=</m:t>
                    </m:r>
                    <m:sSub>
                      <m:sSubPr>
                        <m:ctrlPr>
                          <a:rPr lang="uk-UA" i="1"/>
                        </m:ctrlPr>
                      </m:sSubPr>
                      <m:e>
                        <m:r>
                          <a:rPr lang="en-US" i="1"/>
                          <m:t>𝑎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r>
                      <a:rPr lang="en-US" i="1"/>
                      <m:t>+12</m:t>
                    </m:r>
                  </m:oMath>
                </a14:m>
                <a:endParaRPr lang="uk-UA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uk-UA" i="1" baseline="-25000"/>
                        </m:ctrlPr>
                      </m:sSubPr>
                      <m:e>
                        <m:r>
                          <a:rPr lang="en-US" i="1" baseline="-25000"/>
                          <m:t>𝑎</m:t>
                        </m:r>
                      </m:e>
                      <m:sub>
                        <m:r>
                          <a:rPr lang="en-US" i="1" baseline="-25000"/>
                          <m:t>1</m:t>
                        </m:r>
                      </m:sub>
                    </m:sSub>
                    <m:r>
                      <a:rPr lang="en-US" i="1" baseline="-25000"/>
                      <m:t>=30−12</m:t>
                    </m:r>
                  </m:oMath>
                </a14:m>
                <a:r>
                  <a:rPr lang="uk-UA" dirty="0"/>
                  <a:t>;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uk-UA" i="1"/>
                        </m:ctrlPr>
                      </m:sSubPr>
                      <m:e>
                        <m:r>
                          <a:rPr lang="en-US" i="1"/>
                          <m:t>𝑎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r>
                      <a:rPr lang="en-US" i="1"/>
                      <m:t>=18</m:t>
                    </m:r>
                  </m:oMath>
                </a14:m>
                <a:r>
                  <a:rPr lang="uk-UA" i="1" dirty="0"/>
                  <a:t>.</a:t>
                </a:r>
                <a:endParaRPr lang="uk-UA" dirty="0"/>
              </a:p>
              <a:p>
                <a:r>
                  <a:rPr lang="uk-UA" i="1" dirty="0" smtClean="0"/>
                  <a:t>Відповідь:</a:t>
                </a:r>
                <a:r>
                  <a:rPr lang="uk-UA" dirty="0" smtClean="0"/>
                  <a:t>18 </a:t>
                </a:r>
                <a:r>
                  <a:rPr lang="uk-UA" dirty="0"/>
                  <a:t>м</a:t>
                </a:r>
                <a:r>
                  <a:rPr lang="uk-UA" baseline="30000" dirty="0"/>
                  <a:t>2</a:t>
                </a:r>
                <a:r>
                  <a:rPr lang="uk-UA" dirty="0"/>
                  <a:t>.</a:t>
                </a:r>
              </a:p>
              <a:p>
                <a:endParaRPr lang="uk-UA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902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81529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Прогрес</a:t>
            </a:r>
            <a:endParaRPr lang="uk-UA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b="1" i="1" dirty="0" smtClean="0">
              <a:cs typeface="Aharoni" pitchFamily="2" charset="-79"/>
            </a:endParaRPr>
          </a:p>
          <a:p>
            <a:r>
              <a:rPr lang="uk-UA" dirty="0" smtClean="0">
                <a:cs typeface="Aharoni" pitchFamily="2" charset="-79"/>
              </a:rPr>
              <a:t>лат.</a:t>
            </a:r>
            <a:r>
              <a:rPr lang="la-Latn" i="1" dirty="0">
                <a:latin typeface="Aharoni" pitchFamily="2" charset="-79"/>
                <a:cs typeface="Aharoni" pitchFamily="2" charset="-79"/>
              </a:rPr>
              <a:t>progressus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—</a:t>
            </a:r>
            <a:endParaRPr lang="uk-UA" dirty="0" smtClean="0">
              <a:latin typeface="Aharoni" pitchFamily="2" charset="-79"/>
              <a:cs typeface="Aharoni" pitchFamily="2" charset="-79"/>
            </a:endParaRPr>
          </a:p>
          <a:p>
            <a:pPr marL="0" indent="0">
              <a:buNone/>
            </a:pPr>
            <a:r>
              <a:rPr lang="uk-UA" dirty="0">
                <a:cs typeface="Aharoni" pitchFamily="2" charset="-79"/>
              </a:rPr>
              <a:t>(</a:t>
            </a:r>
            <a:r>
              <a:rPr lang="uk-UA" dirty="0" smtClean="0">
                <a:cs typeface="Aharoni" pitchFamily="2" charset="-79"/>
              </a:rPr>
              <a:t>рух вперед,успіх)</a:t>
            </a:r>
          </a:p>
          <a:p>
            <a:pPr marL="0" indent="0">
              <a:buNone/>
            </a:pPr>
            <a:r>
              <a:rPr lang="uk-UA" dirty="0" smtClean="0">
                <a:cs typeface="Aharoni" pitchFamily="2" charset="-79"/>
              </a:rPr>
              <a:t>напрямок </a:t>
            </a:r>
            <a:r>
              <a:rPr lang="uk-UA" dirty="0">
                <a:cs typeface="Aharoni" pitchFamily="2" charset="-79"/>
              </a:rPr>
              <a:t>розвитку </a:t>
            </a:r>
            <a:endParaRPr lang="uk-UA" dirty="0" smtClean="0">
              <a:cs typeface="Aharoni" pitchFamily="2" charset="-79"/>
            </a:endParaRPr>
          </a:p>
          <a:p>
            <a:pPr marL="0" indent="0">
              <a:buNone/>
            </a:pPr>
            <a:r>
              <a:rPr lang="uk-UA" dirty="0" smtClean="0">
                <a:cs typeface="Aharoni" pitchFamily="2" charset="-79"/>
              </a:rPr>
              <a:t>від </a:t>
            </a:r>
            <a:r>
              <a:rPr lang="uk-UA" dirty="0">
                <a:cs typeface="Aharoni" pitchFamily="2" charset="-79"/>
              </a:rPr>
              <a:t>нижчого до вищого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,</a:t>
            </a:r>
            <a:endParaRPr lang="uk-UA" dirty="0" smtClean="0">
              <a:latin typeface="Aharoni" pitchFamily="2" charset="-79"/>
              <a:cs typeface="Aharoni" pitchFamily="2" charset="-79"/>
            </a:endParaRPr>
          </a:p>
          <a:p>
            <a:pPr marL="0" indent="0">
              <a:buNone/>
            </a:pPr>
            <a:r>
              <a:rPr lang="uk-UA" dirty="0" smtClean="0">
                <a:cs typeface="Aharoni" pitchFamily="2" charset="-79"/>
              </a:rPr>
              <a:t>поступальний </a:t>
            </a:r>
            <a:r>
              <a:rPr lang="uk-UA" dirty="0">
                <a:cs typeface="Aharoni" pitchFamily="2" charset="-79"/>
              </a:rPr>
              <a:t>рух </a:t>
            </a:r>
            <a:r>
              <a:rPr lang="uk-UA" dirty="0" smtClean="0">
                <a:cs typeface="Aharoni" pitchFamily="2" charset="-79"/>
              </a:rPr>
              <a:t>вперед</a:t>
            </a:r>
          </a:p>
          <a:p>
            <a:pPr marL="0" indent="0">
              <a:buNone/>
            </a:pPr>
            <a:r>
              <a:rPr lang="uk-UA" dirty="0" smtClean="0">
                <a:cs typeface="Aharoni" pitchFamily="2" charset="-79"/>
              </a:rPr>
              <a:t> </a:t>
            </a:r>
            <a:r>
              <a:rPr lang="uk-UA" dirty="0">
                <a:cs typeface="Aharoni" pitchFamily="2" charset="-79"/>
              </a:rPr>
              <a:t>до кращого</a:t>
            </a:r>
            <a:r>
              <a:rPr lang="uk-UA" dirty="0" smtClean="0">
                <a:cs typeface="Aharoni" pitchFamily="2" charset="-79"/>
              </a:rPr>
              <a:t>.</a:t>
            </a:r>
            <a:endParaRPr lang="uk-UA" dirty="0">
              <a:cs typeface="Aharoni" pitchFamily="2" charset="-79"/>
            </a:endParaRPr>
          </a:p>
        </p:txBody>
      </p:sp>
      <p:pic>
        <p:nvPicPr>
          <p:cNvPr id="5122" name="Picture 2" descr="C:\Users\Кабінет 34\Downloads\че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96753"/>
            <a:ext cx="3851920" cy="5661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19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000" b="1" dirty="0"/>
              <a:t>Ґ</a:t>
            </a:r>
            <a:r>
              <a:rPr lang="uk-UA" sz="2000" b="1" dirty="0" smtClean="0"/>
              <a:t>аджет </a:t>
            </a:r>
            <a:r>
              <a:rPr lang="uk-UA" sz="2000" dirty="0"/>
              <a:t>(</a:t>
            </a:r>
            <a:r>
              <a:rPr lang="uk-UA" sz="2000" u="sng" dirty="0">
                <a:hlinkClick r:id="rId2" tooltip="Англійська мова"/>
              </a:rPr>
              <a:t>англ.</a:t>
            </a:r>
            <a:r>
              <a:rPr lang="uk-UA" sz="2000" i="1" dirty="0"/>
              <a:t>Gadget</a:t>
            </a:r>
            <a:r>
              <a:rPr lang="uk-UA" sz="2000" dirty="0"/>
              <a:t>- Пристрій) - як правило, цікава технічна новинка у вигляді електронного приладу, або іншого засобу,що поєднує в собі </a:t>
            </a:r>
            <a:r>
              <a:rPr lang="uk-UA" sz="2000" dirty="0" smtClean="0"/>
              <a:t>високі технології. </a:t>
            </a:r>
            <a:r>
              <a:rPr lang="uk-UA" sz="2000" dirty="0"/>
              <a:t/>
            </a:r>
            <a:br>
              <a:rPr lang="uk-UA" sz="2000" dirty="0"/>
            </a:br>
            <a:endParaRPr lang="uk-UA" sz="2000" dirty="0"/>
          </a:p>
        </p:txBody>
      </p:sp>
      <p:pic>
        <p:nvPicPr>
          <p:cNvPr id="4" name="Объект 3" descr="C:\Users\Кабінет 34\Downloads\гаджети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14" y="1600200"/>
            <a:ext cx="7511971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226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7643"/>
            <a:ext cx="8229600" cy="418058"/>
          </a:xfrm>
        </p:spPr>
        <p:txBody>
          <a:bodyPr>
            <a:noAutofit/>
          </a:bodyPr>
          <a:lstStyle/>
          <a:p>
            <a:r>
              <a:rPr lang="uk-UA" sz="4000" dirty="0" smtClean="0"/>
              <a:t>Завдання №1</a:t>
            </a:r>
            <a:br>
              <a:rPr lang="uk-UA" sz="4000" dirty="0" smtClean="0"/>
            </a:br>
            <a:r>
              <a:rPr lang="uk-UA" sz="4000" dirty="0" smtClean="0"/>
              <a:t>КРОСВОРД</a:t>
            </a:r>
            <a:endParaRPr lang="uk-UA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764704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/>
              <a:t>1.</a:t>
            </a:r>
            <a:r>
              <a:rPr lang="uk-UA" sz="2400" dirty="0"/>
              <a:t>Назва другого із сусідніх членів послідовності.</a:t>
            </a:r>
          </a:p>
          <a:p>
            <a:pPr algn="just"/>
            <a:r>
              <a:rPr lang="uk-UA" sz="2400" b="1" dirty="0"/>
              <a:t>2.</a:t>
            </a:r>
            <a:r>
              <a:rPr lang="uk-UA" sz="2400" dirty="0"/>
              <a:t>Вид прогресії.</a:t>
            </a:r>
          </a:p>
          <a:p>
            <a:pPr algn="just"/>
            <a:r>
              <a:rPr lang="uk-UA" sz="2400" b="1" dirty="0"/>
              <a:t>3.</a:t>
            </a:r>
            <a:r>
              <a:rPr lang="uk-UA" sz="2400" dirty="0"/>
              <a:t>Один із способів задання арифметичної прогресії.</a:t>
            </a:r>
          </a:p>
          <a:p>
            <a:pPr algn="just"/>
            <a:r>
              <a:rPr lang="uk-UA" sz="2400" b="1" dirty="0"/>
              <a:t>4.</a:t>
            </a:r>
            <a:r>
              <a:rPr lang="uk-UA" sz="2400" dirty="0"/>
              <a:t>Як називається будь-який член,починаючи з другого.</a:t>
            </a:r>
          </a:p>
          <a:p>
            <a:pPr algn="just"/>
            <a:r>
              <a:rPr lang="uk-UA" sz="2400" b="1" dirty="0"/>
              <a:t>5.</a:t>
            </a:r>
            <a:r>
              <a:rPr lang="uk-UA" sz="2400" dirty="0"/>
              <a:t>Прізвище вченого,який зробив вічним предмет  свого одягу.</a:t>
            </a:r>
          </a:p>
          <a:p>
            <a:pPr algn="just"/>
            <a:r>
              <a:rPr lang="uk-UA" sz="2400" b="1" dirty="0"/>
              <a:t>6.</a:t>
            </a:r>
            <a:r>
              <a:rPr lang="uk-UA" sz="2400" dirty="0"/>
              <a:t>Функція,яка задана на множині деяких чисел.</a:t>
            </a:r>
          </a:p>
          <a:p>
            <a:pPr algn="just"/>
            <a:r>
              <a:rPr lang="uk-UA" sz="2400" b="1" dirty="0"/>
              <a:t>7.</a:t>
            </a:r>
            <a:r>
              <a:rPr lang="uk-UA" sz="2400" dirty="0"/>
              <a:t>Число </a:t>
            </a:r>
            <a:r>
              <a:rPr lang="en-US" sz="2400" i="1" dirty="0"/>
              <a:t>d</a:t>
            </a:r>
            <a:r>
              <a:rPr lang="uk-UA" sz="2400" dirty="0"/>
              <a:t> в арифметичній прогресії.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462102"/>
              </p:ext>
            </p:extLst>
          </p:nvPr>
        </p:nvGraphicFramePr>
        <p:xfrm>
          <a:off x="1435100" y="3933056"/>
          <a:ext cx="6273800" cy="242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Документ" r:id="rId4" imgW="6297096" imgH="2433685" progId="Word.Document.12">
                  <p:embed/>
                </p:oleObj>
              </mc:Choice>
              <mc:Fallback>
                <p:oleObj name="Документ" r:id="rId4" imgW="6297096" imgH="2433685" progId="Word.Document.12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3933056"/>
                        <a:ext cx="6273800" cy="242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514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Правильна відповідь</a:t>
            </a:r>
            <a:endParaRPr lang="uk-UA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393" y="2338565"/>
            <a:ext cx="6297213" cy="304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963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dirty="0"/>
              <a:t>Ми отримали </a:t>
            </a:r>
            <a:r>
              <a:rPr lang="uk-UA" sz="2800" dirty="0" smtClean="0"/>
              <a:t>ключове </a:t>
            </a:r>
            <a:r>
              <a:rPr lang="uk-UA" sz="2800" dirty="0"/>
              <a:t>слово – </a:t>
            </a:r>
            <a:r>
              <a:rPr lang="uk-UA" sz="2800" dirty="0" smtClean="0"/>
              <a:t>телефон </a:t>
            </a:r>
            <a:r>
              <a:rPr lang="en-US" sz="2800" dirty="0" smtClean="0"/>
              <a:t>(</a:t>
            </a:r>
            <a:r>
              <a:rPr lang="en-US" sz="2800" dirty="0" err="1"/>
              <a:t>от</a:t>
            </a:r>
            <a:r>
              <a:rPr lang="en-US" sz="2800" dirty="0"/>
              <a:t> </a:t>
            </a:r>
            <a:r>
              <a:rPr lang="en-US" sz="2800" dirty="0" err="1" smtClean="0">
                <a:solidFill>
                  <a:schemeClr val="bg1"/>
                </a:solidFill>
                <a:hlinkClick r:id="rId2" tooltip="Древнегреческий язык"/>
              </a:rPr>
              <a:t>др.греч</a:t>
            </a:r>
            <a:r>
              <a:rPr lang="en-US" sz="2800" dirty="0">
                <a:solidFill>
                  <a:schemeClr val="bg1"/>
                </a:solidFill>
                <a:hlinkClick r:id="rId2" tooltip="Древнегреческий язык"/>
              </a:rPr>
              <a:t>.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/>
              <a:t>τῆλε</a:t>
            </a:r>
            <a:r>
              <a:rPr lang="en-US" sz="2800" dirty="0"/>
              <a:t> — «</a:t>
            </a:r>
            <a:r>
              <a:rPr lang="en-US" sz="2800" dirty="0" err="1"/>
              <a:t>далеко</a:t>
            </a:r>
            <a:r>
              <a:rPr lang="en-US" sz="2800" dirty="0"/>
              <a:t>» и </a:t>
            </a:r>
            <a:r>
              <a:rPr lang="en-US" sz="2800" dirty="0" err="1"/>
              <a:t>φωνή</a:t>
            </a:r>
            <a:r>
              <a:rPr lang="en-US" sz="2800" dirty="0"/>
              <a:t>— «</a:t>
            </a:r>
            <a:r>
              <a:rPr lang="en-US" sz="2800" dirty="0" err="1"/>
              <a:t>голос</a:t>
            </a:r>
            <a:r>
              <a:rPr lang="en-US" sz="2800" dirty="0"/>
              <a:t>», «</a:t>
            </a:r>
            <a:r>
              <a:rPr lang="en-US" sz="2800" dirty="0" err="1"/>
              <a:t>звук</a:t>
            </a:r>
            <a:r>
              <a:rPr lang="en-US" sz="2800" dirty="0"/>
              <a:t>»)</a:t>
            </a:r>
            <a:r>
              <a:rPr lang="uk-UA" sz="2800" dirty="0"/>
              <a:t>.</a:t>
            </a:r>
            <a:br>
              <a:rPr lang="uk-UA" sz="2800" dirty="0"/>
            </a:br>
            <a:endParaRPr lang="uk-UA" sz="2800" dirty="0"/>
          </a:p>
        </p:txBody>
      </p:sp>
      <p:pic>
        <p:nvPicPr>
          <p:cNvPr id="4" name="Объект 3" descr="C:\Users\Кабінет 34\Downloads\А.Белл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51508"/>
            <a:ext cx="3744416" cy="49685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076056" y="1351508"/>
            <a:ext cx="3312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Перший прототип сучасного телефону запатентовано </a:t>
            </a:r>
            <a:r>
              <a:rPr lang="uk-UA" dirty="0" smtClean="0"/>
              <a:t>в1876 </a:t>
            </a:r>
            <a:r>
              <a:rPr lang="uk-UA" dirty="0"/>
              <a:t>році американським винахідником </a:t>
            </a:r>
            <a:r>
              <a:rPr lang="uk-UA" dirty="0" err="1" smtClean="0"/>
              <a:t>Беллом</a:t>
            </a:r>
            <a:r>
              <a:rPr lang="uk-UA" dirty="0" smtClean="0"/>
              <a:t> </a:t>
            </a:r>
            <a:r>
              <a:rPr lang="uk-UA" dirty="0" err="1" smtClean="0"/>
              <a:t>Александером</a:t>
            </a:r>
            <a:r>
              <a:rPr lang="uk-UA" dirty="0" smtClean="0"/>
              <a:t> </a:t>
            </a:r>
            <a:r>
              <a:rPr lang="uk-UA" dirty="0"/>
              <a:t>Гремом. </a:t>
            </a:r>
            <a:endParaRPr lang="uk-UA" dirty="0" smtClean="0"/>
          </a:p>
          <a:p>
            <a:pPr algn="just"/>
            <a:r>
              <a:rPr lang="uk-UA" dirty="0" smtClean="0"/>
              <a:t>Він ні разу не телефонував мамі та дружині – вони обидві були глухі.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4509120"/>
            <a:ext cx="4067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/>
              <a:t>На першість у винаході телефону, окрім Белла, претендувало близько трьох десятків вчених, серед яких були </a:t>
            </a:r>
            <a:r>
              <a:rPr lang="uk-UA" dirty="0" err="1"/>
              <a:t>МакДоноут</a:t>
            </a:r>
            <a:r>
              <a:rPr lang="uk-UA" dirty="0"/>
              <a:t>, Едісон, </a:t>
            </a:r>
            <a:r>
              <a:rPr lang="uk-UA" dirty="0" err="1"/>
              <a:t>Грей</a:t>
            </a:r>
            <a:r>
              <a:rPr lang="uk-UA" dirty="0"/>
              <a:t>, </a:t>
            </a:r>
            <a:r>
              <a:rPr lang="uk-UA" dirty="0" err="1"/>
              <a:t>Долбір</a:t>
            </a:r>
            <a:r>
              <a:rPr lang="uk-UA" dirty="0"/>
              <a:t>, </a:t>
            </a:r>
            <a:r>
              <a:rPr lang="uk-UA" dirty="0" err="1"/>
              <a:t>Блейк</a:t>
            </a:r>
            <a:r>
              <a:rPr lang="uk-UA" dirty="0"/>
              <a:t>, </a:t>
            </a:r>
            <a:r>
              <a:rPr lang="uk-UA" dirty="0" err="1"/>
              <a:t>Ірвін</a:t>
            </a:r>
            <a:r>
              <a:rPr lang="uk-UA" dirty="0"/>
              <a:t> і </a:t>
            </a:r>
            <a:r>
              <a:rPr lang="uk-UA" dirty="0" err="1"/>
              <a:t>Фелькер</a:t>
            </a:r>
            <a:r>
              <a:rPr lang="uk-UA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710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>
                <a:solidFill>
                  <a:prstClr val="white"/>
                </a:solidFill>
                <a:ea typeface="+mn-ea"/>
                <a:cs typeface="+mn-cs"/>
              </a:rPr>
              <a:t>Трубка </a:t>
            </a:r>
            <a:r>
              <a:rPr lang="uk-UA" dirty="0" smtClean="0">
                <a:solidFill>
                  <a:prstClr val="white"/>
                </a:solidFill>
                <a:ea typeface="+mn-ea"/>
                <a:cs typeface="+mn-cs"/>
              </a:rPr>
              <a:t>Белла</a:t>
            </a:r>
            <a:endParaRPr lang="uk-UA" dirty="0"/>
          </a:p>
        </p:txBody>
      </p:sp>
      <p:pic>
        <p:nvPicPr>
          <p:cNvPr id="4" name="Объект 3" descr="C:\Users\Кабінет 34\Downloads\телефон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00200"/>
            <a:ext cx="4968552" cy="49971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436096" y="2551837"/>
            <a:ext cx="3312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/>
              <a:t>Трубка Белла служила почергово і для передачі і для прийому звуку. Вона не мала дзвінка, а виклик абонента відбувався через трубку за допомогою свистка. Дальність дії такого приладу не перевищувала 500 метрів. </a:t>
            </a:r>
          </a:p>
        </p:txBody>
      </p:sp>
    </p:spTree>
    <p:extLst>
      <p:ext uri="{BB962C8B-B14F-4D97-AF65-F5344CB8AC3E}">
        <p14:creationId xmlns:p14="http://schemas.microsoft.com/office/powerpoint/2010/main" val="325535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Завдання №2</a:t>
            </a:r>
            <a:br>
              <a:rPr lang="uk-UA" dirty="0" smtClean="0"/>
            </a:br>
            <a:r>
              <a:rPr lang="uk-UA" dirty="0" smtClean="0"/>
              <a:t>Виберіть правильні формули</a:t>
            </a:r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229600" cy="4857403"/>
              </a:xfrm>
            </p:spPr>
            <p:txBody>
              <a:bodyPr>
                <a:normAutofit fontScale="70000" lnSpcReduction="20000"/>
              </a:bodyPr>
              <a:lstStyle/>
              <a:p>
                <a:pPr lvl="0"/>
                <a:r>
                  <a:rPr lang="uk-UA" dirty="0" smtClean="0"/>
                  <a:t>1)</a:t>
                </a:r>
                <a:r>
                  <a:rPr lang="en-US" dirty="0" smtClean="0"/>
                  <a:t>a</a:t>
                </a:r>
                <a:r>
                  <a:rPr lang="en-US" baseline="-25000" dirty="0" smtClean="0"/>
                  <a:t>n</a:t>
                </a:r>
                <a:r>
                  <a:rPr lang="en-US" dirty="0"/>
                  <a:t>= a</a:t>
                </a:r>
                <a:r>
                  <a:rPr lang="en-US" baseline="-25000" dirty="0"/>
                  <a:t>1</a:t>
                </a:r>
                <a:r>
                  <a:rPr lang="en-US" dirty="0"/>
                  <a:t>+d(n+1);</a:t>
                </a:r>
                <a:endParaRPr lang="uk-UA" dirty="0"/>
              </a:p>
              <a:p>
                <a:pPr lvl="0"/>
                <a:r>
                  <a:rPr lang="uk-UA" dirty="0" smtClean="0"/>
                  <a:t>2)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uk-UA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uk-UA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uk-U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uk-UA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uk-UA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 ∙</m:t>
                    </m:r>
                    <m:r>
                      <a:rPr lang="uk-UA" i="1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/>
                  <a:t>;</a:t>
                </a:r>
                <a:endParaRPr lang="uk-UA" dirty="0"/>
              </a:p>
              <a:p>
                <a:pPr lvl="0"/>
                <a:r>
                  <a:rPr lang="uk-UA" dirty="0" smtClean="0"/>
                  <a:t>3)</a:t>
                </a:r>
                <a:r>
                  <a:rPr lang="en-US" dirty="0" smtClean="0"/>
                  <a:t>d=a</a:t>
                </a:r>
                <a:r>
                  <a:rPr lang="en-US" baseline="-25000" dirty="0" smtClean="0"/>
                  <a:t>1</a:t>
                </a:r>
                <a:r>
                  <a:rPr lang="en-US" dirty="0" smtClean="0"/>
                  <a:t>+a</a:t>
                </a:r>
                <a:r>
                  <a:rPr lang="en-US" baseline="-25000" dirty="0" smtClean="0"/>
                  <a:t>n</a:t>
                </a:r>
                <a:r>
                  <a:rPr lang="en-US" dirty="0"/>
                  <a:t>;</a:t>
                </a:r>
                <a:endParaRPr lang="uk-UA" dirty="0"/>
              </a:p>
              <a:p>
                <a:pPr lvl="0"/>
                <a:r>
                  <a:rPr lang="uk-UA" dirty="0" smtClean="0"/>
                  <a:t>4)</a:t>
                </a:r>
                <a:r>
                  <a:rPr lang="en-US" dirty="0" smtClean="0"/>
                  <a:t>a</a:t>
                </a:r>
                <a:r>
                  <a:rPr lang="en-US" baseline="-25000" dirty="0" smtClean="0"/>
                  <a:t>n</a:t>
                </a:r>
                <a:r>
                  <a:rPr lang="en-US" dirty="0" smtClean="0"/>
                  <a:t>=a</a:t>
                </a:r>
                <a:r>
                  <a:rPr lang="en-US" baseline="-25000" dirty="0" smtClean="0"/>
                  <a:t>1</a:t>
                </a:r>
                <a:r>
                  <a:rPr lang="en-US" dirty="0" smtClean="0"/>
                  <a:t>+d(n-1</a:t>
                </a:r>
                <a:r>
                  <a:rPr lang="en-US" dirty="0"/>
                  <a:t>);</a:t>
                </a:r>
                <a:endParaRPr lang="uk-UA" dirty="0"/>
              </a:p>
              <a:p>
                <a:pPr lvl="0"/>
                <a:r>
                  <a:rPr lang="uk-UA" dirty="0" smtClean="0"/>
                  <a:t>5)</a:t>
                </a:r>
                <a:r>
                  <a:rPr lang="en-US" dirty="0" err="1" smtClean="0"/>
                  <a:t>S</a:t>
                </a:r>
                <a:r>
                  <a:rPr lang="en-US" baseline="-25000" dirty="0" err="1" smtClean="0"/>
                  <a:t>n</a:t>
                </a:r>
                <a:r>
                  <a:rPr lang="en-US" dirty="0" smtClean="0"/>
                  <a:t>=2a</a:t>
                </a:r>
                <a:r>
                  <a:rPr lang="en-US" baseline="-25000" dirty="0" smtClean="0"/>
                  <a:t>1</a:t>
                </a:r>
                <a:r>
                  <a:rPr lang="en-US" dirty="0" smtClean="0"/>
                  <a:t>+a</a:t>
                </a:r>
                <a:r>
                  <a:rPr lang="en-US" baseline="-25000" dirty="0" smtClean="0"/>
                  <a:t>n</a:t>
                </a:r>
                <a:r>
                  <a:rPr lang="en-US" dirty="0" smtClean="0"/>
                  <a:t>n</a:t>
                </a:r>
                <a:r>
                  <a:rPr lang="en-US" dirty="0"/>
                  <a:t>;</a:t>
                </a:r>
                <a:endParaRPr lang="uk-UA" dirty="0"/>
              </a:p>
              <a:p>
                <a:pPr lvl="0"/>
                <a:r>
                  <a:rPr lang="uk-UA" dirty="0" smtClean="0"/>
                  <a:t>6)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uk-UA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uk-UA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uk-U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  <m:r>
                              <a:rPr lang="uk-UA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  <m:r>
                          <a:rPr lang="uk-UA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  <m:r>
                              <a:rPr lang="uk-UA" i="1"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num>
                      <m:den>
                        <m:r>
                          <a:rPr lang="uk-UA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/>
                  <a:t>;</a:t>
                </a:r>
                <a:endParaRPr lang="uk-UA" dirty="0"/>
              </a:p>
              <a:p>
                <a:pPr lvl="0"/>
                <a:r>
                  <a:rPr lang="uk-UA" dirty="0" smtClean="0"/>
                  <a:t>7)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uk-UA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uk-UA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uk-U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1 </m:t>
                            </m:r>
                          </m:sub>
                        </m:sSub>
                        <m:r>
                          <a:rPr lang="uk-UA" i="1">
                            <a:latin typeface="Cambria Math"/>
                          </a:rPr>
                          <m:t>+</m:t>
                        </m:r>
                        <m:d>
                          <m:dPr>
                            <m:ctrlPr>
                              <a:rPr lang="uk-UA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  <m:r>
                              <a:rPr lang="uk-UA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uk-UA" i="1"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/>
                  <a:t>;</a:t>
                </a:r>
                <a:endParaRPr lang="uk-UA" dirty="0"/>
              </a:p>
              <a:p>
                <a:pPr lvl="0"/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uk-UA" b="0" i="1" smtClean="0">
                            <a:latin typeface="Cambria Math"/>
                          </a:rPr>
                          <m:t>8)</m:t>
                        </m:r>
                        <m:r>
                          <a:rPr lang="uk-UA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uk-UA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uk-U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1 </m:t>
                            </m:r>
                          </m:sub>
                        </m:sSub>
                        <m:r>
                          <a:rPr lang="uk-UA" i="1">
                            <a:latin typeface="Cambria Math"/>
                          </a:rPr>
                          <m:t>+</m:t>
                        </m:r>
                        <m:d>
                          <m:dPr>
                            <m:ctrlPr>
                              <a:rPr lang="uk-UA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  <m:r>
                              <a:rPr lang="uk-UA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uk-UA" i="1"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uk-UA" i="1">
                        <a:latin typeface="Cambria Math"/>
                      </a:rPr>
                      <m:t>∙</m:t>
                    </m:r>
                    <m:r>
                      <a:rPr lang="uk-UA" i="1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/>
                  <a:t>;</a:t>
                </a:r>
                <a:endParaRPr lang="uk-UA" dirty="0"/>
              </a:p>
              <a:p>
                <a:pPr lvl="0"/>
                <a:r>
                  <a:rPr lang="uk-UA" dirty="0" smtClean="0"/>
                  <a:t>9)</a:t>
                </a:r>
                <a:r>
                  <a:rPr lang="en-US" dirty="0" smtClean="0"/>
                  <a:t>d=a</a:t>
                </a:r>
                <a:r>
                  <a:rPr lang="en-US" baseline="-25000" dirty="0" smtClean="0"/>
                  <a:t>2 </a:t>
                </a:r>
                <a:r>
                  <a:rPr lang="en-US" dirty="0"/>
                  <a:t>–a</a:t>
                </a:r>
                <a:r>
                  <a:rPr lang="en-US" baseline="-25000" dirty="0"/>
                  <a:t>1</a:t>
                </a:r>
                <a:r>
                  <a:rPr lang="uk-UA" baseline="-25000" dirty="0"/>
                  <a:t>;</a:t>
                </a:r>
                <a:endParaRPr lang="uk-UA" dirty="0"/>
              </a:p>
              <a:p>
                <a:r>
                  <a:rPr lang="uk-UA" dirty="0"/>
                  <a:t>10)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uk-UA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  <m:r>
                              <a:rPr lang="uk-UA" i="1">
                                <a:latin typeface="Cambria Math"/>
                              </a:rPr>
                              <m:t>−1</m:t>
                            </m:r>
                          </m:sub>
                        </m:sSub>
                        <m:r>
                          <a:rPr lang="uk-UA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uk-UA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k-UA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uk-UA" i="1">
                                <a:latin typeface="Cambria Math"/>
                              </a:rPr>
                              <m:t>𝑛</m:t>
                            </m:r>
                            <m:r>
                              <a:rPr lang="uk-UA" i="1"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num>
                      <m:den>
                        <m:r>
                          <a:rPr lang="uk-UA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uk-UA" dirty="0"/>
                  <a:t> . </a:t>
                </a:r>
                <a:endParaRPr lang="uk-UA" dirty="0" smtClean="0"/>
              </a:p>
              <a:p>
                <a:pPr marL="0" indent="0">
                  <a:buNone/>
                </a:pPr>
                <a:r>
                  <a:rPr lang="uk-UA" dirty="0" smtClean="0"/>
                  <a:t>Скільки правильних формул?</a:t>
                </a:r>
              </a:p>
              <a:p>
                <a:pPr marL="0" indent="0">
                  <a:buNone/>
                </a:pPr>
                <a:r>
                  <a:rPr lang="uk-UA" dirty="0" smtClean="0"/>
                  <a:t>Який </a:t>
                </a:r>
                <a:r>
                  <a:rPr lang="uk-UA" dirty="0"/>
                  <a:t>відсоток складають правильні формули?</a:t>
                </a:r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229600" cy="4857403"/>
              </a:xfrm>
              <a:blipFill rotWithShape="1">
                <a:blip r:embed="rId2"/>
                <a:stretch>
                  <a:fillRect l="-889" t="-2008" b="-251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530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1154</Words>
  <Application>Microsoft Office PowerPoint</Application>
  <PresentationFormat>Экран (4:3)</PresentationFormat>
  <Paragraphs>133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Office</vt:lpstr>
      <vt:lpstr>Документ</vt:lpstr>
      <vt:lpstr>Лист</vt:lpstr>
      <vt:lpstr>Арифметична прогресія</vt:lpstr>
      <vt:lpstr>єгипетський папірус</vt:lpstr>
      <vt:lpstr>Прогрес</vt:lpstr>
      <vt:lpstr>Ґаджет (англ.Gadget- Пристрій) - як правило, цікава технічна новинка у вигляді електронного приладу, або іншого засобу,що поєднує в собі високі технології.  </vt:lpstr>
      <vt:lpstr>Завдання №1 КРОСВОРД</vt:lpstr>
      <vt:lpstr>Правильна відповідь</vt:lpstr>
      <vt:lpstr>Ми отримали ключове слово – телефон (от др.греч. τῆλε — «далеко» и φωνή— «голос», «звук»). </vt:lpstr>
      <vt:lpstr>Трубка Белла</vt:lpstr>
      <vt:lpstr>Завдання №2 Виберіть правильні формули</vt:lpstr>
      <vt:lpstr>Правильна відповідь</vt:lpstr>
      <vt:lpstr>В  журналі «Наука и жизнь», 1957 року була опублікована фотографія першого мобільного телефона Леоніда Куприяновича. В цьому ж році був виданий патент.</vt:lpstr>
      <vt:lpstr>Перший стільниковий телефон</vt:lpstr>
      <vt:lpstr>Завдання №3 </vt:lpstr>
      <vt:lpstr>Правильна відповідь</vt:lpstr>
      <vt:lpstr>Перший комп’ютер</vt:lpstr>
      <vt:lpstr>Петрогліфи (наскальні малюнки)</vt:lpstr>
      <vt:lpstr>Клинопис (глиняні таблички)</vt:lpstr>
      <vt:lpstr>Ієрогліфи</vt:lpstr>
      <vt:lpstr>Завдання №4. Знайдіть N- член арифметичної прогресії і за допомогою абетки назвіть цей засіб. </vt:lpstr>
      <vt:lpstr>Правильна відповідь</vt:lpstr>
      <vt:lpstr>Ф л е ш к а </vt:lpstr>
      <vt:lpstr>Завдання №5.</vt:lpstr>
      <vt:lpstr>Правильна відповідь</vt:lpstr>
      <vt:lpstr>Рене Декарт</vt:lpstr>
      <vt:lpstr>Задача №1. </vt:lpstr>
      <vt:lpstr>Правильна відповідь</vt:lpstr>
      <vt:lpstr>Задача №2. </vt:lpstr>
      <vt:lpstr>Правильна відповідь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Арифметична прогресія</dc:title>
  <dc:creator>Кабінет 34</dc:creator>
  <cp:lastModifiedBy>Кабінет 34</cp:lastModifiedBy>
  <cp:revision>42</cp:revision>
  <dcterms:created xsi:type="dcterms:W3CDTF">2017-04-10T09:14:41Z</dcterms:created>
  <dcterms:modified xsi:type="dcterms:W3CDTF">2017-10-04T11:38:17Z</dcterms:modified>
</cp:coreProperties>
</file>