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16"/>
  </p:notesMasterIdLst>
  <p:sldIdLst>
    <p:sldId id="308" r:id="rId2"/>
    <p:sldId id="314" r:id="rId3"/>
    <p:sldId id="318" r:id="rId4"/>
    <p:sldId id="319" r:id="rId5"/>
    <p:sldId id="320" r:id="rId6"/>
    <p:sldId id="321" r:id="rId7"/>
    <p:sldId id="322" r:id="rId8"/>
    <p:sldId id="324" r:id="rId9"/>
    <p:sldId id="323" r:id="rId10"/>
    <p:sldId id="325" r:id="rId11"/>
    <p:sldId id="326" r:id="rId12"/>
    <p:sldId id="327" r:id="rId13"/>
    <p:sldId id="328" r:id="rId14"/>
    <p:sldId id="31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6600"/>
    <a:srgbClr val="660033"/>
    <a:srgbClr val="660066"/>
    <a:srgbClr val="800080"/>
    <a:srgbClr val="CC0000"/>
    <a:srgbClr val="FFFF99"/>
    <a:srgbClr val="9966FF"/>
    <a:srgbClr val="33CC3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69" d="100"/>
          <a:sy n="69" d="100"/>
        </p:scale>
        <p:origin x="8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62377-8F4B-4E6D-917E-FF4B2AA08E5B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2D813-C483-4E8F-B5BF-1966D031F0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3080" name="Rectangle 8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6" name="Rectangle 14"/>
            <p:cNvSpPr>
              <a:spLocks noChangeArrowheads="1"/>
            </p:cNvSpPr>
            <p:nvPr userDrawn="1"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1" name="Rectangle 19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3084" name="Rectangle 12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5" name="Rectangle 13"/>
            <p:cNvSpPr>
              <a:spLocks noChangeArrowheads="1"/>
            </p:cNvSpPr>
            <p:nvPr userDrawn="1"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2" name="Rectangle 20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3083" name="Rectangle 11"/>
            <p:cNvSpPr>
              <a:spLocks noChangeArrowheads="1"/>
            </p:cNvSpPr>
            <p:nvPr userDrawn="1"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3081" name="Rectangle 9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2" name="Rectangle 10"/>
              <p:cNvSpPr>
                <a:spLocks noChangeArrowheads="1"/>
              </p:cNvSpPr>
              <p:nvPr userDrawn="1"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3" name="Rectangle 21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3079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7" name="Rectangle 15"/>
            <p:cNvSpPr>
              <a:spLocks noChangeArrowheads="1"/>
            </p:cNvSpPr>
            <p:nvPr userDrawn="1"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8" name="Rectangle 16"/>
            <p:cNvSpPr>
              <a:spLocks noChangeArrowheads="1"/>
            </p:cNvSpPr>
            <p:nvPr userDrawn="1"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4" name="Rectangle 22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3096" name="Rectangle 24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7" name="Rectangle 25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8" name="Rectangle 26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9" name="Rectangle 27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100" name="Picture 28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7164388" y="908050"/>
            <a:ext cx="1979612" cy="3889375"/>
          </a:xfrm>
          <a:prstGeom prst="rect">
            <a:avLst/>
          </a:prstGeom>
          <a:noFill/>
        </p:spPr>
      </p:pic>
      <p:pic>
        <p:nvPicPr>
          <p:cNvPr id="3101" name="Picture 29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gray">
          <a:xfrm>
            <a:off x="5062538" y="1268413"/>
            <a:ext cx="1795462" cy="2736850"/>
          </a:xfrm>
          <a:prstGeom prst="rect">
            <a:avLst/>
          </a:prstGeom>
          <a:noFill/>
        </p:spPr>
      </p:pic>
      <p:pic>
        <p:nvPicPr>
          <p:cNvPr id="3102" name="Picture 30" descr="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gray">
          <a:xfrm>
            <a:off x="314325" y="692150"/>
            <a:ext cx="1973263" cy="3641725"/>
          </a:xfrm>
          <a:prstGeom prst="rect">
            <a:avLst/>
          </a:prstGeom>
          <a:noFill/>
        </p:spPr>
      </p:pic>
      <p:pic>
        <p:nvPicPr>
          <p:cNvPr id="3103" name="Picture 31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2497138" y="374650"/>
            <a:ext cx="2071687" cy="499903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0"/>
            <a:ext cx="8686800" cy="863600"/>
          </a:xfrm>
        </p:spPr>
        <p:txBody>
          <a:bodyPr/>
          <a:lstStyle>
            <a:lvl1pPr algn="ctr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59500"/>
            <a:ext cx="6400800" cy="342900"/>
          </a:xfrm>
        </p:spPr>
        <p:txBody>
          <a:bodyPr/>
          <a:lstStyle>
            <a:lvl1pPr marL="0" indent="0" algn="ctr">
              <a:buFontTx/>
              <a:buNone/>
              <a:defRPr sz="18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1676400" cy="24447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629400" y="6477000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001000" y="6477000"/>
            <a:ext cx="685800" cy="24447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gray">
          <a:xfrm>
            <a:off x="7847013" y="239713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58763"/>
            <a:ext cx="2057400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58763"/>
            <a:ext cx="6019800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 userDrawn="1"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0" y="0"/>
            <a:ext cx="2286000" cy="5135563"/>
            <a:chOff x="0" y="0"/>
            <a:chExt cx="1440" cy="2340"/>
          </a:xfrm>
        </p:grpSpPr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 userDrawn="1"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65" name="Rectangle 41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 userDrawn="1"/>
            </p:nvSpPr>
            <p:spPr bwMode="hidden">
              <a:xfrm rot="-5400000">
                <a:off x="1754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58763"/>
            <a:ext cx="73152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51451"/>
            <a:ext cx="8640960" cy="633333"/>
          </a:xfrm>
        </p:spPr>
        <p:txBody>
          <a:bodyPr>
            <a:normAutofit fontScale="8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None/>
            </a:pPr>
            <a:r>
              <a:rPr lang="ru-RU" sz="2600" b="1" dirty="0" err="1" smtClean="0">
                <a:ln w="50800"/>
                <a:solidFill>
                  <a:srgbClr val="660033"/>
                </a:solidFill>
                <a:latin typeface="Book Antiqua" pitchFamily="18" charset="0"/>
              </a:rPr>
              <a:t>Астрономічні</a:t>
            </a:r>
            <a:r>
              <a:rPr lang="ru-RU" sz="2600" b="1" dirty="0">
                <a:ln w="50800"/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600" b="1" dirty="0" err="1" smtClean="0">
                <a:ln w="50800"/>
                <a:solidFill>
                  <a:srgbClr val="660033"/>
                </a:solidFill>
                <a:latin typeface="Book Antiqua" pitchFamily="18" charset="0"/>
              </a:rPr>
              <a:t>спостереження</a:t>
            </a:r>
            <a:r>
              <a:rPr lang="ru-RU" sz="2600" b="1" dirty="0" smtClean="0">
                <a:ln w="50800"/>
                <a:solidFill>
                  <a:srgbClr val="660033"/>
                </a:solidFill>
                <a:latin typeface="Book Antiqua" pitchFamily="18" charset="0"/>
              </a:rPr>
              <a:t>  за </a:t>
            </a:r>
            <a:r>
              <a:rPr lang="ru-RU" sz="2600" b="1" dirty="0" err="1" smtClean="0">
                <a:ln w="50800"/>
                <a:solidFill>
                  <a:srgbClr val="660033"/>
                </a:solidFill>
                <a:latin typeface="Book Antiqua" pitchFamily="18" charset="0"/>
              </a:rPr>
              <a:t>обрієм</a:t>
            </a:r>
            <a:r>
              <a:rPr lang="ru-RU" sz="2600" b="1" dirty="0" smtClean="0">
                <a:ln w="50800"/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600" b="1" dirty="0" err="1" smtClean="0">
                <a:ln w="50800"/>
                <a:solidFill>
                  <a:srgbClr val="660033"/>
                </a:solidFill>
                <a:latin typeface="Book Antiqua" pitchFamily="18" charset="0"/>
              </a:rPr>
              <a:t>створювали</a:t>
            </a:r>
            <a:r>
              <a:rPr lang="ru-RU" sz="2600" b="1" dirty="0" smtClean="0">
                <a:ln w="50800"/>
                <a:solidFill>
                  <a:srgbClr val="660033"/>
                </a:solidFill>
                <a:latin typeface="Book Antiqua" pitchFamily="18" charset="0"/>
              </a:rPr>
              <a:t> в </a:t>
            </a:r>
            <a:r>
              <a:rPr lang="ru-RU" sz="2600" b="1" dirty="0" err="1" smtClean="0">
                <a:ln w="50800"/>
                <a:solidFill>
                  <a:srgbClr val="660033"/>
                </a:solidFill>
                <a:latin typeface="Book Antiqua" pitchFamily="18" charset="0"/>
              </a:rPr>
              <a:t>уяві</a:t>
            </a:r>
            <a:r>
              <a:rPr lang="ru-RU" sz="2600" b="1" dirty="0" smtClean="0">
                <a:ln w="50800"/>
                <a:solidFill>
                  <a:srgbClr val="660033"/>
                </a:solidFill>
                <a:latin typeface="Book Antiqua" pitchFamily="18" charset="0"/>
              </a:rPr>
              <a:t> </a:t>
            </a:r>
            <a:r>
              <a:rPr lang="ru-RU" sz="2600" b="1" dirty="0" err="1" smtClean="0">
                <a:ln w="50800"/>
                <a:solidFill>
                  <a:srgbClr val="660033"/>
                </a:solidFill>
                <a:latin typeface="Book Antiqua" pitchFamily="18" charset="0"/>
              </a:rPr>
              <a:t>людини</a:t>
            </a:r>
            <a:r>
              <a:rPr lang="ru-RU" sz="2600" b="1" dirty="0" smtClean="0">
                <a:ln w="50800"/>
                <a:solidFill>
                  <a:srgbClr val="660033"/>
                </a:solidFill>
                <a:latin typeface="Book Antiqua" pitchFamily="18" charset="0"/>
              </a:rPr>
              <a:t>  образ </a:t>
            </a:r>
            <a:r>
              <a:rPr lang="ru-RU" sz="2600" b="1" dirty="0" err="1" smtClean="0">
                <a:ln w="50800"/>
                <a:solidFill>
                  <a:srgbClr val="660033"/>
                </a:solidFill>
                <a:latin typeface="Book Antiqua" pitchFamily="18" charset="0"/>
              </a:rPr>
              <a:t>сфери</a:t>
            </a:r>
            <a:endParaRPr lang="ru-RU" b="1" dirty="0">
              <a:ln w="50800"/>
              <a:solidFill>
                <a:srgbClr val="660033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235952"/>
            <a:ext cx="554461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kern="0" dirty="0" smtClean="0">
                <a:ln w="50800"/>
                <a:solidFill>
                  <a:srgbClr val="006666"/>
                </a:solidFill>
              </a:rPr>
              <a:t>12000 </a:t>
            </a:r>
            <a:r>
              <a:rPr lang="ru-RU" sz="3600" b="1" kern="0" dirty="0" err="1" smtClean="0">
                <a:ln w="50800"/>
                <a:solidFill>
                  <a:srgbClr val="006666"/>
                </a:solidFill>
              </a:rPr>
              <a:t>років</a:t>
            </a:r>
            <a:r>
              <a:rPr lang="ru-RU" sz="3600" b="1" kern="0" dirty="0" smtClean="0">
                <a:ln w="50800"/>
                <a:solidFill>
                  <a:srgbClr val="006666"/>
                </a:solidFill>
              </a:rPr>
              <a:t> потому…</a:t>
            </a:r>
            <a:endParaRPr lang="ru-RU" sz="3600" b="1" kern="0" dirty="0" smtClean="0">
              <a:ln w="50800"/>
              <a:solidFill>
                <a:srgbClr val="006666"/>
              </a:solidFill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664" y="1484783"/>
            <a:ext cx="6192688" cy="482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melodiya-liricheskaya-0-9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788" y="57236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78"/>
    </mc:Choice>
    <mc:Fallback>
      <p:transition spd="slow" advTm="6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09905" y="188640"/>
            <a:ext cx="4703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Але ми вивчимо закони їх і форми,</a:t>
            </a:r>
          </a:p>
          <a:p>
            <a:r>
              <a:rPr lang="uk-UA" b="1" i="1" dirty="0" smtClean="0"/>
              <a:t>Поставимо біді заслони 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 l="3348" t="4822" r="2901" b="3537"/>
          <a:stretch>
            <a:fillRect/>
          </a:stretch>
        </p:blipFill>
        <p:spPr bwMode="auto">
          <a:xfrm>
            <a:off x="1158466" y="949079"/>
            <a:ext cx="6927224" cy="47006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27584" y="5825361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Статистика стверджує: щорічно гине від розрядів блискавки 6 людей  на 1 000 000 жителів (найчастіше в південних країнах). 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57694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30"/>
    </mc:Choice>
    <mc:Fallback>
      <p:transition spd="slow" advTm="673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9905" y="188640"/>
            <a:ext cx="4703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Науки всі в єднанні між собою,</a:t>
            </a:r>
          </a:p>
          <a:p>
            <a:r>
              <a:rPr lang="uk-UA" b="1" i="1" dirty="0" smtClean="0"/>
              <a:t>Дивують відкриттям і новизною,</a:t>
            </a:r>
          </a:p>
          <a:p>
            <a:r>
              <a:rPr lang="uk-UA" b="1" i="1" dirty="0" smtClean="0"/>
              <a:t>В основі їх закони, числа, форми,</a:t>
            </a:r>
          </a:p>
          <a:p>
            <a:r>
              <a:rPr lang="uk-UA" b="1" i="1" dirty="0" smtClean="0"/>
              <a:t>Суттєві розрахунки і закони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l="7575" t="8929" r="7197" b="8481"/>
          <a:stretch>
            <a:fillRect/>
          </a:stretch>
        </p:blipFill>
        <p:spPr bwMode="auto">
          <a:xfrm>
            <a:off x="179511" y="188640"/>
            <a:ext cx="3789063" cy="31154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7160" t="6696" r="6921" b="8482"/>
          <a:stretch>
            <a:fillRect/>
          </a:stretch>
        </p:blipFill>
        <p:spPr bwMode="auto">
          <a:xfrm>
            <a:off x="202283" y="3304092"/>
            <a:ext cx="3777767" cy="29907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5444" y="3467310"/>
            <a:ext cx="4410567" cy="26642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perspectiveHeroicExtremeLeftFacing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83968" y="1377284"/>
            <a:ext cx="4680520" cy="25557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perspectiveHeroicExtremeLeftFacing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9310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34"/>
    </mc:Choice>
    <mc:Fallback>
      <p:transition spd="slow" advTm="7434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9905" y="188640"/>
            <a:ext cx="4703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Жива природа – майстер і творець,</a:t>
            </a:r>
          </a:p>
          <a:p>
            <a:r>
              <a:rPr lang="uk-UA" b="1" i="1" dirty="0" smtClean="0"/>
              <a:t>Її творіння – нам взірець,</a:t>
            </a:r>
          </a:p>
          <a:p>
            <a:r>
              <a:rPr lang="uk-UA" b="1" i="1" dirty="0" smtClean="0"/>
              <a:t>Все досконало і в </a:t>
            </a:r>
            <a:r>
              <a:rPr lang="uk-UA" b="1" i="1" dirty="0" err="1" smtClean="0"/>
              <a:t>своєм</a:t>
            </a:r>
            <a:r>
              <a:rPr lang="uk-UA" b="1" i="1" dirty="0" smtClean="0"/>
              <a:t> порядку,</a:t>
            </a:r>
          </a:p>
          <a:p>
            <a:r>
              <a:rPr lang="uk-UA" b="1" i="1" dirty="0" smtClean="0"/>
              <a:t>І містить все свою загадку</a:t>
            </a:r>
            <a:r>
              <a:rPr lang="uk-UA" b="1" i="1" dirty="0"/>
              <a:t>.</a:t>
            </a:r>
            <a:endParaRPr lang="uk-UA" b="1" i="1" dirty="0" smtClean="0"/>
          </a:p>
        </p:txBody>
      </p:sp>
      <p:grpSp>
        <p:nvGrpSpPr>
          <p:cNvPr id="3" name="Группа 2"/>
          <p:cNvGrpSpPr/>
          <p:nvPr/>
        </p:nvGrpSpPr>
        <p:grpSpPr>
          <a:xfrm>
            <a:off x="0" y="229871"/>
            <a:ext cx="3839721" cy="2318196"/>
            <a:chOff x="-32" y="1165318"/>
            <a:chExt cx="2443720" cy="1958824"/>
          </a:xfrm>
        </p:grpSpPr>
        <p:pic>
          <p:nvPicPr>
            <p:cNvPr id="4" name="Рисунок 3"/>
            <p:cNvPicPr/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29109" y="1165318"/>
              <a:ext cx="2214579" cy="16430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" name="Прямоугольник 4"/>
            <p:cNvSpPr/>
            <p:nvPr/>
          </p:nvSpPr>
          <p:spPr>
            <a:xfrm>
              <a:off x="-32" y="2786058"/>
              <a:ext cx="2286000" cy="338084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uk-UA" sz="2000" b="1" dirty="0" smtClean="0">
                  <a:ln w="50800"/>
                  <a:solidFill>
                    <a:srgbClr val="CC0000"/>
                  </a:solidFill>
                  <a:ea typeface="+mj-ea"/>
                  <a:cs typeface="+mj-cs"/>
                </a:rPr>
                <a:t>Ситцевий конус-молюск </a:t>
              </a:r>
              <a:endParaRPr lang="uk-UA" sz="1400" b="1" dirty="0">
                <a:ln w="50800"/>
                <a:solidFill>
                  <a:srgbClr val="CC000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34693" y="2787913"/>
            <a:ext cx="3340382" cy="2609125"/>
            <a:chOff x="2143108" y="1720982"/>
            <a:chExt cx="2500314" cy="2279522"/>
          </a:xfrm>
        </p:grpSpPr>
        <p:pic>
          <p:nvPicPr>
            <p:cNvPr id="7" name="Рисунок 6"/>
            <p:cNvPicPr/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143108" y="2357430"/>
              <a:ext cx="2428892" cy="16430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Прямоугольник 7"/>
            <p:cNvSpPr/>
            <p:nvPr/>
          </p:nvSpPr>
          <p:spPr>
            <a:xfrm>
              <a:off x="2357422" y="1720982"/>
              <a:ext cx="2286000" cy="3495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 err="1" smtClean="0">
                  <a:ln w="50800"/>
                  <a:solidFill>
                    <a:srgbClr val="CC0000"/>
                  </a:solidFill>
                  <a:ea typeface="+mj-ea"/>
                  <a:cs typeface="+mj-cs"/>
                </a:rPr>
                <a:t>Географічний</a:t>
              </a:r>
              <a:r>
                <a:rPr lang="ru-RU" sz="2000" b="1" dirty="0" smtClean="0">
                  <a:ln w="50800"/>
                  <a:solidFill>
                    <a:srgbClr val="CC0000"/>
                  </a:solidFill>
                  <a:ea typeface="+mj-ea"/>
                  <a:cs typeface="+mj-cs"/>
                </a:rPr>
                <a:t> </a:t>
              </a:r>
              <a:r>
                <a:rPr lang="ru-RU" sz="2000" b="1" dirty="0" smtClean="0">
                  <a:ln w="50800"/>
                  <a:solidFill>
                    <a:srgbClr val="CC0000"/>
                  </a:solidFill>
                  <a:ea typeface="+mj-ea"/>
                  <a:cs typeface="+mj-cs"/>
                </a:rPr>
                <a:t>конус</a:t>
              </a:r>
              <a:endParaRPr lang="ru-RU" sz="1400" b="1" dirty="0">
                <a:ln w="50800"/>
                <a:solidFill>
                  <a:srgbClr val="CC00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035843" y="1409312"/>
            <a:ext cx="3451239" cy="2195015"/>
            <a:chOff x="291039" y="4071942"/>
            <a:chExt cx="2391423" cy="1834612"/>
          </a:xfrm>
        </p:grpSpPr>
        <p:pic>
          <p:nvPicPr>
            <p:cNvPr id="10" name="Picture 16" descr="http://im4-tub.yandex.net/i?id=44256238&amp;tov=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7" y="4071942"/>
              <a:ext cx="2325305" cy="150019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291039" y="5572139"/>
              <a:ext cx="2286000" cy="33441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 err="1" smtClean="0">
                  <a:ln w="50800"/>
                  <a:solidFill>
                    <a:srgbClr val="CC0000"/>
                  </a:solidFill>
                  <a:ea typeface="+mj-ea"/>
                  <a:cs typeface="+mj-cs"/>
                </a:rPr>
                <a:t>Овочі</a:t>
              </a:r>
              <a:r>
                <a:rPr lang="ru-RU" sz="2000" b="1" dirty="0" smtClean="0">
                  <a:ln w="50800"/>
                  <a:solidFill>
                    <a:srgbClr val="CC0000"/>
                  </a:solidFill>
                  <a:ea typeface="+mj-ea"/>
                  <a:cs typeface="+mj-cs"/>
                </a:rPr>
                <a:t> і </a:t>
              </a:r>
              <a:r>
                <a:rPr lang="ru-RU" sz="2000" b="1" dirty="0" err="1" smtClean="0">
                  <a:ln w="50800"/>
                  <a:solidFill>
                    <a:srgbClr val="CC0000"/>
                  </a:solidFill>
                  <a:ea typeface="+mj-ea"/>
                  <a:cs typeface="+mj-cs"/>
                </a:rPr>
                <a:t>фрукти</a:t>
              </a:r>
              <a:endParaRPr lang="ru-RU" sz="1400" b="1" dirty="0">
                <a:ln w="50800"/>
                <a:solidFill>
                  <a:srgbClr val="CC0000"/>
                </a:solidFill>
              </a:endParaRPr>
            </a:p>
          </p:txBody>
        </p:sp>
      </p:grpSp>
      <p:pic>
        <p:nvPicPr>
          <p:cNvPr id="12" name="Picture 1" descr="C:\Users\Ирка\Pictures\DSC1093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91902" y="3713500"/>
            <a:ext cx="3482574" cy="2611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685390" y="5928858"/>
            <a:ext cx="2286000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err="1" smtClean="0">
                <a:ln w="50800"/>
                <a:solidFill>
                  <a:srgbClr val="CC0000"/>
                </a:solidFill>
                <a:ea typeface="+mj-ea"/>
                <a:cs typeface="+mj-cs"/>
              </a:rPr>
              <a:t>Рослини</a:t>
            </a:r>
            <a:endParaRPr lang="ru-RU" sz="1400" b="1" dirty="0">
              <a:ln w="50800"/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387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82"/>
    </mc:Choice>
    <mc:Fallback>
      <p:transition spd="slow" advTm="788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5481" y="188640"/>
            <a:ext cx="3978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Людина у природи вчиться,</a:t>
            </a:r>
          </a:p>
          <a:p>
            <a:r>
              <a:rPr lang="uk-UA" b="1" i="1" dirty="0" smtClean="0"/>
              <a:t>Нове відкрити не боїться,</a:t>
            </a:r>
          </a:p>
          <a:p>
            <a:r>
              <a:rPr lang="uk-UA" b="1" i="1" dirty="0" smtClean="0"/>
              <a:t>Знання відтворює в житті,</a:t>
            </a:r>
          </a:p>
          <a:p>
            <a:r>
              <a:rPr lang="uk-UA" b="1" i="1" dirty="0" smtClean="0"/>
              <a:t>Лиш подивися навкруги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4464" t="1705" r="4017" b="4545"/>
          <a:stretch>
            <a:fillRect/>
          </a:stretch>
        </p:blipFill>
        <p:spPr bwMode="auto">
          <a:xfrm>
            <a:off x="2919525" y="1628800"/>
            <a:ext cx="3168352" cy="4250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Группа 2"/>
          <p:cNvGrpSpPr/>
          <p:nvPr/>
        </p:nvGrpSpPr>
        <p:grpSpPr>
          <a:xfrm>
            <a:off x="251520" y="332656"/>
            <a:ext cx="3456384" cy="3301037"/>
            <a:chOff x="142844" y="4286256"/>
            <a:chExt cx="2704753" cy="243876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92306" y="6429420"/>
              <a:ext cx="1788891" cy="295596"/>
            </a:xfrm>
            <a:prstGeom prst="rect">
              <a:avLst/>
            </a:prstGeom>
          </p:spPr>
          <p:txBody>
            <a:bodyPr wrap="none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uk-UA" sz="2000" b="1" dirty="0" smtClean="0">
                  <a:ln w="50800"/>
                  <a:solidFill>
                    <a:srgbClr val="CC0000"/>
                  </a:solidFill>
                </a:rPr>
                <a:t>Пізанська башта</a:t>
              </a:r>
              <a:endParaRPr lang="uk-UA" sz="2000" b="1" dirty="0">
                <a:ln w="50800"/>
                <a:solidFill>
                  <a:srgbClr val="CC0000"/>
                </a:solidFill>
              </a:endParaRPr>
            </a:p>
          </p:txBody>
        </p:sp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3"/>
            <a:srcRect l="3989" t="4464" r="2260" b="15179"/>
            <a:stretch>
              <a:fillRect/>
            </a:stretch>
          </p:blipFill>
          <p:spPr bwMode="auto">
            <a:xfrm>
              <a:off x="142844" y="4286256"/>
              <a:ext cx="2704753" cy="214316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 l="3521" t="2232" r="3168" b="6249"/>
          <a:stretch>
            <a:fillRect/>
          </a:stretch>
        </p:blipFill>
        <p:spPr bwMode="auto">
          <a:xfrm>
            <a:off x="5497458" y="3861048"/>
            <a:ext cx="3258424" cy="2520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2642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63"/>
    </mc:Choice>
    <mc:Fallback>
      <p:transition spd="slow" advTm="836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24925"/>
            <a:ext cx="2447925" cy="2571750"/>
          </a:xfrm>
          <a:prstGeom prst="rect">
            <a:avLst/>
          </a:prstGeom>
          <a:noFill/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1496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 descr="C:\Users\ПК\Desktop\картинки\Рисунок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217" y="338116"/>
            <a:ext cx="3281489" cy="24673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C:\Users\ПК\Desktop\картинки\Рисунок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9528" y="307642"/>
            <a:ext cx="2428892" cy="23035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 descr="C:\Users\ПК\Desktop\картинки\Рисунок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60571" y="295472"/>
            <a:ext cx="2161266" cy="2510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5" descr="C:\Users\ПК\Desktop\картинки\Рисунок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22524" y="3212976"/>
            <a:ext cx="2073572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4" name="Picture 6" descr="C:\Users\ПК\Desktop\картинки\Рисунок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04525" y="3212976"/>
            <a:ext cx="2755974" cy="27641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2" name="Picture 4" descr="C:\Users\ПК\Desktop\картинки\Рисунок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6064" y="3212976"/>
            <a:ext cx="3619525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19"/>
    </mc:Choice>
    <mc:Fallback>
      <p:transition spd="slow" advTm="821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995936" y="116632"/>
            <a:ext cx="48471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i="1" dirty="0" smtClean="0"/>
              <a:t>Безмежжя Всесвіту й холодний блиск зірок, </a:t>
            </a:r>
          </a:p>
          <a:p>
            <a:r>
              <a:rPr lang="uk-UA" sz="1600" b="1" i="1" dirty="0" smtClean="0"/>
              <a:t>Краса туманностей й </a:t>
            </a:r>
            <a:r>
              <a:rPr lang="uk-UA" sz="1600" b="1" i="1" dirty="0" err="1" smtClean="0"/>
              <a:t>могуть</a:t>
            </a:r>
            <a:r>
              <a:rPr lang="uk-UA" sz="1600" b="1" i="1" dirty="0" smtClean="0"/>
              <a:t> чорних дірок, </a:t>
            </a:r>
          </a:p>
          <a:p>
            <a:r>
              <a:rPr lang="uk-UA" sz="1600" b="1" i="1" dirty="0" smtClean="0"/>
              <a:t>Супутники й незлічені планети, </a:t>
            </a:r>
          </a:p>
          <a:p>
            <a:r>
              <a:rPr lang="uk-UA" sz="1600" b="1" i="1" dirty="0" smtClean="0"/>
              <a:t>Пульсари, астероїди, комети, </a:t>
            </a:r>
          </a:p>
          <a:p>
            <a:r>
              <a:rPr lang="uk-UA" sz="1600" b="1" i="1" dirty="0" smtClean="0"/>
              <a:t>Їх загадковість манить й спокушає, </a:t>
            </a:r>
          </a:p>
          <a:p>
            <a:r>
              <a:rPr lang="uk-UA" sz="1600" b="1" i="1" dirty="0" smtClean="0"/>
              <a:t>Над думами учених владу має</a:t>
            </a:r>
            <a:r>
              <a:rPr lang="ru-RU" sz="1600" b="1" i="1" dirty="0" smtClean="0"/>
              <a:t>.</a:t>
            </a:r>
            <a:endParaRPr lang="ru-RU" sz="1600" b="1" i="1" dirty="0"/>
          </a:p>
          <a:p>
            <a:endParaRPr lang="ru-RU" b="1" i="1" dirty="0"/>
          </a:p>
        </p:txBody>
      </p:sp>
      <p:pic>
        <p:nvPicPr>
          <p:cNvPr id="12" name="Picture 2" descr="Картинки по запросу сфера всесві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6" b="7505"/>
          <a:stretch/>
        </p:blipFill>
        <p:spPr bwMode="auto">
          <a:xfrm>
            <a:off x="1187624" y="1700808"/>
            <a:ext cx="6648739" cy="478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44"/>
    </mc:Choice>
    <mc:Fallback>
      <p:transition spd="slow" advTm="734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земля сфера аним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12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56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3"/>
    </mc:Choice>
    <mc:Fallback>
      <p:transition spd="slow" advTm="716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116632"/>
            <a:ext cx="47031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i="1" dirty="0" smtClean="0"/>
              <a:t>Планета нам дала життя,</a:t>
            </a:r>
          </a:p>
          <a:p>
            <a:r>
              <a:rPr lang="uk-UA" sz="1600" b="1" i="1" dirty="0" smtClean="0"/>
              <a:t>Відкрила нам красу буття,</a:t>
            </a:r>
          </a:p>
          <a:p>
            <a:r>
              <a:rPr lang="uk-UA" sz="1600" b="1" i="1" dirty="0" smtClean="0"/>
              <a:t>Все має свій уклад, закони:</a:t>
            </a:r>
          </a:p>
          <a:p>
            <a:r>
              <a:rPr lang="uk-UA" sz="1600" b="1" i="1" dirty="0" smtClean="0"/>
              <a:t>Піски Сахари, гори і вулкани.</a:t>
            </a:r>
            <a:endParaRPr lang="ru-RU" sz="1600" b="1" i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5060" t="6786" r="9560" b="12375"/>
          <a:stretch>
            <a:fillRect/>
          </a:stretch>
        </p:blipFill>
        <p:spPr bwMode="auto">
          <a:xfrm>
            <a:off x="475383" y="1225395"/>
            <a:ext cx="8201073" cy="503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2620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46"/>
    </mc:Choice>
    <mc:Fallback>
      <p:transition spd="slow" advTm="814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l="5488" t="7867" r="10365" b="13461"/>
          <a:stretch>
            <a:fillRect/>
          </a:stretch>
        </p:blipFill>
        <p:spPr bwMode="auto">
          <a:xfrm>
            <a:off x="251520" y="332656"/>
            <a:ext cx="8420160" cy="549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3331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89"/>
    </mc:Choice>
    <mc:Fallback>
      <p:transition spd="slow" advTm="448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 l="5022" t="7009" r="9598" b="13551"/>
          <a:stretch>
            <a:fillRect/>
          </a:stretch>
        </p:blipFill>
        <p:spPr bwMode="auto">
          <a:xfrm>
            <a:off x="539552" y="332656"/>
            <a:ext cx="8352928" cy="587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9945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1"/>
    </mc:Choice>
    <mc:Fallback>
      <p:transition spd="slow" advTm="420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09905" y="188640"/>
            <a:ext cx="4703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i="1" dirty="0" smtClean="0"/>
              <a:t>Проте життя, бува, несе загрози:</a:t>
            </a:r>
          </a:p>
          <a:p>
            <a:r>
              <a:rPr lang="uk-UA" sz="1600" b="1" i="1" dirty="0" smtClean="0"/>
              <a:t>Це буря, шквал, смерч, грози.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640960" cy="5015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7171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02"/>
    </mc:Choice>
    <mc:Fallback>
      <p:transition spd="slow" advTm="680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476672"/>
            <a:ext cx="8393341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4943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65"/>
    </mc:Choice>
    <mc:Fallback>
      <p:transition spd="slow" advTm="416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404664"/>
            <a:ext cx="8277178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14078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82"/>
    </mc:Choice>
    <mc:Fallback>
      <p:transition spd="slow" advTm="3982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7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491EA"/>
      </a:accent1>
      <a:accent2>
        <a:srgbClr val="EB943D"/>
      </a:accent2>
      <a:accent3>
        <a:srgbClr val="FFFFFF"/>
      </a:accent3>
      <a:accent4>
        <a:srgbClr val="000000"/>
      </a:accent4>
      <a:accent5>
        <a:srgbClr val="B8C7F3"/>
      </a:accent5>
      <a:accent6>
        <a:srgbClr val="D58636"/>
      </a:accent6>
      <a:hlink>
        <a:srgbClr val="4DBF9C"/>
      </a:hlink>
      <a:folHlink>
        <a:srgbClr val="D0C93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2015</TotalTime>
  <Words>167</Words>
  <Application>Microsoft Office PowerPoint</Application>
  <PresentationFormat>Экран (4:3)</PresentationFormat>
  <Paragraphs>34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Book Antiqua</vt:lpstr>
      <vt:lpstr>Calibri</vt:lpstr>
      <vt:lpstr>Times New Roman</vt:lpstr>
      <vt:lpstr>Тема17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Наталія Сліпович</cp:lastModifiedBy>
  <cp:revision>166</cp:revision>
  <dcterms:modified xsi:type="dcterms:W3CDTF">2017-04-17T20:18:14Z</dcterms:modified>
</cp:coreProperties>
</file>