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10"/>
  </p:notesMasterIdLst>
  <p:sldIdLst>
    <p:sldId id="308" r:id="rId2"/>
    <p:sldId id="318" r:id="rId3"/>
    <p:sldId id="320" r:id="rId4"/>
    <p:sldId id="321" r:id="rId5"/>
    <p:sldId id="322" r:id="rId6"/>
    <p:sldId id="323" r:id="rId7"/>
    <p:sldId id="324" r:id="rId8"/>
    <p:sldId id="32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006600"/>
    <a:srgbClr val="660033"/>
    <a:srgbClr val="660066"/>
    <a:srgbClr val="800080"/>
    <a:srgbClr val="CC0000"/>
    <a:srgbClr val="FFFF99"/>
    <a:srgbClr val="9966FF"/>
    <a:srgbClr val="33CC33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62377-8F4B-4E6D-917E-FF4B2AA08E5B}" type="datetimeFigureOut">
              <a:rPr lang="en-US" smtClean="0"/>
              <a:pPr/>
              <a:t>4/28/2017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2D813-C483-4E8F-B5BF-1966D031F0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286000" y="0"/>
            <a:ext cx="2287588" cy="4960938"/>
            <a:chOff x="1440" y="0"/>
            <a:chExt cx="1441" cy="3125"/>
          </a:xfrm>
        </p:grpSpPr>
        <p:sp>
          <p:nvSpPr>
            <p:cNvPr id="3080" name="Rectangle 8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6" name="Rectangle 14"/>
            <p:cNvSpPr>
              <a:spLocks noChangeArrowheads="1"/>
            </p:cNvSpPr>
            <p:nvPr userDrawn="1"/>
          </p:nvSpPr>
          <p:spPr bwMode="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1" name="Rectangle 19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4575175" y="0"/>
            <a:ext cx="2286000" cy="3716338"/>
            <a:chOff x="2882" y="0"/>
            <a:chExt cx="1440" cy="2341"/>
          </a:xfrm>
        </p:grpSpPr>
        <p:sp>
          <p:nvSpPr>
            <p:cNvPr id="3084" name="Rectangle 12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5" name="Rectangle 13"/>
            <p:cNvSpPr>
              <a:spLocks noChangeArrowheads="1"/>
            </p:cNvSpPr>
            <p:nvPr userDrawn="1"/>
          </p:nvSpPr>
          <p:spPr bwMode="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30000"/>
                  </a:schemeClr>
                </a:gs>
                <a:gs pos="5000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2" name="Rectangle 20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5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6858000" y="0"/>
            <a:ext cx="2286000" cy="4941888"/>
            <a:chOff x="4320" y="0"/>
            <a:chExt cx="1440" cy="3113"/>
          </a:xfrm>
        </p:grpSpPr>
        <p:sp>
          <p:nvSpPr>
            <p:cNvPr id="3083" name="Rectangle 11"/>
            <p:cNvSpPr>
              <a:spLocks noChangeArrowheads="1"/>
            </p:cNvSpPr>
            <p:nvPr userDrawn="1"/>
          </p:nvSpPr>
          <p:spPr bwMode="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7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38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3081" name="Rectangle 9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82" name="Rectangle 10"/>
              <p:cNvSpPr>
                <a:spLocks noChangeArrowheads="1"/>
              </p:cNvSpPr>
              <p:nvPr userDrawn="1"/>
            </p:nvSpPr>
            <p:spPr bwMode="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93" name="Rectangle 21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0" y="0"/>
            <a:ext cx="2286000" cy="3714750"/>
            <a:chOff x="0" y="0"/>
            <a:chExt cx="1440" cy="2340"/>
          </a:xfrm>
        </p:grpSpPr>
        <p:sp>
          <p:nvSpPr>
            <p:cNvPr id="3079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7" name="Rectangle 15"/>
            <p:cNvSpPr>
              <a:spLocks noChangeArrowheads="1"/>
            </p:cNvSpPr>
            <p:nvPr userDrawn="1"/>
          </p:nvSpPr>
          <p:spPr bwMode="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8" name="Rectangle 16"/>
            <p:cNvSpPr>
              <a:spLocks noChangeArrowheads="1"/>
            </p:cNvSpPr>
            <p:nvPr userDrawn="1"/>
          </p:nvSpPr>
          <p:spPr bwMode="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4" name="Rectangle 22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3096" name="Rectangle 24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7" name="Rectangle 25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8" name="Rectangle 26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9" name="Rectangle 27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100" name="Picture 28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7164388" y="908050"/>
            <a:ext cx="1979612" cy="3889375"/>
          </a:xfrm>
          <a:prstGeom prst="rect">
            <a:avLst/>
          </a:prstGeom>
          <a:noFill/>
        </p:spPr>
      </p:pic>
      <p:pic>
        <p:nvPicPr>
          <p:cNvPr id="3101" name="Picture 29" descr="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gray">
          <a:xfrm>
            <a:off x="5062538" y="1268413"/>
            <a:ext cx="1795462" cy="2736850"/>
          </a:xfrm>
          <a:prstGeom prst="rect">
            <a:avLst/>
          </a:prstGeom>
          <a:noFill/>
        </p:spPr>
      </p:pic>
      <p:pic>
        <p:nvPicPr>
          <p:cNvPr id="3102" name="Picture 30" descr="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gray">
          <a:xfrm>
            <a:off x="314325" y="692150"/>
            <a:ext cx="1973263" cy="3641725"/>
          </a:xfrm>
          <a:prstGeom prst="rect">
            <a:avLst/>
          </a:prstGeom>
          <a:noFill/>
        </p:spPr>
      </p:pic>
      <p:pic>
        <p:nvPicPr>
          <p:cNvPr id="3103" name="Picture 31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2497138" y="374650"/>
            <a:ext cx="2071687" cy="499903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334000"/>
            <a:ext cx="8686800" cy="863600"/>
          </a:xfrm>
        </p:spPr>
        <p:txBody>
          <a:bodyPr/>
          <a:lstStyle>
            <a:lvl1pPr algn="ctr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159500"/>
            <a:ext cx="6400800" cy="342900"/>
          </a:xfrm>
        </p:spPr>
        <p:txBody>
          <a:bodyPr/>
          <a:lstStyle>
            <a:lvl1pPr marL="0" indent="0" algn="ctr">
              <a:buFontTx/>
              <a:buNone/>
              <a:defRPr sz="18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1676400" cy="24447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629400" y="6477000"/>
            <a:ext cx="1219200" cy="2444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001000" y="6477000"/>
            <a:ext cx="685800" cy="24447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04" name="Text Box 32"/>
          <p:cNvSpPr txBox="1">
            <a:spLocks noChangeArrowheads="1"/>
          </p:cNvSpPr>
          <p:nvPr/>
        </p:nvSpPr>
        <p:spPr bwMode="gray">
          <a:xfrm>
            <a:off x="7847013" y="239713"/>
            <a:ext cx="1196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58763"/>
            <a:ext cx="2057400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58763"/>
            <a:ext cx="6019800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86000" y="0"/>
            <a:ext cx="2287588" cy="6858000"/>
            <a:chOff x="1440" y="0"/>
            <a:chExt cx="1441" cy="3125"/>
          </a:xfrm>
        </p:grpSpPr>
        <p:sp>
          <p:nvSpPr>
            <p:cNvPr id="1032" name="Rectangle 8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lt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575175" y="0"/>
            <a:ext cx="2286000" cy="5137150"/>
            <a:chOff x="2882" y="0"/>
            <a:chExt cx="1440" cy="2341"/>
          </a:xfrm>
        </p:grpSpPr>
        <p:sp>
          <p:nvSpPr>
            <p:cNvPr id="1036" name="Rectangle 12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0"/>
                  </a:schemeClr>
                </a:gs>
                <a:gs pos="5000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Rectangle 14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6858000" y="0"/>
            <a:ext cx="2286000" cy="6831013"/>
            <a:chOff x="4320" y="0"/>
            <a:chExt cx="1440" cy="3113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lt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2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" name="Group 17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1042" name="Rectangle 18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 userDrawn="1"/>
            </p:nvSpPr>
            <p:spPr bwMode="lt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0" y="0"/>
            <a:ext cx="2286000" cy="5135563"/>
            <a:chOff x="0" y="0"/>
            <a:chExt cx="1440" cy="2340"/>
          </a:xfrm>
        </p:grpSpPr>
        <p:sp>
          <p:nvSpPr>
            <p:cNvPr id="1046" name="Rectangle 22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1050" name="Rectangle 26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Rectangle 27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24000"/>
            <a:ext cx="8229600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0" y="176213"/>
            <a:ext cx="7696200" cy="1117600"/>
            <a:chOff x="0" y="111"/>
            <a:chExt cx="4848" cy="768"/>
          </a:xfrm>
        </p:grpSpPr>
        <p:sp>
          <p:nvSpPr>
            <p:cNvPr id="1063" name="Rectangle 39"/>
            <p:cNvSpPr>
              <a:spLocks noChangeArrowheads="1"/>
            </p:cNvSpPr>
            <p:nvPr userDrawn="1"/>
          </p:nvSpPr>
          <p:spPr bwMode="hidden">
            <a:xfrm rot="-5400000">
              <a:off x="2394" y="-1578"/>
              <a:ext cx="60" cy="4848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44"/>
            <p:cNvGrpSpPr>
              <a:grpSpLocks/>
            </p:cNvGrpSpPr>
            <p:nvPr userDrawn="1"/>
          </p:nvGrpSpPr>
          <p:grpSpPr bwMode="auto">
            <a:xfrm>
              <a:off x="0" y="111"/>
              <a:ext cx="4327" cy="768"/>
              <a:chOff x="0" y="111"/>
              <a:chExt cx="4327" cy="768"/>
            </a:xfrm>
          </p:grpSpPr>
          <p:sp>
            <p:nvSpPr>
              <p:cNvPr id="1065" name="Rectangle 41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 userDrawn="1"/>
            </p:nvSpPr>
            <p:spPr bwMode="hidden">
              <a:xfrm rot="-5400000">
                <a:off x="1754" y="-1643"/>
                <a:ext cx="181" cy="369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5000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7" name="Rectangle 43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58763"/>
            <a:ext cx="73152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648061" y="332656"/>
            <a:ext cx="3816424" cy="944562"/>
          </a:xfrm>
        </p:spPr>
        <p:txBody>
          <a:bodyPr/>
          <a:lstStyle/>
          <a:p>
            <a:r>
              <a:rPr lang="uk-UA" i="1" dirty="0" smtClean="0">
                <a:solidFill>
                  <a:schemeClr val="accent2">
                    <a:lumMod val="75000"/>
                  </a:schemeClr>
                </a:solidFill>
              </a:rPr>
              <a:t>Фотофакт</a:t>
            </a: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Картинки по запросу фигуры вращения в архитектур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44" y="1277218"/>
            <a:ext cx="6377258" cy="424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melodiya-liricheskay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61"/>
    </mc:Choice>
    <mc:Fallback>
      <p:transition spd="slow" advTm="14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11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07" y="116632"/>
            <a:ext cx="7227769" cy="48245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1" y="4941168"/>
            <a:ext cx="896448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700" dirty="0" smtClean="0"/>
              <a:t>Дивовижною «водною» скульптурою Вільяма Пая під назвою Харибда є круговий рух води в прозорому акриловому циліндрі, що  утворює повітряний вихор в центрі.</a:t>
            </a:r>
          </a:p>
          <a:p>
            <a:r>
              <a:rPr lang="uk-UA" sz="1700" dirty="0" smtClean="0"/>
              <a:t>Навколо циліндра звели ступені, щоб можна було зазирнути всередину і подивитися на вир зверху.</a:t>
            </a:r>
          </a:p>
          <a:p>
            <a:r>
              <a:rPr lang="uk-UA" sz="1700" dirty="0" smtClean="0"/>
              <a:t>Цю скульптуру завершили у 2000 році спеціально для готелю в графстві Дарем (Великобританія).</a:t>
            </a:r>
            <a:endParaRPr lang="uk-UA" sz="1700" dirty="0"/>
          </a:p>
        </p:txBody>
      </p:sp>
      <p:sp>
        <p:nvSpPr>
          <p:cNvPr id="4" name="TextBox 3"/>
          <p:cNvSpPr txBox="1"/>
          <p:nvPr/>
        </p:nvSpPr>
        <p:spPr>
          <a:xfrm>
            <a:off x="21463" y="260648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 smtClean="0"/>
              <a:t>1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3681568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809"/>
    </mc:Choice>
    <mc:Fallback>
      <p:transition spd="slow" advTm="98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globuss24.ru/web/userfiles/image/doc/hello_html_m5527923d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4721324" cy="62260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580112" y="476672"/>
            <a:ext cx="338437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В одному з районів Праги можна побачити «танцюючий будинок» або «</a:t>
            </a:r>
            <a:r>
              <a:rPr lang="uk-UA" sz="2000" dirty="0" err="1" smtClean="0"/>
              <a:t>Джинджер</a:t>
            </a:r>
            <a:r>
              <a:rPr lang="uk-UA" sz="2000" dirty="0" smtClean="0"/>
              <a:t> і </a:t>
            </a:r>
            <a:r>
              <a:rPr lang="uk-UA" sz="2000" dirty="0" err="1" smtClean="0"/>
              <a:t>Фред</a:t>
            </a:r>
            <a:r>
              <a:rPr lang="uk-UA" sz="2000" dirty="0" smtClean="0"/>
              <a:t>», в конструкції якого присутні циліндричні і конічні поверхні. Ці дві будови нагадують танцюючу пару. Така будівля з точки зору фен-</a:t>
            </a:r>
            <a:r>
              <a:rPr lang="uk-UA" sz="2000" dirty="0" err="1" smtClean="0"/>
              <a:t>шуя</a:t>
            </a:r>
            <a:r>
              <a:rPr lang="uk-UA" sz="2000" dirty="0" smtClean="0"/>
              <a:t> не придатна для житлових приміщень. Тут люди не можуть себе почувати стабільно і впевнено. Такі об'єкти може впливати і на загальний фен-шуй міста, що в результаті призведе до несприятливого впливу міста на людей.</a:t>
            </a:r>
            <a:endParaRPr lang="uk-UA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1463" y="260648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/>
              <a:t>2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313331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292"/>
    </mc:Choice>
    <mc:Fallback>
      <p:transition spd="slow" advTm="1129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штабная оптическая иллюзия земного шара в Париж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5544616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979712" y="4365104"/>
            <a:ext cx="62646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 рамках </a:t>
            </a:r>
            <a:r>
              <a:rPr lang="ru-RU" sz="2000" dirty="0" err="1"/>
              <a:t>безкоштовної</a:t>
            </a:r>
            <a:r>
              <a:rPr lang="ru-RU" sz="2000" dirty="0"/>
              <a:t> "</a:t>
            </a:r>
            <a:r>
              <a:rPr lang="ru-RU" sz="2000" dirty="0" err="1"/>
              <a:t>зеленої</a:t>
            </a:r>
            <a:r>
              <a:rPr lang="ru-RU" sz="2000" dirty="0"/>
              <a:t>" </a:t>
            </a:r>
            <a:r>
              <a:rPr lang="ru-RU" sz="2000" dirty="0" err="1"/>
              <a:t>виставки</a:t>
            </a:r>
            <a:r>
              <a:rPr lang="ru-RU" sz="2000" dirty="0"/>
              <a:t> в </a:t>
            </a:r>
            <a:r>
              <a:rPr lang="ru-RU" sz="2000" dirty="0" err="1"/>
              <a:t>Парижі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smtClean="0"/>
              <a:t>проходив </a:t>
            </a:r>
            <a:r>
              <a:rPr lang="ru-RU" sz="2000" dirty="0"/>
              <a:t>з 24 </a:t>
            </a:r>
            <a:r>
              <a:rPr lang="ru-RU" sz="2000" dirty="0" err="1"/>
              <a:t>червня</a:t>
            </a:r>
            <a:r>
              <a:rPr lang="ru-RU" sz="2000" dirty="0"/>
              <a:t> по 15 </a:t>
            </a:r>
            <a:r>
              <a:rPr lang="ru-RU" sz="2000" dirty="0" err="1"/>
              <a:t>липня</a:t>
            </a:r>
            <a:r>
              <a:rPr lang="ru-RU" sz="2000" dirty="0"/>
              <a:t> 2011 року, перед </a:t>
            </a:r>
            <a:r>
              <a:rPr lang="ru-RU" sz="2000" dirty="0" err="1"/>
              <a:t>будівлею</a:t>
            </a:r>
            <a:r>
              <a:rPr lang="ru-RU" sz="2000" dirty="0"/>
              <a:t> </a:t>
            </a:r>
            <a:r>
              <a:rPr lang="ru-RU" sz="2000" dirty="0" err="1"/>
              <a:t>міської</a:t>
            </a:r>
            <a:r>
              <a:rPr lang="ru-RU" sz="2000" dirty="0"/>
              <a:t> ради, </a:t>
            </a:r>
            <a:r>
              <a:rPr lang="ru-RU" sz="2000" dirty="0" err="1" smtClean="0"/>
              <a:t>була</a:t>
            </a:r>
            <a:r>
              <a:rPr lang="ru-RU" sz="2000" dirty="0" smtClean="0"/>
              <a:t> представлена </a:t>
            </a:r>
            <a:r>
              <a:rPr lang="ru-RU" sz="2000" dirty="0" err="1" smtClean="0"/>
              <a:t>об'ємна</a:t>
            </a:r>
            <a:r>
              <a:rPr lang="ru-RU" sz="2000" dirty="0" smtClean="0"/>
              <a:t> модель </a:t>
            </a:r>
            <a:r>
              <a:rPr lang="ru-RU" sz="2000" dirty="0" err="1" smtClean="0"/>
              <a:t>земної</a:t>
            </a:r>
            <a:r>
              <a:rPr lang="ru-RU" sz="2000" dirty="0" smtClean="0"/>
              <a:t> </a:t>
            </a:r>
            <a:r>
              <a:rPr lang="ru-RU" sz="2000" dirty="0" err="1" smtClean="0"/>
              <a:t>кулі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Автор </a:t>
            </a:r>
            <a:r>
              <a:rPr lang="ru-RU" sz="2000" dirty="0"/>
              <a:t>- художник </a:t>
            </a:r>
            <a:r>
              <a:rPr lang="ru-RU" sz="2000" dirty="0" smtClean="0"/>
              <a:t>Франсуа </a:t>
            </a:r>
            <a:r>
              <a:rPr lang="ru-RU" sz="2000" dirty="0" err="1" smtClean="0"/>
              <a:t>Абелане</a:t>
            </a:r>
            <a:r>
              <a:rPr lang="ru-RU" sz="2000" dirty="0" smtClean="0"/>
              <a:t>.</a:t>
            </a:r>
            <a:endParaRPr lang="uk-UA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1463" y="260648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/>
              <a:t>3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1291940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95"/>
    </mc:Choice>
    <mc:Fallback>
      <p:transition spd="slow" advTm="1059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ект дома шар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5904656" cy="43924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275856" y="4754488"/>
            <a:ext cx="4896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В світі набуває рух «кульові споруди». Людина в таких спорудах відчуває себе в гармонії і затишку. Наприклад</a:t>
            </a:r>
            <a:r>
              <a:rPr lang="uk-UA" sz="2000" dirty="0"/>
              <a:t>, знаменитий «</a:t>
            </a:r>
            <a:r>
              <a:rPr lang="uk-UA" sz="2000" dirty="0" err="1"/>
              <a:t>Екокуб</a:t>
            </a:r>
            <a:r>
              <a:rPr lang="uk-UA" sz="2000" dirty="0"/>
              <a:t>» </a:t>
            </a:r>
            <a:r>
              <a:rPr lang="uk-UA" sz="2000" dirty="0" smtClean="0"/>
              <a:t>Джеймса </a:t>
            </a:r>
            <a:r>
              <a:rPr lang="uk-UA" sz="2000" dirty="0" err="1" smtClean="0"/>
              <a:t>Лоу</a:t>
            </a:r>
            <a:r>
              <a:rPr lang="uk-UA" sz="2000" dirty="0" smtClean="0"/>
              <a:t>, хоча  </a:t>
            </a:r>
            <a:r>
              <a:rPr lang="uk-UA" sz="2000" dirty="0"/>
              <a:t>за формою це </a:t>
            </a:r>
            <a:r>
              <a:rPr lang="uk-UA" sz="2000" dirty="0" err="1" smtClean="0"/>
              <a:t>екокуля</a:t>
            </a:r>
            <a:r>
              <a:rPr lang="uk-UA" sz="2000" dirty="0" smtClean="0"/>
              <a:t>.</a:t>
            </a:r>
            <a:endParaRPr lang="uk-UA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1463" y="260648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 smtClean="0"/>
              <a:t>4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712128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28"/>
    </mc:Choice>
    <mc:Fallback>
      <p:transition spd="slow" advTm="10428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0 самых абсурдных скульптур в мире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60" t="15486" r="21648" b="30479"/>
          <a:stretch/>
        </p:blipFill>
        <p:spPr bwMode="auto">
          <a:xfrm>
            <a:off x="3454299" y="188640"/>
            <a:ext cx="5689701" cy="44644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827584" y="4797152"/>
            <a:ext cx="78427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Мешканці міста Глазго мабуть хочуть отримати титул найкращі дотримувачі правил дорожнього руху. Дорожні конуси у них  є обов’язковою прикрасою архітектури міста. Вони вважають, що так люди постійно пам’ятають про небезпеку дорожнього руху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" t="4082" r="4753" b="8835"/>
          <a:stretch/>
        </p:blipFill>
        <p:spPr>
          <a:xfrm>
            <a:off x="405174" y="179868"/>
            <a:ext cx="3069341" cy="44644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63" y="260648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/>
              <a:t>5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2166093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32"/>
    </mc:Choice>
    <mc:Fallback>
      <p:transition spd="slow" advTm="1053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еркало Неба. Изображение № 17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8835"/>
            <a:ext cx="6336704" cy="41764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07504" y="4435299"/>
            <a:ext cx="85689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Виставка </a:t>
            </a:r>
            <a:r>
              <a:rPr lang="ru-RU" dirty="0" err="1"/>
              <a:t>Аніша</a:t>
            </a:r>
            <a:r>
              <a:rPr lang="ru-RU" dirty="0"/>
              <a:t> </a:t>
            </a:r>
            <a:r>
              <a:rPr lang="ru-RU" dirty="0" err="1"/>
              <a:t>Капура</a:t>
            </a:r>
            <a:r>
              <a:rPr lang="ru-RU" dirty="0"/>
              <a:t> (</a:t>
            </a:r>
            <a:r>
              <a:rPr lang="ru-RU" dirty="0" err="1"/>
              <a:t>Аніш</a:t>
            </a:r>
            <a:r>
              <a:rPr lang="ru-RU" dirty="0"/>
              <a:t> </a:t>
            </a:r>
            <a:r>
              <a:rPr lang="ru-RU" dirty="0" err="1"/>
              <a:t>Капур</a:t>
            </a:r>
            <a:r>
              <a:rPr lang="ru-RU" dirty="0"/>
              <a:t>) в </a:t>
            </a:r>
            <a:r>
              <a:rPr lang="ru-RU" dirty="0" err="1"/>
              <a:t>Кенсінгтон</a:t>
            </a:r>
            <a:r>
              <a:rPr lang="ru-RU" dirty="0"/>
              <a:t> </a:t>
            </a:r>
            <a:r>
              <a:rPr lang="ru-RU" dirty="0" err="1"/>
              <a:t>Гарденс</a:t>
            </a:r>
            <a:r>
              <a:rPr lang="ru-RU" dirty="0"/>
              <a:t> (</a:t>
            </a:r>
            <a:r>
              <a:rPr lang="en-US" dirty="0"/>
              <a:t>Kensington Gardens</a:t>
            </a:r>
            <a:r>
              <a:rPr lang="en-US" dirty="0" smtClean="0"/>
              <a:t>).</a:t>
            </a:r>
            <a:endParaRPr lang="uk-UA" dirty="0" smtClean="0"/>
          </a:p>
          <a:p>
            <a:r>
              <a:rPr lang="ru-RU" dirty="0"/>
              <a:t>«</a:t>
            </a:r>
            <a:r>
              <a:rPr lang="ru-RU" dirty="0" err="1"/>
              <a:t>Антіоб'ект</a:t>
            </a:r>
            <a:r>
              <a:rPr lang="ru-RU" dirty="0"/>
              <a:t>» </a:t>
            </a:r>
            <a:r>
              <a:rPr lang="ru-RU" dirty="0" smtClean="0"/>
              <a:t>.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/>
              <a:t>щось</a:t>
            </a:r>
            <a:r>
              <a:rPr lang="ru-RU" dirty="0"/>
              <a:t>, за формою </a:t>
            </a:r>
            <a:r>
              <a:rPr lang="ru-RU" dirty="0" err="1"/>
              <a:t>нагадує</a:t>
            </a:r>
            <a:r>
              <a:rPr lang="ru-RU" dirty="0"/>
              <a:t> </a:t>
            </a:r>
            <a:r>
              <a:rPr lang="ru-RU" dirty="0" err="1" smtClean="0"/>
              <a:t>величезну</a:t>
            </a:r>
            <a:r>
              <a:rPr lang="ru-RU" dirty="0" smtClean="0"/>
              <a:t> </a:t>
            </a:r>
            <a:r>
              <a:rPr lang="ru-RU" dirty="0" err="1" smtClean="0"/>
              <a:t>дзеркальну</a:t>
            </a:r>
            <a:r>
              <a:rPr lang="ru-RU" dirty="0" smtClean="0"/>
              <a:t> </a:t>
            </a:r>
            <a:r>
              <a:rPr lang="ru-RU" dirty="0" err="1" smtClean="0"/>
              <a:t>краплю</a:t>
            </a:r>
            <a:r>
              <a:rPr lang="ru-RU" dirty="0" smtClean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smtClean="0"/>
              <a:t>зависла </a:t>
            </a:r>
            <a:r>
              <a:rPr lang="ru-RU" dirty="0"/>
              <a:t>у </a:t>
            </a:r>
            <a:r>
              <a:rPr lang="ru-RU" dirty="0" err="1"/>
              <a:t>падінні</a:t>
            </a:r>
            <a:r>
              <a:rPr lang="ru-RU" dirty="0"/>
              <a:t> з </a:t>
            </a:r>
            <a:r>
              <a:rPr lang="ru-RU" dirty="0" smtClean="0"/>
              <a:t>неба. </a:t>
            </a:r>
            <a:r>
              <a:rPr lang="ru-RU" dirty="0" err="1"/>
              <a:t>Незважаючи</a:t>
            </a:r>
            <a:r>
              <a:rPr lang="ru-RU" dirty="0"/>
              <a:t> на свою </a:t>
            </a:r>
            <a:r>
              <a:rPr lang="ru-RU" dirty="0" err="1"/>
              <a:t>сталеву</a:t>
            </a:r>
            <a:r>
              <a:rPr lang="ru-RU" dirty="0"/>
              <a:t> природу і </a:t>
            </a:r>
            <a:r>
              <a:rPr lang="ru-RU" dirty="0" err="1"/>
              <a:t>увігнуту</a:t>
            </a:r>
            <a:r>
              <a:rPr lang="ru-RU" dirty="0"/>
              <a:t> форму конуса з </a:t>
            </a:r>
            <a:r>
              <a:rPr lang="ru-RU" dirty="0" err="1" smtClean="0"/>
              <a:t>гострою</a:t>
            </a:r>
            <a:r>
              <a:rPr lang="ru-RU" dirty="0" smtClean="0"/>
              <a:t> кінцівкою, </a:t>
            </a:r>
            <a:r>
              <a:rPr lang="ru-RU" dirty="0"/>
              <a:t>скульптура </a:t>
            </a:r>
            <a:r>
              <a:rPr lang="ru-RU" dirty="0" err="1"/>
              <a:t>виглядає</a:t>
            </a:r>
            <a:r>
              <a:rPr lang="ru-RU" dirty="0"/>
              <a:t> не </a:t>
            </a:r>
            <a:r>
              <a:rPr lang="ru-RU" dirty="0" err="1"/>
              <a:t>агресивно</a:t>
            </a:r>
            <a:r>
              <a:rPr lang="ru-RU" dirty="0"/>
              <a:t>, </a:t>
            </a:r>
            <a:r>
              <a:rPr lang="ru-RU" dirty="0" err="1"/>
              <a:t>скоріше</a:t>
            </a:r>
            <a:r>
              <a:rPr lang="ru-RU" dirty="0"/>
              <a:t> </a:t>
            </a:r>
            <a:r>
              <a:rPr lang="ru-RU" dirty="0" err="1"/>
              <a:t>навіть</a:t>
            </a:r>
            <a:r>
              <a:rPr lang="ru-RU" dirty="0"/>
              <a:t> </a:t>
            </a:r>
            <a:r>
              <a:rPr lang="ru-RU" dirty="0" err="1"/>
              <a:t>привабливо</a:t>
            </a:r>
            <a:r>
              <a:rPr lang="ru-RU" dirty="0"/>
              <a:t>. </a:t>
            </a:r>
            <a:r>
              <a:rPr lang="ru-RU" dirty="0" err="1"/>
              <a:t>Хочеться</a:t>
            </a:r>
            <a:r>
              <a:rPr lang="ru-RU" dirty="0"/>
              <a:t> </a:t>
            </a:r>
            <a:r>
              <a:rPr lang="ru-RU" dirty="0" err="1"/>
              <a:t>погладити</a:t>
            </a:r>
            <a:r>
              <a:rPr lang="ru-RU" dirty="0"/>
              <a:t> </a:t>
            </a:r>
            <a:r>
              <a:rPr lang="ru-RU" dirty="0" err="1"/>
              <a:t>велике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err="1"/>
              <a:t>тіло</a:t>
            </a:r>
            <a:r>
              <a:rPr lang="ru-RU" dirty="0"/>
              <a:t> </a:t>
            </a:r>
            <a:r>
              <a:rPr lang="ru-RU" dirty="0" err="1"/>
              <a:t>цього</a:t>
            </a:r>
            <a:r>
              <a:rPr lang="ru-RU" dirty="0"/>
              <a:t> </a:t>
            </a:r>
            <a:r>
              <a:rPr lang="ru-RU" dirty="0" err="1"/>
              <a:t>космічного</a:t>
            </a:r>
            <a:r>
              <a:rPr lang="ru-RU" dirty="0"/>
              <a:t> </a:t>
            </a:r>
            <a:r>
              <a:rPr lang="ru-RU" dirty="0" err="1"/>
              <a:t>прибульця</a:t>
            </a:r>
            <a:r>
              <a:rPr lang="ru-RU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996" y="268288"/>
            <a:ext cx="706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/>
              <a:t>6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362326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51"/>
    </mc:Choice>
    <mc:Fallback>
      <p:transition spd="slow" advTm="1085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uk-UA" i="1" dirty="0" smtClean="0">
                <a:solidFill>
                  <a:srgbClr val="C00000"/>
                </a:solidFill>
              </a:rPr>
              <a:t>Відповіді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187624" y="1818679"/>
            <a:ext cx="2386608" cy="92953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/>
              <a:t>+</a:t>
            </a:r>
            <a:endParaRPr lang="ru-RU" sz="6000" dirty="0"/>
          </a:p>
        </p:txBody>
      </p:sp>
      <p:sp>
        <p:nvSpPr>
          <p:cNvPr id="4" name="Овал 3"/>
          <p:cNvSpPr/>
          <p:nvPr/>
        </p:nvSpPr>
        <p:spPr>
          <a:xfrm>
            <a:off x="251520" y="908720"/>
            <a:ext cx="2386608" cy="92953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/>
              <a:t>+</a:t>
            </a:r>
            <a:endParaRPr lang="ru-RU" sz="6000" dirty="0"/>
          </a:p>
        </p:txBody>
      </p:sp>
      <p:sp>
        <p:nvSpPr>
          <p:cNvPr id="5" name="Овал 4"/>
          <p:cNvSpPr/>
          <p:nvPr/>
        </p:nvSpPr>
        <p:spPr>
          <a:xfrm>
            <a:off x="2921496" y="2508316"/>
            <a:ext cx="2386608" cy="9295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/>
              <a:t>-</a:t>
            </a:r>
            <a:endParaRPr lang="ru-RU" sz="6000" dirty="0"/>
          </a:p>
        </p:txBody>
      </p:sp>
      <p:sp>
        <p:nvSpPr>
          <p:cNvPr id="6" name="Овал 5"/>
          <p:cNvSpPr/>
          <p:nvPr/>
        </p:nvSpPr>
        <p:spPr>
          <a:xfrm>
            <a:off x="4191775" y="3313457"/>
            <a:ext cx="2386608" cy="9295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/>
              <a:t>-</a:t>
            </a:r>
            <a:endParaRPr lang="ru-RU" sz="6000" dirty="0"/>
          </a:p>
        </p:txBody>
      </p:sp>
      <p:sp>
        <p:nvSpPr>
          <p:cNvPr id="7" name="Овал 6"/>
          <p:cNvSpPr/>
          <p:nvPr/>
        </p:nvSpPr>
        <p:spPr>
          <a:xfrm>
            <a:off x="5458219" y="4118598"/>
            <a:ext cx="2386608" cy="9295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/>
              <a:t>-</a:t>
            </a:r>
            <a:endParaRPr lang="ru-RU" sz="6000" dirty="0"/>
          </a:p>
        </p:txBody>
      </p:sp>
      <p:sp>
        <p:nvSpPr>
          <p:cNvPr id="9" name="Овал 8"/>
          <p:cNvSpPr/>
          <p:nvPr/>
        </p:nvSpPr>
        <p:spPr>
          <a:xfrm>
            <a:off x="6578383" y="4954571"/>
            <a:ext cx="2386608" cy="92953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/>
              <a:t>+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6163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7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491EA"/>
      </a:accent1>
      <a:accent2>
        <a:srgbClr val="EB943D"/>
      </a:accent2>
      <a:accent3>
        <a:srgbClr val="FFFFFF"/>
      </a:accent3>
      <a:accent4>
        <a:srgbClr val="000000"/>
      </a:accent4>
      <a:accent5>
        <a:srgbClr val="B8C7F3"/>
      </a:accent5>
      <a:accent6>
        <a:srgbClr val="D58636"/>
      </a:accent6>
      <a:hlink>
        <a:srgbClr val="4DBF9C"/>
      </a:hlink>
      <a:folHlink>
        <a:srgbClr val="D0C938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CA304"/>
        </a:accent1>
        <a:accent2>
          <a:srgbClr val="E1595C"/>
        </a:accent2>
        <a:accent3>
          <a:srgbClr val="FFFFFF"/>
        </a:accent3>
        <a:accent4>
          <a:srgbClr val="000000"/>
        </a:accent4>
        <a:accent5>
          <a:srgbClr val="FDCEAA"/>
        </a:accent5>
        <a:accent6>
          <a:srgbClr val="CC5053"/>
        </a:accent6>
        <a:hlink>
          <a:srgbClr val="80E05A"/>
        </a:hlink>
        <a:folHlink>
          <a:srgbClr val="4BA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491EA"/>
        </a:accent1>
        <a:accent2>
          <a:srgbClr val="EB943D"/>
        </a:accent2>
        <a:accent3>
          <a:srgbClr val="FFFFFF"/>
        </a:accent3>
        <a:accent4>
          <a:srgbClr val="000000"/>
        </a:accent4>
        <a:accent5>
          <a:srgbClr val="B8C7F3"/>
        </a:accent5>
        <a:accent6>
          <a:srgbClr val="D58636"/>
        </a:accent6>
        <a:hlink>
          <a:srgbClr val="4DBF9C"/>
        </a:hlink>
        <a:folHlink>
          <a:srgbClr val="D0C9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6D092"/>
        </a:accent1>
        <a:accent2>
          <a:srgbClr val="55B5D3"/>
        </a:accent2>
        <a:accent3>
          <a:srgbClr val="FFFFFF"/>
        </a:accent3>
        <a:accent4>
          <a:srgbClr val="000000"/>
        </a:accent4>
        <a:accent5>
          <a:srgbClr val="C3E4C7"/>
        </a:accent5>
        <a:accent6>
          <a:srgbClr val="4CA4BF"/>
        </a:accent6>
        <a:hlink>
          <a:srgbClr val="C389EF"/>
        </a:hlink>
        <a:folHlink>
          <a:srgbClr val="E5B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2095</TotalTime>
  <Words>321</Words>
  <Application>Microsoft Office PowerPoint</Application>
  <PresentationFormat>Экран (4:3)</PresentationFormat>
  <Paragraphs>24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Times New Roman</vt:lpstr>
      <vt:lpstr>Тема17</vt:lpstr>
      <vt:lpstr>Фотофакт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Відповіді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Наталія Сліпович</cp:lastModifiedBy>
  <cp:revision>176</cp:revision>
  <dcterms:modified xsi:type="dcterms:W3CDTF">2017-04-27T22:10:58Z</dcterms:modified>
</cp:coreProperties>
</file>