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3" r:id="rId1"/>
  </p:sldMasterIdLst>
  <p:notesMasterIdLst>
    <p:notesMasterId r:id="rId10"/>
  </p:notesMasterIdLst>
  <p:sldIdLst>
    <p:sldId id="308" r:id="rId2"/>
    <p:sldId id="309" r:id="rId3"/>
    <p:sldId id="310" r:id="rId4"/>
    <p:sldId id="311" r:id="rId5"/>
    <p:sldId id="312" r:id="rId6"/>
    <p:sldId id="313" r:id="rId7"/>
    <p:sldId id="314" r:id="rId8"/>
    <p:sldId id="31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66"/>
    <a:srgbClr val="006600"/>
    <a:srgbClr val="660033"/>
    <a:srgbClr val="660066"/>
    <a:srgbClr val="800080"/>
    <a:srgbClr val="CC0000"/>
    <a:srgbClr val="FFFF99"/>
    <a:srgbClr val="9966FF"/>
    <a:srgbClr val="33CC33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8" autoAdjust="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62377-8F4B-4E6D-917E-FF4B2AA08E5B}" type="datetimeFigureOut">
              <a:rPr lang="en-US" smtClean="0"/>
              <a:pPr/>
              <a:t>4/28/2017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2D813-C483-4E8F-B5BF-1966D031F0E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Rectangle 17"/>
          <p:cNvSpPr>
            <a:spLocks noChangeArrowheads="1"/>
          </p:cNvSpPr>
          <p:nvPr/>
        </p:nvSpPr>
        <p:spPr bwMode="gray">
          <a:xfrm>
            <a:off x="0" y="6751638"/>
            <a:ext cx="9144000" cy="10636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2286000" y="0"/>
            <a:ext cx="2287588" cy="4960938"/>
            <a:chOff x="1440" y="0"/>
            <a:chExt cx="1441" cy="3125"/>
          </a:xfrm>
        </p:grpSpPr>
        <p:sp>
          <p:nvSpPr>
            <p:cNvPr id="3080" name="Rectangle 8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6" name="Rectangle 14"/>
            <p:cNvSpPr>
              <a:spLocks noChangeArrowheads="1"/>
            </p:cNvSpPr>
            <p:nvPr userDrawn="1"/>
          </p:nvSpPr>
          <p:spPr bwMode="gray">
            <a:xfrm>
              <a:off x="1681" y="0"/>
              <a:ext cx="1053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2">
                    <a:alpha val="7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1" name="Rectangle 19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4575175" y="0"/>
            <a:ext cx="2286000" cy="3716338"/>
            <a:chOff x="2882" y="0"/>
            <a:chExt cx="1440" cy="2341"/>
          </a:xfrm>
        </p:grpSpPr>
        <p:sp>
          <p:nvSpPr>
            <p:cNvPr id="3084" name="Rectangle 12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5" name="Rectangle 13"/>
            <p:cNvSpPr>
              <a:spLocks noChangeArrowheads="1"/>
            </p:cNvSpPr>
            <p:nvPr userDrawn="1"/>
          </p:nvSpPr>
          <p:spPr bwMode="gray">
            <a:xfrm>
              <a:off x="2882" y="0"/>
              <a:ext cx="81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  <a:alpha val="30000"/>
                  </a:schemeClr>
                </a:gs>
                <a:gs pos="5000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2" name="Rectangle 20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5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6858000" y="0"/>
            <a:ext cx="2286000" cy="4941888"/>
            <a:chOff x="4320" y="0"/>
            <a:chExt cx="1440" cy="3113"/>
          </a:xfrm>
        </p:grpSpPr>
        <p:sp>
          <p:nvSpPr>
            <p:cNvPr id="3083" name="Rectangle 11"/>
            <p:cNvSpPr>
              <a:spLocks noChangeArrowheads="1"/>
            </p:cNvSpPr>
            <p:nvPr userDrawn="1"/>
          </p:nvSpPr>
          <p:spPr bwMode="gray">
            <a:xfrm>
              <a:off x="4320" y="0"/>
              <a:ext cx="112" cy="265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  <a:alpha val="0"/>
                  </a:schemeClr>
                </a:gs>
                <a:gs pos="50000">
                  <a:schemeClr val="folHlink">
                    <a:alpha val="70000"/>
                  </a:schemeClr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Group 38"/>
            <p:cNvGrpSpPr>
              <a:grpSpLocks/>
            </p:cNvGrpSpPr>
            <p:nvPr userDrawn="1"/>
          </p:nvGrpSpPr>
          <p:grpSpPr bwMode="auto">
            <a:xfrm>
              <a:off x="4320" y="0"/>
              <a:ext cx="1440" cy="3113"/>
              <a:chOff x="4320" y="0"/>
              <a:chExt cx="1440" cy="3113"/>
            </a:xfrm>
          </p:grpSpPr>
          <p:sp>
            <p:nvSpPr>
              <p:cNvPr id="3081" name="Rectangle 9"/>
              <p:cNvSpPr>
                <a:spLocks noChangeArrowheads="1"/>
              </p:cNvSpPr>
              <p:nvPr userDrawn="1"/>
            </p:nvSpPr>
            <p:spPr bwMode="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7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2" name="Rectangle 10"/>
              <p:cNvSpPr>
                <a:spLocks noChangeArrowheads="1"/>
              </p:cNvSpPr>
              <p:nvPr userDrawn="1"/>
            </p:nvSpPr>
            <p:spPr bwMode="gray">
              <a:xfrm>
                <a:off x="5420" y="0"/>
                <a:ext cx="340" cy="2655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  <a:gs pos="50000">
                    <a:schemeClr val="folHlink">
                      <a:alpha val="7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93" name="Rectangle 21"/>
              <p:cNvSpPr>
                <a:spLocks noChangeArrowheads="1"/>
              </p:cNvSpPr>
              <p:nvPr userDrawn="1"/>
            </p:nvSpPr>
            <p:spPr bwMode="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5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6" name="Group 34"/>
          <p:cNvGrpSpPr>
            <a:grpSpLocks/>
          </p:cNvGrpSpPr>
          <p:nvPr/>
        </p:nvGrpSpPr>
        <p:grpSpPr bwMode="auto">
          <a:xfrm>
            <a:off x="0" y="0"/>
            <a:ext cx="2286000" cy="3714750"/>
            <a:chOff x="0" y="0"/>
            <a:chExt cx="1440" cy="2340"/>
          </a:xfrm>
        </p:grpSpPr>
        <p:sp>
          <p:nvSpPr>
            <p:cNvPr id="3079" name="Rectangle 7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7" name="Rectangle 15"/>
            <p:cNvSpPr>
              <a:spLocks noChangeArrowheads="1"/>
            </p:cNvSpPr>
            <p:nvPr userDrawn="1"/>
          </p:nvSpPr>
          <p:spPr bwMode="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8" name="Rectangle 16"/>
            <p:cNvSpPr>
              <a:spLocks noChangeArrowheads="1"/>
            </p:cNvSpPr>
            <p:nvPr userDrawn="1"/>
          </p:nvSpPr>
          <p:spPr bwMode="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4" name="Rectangle 22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0" y="0"/>
            <a:ext cx="9144000" cy="171450"/>
            <a:chOff x="0" y="0"/>
            <a:chExt cx="5760" cy="108"/>
          </a:xfrm>
        </p:grpSpPr>
        <p:sp>
          <p:nvSpPr>
            <p:cNvPr id="3096" name="Rectangle 24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10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7" name="Rectangle 25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10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8" name="Rectangle 26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10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9" name="Rectangle 27"/>
            <p:cNvSpPr>
              <a:spLocks noChangeArrowheads="1"/>
            </p:cNvSpPr>
            <p:nvPr userDrawn="1"/>
          </p:nvSpPr>
          <p:spPr bwMode="gray">
            <a:xfrm>
              <a:off x="4320" y="0"/>
              <a:ext cx="1440" cy="10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100" name="Picture 28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7164388" y="908050"/>
            <a:ext cx="1979612" cy="3889375"/>
          </a:xfrm>
          <a:prstGeom prst="rect">
            <a:avLst/>
          </a:prstGeom>
          <a:noFill/>
        </p:spPr>
      </p:pic>
      <p:pic>
        <p:nvPicPr>
          <p:cNvPr id="3101" name="Picture 29" descr="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gray">
          <a:xfrm>
            <a:off x="5062538" y="1268413"/>
            <a:ext cx="1795462" cy="2736850"/>
          </a:xfrm>
          <a:prstGeom prst="rect">
            <a:avLst/>
          </a:prstGeom>
          <a:noFill/>
        </p:spPr>
      </p:pic>
      <p:pic>
        <p:nvPicPr>
          <p:cNvPr id="3102" name="Picture 30" descr="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gray">
          <a:xfrm>
            <a:off x="314325" y="692150"/>
            <a:ext cx="1973263" cy="3641725"/>
          </a:xfrm>
          <a:prstGeom prst="rect">
            <a:avLst/>
          </a:prstGeom>
          <a:noFill/>
        </p:spPr>
      </p:pic>
      <p:pic>
        <p:nvPicPr>
          <p:cNvPr id="3103" name="Picture 31" descr="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gray">
          <a:xfrm>
            <a:off x="2497138" y="374650"/>
            <a:ext cx="2071687" cy="499903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5334000"/>
            <a:ext cx="8686800" cy="863600"/>
          </a:xfrm>
        </p:spPr>
        <p:txBody>
          <a:bodyPr/>
          <a:lstStyle>
            <a:lvl1pPr algn="ctr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6159500"/>
            <a:ext cx="6400800" cy="342900"/>
          </a:xfrm>
        </p:spPr>
        <p:txBody>
          <a:bodyPr/>
          <a:lstStyle>
            <a:lvl1pPr marL="0" indent="0" algn="ctr">
              <a:buFontTx/>
              <a:buNone/>
              <a:defRPr sz="1800">
                <a:latin typeface="Times New Roman" pitchFamily="18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1676400" cy="244475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6629400" y="6477000"/>
            <a:ext cx="1219200" cy="2444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001000" y="6477000"/>
            <a:ext cx="685800" cy="244475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104" name="Text Box 32"/>
          <p:cNvSpPr txBox="1">
            <a:spLocks noChangeArrowheads="1"/>
          </p:cNvSpPr>
          <p:nvPr/>
        </p:nvSpPr>
        <p:spPr bwMode="gray">
          <a:xfrm>
            <a:off x="7847013" y="239713"/>
            <a:ext cx="1196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2000">
                <a:solidFill>
                  <a:srgbClr val="FFFFFF"/>
                </a:solidFill>
                <a:latin typeface="Arial Black" pitchFamily="34" charset="0"/>
              </a:rPr>
              <a:t>L/O/G/O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58763"/>
            <a:ext cx="2057400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58763"/>
            <a:ext cx="6019800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524000"/>
            <a:ext cx="4038600" cy="4652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652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524000"/>
            <a:ext cx="8229600" cy="4652963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524000"/>
            <a:ext cx="8229600" cy="4652963"/>
          </a:xfrm>
        </p:spPr>
        <p:txBody>
          <a:bodyPr/>
          <a:lstStyle/>
          <a:p>
            <a:r>
              <a:rPr lang="ru-RU" smtClean="0"/>
              <a:t>Вставка рисунка SmartArt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652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652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286000" y="0"/>
            <a:ext cx="2287588" cy="6858000"/>
            <a:chOff x="1440" y="0"/>
            <a:chExt cx="1441" cy="3125"/>
          </a:xfrm>
        </p:grpSpPr>
        <p:sp>
          <p:nvSpPr>
            <p:cNvPr id="1032" name="Rectangle 8"/>
            <p:cNvSpPr>
              <a:spLocks noChangeArrowheads="1"/>
            </p:cNvSpPr>
            <p:nvPr userDrawn="1"/>
          </p:nvSpPr>
          <p:spPr bwMode="lt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3" name="Rectangle 9"/>
            <p:cNvSpPr>
              <a:spLocks noChangeArrowheads="1"/>
            </p:cNvSpPr>
            <p:nvPr userDrawn="1"/>
          </p:nvSpPr>
          <p:spPr bwMode="ltGray">
            <a:xfrm>
              <a:off x="1681" y="0"/>
              <a:ext cx="1053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0"/>
                  </a:schemeClr>
                </a:gs>
                <a:gs pos="5000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4" name="Rectangle 10"/>
            <p:cNvSpPr>
              <a:spLocks noChangeArrowheads="1"/>
            </p:cNvSpPr>
            <p:nvPr userDrawn="1"/>
          </p:nvSpPr>
          <p:spPr bwMode="lt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4575175" y="0"/>
            <a:ext cx="2286000" cy="5137150"/>
            <a:chOff x="2882" y="0"/>
            <a:chExt cx="1440" cy="2341"/>
          </a:xfrm>
        </p:grpSpPr>
        <p:sp>
          <p:nvSpPr>
            <p:cNvPr id="1036" name="Rectangle 12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7" name="Rectangle 13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81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  <a:alpha val="0"/>
                  </a:schemeClr>
                </a:gs>
                <a:gs pos="5000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8" name="Rectangle 14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6858000" y="0"/>
            <a:ext cx="2286000" cy="6831013"/>
            <a:chOff x="4320" y="0"/>
            <a:chExt cx="1440" cy="3113"/>
          </a:xfrm>
        </p:grpSpPr>
        <p:sp>
          <p:nvSpPr>
            <p:cNvPr id="1040" name="Rectangle 16"/>
            <p:cNvSpPr>
              <a:spLocks noChangeArrowheads="1"/>
            </p:cNvSpPr>
            <p:nvPr userDrawn="1"/>
          </p:nvSpPr>
          <p:spPr bwMode="ltGray">
            <a:xfrm>
              <a:off x="4320" y="0"/>
              <a:ext cx="112" cy="265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  <a:alpha val="0"/>
                  </a:schemeClr>
                </a:gs>
                <a:gs pos="50000">
                  <a:schemeClr val="folHlink">
                    <a:alpha val="20000"/>
                  </a:schemeClr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Group 17"/>
            <p:cNvGrpSpPr>
              <a:grpSpLocks/>
            </p:cNvGrpSpPr>
            <p:nvPr userDrawn="1"/>
          </p:nvGrpSpPr>
          <p:grpSpPr bwMode="auto">
            <a:xfrm>
              <a:off x="4320" y="0"/>
              <a:ext cx="1440" cy="3113"/>
              <a:chOff x="4320" y="0"/>
              <a:chExt cx="1440" cy="3113"/>
            </a:xfrm>
          </p:grpSpPr>
          <p:sp>
            <p:nvSpPr>
              <p:cNvPr id="1042" name="Rectangle 18"/>
              <p:cNvSpPr>
                <a:spLocks noChangeArrowheads="1"/>
              </p:cNvSpPr>
              <p:nvPr userDrawn="1"/>
            </p:nvSpPr>
            <p:spPr bwMode="lt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3" name="Rectangle 19"/>
              <p:cNvSpPr>
                <a:spLocks noChangeArrowheads="1"/>
              </p:cNvSpPr>
              <p:nvPr userDrawn="1"/>
            </p:nvSpPr>
            <p:spPr bwMode="ltGray">
              <a:xfrm>
                <a:off x="5420" y="0"/>
                <a:ext cx="340" cy="2655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  <a:gs pos="5000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4" name="Rectangle 20"/>
              <p:cNvSpPr>
                <a:spLocks noChangeArrowheads="1"/>
              </p:cNvSpPr>
              <p:nvPr userDrawn="1"/>
            </p:nvSpPr>
            <p:spPr bwMode="lt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0" y="0"/>
            <a:ext cx="2286000" cy="5135563"/>
            <a:chOff x="0" y="0"/>
            <a:chExt cx="1440" cy="2340"/>
          </a:xfrm>
        </p:grpSpPr>
        <p:sp>
          <p:nvSpPr>
            <p:cNvPr id="1046" name="Rectangle 22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lt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8" name="Rectangle 24"/>
            <p:cNvSpPr>
              <a:spLocks noChangeArrowheads="1"/>
            </p:cNvSpPr>
            <p:nvPr userDrawn="1"/>
          </p:nvSpPr>
          <p:spPr bwMode="lt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9" name="Rectangle 25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45"/>
          <p:cNvGrpSpPr>
            <a:grpSpLocks/>
          </p:cNvGrpSpPr>
          <p:nvPr/>
        </p:nvGrpSpPr>
        <p:grpSpPr bwMode="auto">
          <a:xfrm>
            <a:off x="0" y="0"/>
            <a:ext cx="9144000" cy="171450"/>
            <a:chOff x="0" y="0"/>
            <a:chExt cx="5760" cy="108"/>
          </a:xfrm>
        </p:grpSpPr>
        <p:sp>
          <p:nvSpPr>
            <p:cNvPr id="1050" name="Rectangle 26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10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1" name="Rectangle 27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10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2" name="Rectangle 28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10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3" name="Rectangle 29"/>
            <p:cNvSpPr>
              <a:spLocks noChangeArrowheads="1"/>
            </p:cNvSpPr>
            <p:nvPr userDrawn="1"/>
          </p:nvSpPr>
          <p:spPr bwMode="gray">
            <a:xfrm>
              <a:off x="4320" y="0"/>
              <a:ext cx="1440" cy="10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524000"/>
            <a:ext cx="8229600" cy="46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46"/>
          <p:cNvGrpSpPr>
            <a:grpSpLocks/>
          </p:cNvGrpSpPr>
          <p:nvPr/>
        </p:nvGrpSpPr>
        <p:grpSpPr bwMode="auto">
          <a:xfrm>
            <a:off x="0" y="176213"/>
            <a:ext cx="7696200" cy="1117600"/>
            <a:chOff x="0" y="111"/>
            <a:chExt cx="4848" cy="768"/>
          </a:xfrm>
        </p:grpSpPr>
        <p:sp>
          <p:nvSpPr>
            <p:cNvPr id="1063" name="Rectangle 39"/>
            <p:cNvSpPr>
              <a:spLocks noChangeArrowheads="1"/>
            </p:cNvSpPr>
            <p:nvPr userDrawn="1"/>
          </p:nvSpPr>
          <p:spPr bwMode="hidden">
            <a:xfrm rot="-5400000">
              <a:off x="2394" y="-1578"/>
              <a:ext cx="60" cy="4848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50000">
                  <a:srgbClr val="FFFFFF">
                    <a:alpha val="35001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" name="Group 44"/>
            <p:cNvGrpSpPr>
              <a:grpSpLocks/>
            </p:cNvGrpSpPr>
            <p:nvPr userDrawn="1"/>
          </p:nvGrpSpPr>
          <p:grpSpPr bwMode="auto">
            <a:xfrm>
              <a:off x="0" y="111"/>
              <a:ext cx="4327" cy="768"/>
              <a:chOff x="0" y="111"/>
              <a:chExt cx="4327" cy="768"/>
            </a:xfrm>
          </p:grpSpPr>
          <p:sp>
            <p:nvSpPr>
              <p:cNvPr id="1065" name="Rectangle 41"/>
              <p:cNvSpPr>
                <a:spLocks noChangeArrowheads="1"/>
              </p:cNvSpPr>
              <p:nvPr userDrawn="1"/>
            </p:nvSpPr>
            <p:spPr bwMode="hidden">
              <a:xfrm rot="-5400000">
                <a:off x="1780" y="-1669"/>
                <a:ext cx="768" cy="432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66" name="Rectangle 42"/>
              <p:cNvSpPr>
                <a:spLocks noChangeArrowheads="1"/>
              </p:cNvSpPr>
              <p:nvPr userDrawn="1"/>
            </p:nvSpPr>
            <p:spPr bwMode="hidden">
              <a:xfrm rot="-5400000">
                <a:off x="1754" y="-1643"/>
                <a:ext cx="181" cy="369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0"/>
                    </a:srgbClr>
                  </a:gs>
                  <a:gs pos="5000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67" name="Rectangle 43"/>
              <p:cNvSpPr>
                <a:spLocks noChangeArrowheads="1"/>
              </p:cNvSpPr>
              <p:nvPr userDrawn="1"/>
            </p:nvSpPr>
            <p:spPr bwMode="hidden">
              <a:xfrm rot="-5400000">
                <a:off x="1780" y="-1669"/>
                <a:ext cx="768" cy="432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58763"/>
            <a:ext cx="731520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71" name="Rectangle 47"/>
          <p:cNvSpPr>
            <a:spLocks noChangeArrowheads="1"/>
          </p:cNvSpPr>
          <p:nvPr/>
        </p:nvSpPr>
        <p:spPr bwMode="gray">
          <a:xfrm>
            <a:off x="0" y="6751638"/>
            <a:ext cx="9144000" cy="10636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073593" y="260648"/>
            <a:ext cx="4618856" cy="944562"/>
          </a:xfrm>
        </p:spPr>
        <p:txBody>
          <a:bodyPr/>
          <a:lstStyle/>
          <a:p>
            <a:r>
              <a:rPr lang="uk-UA" i="1" dirty="0" smtClean="0">
                <a:solidFill>
                  <a:schemeClr val="accent2">
                    <a:lumMod val="75000"/>
                  </a:schemeClr>
                </a:solidFill>
              </a:rPr>
              <a:t>Відеодиктант</a:t>
            </a:r>
            <a:endParaRPr lang="ru-RU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1" name="melodiya-liricheskay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9552" y="5661248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5127" y="249497"/>
            <a:ext cx="691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i="1" dirty="0" smtClean="0"/>
              <a:t>1</a:t>
            </a:r>
            <a:endParaRPr lang="ru-RU" sz="5400" b="1" i="1" dirty="0"/>
          </a:p>
        </p:txBody>
      </p:sp>
      <p:pic>
        <p:nvPicPr>
          <p:cNvPr id="5" name="Picture 2" descr="https://lh6.googleusercontent.com/-Wk0YGdHhpxc/T0y1_88awdI/AAAAAAAAI5I/sUtJcYo9c5I/s1600/cilindr_vraschenie.gif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152" y="1988840"/>
            <a:ext cx="3092359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355976" y="1205210"/>
            <a:ext cx="72008" cy="4971753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s://lh5.googleusercontent.com/-KSm_otIxaW0/T06RUhG0klI/AAAAAAAAI4w/DzBDfDnJfMQ/s1600/razvertka_cilindra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88840"/>
            <a:ext cx="3638550" cy="300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330"/>
    </mc:Choice>
    <mc:Fallback>
      <p:transition spd="slow" advTm="83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11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9"/>
          <p:cNvSpPr txBox="1">
            <a:spLocks/>
          </p:cNvSpPr>
          <p:nvPr/>
        </p:nvSpPr>
        <p:spPr bwMode="gray">
          <a:xfrm>
            <a:off x="4073593" y="260648"/>
            <a:ext cx="4618856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uk-UA" i="1" kern="0" dirty="0" smtClean="0">
                <a:solidFill>
                  <a:schemeClr val="accent2">
                    <a:lumMod val="75000"/>
                  </a:schemeClr>
                </a:solidFill>
              </a:rPr>
              <a:t>Відеодиктант</a:t>
            </a:r>
            <a:endParaRPr lang="ru-RU" i="1" kern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5127" y="249497"/>
            <a:ext cx="691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i="1" dirty="0"/>
              <a:t>2</a:t>
            </a:r>
            <a:endParaRPr lang="ru-RU" sz="5400" b="1" i="1" dirty="0"/>
          </a:p>
        </p:txBody>
      </p:sp>
      <p:pic>
        <p:nvPicPr>
          <p:cNvPr id="2052" name="Picture 4" descr="https://lh4.googleusercontent.com/-hpd3quMjyXM/T0y139a4zLI/AAAAAAAAIoc/wnlfMp38YWQ/s1600/konus_vraschenie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585" y="1524000"/>
            <a:ext cx="3547940" cy="313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704680" y="1172827"/>
            <a:ext cx="72008" cy="4971753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 descr="Картинки по запросу тела вращения анимация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20" y="1566904"/>
            <a:ext cx="4314311" cy="330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44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259"/>
    </mc:Choice>
    <mc:Fallback>
      <p:transition spd="slow" advTm="1225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9"/>
          <p:cNvSpPr txBox="1">
            <a:spLocks/>
          </p:cNvSpPr>
          <p:nvPr/>
        </p:nvSpPr>
        <p:spPr bwMode="gray">
          <a:xfrm>
            <a:off x="4073593" y="260648"/>
            <a:ext cx="4618856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uk-UA" i="1" kern="0" dirty="0" smtClean="0">
                <a:solidFill>
                  <a:schemeClr val="accent2">
                    <a:lumMod val="75000"/>
                  </a:schemeClr>
                </a:solidFill>
              </a:rPr>
              <a:t>Відеодиктант</a:t>
            </a:r>
            <a:endParaRPr lang="ru-RU" i="1" kern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5127" y="249497"/>
            <a:ext cx="691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i="1" dirty="0"/>
              <a:t>3</a:t>
            </a:r>
            <a:endParaRPr lang="ru-RU" sz="5400" b="1" i="1" dirty="0"/>
          </a:p>
        </p:txBody>
      </p:sp>
      <p:pic>
        <p:nvPicPr>
          <p:cNvPr id="3078" name="Picture 6" descr="Похожее изображение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0" y="1556791"/>
            <a:ext cx="4096891" cy="409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4324892" y="1231819"/>
            <a:ext cx="72008" cy="4971753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0" name="Picture 8" descr="Картинки по запросу конус  анимация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61163"/>
            <a:ext cx="3896029" cy="3896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568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359"/>
    </mc:Choice>
    <mc:Fallback>
      <p:transition spd="slow" advTm="10359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9"/>
          <p:cNvSpPr txBox="1">
            <a:spLocks/>
          </p:cNvSpPr>
          <p:nvPr/>
        </p:nvSpPr>
        <p:spPr bwMode="gray">
          <a:xfrm>
            <a:off x="4073593" y="260648"/>
            <a:ext cx="4618856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uk-UA" i="1" kern="0" dirty="0" smtClean="0">
                <a:solidFill>
                  <a:schemeClr val="accent2">
                    <a:lumMod val="75000"/>
                  </a:schemeClr>
                </a:solidFill>
              </a:rPr>
              <a:t>Відеодиктант</a:t>
            </a:r>
            <a:endParaRPr lang="ru-RU" i="1" kern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5127" y="249497"/>
            <a:ext cx="691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i="1" dirty="0" smtClean="0"/>
              <a:t>4</a:t>
            </a:r>
            <a:endParaRPr lang="ru-RU" sz="5400" b="1" i="1" dirty="0"/>
          </a:p>
        </p:txBody>
      </p:sp>
      <p:pic>
        <p:nvPicPr>
          <p:cNvPr id="4098" name="Picture 2" descr="Картинки по запросу объем шар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90480"/>
            <a:ext cx="3046753" cy="175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объем цилиндра через диаметр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62" b="13238"/>
          <a:stretch/>
        </p:blipFill>
        <p:spPr bwMode="auto">
          <a:xfrm>
            <a:off x="5220072" y="1916832"/>
            <a:ext cx="334783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324892" y="1231819"/>
            <a:ext cx="72008" cy="4971753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8437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432"/>
    </mc:Choice>
    <mc:Fallback>
      <p:transition spd="slow" advTm="10432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9"/>
          <p:cNvSpPr txBox="1">
            <a:spLocks/>
          </p:cNvSpPr>
          <p:nvPr/>
        </p:nvSpPr>
        <p:spPr bwMode="gray">
          <a:xfrm>
            <a:off x="4073593" y="260648"/>
            <a:ext cx="4618856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uk-UA" i="1" kern="0" dirty="0" smtClean="0">
                <a:solidFill>
                  <a:schemeClr val="accent2">
                    <a:lumMod val="75000"/>
                  </a:schemeClr>
                </a:solidFill>
              </a:rPr>
              <a:t>Відеодиктант</a:t>
            </a:r>
            <a:endParaRPr lang="ru-RU" i="1" kern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5127" y="249497"/>
            <a:ext cx="691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i="1" dirty="0"/>
              <a:t>5</a:t>
            </a:r>
            <a:endParaRPr lang="ru-RU" sz="5400" b="1" i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324892" y="1231819"/>
            <a:ext cx="72008" cy="4971753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AutoShape 2" descr="Картинки по запросу объем конуса"/>
          <p:cNvSpPr>
            <a:spLocks noChangeAspect="1" noChangeArrowheads="1"/>
          </p:cNvSpPr>
          <p:nvPr/>
        </p:nvSpPr>
        <p:spPr bwMode="auto">
          <a:xfrm>
            <a:off x="611560" y="304261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http://5terka.com/images/atan1011geom/atan1011reshf4-40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5" b="-2716"/>
          <a:stretch/>
        </p:blipFill>
        <p:spPr bwMode="auto">
          <a:xfrm>
            <a:off x="611560" y="2228050"/>
            <a:ext cx="2735413" cy="166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ege-study.ru/wp-content/uploads/2012/08/stereo_VandS_tb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621" t="6193" r="28336" b="67739"/>
          <a:stretch/>
        </p:blipFill>
        <p:spPr bwMode="auto">
          <a:xfrm>
            <a:off x="4592649" y="2150306"/>
            <a:ext cx="4290562" cy="2502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7303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4"/>
    </mc:Choice>
    <mc:Fallback>
      <p:transition spd="slow" advTm="144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9"/>
          <p:cNvSpPr txBox="1">
            <a:spLocks/>
          </p:cNvSpPr>
          <p:nvPr/>
        </p:nvSpPr>
        <p:spPr bwMode="gray">
          <a:xfrm>
            <a:off x="4073593" y="260648"/>
            <a:ext cx="4618856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uk-UA" i="1" kern="0" dirty="0" smtClean="0">
                <a:solidFill>
                  <a:schemeClr val="accent2">
                    <a:lumMod val="75000"/>
                  </a:schemeClr>
                </a:solidFill>
              </a:rPr>
              <a:t>Відеодиктант</a:t>
            </a:r>
            <a:endParaRPr lang="ru-RU" i="1" kern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5127" y="249497"/>
            <a:ext cx="691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i="1" dirty="0" smtClean="0"/>
              <a:t>6</a:t>
            </a:r>
            <a:endParaRPr lang="ru-RU" sz="5400" b="1" i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324892" y="1231819"/>
            <a:ext cx="72008" cy="4971753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AutoShape 2" descr="Картинки по запросу объем конуса"/>
          <p:cNvSpPr>
            <a:spLocks noChangeAspect="1" noChangeArrowheads="1"/>
          </p:cNvSpPr>
          <p:nvPr/>
        </p:nvSpPr>
        <p:spPr bwMode="auto">
          <a:xfrm>
            <a:off x="611560" y="304261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8" name="Picture 8" descr="http://ege-study.ru/wp-content/uploads/2012/08/stereo_VandS_tb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233" t="35425" r="27556" b="47817"/>
          <a:stretch/>
        </p:blipFill>
        <p:spPr bwMode="auto">
          <a:xfrm>
            <a:off x="245105" y="2209052"/>
            <a:ext cx="3988810" cy="143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ege-study.ru/wp-content/uploads/2012/08/stereo_VandS_tb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756" t="72496" r="34886" b="12607"/>
          <a:stretch/>
        </p:blipFill>
        <p:spPr bwMode="auto">
          <a:xfrm>
            <a:off x="5220071" y="2209052"/>
            <a:ext cx="3017007" cy="1724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676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751"/>
    </mc:Choice>
    <mc:Fallback>
      <p:transition spd="slow" advTm="1075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9"/>
          <p:cNvSpPr txBox="1">
            <a:spLocks/>
          </p:cNvSpPr>
          <p:nvPr/>
        </p:nvSpPr>
        <p:spPr bwMode="gray">
          <a:xfrm>
            <a:off x="4073593" y="260648"/>
            <a:ext cx="4618856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uk-UA" i="1" kern="0" dirty="0" smtClean="0">
                <a:solidFill>
                  <a:schemeClr val="accent2">
                    <a:lumMod val="75000"/>
                  </a:schemeClr>
                </a:solidFill>
              </a:rPr>
              <a:t>Відеодиктант</a:t>
            </a:r>
            <a:endParaRPr lang="ru-RU" i="1" kern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5127" y="249497"/>
            <a:ext cx="691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i="1" dirty="0"/>
              <a:t>7</a:t>
            </a:r>
            <a:endParaRPr lang="ru-RU" sz="5400" b="1" i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324892" y="1231819"/>
            <a:ext cx="72008" cy="4971753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AutoShape 2" descr="Картинки по запросу объем конуса"/>
          <p:cNvSpPr>
            <a:spLocks noChangeAspect="1" noChangeArrowheads="1"/>
          </p:cNvSpPr>
          <p:nvPr/>
        </p:nvSpPr>
        <p:spPr bwMode="auto">
          <a:xfrm>
            <a:off x="611560" y="304261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6" name="Picture 2" descr="Картинки по запросу шар сегмент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52" t="22979" r="51086" b="-730"/>
          <a:stretch/>
        </p:blipFill>
        <p:spPr bwMode="auto">
          <a:xfrm>
            <a:off x="916715" y="1412776"/>
            <a:ext cx="3015693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шар сегмент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12" t="14955" r="25528" b="589"/>
          <a:stretch/>
        </p:blipFill>
        <p:spPr bwMode="auto">
          <a:xfrm>
            <a:off x="5220072" y="1412776"/>
            <a:ext cx="2736304" cy="415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812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64"/>
    </mc:Choice>
    <mc:Fallback>
      <p:transition spd="slow" advTm="10964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uk-UA" i="1" dirty="0" smtClean="0">
                <a:solidFill>
                  <a:srgbClr val="C00000"/>
                </a:solidFill>
              </a:rPr>
              <a:t>Відповіді</a:t>
            </a:r>
            <a:endParaRPr lang="ru-RU" i="1" dirty="0">
              <a:solidFill>
                <a:srgbClr val="C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499992" y="1193306"/>
            <a:ext cx="72008" cy="4971753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11560" y="1412776"/>
            <a:ext cx="37444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2400" dirty="0" smtClean="0"/>
              <a:t>Циліндр</a:t>
            </a:r>
          </a:p>
          <a:p>
            <a:pPr marL="342900" indent="-342900">
              <a:buAutoNum type="arabicPeriod"/>
            </a:pPr>
            <a:r>
              <a:rPr lang="uk-UA" sz="2400" dirty="0" smtClean="0"/>
              <a:t>Бічна поверхня конуса</a:t>
            </a:r>
          </a:p>
          <a:p>
            <a:pPr marL="342900" indent="-342900">
              <a:buAutoNum type="arabicPeriod"/>
            </a:pPr>
            <a:r>
              <a:rPr lang="uk-UA" sz="2400" dirty="0" smtClean="0"/>
              <a:t>Осьовий переріз конусу</a:t>
            </a:r>
          </a:p>
          <a:p>
            <a:pPr marL="342900" indent="-342900">
              <a:buAutoNum type="arabicPeriod"/>
            </a:pPr>
            <a:r>
              <a:rPr lang="uk-UA" sz="2400" dirty="0" smtClean="0"/>
              <a:t>Об’єм кулі</a:t>
            </a:r>
          </a:p>
          <a:p>
            <a:pPr marL="342900" indent="-342900">
              <a:buAutoNum type="arabicPeriod"/>
            </a:pPr>
            <a:r>
              <a:rPr lang="uk-UA" sz="2400" dirty="0" smtClean="0"/>
              <a:t>Об’єм конусу</a:t>
            </a:r>
          </a:p>
          <a:p>
            <a:pPr marL="342900" indent="-342900">
              <a:buAutoNum type="arabicPeriod"/>
            </a:pPr>
            <a:r>
              <a:rPr lang="uk-UA" sz="2400" dirty="0" smtClean="0"/>
              <a:t>Площа бічної поверхні конусу</a:t>
            </a:r>
          </a:p>
          <a:p>
            <a:pPr marL="342900" indent="-342900">
              <a:buAutoNum type="arabicPeriod"/>
            </a:pPr>
            <a:r>
              <a:rPr lang="uk-UA" sz="2400" dirty="0" smtClean="0"/>
              <a:t>Кульовий сегмент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004048" y="1412776"/>
            <a:ext cx="37444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uk-UA" sz="2400" dirty="0" smtClean="0"/>
              <a:t>Бічна поверхня циліндра </a:t>
            </a:r>
          </a:p>
          <a:p>
            <a:pPr marL="457200" indent="-457200">
              <a:buAutoNum type="arabicPeriod"/>
            </a:pPr>
            <a:r>
              <a:rPr lang="uk-UA" sz="2400" dirty="0" smtClean="0"/>
              <a:t>Конус</a:t>
            </a:r>
          </a:p>
          <a:p>
            <a:pPr marL="457200" indent="-457200">
              <a:buAutoNum type="arabicPeriod"/>
            </a:pPr>
            <a:r>
              <a:rPr lang="uk-UA" sz="2400" dirty="0" smtClean="0"/>
              <a:t>Переріз конусу</a:t>
            </a:r>
          </a:p>
          <a:p>
            <a:pPr marL="457200" indent="-457200">
              <a:buAutoNum type="arabicPeriod"/>
            </a:pPr>
            <a:r>
              <a:rPr lang="uk-UA" sz="2400" dirty="0" smtClean="0"/>
              <a:t>Об’єм циліндру</a:t>
            </a:r>
          </a:p>
          <a:p>
            <a:pPr marL="457200" indent="-457200">
              <a:buAutoNum type="arabicPeriod"/>
            </a:pPr>
            <a:r>
              <a:rPr lang="uk-UA" sz="2400" dirty="0" smtClean="0"/>
              <a:t>Площа бічної поверхні циліндру</a:t>
            </a:r>
          </a:p>
          <a:p>
            <a:pPr marL="457200" indent="-457200">
              <a:buAutoNum type="arabicPeriod"/>
            </a:pPr>
            <a:r>
              <a:rPr lang="uk-UA" sz="2400" dirty="0" smtClean="0"/>
              <a:t>Площа сфери</a:t>
            </a:r>
          </a:p>
          <a:p>
            <a:pPr marL="457200" indent="-457200">
              <a:buAutoNum type="arabicPeriod"/>
            </a:pPr>
            <a:r>
              <a:rPr lang="uk-UA" sz="2400" dirty="0" smtClean="0"/>
              <a:t>Кульовий сектор </a:t>
            </a:r>
          </a:p>
          <a:p>
            <a:pPr marL="457200" indent="-457200">
              <a:buAutoNum type="arabicPeriod"/>
            </a:pPr>
            <a:endParaRPr lang="uk-UA" sz="2400" dirty="0" smtClean="0"/>
          </a:p>
        </p:txBody>
      </p:sp>
    </p:spTree>
    <p:extLst>
      <p:ext uri="{BB962C8B-B14F-4D97-AF65-F5344CB8AC3E}">
        <p14:creationId xmlns:p14="http://schemas.microsoft.com/office/powerpoint/2010/main" val="196122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63"/>
    </mc:Choice>
    <mc:Fallback>
      <p:transition spd="slow" advTm="10563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7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491EA"/>
      </a:accent1>
      <a:accent2>
        <a:srgbClr val="EB943D"/>
      </a:accent2>
      <a:accent3>
        <a:srgbClr val="FFFFFF"/>
      </a:accent3>
      <a:accent4>
        <a:srgbClr val="000000"/>
      </a:accent4>
      <a:accent5>
        <a:srgbClr val="B8C7F3"/>
      </a:accent5>
      <a:accent6>
        <a:srgbClr val="D58636"/>
      </a:accent6>
      <a:hlink>
        <a:srgbClr val="4DBF9C"/>
      </a:hlink>
      <a:folHlink>
        <a:srgbClr val="D0C938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CA304"/>
        </a:accent1>
        <a:accent2>
          <a:srgbClr val="E1595C"/>
        </a:accent2>
        <a:accent3>
          <a:srgbClr val="FFFFFF"/>
        </a:accent3>
        <a:accent4>
          <a:srgbClr val="000000"/>
        </a:accent4>
        <a:accent5>
          <a:srgbClr val="FDCEAA"/>
        </a:accent5>
        <a:accent6>
          <a:srgbClr val="CC5053"/>
        </a:accent6>
        <a:hlink>
          <a:srgbClr val="80E05A"/>
        </a:hlink>
        <a:folHlink>
          <a:srgbClr val="4BA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491EA"/>
        </a:accent1>
        <a:accent2>
          <a:srgbClr val="EB943D"/>
        </a:accent2>
        <a:accent3>
          <a:srgbClr val="FFFFFF"/>
        </a:accent3>
        <a:accent4>
          <a:srgbClr val="000000"/>
        </a:accent4>
        <a:accent5>
          <a:srgbClr val="B8C7F3"/>
        </a:accent5>
        <a:accent6>
          <a:srgbClr val="D58636"/>
        </a:accent6>
        <a:hlink>
          <a:srgbClr val="4DBF9C"/>
        </a:hlink>
        <a:folHlink>
          <a:srgbClr val="D0C9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6D092"/>
        </a:accent1>
        <a:accent2>
          <a:srgbClr val="55B5D3"/>
        </a:accent2>
        <a:accent3>
          <a:srgbClr val="FFFFFF"/>
        </a:accent3>
        <a:accent4>
          <a:srgbClr val="000000"/>
        </a:accent4>
        <a:accent5>
          <a:srgbClr val="C3E4C7"/>
        </a:accent5>
        <a:accent6>
          <a:srgbClr val="4CA4BF"/>
        </a:accent6>
        <a:hlink>
          <a:srgbClr val="C389EF"/>
        </a:hlink>
        <a:folHlink>
          <a:srgbClr val="E5B6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Тема7</Template>
  <TotalTime>2134</TotalTime>
  <Words>48</Words>
  <Application>Microsoft Office PowerPoint</Application>
  <PresentationFormat>Экран (4:3)</PresentationFormat>
  <Paragraphs>29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Calibri</vt:lpstr>
      <vt:lpstr>Times New Roman</vt:lpstr>
      <vt:lpstr>Тема17</vt:lpstr>
      <vt:lpstr>Відеодиктант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Відповіді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Наталія Сліпович</cp:lastModifiedBy>
  <cp:revision>179</cp:revision>
  <dcterms:modified xsi:type="dcterms:W3CDTF">2017-04-27T21:30:11Z</dcterms:modified>
</cp:coreProperties>
</file>