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94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5194AF"/>
            </a:gs>
            <a:gs pos="100000">
              <a:srgbClr val="5194AF"/>
            </a:gs>
            <a:gs pos="20000">
              <a:srgbClr val="A3C3D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915923-2B2C-41E8-A1A7-19520A6C4080}" type="datetimeFigureOut">
              <a:rPr lang="uk-UA" smtClean="0"/>
              <a:t>01.11.2017</a:t>
            </a:fld>
            <a:endParaRPr lang="uk-U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0CFE5D-7955-4801-85C4-8E4C283302B3}" type="slidenum">
              <a:rPr lang="uk-UA" smtClean="0"/>
              <a:t>‹№›</a:t>
            </a:fld>
            <a:endParaRPr lang="uk-U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image" Target="../media/image6.jpe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image" Target="../media/image13.png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oleObject" Target="../embeddings/oleObject16.bin"/><Relationship Id="rId18" Type="http://schemas.openxmlformats.org/officeDocument/2006/relationships/image" Target="../media/image21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18.wmf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0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17.wmf"/><Relationship Id="rId19" Type="http://schemas.openxmlformats.org/officeDocument/2006/relationships/image" Target="../media/image22.jpg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7.wmf"/><Relationship Id="rId11" Type="http://schemas.openxmlformats.org/officeDocument/2006/relationships/image" Target="../media/image30.jpg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32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29.bin"/><Relationship Id="rId17" Type="http://schemas.openxmlformats.org/officeDocument/2006/relationships/image" Target="../media/image37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1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32.wmf"/><Relationship Id="rId11" Type="http://schemas.openxmlformats.org/officeDocument/2006/relationships/image" Target="../media/image39.jpg"/><Relationship Id="rId5" Type="http://schemas.openxmlformats.org/officeDocument/2006/relationships/oleObject" Target="../embeddings/oleObject26.bin"/><Relationship Id="rId15" Type="http://schemas.openxmlformats.org/officeDocument/2006/relationships/image" Target="../media/image36.wmf"/><Relationship Id="rId10" Type="http://schemas.openxmlformats.org/officeDocument/2006/relationships/image" Target="../media/image34.wmf"/><Relationship Id="rId19" Type="http://schemas.openxmlformats.org/officeDocument/2006/relationships/image" Target="../media/image38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28.bin"/><Relationship Id="rId14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image" Target="../media/image44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1.wmf"/><Relationship Id="rId11" Type="http://schemas.openxmlformats.org/officeDocument/2006/relationships/image" Target="../media/image45.jpeg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43.wmf"/><Relationship Id="rId4" Type="http://schemas.openxmlformats.org/officeDocument/2006/relationships/image" Target="../media/image40.wmf"/><Relationship Id="rId9" Type="http://schemas.openxmlformats.org/officeDocument/2006/relationships/oleObject" Target="../embeddings/oleObject3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36912"/>
            <a:ext cx="8229600" cy="1143000"/>
          </a:xfrm>
        </p:spPr>
        <p:txBody>
          <a:bodyPr/>
          <a:lstStyle/>
          <a:p>
            <a:r>
              <a:rPr lang="uk-UA" dirty="0"/>
              <a:t>Ділення звичайних дробів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020271" y="6093296"/>
            <a:ext cx="2153103" cy="742853"/>
          </a:xfrm>
        </p:spPr>
        <p:txBody>
          <a:bodyPr/>
          <a:lstStyle/>
          <a:p>
            <a:r>
              <a:rPr lang="uk-UA" dirty="0" smtClean="0"/>
              <a:t>6 клас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59491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Пригадай!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/>
              <a:t>   1)Як перевести мішане число в неправильний дріб.</a:t>
            </a:r>
          </a:p>
          <a:p>
            <a:endParaRPr lang="uk-UA" dirty="0"/>
          </a:p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2)Як видалити цілу частину і дробову неправильного дробу.</a:t>
            </a:r>
          </a:p>
          <a:p>
            <a:pPr marL="0" indent="0">
              <a:buNone/>
            </a:pPr>
            <a:r>
              <a:rPr lang="uk-UA" dirty="0" smtClean="0"/>
              <a:t>                        тому, що  45:7=6 (ост. 3) 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3)Як перевести десятковий дріб у звичайний.</a:t>
            </a:r>
          </a:p>
          <a:p>
            <a:pPr marL="0" indent="0">
              <a:buNone/>
            </a:pPr>
            <a:r>
              <a:rPr lang="uk-UA" dirty="0"/>
              <a:t> 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                 </a:t>
            </a:r>
          </a:p>
          <a:p>
            <a:pPr marL="0" indent="0"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0649055"/>
              </p:ext>
            </p:extLst>
          </p:nvPr>
        </p:nvGraphicFramePr>
        <p:xfrm>
          <a:off x="899592" y="2420888"/>
          <a:ext cx="2376264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Формула" r:id="rId3" imgW="1180800" imgH="393480" progId="Equation.3">
                  <p:embed/>
                </p:oleObj>
              </mc:Choice>
              <mc:Fallback>
                <p:oleObj name="Формула" r:id="rId3" imgW="11808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2420888"/>
                        <a:ext cx="2376264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61602"/>
              </p:ext>
            </p:extLst>
          </p:nvPr>
        </p:nvGraphicFramePr>
        <p:xfrm>
          <a:off x="827584" y="4149080"/>
          <a:ext cx="1440160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Формула" r:id="rId5" imgW="571320" imgH="393480" progId="Equation.3">
                  <p:embed/>
                </p:oleObj>
              </mc:Choice>
              <mc:Fallback>
                <p:oleObj name="Формула" r:id="rId5" imgW="571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7584" y="4149080"/>
                        <a:ext cx="1440160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7561137"/>
              </p:ext>
            </p:extLst>
          </p:nvPr>
        </p:nvGraphicFramePr>
        <p:xfrm>
          <a:off x="755576" y="5445224"/>
          <a:ext cx="1872208" cy="753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Формула" r:id="rId7" imgW="787320" imgH="393480" progId="Equation.3">
                  <p:embed/>
                </p:oleObj>
              </mc:Choice>
              <mc:Fallback>
                <p:oleObj name="Формула" r:id="rId7" imgW="787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55576" y="5445224"/>
                        <a:ext cx="1872208" cy="753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819739"/>
              </p:ext>
            </p:extLst>
          </p:nvPr>
        </p:nvGraphicFramePr>
        <p:xfrm>
          <a:off x="5148064" y="5373216"/>
          <a:ext cx="1800200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Формула" r:id="rId9" imgW="990360" imgH="393480" progId="Equation.3">
                  <p:embed/>
                </p:oleObj>
              </mc:Choice>
              <mc:Fallback>
                <p:oleObj name="Формула" r:id="rId9" imgW="9903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148064" y="5373216"/>
                        <a:ext cx="1800200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24945"/>
            <a:ext cx="2696342" cy="2084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6969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Два числа, добуток яких </a:t>
            </a:r>
            <a:r>
              <a:rPr lang="uk-UA" dirty="0" err="1" smtClean="0"/>
              <a:t>дор</a:t>
            </a:r>
            <a:r>
              <a:rPr lang="uk-UA" dirty="0" smtClean="0"/>
              <a:t>. 1 називають </a:t>
            </a:r>
            <a:r>
              <a:rPr lang="uk-UA" dirty="0" err="1" smtClean="0"/>
              <a:t>вза’ємно</a:t>
            </a:r>
            <a:r>
              <a:rPr lang="uk-UA" dirty="0" smtClean="0"/>
              <a:t> оберненими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1)                     Є взаємно оберненими тому, що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2)              Є взаємно оберненими тому, що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3)                Є взаємно оберненими тому, що </a:t>
            </a:r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725831"/>
              </p:ext>
            </p:extLst>
          </p:nvPr>
        </p:nvGraphicFramePr>
        <p:xfrm>
          <a:off x="971600" y="1988840"/>
          <a:ext cx="1512168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" name="Формула" r:id="rId3" imgW="317160" imgH="393480" progId="Equation.3">
                  <p:embed/>
                </p:oleObj>
              </mc:Choice>
              <mc:Fallback>
                <p:oleObj name="Формула" r:id="rId3" imgW="3171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600" y="1988840"/>
                        <a:ext cx="1512168" cy="7200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501226"/>
              </p:ext>
            </p:extLst>
          </p:nvPr>
        </p:nvGraphicFramePr>
        <p:xfrm>
          <a:off x="7452320" y="1916832"/>
          <a:ext cx="1368152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" name="Формула" r:id="rId5" imgW="952200" imgH="393480" progId="Equation.3">
                  <p:embed/>
                </p:oleObj>
              </mc:Choice>
              <mc:Fallback>
                <p:oleObj name="Формула" r:id="rId5" imgW="9522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52320" y="1916832"/>
                        <a:ext cx="1368152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824816"/>
              </p:ext>
            </p:extLst>
          </p:nvPr>
        </p:nvGraphicFramePr>
        <p:xfrm>
          <a:off x="971600" y="2780928"/>
          <a:ext cx="1008112" cy="753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name="Формула" r:id="rId7" imgW="291960" imgH="393480" progId="Equation.3">
                  <p:embed/>
                </p:oleObj>
              </mc:Choice>
              <mc:Fallback>
                <p:oleObj name="Формула" r:id="rId7" imgW="2919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1600" y="2780928"/>
                        <a:ext cx="1008112" cy="753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5556428"/>
              </p:ext>
            </p:extLst>
          </p:nvPr>
        </p:nvGraphicFramePr>
        <p:xfrm>
          <a:off x="7308304" y="2852936"/>
          <a:ext cx="1512168" cy="825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2" name="Формула" r:id="rId9" imgW="952200" imgH="393480" progId="Equation.3">
                  <p:embed/>
                </p:oleObj>
              </mc:Choice>
              <mc:Fallback>
                <p:oleObj name="Формула" r:id="rId9" imgW="9522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308304" y="2852936"/>
                        <a:ext cx="1512168" cy="825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'є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517505"/>
              </p:ext>
            </p:extLst>
          </p:nvPr>
        </p:nvGraphicFramePr>
        <p:xfrm>
          <a:off x="899592" y="3717032"/>
          <a:ext cx="1224136" cy="748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3" name="Формула" r:id="rId11" imgW="419040" imgH="393480" progId="Equation.3">
                  <p:embed/>
                </p:oleObj>
              </mc:Choice>
              <mc:Fallback>
                <p:oleObj name="Формула" r:id="rId11" imgW="4190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9592" y="3717032"/>
                        <a:ext cx="1224136" cy="7488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'є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06183"/>
              </p:ext>
            </p:extLst>
          </p:nvPr>
        </p:nvGraphicFramePr>
        <p:xfrm>
          <a:off x="683568" y="4653136"/>
          <a:ext cx="2664296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4" name="Формула" r:id="rId13" imgW="1536480" imgH="393480" progId="Equation.3">
                  <p:embed/>
                </p:oleObj>
              </mc:Choice>
              <mc:Fallback>
                <p:oleObj name="Формула" r:id="rId13" imgW="15364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3568" y="4653136"/>
                        <a:ext cx="2664296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371975"/>
            <a:ext cx="3240360" cy="1885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5912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Розв’яжіть рівняння.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1916832"/>
            <a:ext cx="8229600" cy="4824536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Ми не можемо розв’язати рівняння бо не знаємо </a:t>
            </a:r>
          </a:p>
          <a:p>
            <a:pPr marL="0" indent="0">
              <a:buNone/>
            </a:pPr>
            <a:r>
              <a:rPr lang="uk-UA" dirty="0" smtClean="0"/>
              <a:t>правила ділення дробів.</a:t>
            </a:r>
          </a:p>
          <a:p>
            <a:pPr marL="0" indent="0">
              <a:buNone/>
            </a:pPr>
            <a:r>
              <a:rPr lang="uk-UA" dirty="0" smtClean="0"/>
              <a:t>Помножимо обидві частини рівняння на       - число,</a:t>
            </a:r>
          </a:p>
          <a:p>
            <a:pPr marL="0" indent="0">
              <a:buNone/>
            </a:pPr>
            <a:r>
              <a:rPr lang="uk-UA" dirty="0" smtClean="0"/>
              <a:t>Обернене до множника        ; </a:t>
            </a:r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7091962"/>
              </p:ext>
            </p:extLst>
          </p:nvPr>
        </p:nvGraphicFramePr>
        <p:xfrm>
          <a:off x="755576" y="1916832"/>
          <a:ext cx="1800200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2" name="Формула" r:id="rId3" imgW="583920" imgH="393480" progId="Equation.3">
                  <p:embed/>
                </p:oleObj>
              </mc:Choice>
              <mc:Fallback>
                <p:oleObj name="Формула" r:id="rId3" imgW="5839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576" y="1916832"/>
                        <a:ext cx="1800200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4852886"/>
              </p:ext>
            </p:extLst>
          </p:nvPr>
        </p:nvGraphicFramePr>
        <p:xfrm>
          <a:off x="3995936" y="1916832"/>
          <a:ext cx="187220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3" name="Формула" r:id="rId5" imgW="558720" imgH="393480" progId="Equation.3">
                  <p:embed/>
                </p:oleObj>
              </mc:Choice>
              <mc:Fallback>
                <p:oleObj name="Формула" r:id="rId5" imgW="5587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95936" y="1916832"/>
                        <a:ext cx="1872208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56316"/>
              </p:ext>
            </p:extLst>
          </p:nvPr>
        </p:nvGraphicFramePr>
        <p:xfrm>
          <a:off x="6588224" y="3645024"/>
          <a:ext cx="355724" cy="89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" name="Формула" r:id="rId7" imgW="139680" imgH="393480" progId="Equation.3">
                  <p:embed/>
                </p:oleObj>
              </mc:Choice>
              <mc:Fallback>
                <p:oleObj name="Формула" r:id="rId7" imgW="1396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88224" y="3645024"/>
                        <a:ext cx="355724" cy="89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1403564"/>
              </p:ext>
            </p:extLst>
          </p:nvPr>
        </p:nvGraphicFramePr>
        <p:xfrm>
          <a:off x="4067944" y="4149080"/>
          <a:ext cx="360040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" name="Формула" r:id="rId9" imgW="139680" imgH="393480" progId="Equation.3">
                  <p:embed/>
                </p:oleObj>
              </mc:Choice>
              <mc:Fallback>
                <p:oleObj name="Формула" r:id="rId9" imgW="1396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67944" y="4149080"/>
                        <a:ext cx="360040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'є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039899"/>
              </p:ext>
            </p:extLst>
          </p:nvPr>
        </p:nvGraphicFramePr>
        <p:xfrm>
          <a:off x="611560" y="4869160"/>
          <a:ext cx="199299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" name="Формула" r:id="rId11" imgW="990360" imgH="393480" progId="Equation.3">
                  <p:embed/>
                </p:oleObj>
              </mc:Choice>
              <mc:Fallback>
                <p:oleObj name="Формула" r:id="rId11" imgW="9903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11560" y="4869160"/>
                        <a:ext cx="1992998" cy="792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'є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603238"/>
              </p:ext>
            </p:extLst>
          </p:nvPr>
        </p:nvGraphicFramePr>
        <p:xfrm>
          <a:off x="539552" y="5733256"/>
          <a:ext cx="2016224" cy="777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" name="Формула" r:id="rId13" imgW="838080" imgH="393480" progId="Equation.3">
                  <p:embed/>
                </p:oleObj>
              </mc:Choice>
              <mc:Fallback>
                <p:oleObj name="Формула" r:id="rId13" imgW="8380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39552" y="5733256"/>
                        <a:ext cx="2016224" cy="777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'є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791033"/>
              </p:ext>
            </p:extLst>
          </p:nvPr>
        </p:nvGraphicFramePr>
        <p:xfrm>
          <a:off x="3563888" y="4869160"/>
          <a:ext cx="1440160" cy="825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" name="Формула" r:id="rId15" imgW="609480" imgH="393480" progId="Equation.3">
                  <p:embed/>
                </p:oleObj>
              </mc:Choice>
              <mc:Fallback>
                <p:oleObj name="Формула" r:id="rId15" imgW="6094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563888" y="4869160"/>
                        <a:ext cx="1440160" cy="825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'є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5381260"/>
              </p:ext>
            </p:extLst>
          </p:nvPr>
        </p:nvGraphicFramePr>
        <p:xfrm>
          <a:off x="3563888" y="5661248"/>
          <a:ext cx="1152128" cy="89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" name="Формула" r:id="rId17" imgW="444240" imgH="393480" progId="Equation.3">
                  <p:embed/>
                </p:oleObj>
              </mc:Choice>
              <mc:Fallback>
                <p:oleObj name="Формула" r:id="rId17" imgW="4442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563888" y="5661248"/>
                        <a:ext cx="1152128" cy="89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643850"/>
            <a:ext cx="2038722" cy="17384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525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Як бачимо, щоб знайти частку                   треба </a:t>
            </a:r>
          </a:p>
          <a:p>
            <a:pPr marL="0" indent="0">
              <a:buNone/>
            </a:pPr>
            <a:r>
              <a:rPr lang="uk-UA" dirty="0" smtClean="0"/>
              <a:t>Знайти добуток                 тобто помножити ділене на </a:t>
            </a:r>
          </a:p>
          <a:p>
            <a:pPr marL="0" indent="0">
              <a:buNone/>
            </a:pPr>
            <a:r>
              <a:rPr lang="uk-UA" dirty="0" smtClean="0"/>
              <a:t>число обернене до дільника.</a:t>
            </a:r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6310832"/>
              </p:ext>
            </p:extLst>
          </p:nvPr>
        </p:nvGraphicFramePr>
        <p:xfrm>
          <a:off x="5292080" y="2132856"/>
          <a:ext cx="1224136" cy="753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Формула" r:id="rId3" imgW="330120" imgH="393480" progId="Equation.3">
                  <p:embed/>
                </p:oleObj>
              </mc:Choice>
              <mc:Fallback>
                <p:oleObj name="Формула" r:id="rId3" imgW="3301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92080" y="2132856"/>
                        <a:ext cx="1224136" cy="753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46173"/>
              </p:ext>
            </p:extLst>
          </p:nvPr>
        </p:nvGraphicFramePr>
        <p:xfrm>
          <a:off x="3059832" y="2780928"/>
          <a:ext cx="1224136" cy="772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Формула" r:id="rId5" imgW="355320" imgH="393480" progId="Equation.3">
                  <p:embed/>
                </p:oleObj>
              </mc:Choice>
              <mc:Fallback>
                <p:oleObj name="Формула" r:id="rId5" imgW="355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59832" y="2780928"/>
                        <a:ext cx="1224136" cy="7729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3829"/>
            <a:ext cx="6264696" cy="27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68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Правило ділення звичайних дробів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Щоб поділити звичайний дріб на звичайний дріб </a:t>
            </a:r>
          </a:p>
          <a:p>
            <a:pPr marL="0" indent="0">
              <a:buNone/>
            </a:pPr>
            <a:r>
              <a:rPr lang="uk-UA" dirty="0" smtClean="0"/>
              <a:t>треба ділене помножити на дріб обернений.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                      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                       1)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2)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3)</a:t>
            </a:r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955234"/>
              </p:ext>
            </p:extLst>
          </p:nvPr>
        </p:nvGraphicFramePr>
        <p:xfrm>
          <a:off x="539552" y="3068960"/>
          <a:ext cx="2088232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Формула" r:id="rId3" imgW="838080" imgH="393480" progId="Equation.3">
                  <p:embed/>
                </p:oleObj>
              </mc:Choice>
              <mc:Fallback>
                <p:oleObj name="Формула" r:id="rId3" imgW="8380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552" y="3068960"/>
                        <a:ext cx="2088232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9384760"/>
              </p:ext>
            </p:extLst>
          </p:nvPr>
        </p:nvGraphicFramePr>
        <p:xfrm>
          <a:off x="3347864" y="3140968"/>
          <a:ext cx="4141262" cy="89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1" name="Формула" r:id="rId5" imgW="1815840" imgH="393480" progId="Equation.3">
                  <p:embed/>
                </p:oleObj>
              </mc:Choice>
              <mc:Fallback>
                <p:oleObj name="Формула" r:id="rId5" imgW="18158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7864" y="3140968"/>
                        <a:ext cx="4141262" cy="89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6300387"/>
              </p:ext>
            </p:extLst>
          </p:nvPr>
        </p:nvGraphicFramePr>
        <p:xfrm>
          <a:off x="971600" y="4149080"/>
          <a:ext cx="4901214" cy="825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2" name="Формула" r:id="rId7" imgW="2336760" imgH="393480" progId="Equation.3">
                  <p:embed/>
                </p:oleObj>
              </mc:Choice>
              <mc:Fallback>
                <p:oleObj name="Формула" r:id="rId7" imgW="23367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1600" y="4149080"/>
                        <a:ext cx="4901214" cy="825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079279"/>
              </p:ext>
            </p:extLst>
          </p:nvPr>
        </p:nvGraphicFramePr>
        <p:xfrm>
          <a:off x="971600" y="5157192"/>
          <a:ext cx="4692406" cy="825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3" name="Формула" r:id="rId9" imgW="1904760" imgH="393480" progId="Equation.3">
                  <p:embed/>
                </p:oleObj>
              </mc:Choice>
              <mc:Fallback>
                <p:oleObj name="Формула" r:id="rId9" imgW="19047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1600" y="5157192"/>
                        <a:ext cx="4692406" cy="825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14908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44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Виконай вправи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1)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2)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3)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4)</a:t>
            </a:r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50688"/>
              </p:ext>
            </p:extLst>
          </p:nvPr>
        </p:nvGraphicFramePr>
        <p:xfrm>
          <a:off x="971600" y="2056132"/>
          <a:ext cx="1125538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4" name="Формула" r:id="rId3" imgW="457200" imgH="393480" progId="Equation.3">
                  <p:embed/>
                </p:oleObj>
              </mc:Choice>
              <mc:Fallback>
                <p:oleObj name="Формула" r:id="rId3" imgW="4572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600" y="2056132"/>
                        <a:ext cx="1125538" cy="969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7384920"/>
              </p:ext>
            </p:extLst>
          </p:nvPr>
        </p:nvGraphicFramePr>
        <p:xfrm>
          <a:off x="971600" y="3011746"/>
          <a:ext cx="1176338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Формула" r:id="rId5" imgW="520560" imgH="393480" progId="Equation.3">
                  <p:embed/>
                </p:oleObj>
              </mc:Choice>
              <mc:Fallback>
                <p:oleObj name="Формула" r:id="rId5" imgW="5205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71600" y="3011746"/>
                        <a:ext cx="1176338" cy="969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917834"/>
              </p:ext>
            </p:extLst>
          </p:nvPr>
        </p:nvGraphicFramePr>
        <p:xfrm>
          <a:off x="1115616" y="4149080"/>
          <a:ext cx="122396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6" name="Формула" r:id="rId7" imgW="583920" imgH="393480" progId="Equation.3">
                  <p:embed/>
                </p:oleObj>
              </mc:Choice>
              <mc:Fallback>
                <p:oleObj name="Формула" r:id="rId7" imgW="5839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15616" y="4149080"/>
                        <a:ext cx="1223963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200381"/>
              </p:ext>
            </p:extLst>
          </p:nvPr>
        </p:nvGraphicFramePr>
        <p:xfrm>
          <a:off x="1043608" y="5157192"/>
          <a:ext cx="1390650" cy="89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7" name="Формула" r:id="rId9" imgW="609480" imgH="393480" progId="Equation.3">
                  <p:embed/>
                </p:oleObj>
              </mc:Choice>
              <mc:Fallback>
                <p:oleObj name="Формула" r:id="rId9" imgW="6094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43608" y="5157192"/>
                        <a:ext cx="1390650" cy="896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044615"/>
            <a:ext cx="2915816" cy="3810000"/>
          </a:xfrm>
          <a:prstGeom prst="rect">
            <a:avLst/>
          </a:prstGeom>
        </p:spPr>
      </p:pic>
      <p:graphicFrame>
        <p:nvGraphicFramePr>
          <p:cNvPr id="9" name="Об'є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2359447"/>
              </p:ext>
            </p:extLst>
          </p:nvPr>
        </p:nvGraphicFramePr>
        <p:xfrm>
          <a:off x="2195736" y="2056695"/>
          <a:ext cx="2846388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8" name="Формула" r:id="rId12" imgW="1155600" imgH="393480" progId="Equation.3">
                  <p:embed/>
                </p:oleObj>
              </mc:Choice>
              <mc:Fallback>
                <p:oleObj name="Формула" r:id="rId12" imgW="1155600" imgH="393480" progId="Equation.3">
                  <p:embed/>
                  <p:pic>
                    <p:nvPicPr>
                      <p:cNvPr id="0" name="Об'є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2056695"/>
                        <a:ext cx="2846388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'є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07952"/>
              </p:ext>
            </p:extLst>
          </p:nvPr>
        </p:nvGraphicFramePr>
        <p:xfrm>
          <a:off x="2195736" y="2981591"/>
          <a:ext cx="3986213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9" name="Формула" r:id="rId14" imgW="1765080" imgH="393480" progId="Equation.3">
                  <p:embed/>
                </p:oleObj>
              </mc:Choice>
              <mc:Fallback>
                <p:oleObj name="Формула" r:id="rId14" imgW="1765080" imgH="393480" progId="Equation.3">
                  <p:embed/>
                  <p:pic>
                    <p:nvPicPr>
                      <p:cNvPr id="0" name="Об'є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2981591"/>
                        <a:ext cx="3986213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'є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579240"/>
              </p:ext>
            </p:extLst>
          </p:nvPr>
        </p:nvGraphicFramePr>
        <p:xfrm>
          <a:off x="2267744" y="4149080"/>
          <a:ext cx="4064877" cy="881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0" name="Формула" r:id="rId16" imgW="1815840" imgH="393480" progId="Equation.3">
                  <p:embed/>
                </p:oleObj>
              </mc:Choice>
              <mc:Fallback>
                <p:oleObj name="Формула" r:id="rId16" imgW="18158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267744" y="4149080"/>
                        <a:ext cx="4064877" cy="8811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'є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5228505"/>
              </p:ext>
            </p:extLst>
          </p:nvPr>
        </p:nvGraphicFramePr>
        <p:xfrm>
          <a:off x="2555776" y="5229200"/>
          <a:ext cx="3456384" cy="8274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1" name="Формула" r:id="rId18" imgW="1473120" imgH="393480" progId="Equation.3">
                  <p:embed/>
                </p:oleObj>
              </mc:Choice>
              <mc:Fallback>
                <p:oleObj name="Формула" r:id="rId18" imgW="14731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555776" y="5229200"/>
                        <a:ext cx="3456384" cy="8274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979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0616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5)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6)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7)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8)</a:t>
            </a:r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2111889"/>
              </p:ext>
            </p:extLst>
          </p:nvPr>
        </p:nvGraphicFramePr>
        <p:xfrm>
          <a:off x="971600" y="1268760"/>
          <a:ext cx="1470025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7" name="Формула" r:id="rId3" imgW="596880" imgH="393480" progId="Equation.3">
                  <p:embed/>
                </p:oleObj>
              </mc:Choice>
              <mc:Fallback>
                <p:oleObj name="Формула" r:id="rId3" imgW="5968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600" y="1268760"/>
                        <a:ext cx="1470025" cy="969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779717"/>
              </p:ext>
            </p:extLst>
          </p:nvPr>
        </p:nvGraphicFramePr>
        <p:xfrm>
          <a:off x="899592" y="2204864"/>
          <a:ext cx="6696744" cy="89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8" name="Формула" r:id="rId5" imgW="2831760" imgH="393480" progId="Equation.3">
                  <p:embed/>
                </p:oleObj>
              </mc:Choice>
              <mc:Fallback>
                <p:oleObj name="Формула" r:id="rId5" imgW="28317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99592" y="2204864"/>
                        <a:ext cx="6696744" cy="89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016584"/>
              </p:ext>
            </p:extLst>
          </p:nvPr>
        </p:nvGraphicFramePr>
        <p:xfrm>
          <a:off x="899592" y="3140968"/>
          <a:ext cx="6429091" cy="89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Формула" r:id="rId7" imgW="2819160" imgH="393480" progId="Equation.3">
                  <p:embed/>
                </p:oleObj>
              </mc:Choice>
              <mc:Fallback>
                <p:oleObj name="Формула" r:id="rId7" imgW="28191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99592" y="3140968"/>
                        <a:ext cx="6429091" cy="89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7504"/>
              </p:ext>
            </p:extLst>
          </p:nvPr>
        </p:nvGraphicFramePr>
        <p:xfrm>
          <a:off x="971599" y="4149080"/>
          <a:ext cx="6366251" cy="825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0" name="Формула" r:id="rId9" imgW="3035160" imgH="393480" progId="Equation.3">
                  <p:embed/>
                </p:oleObj>
              </mc:Choice>
              <mc:Fallback>
                <p:oleObj name="Формула" r:id="rId9" imgW="30351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1599" y="4149080"/>
                        <a:ext cx="6366251" cy="825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538" y="5005708"/>
            <a:ext cx="1912462" cy="1852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9" name="Об'є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042317"/>
              </p:ext>
            </p:extLst>
          </p:nvPr>
        </p:nvGraphicFramePr>
        <p:xfrm>
          <a:off x="2555776" y="1340768"/>
          <a:ext cx="4896545" cy="753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1" name="Формула" r:id="rId12" imgW="2273040" imgH="393480" progId="Equation.3">
                  <p:embed/>
                </p:oleObj>
              </mc:Choice>
              <mc:Fallback>
                <p:oleObj name="Формула" r:id="rId12" imgW="22730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555776" y="1340768"/>
                        <a:ext cx="4896545" cy="753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438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ік">
  <a:themeElements>
    <a:clrScheme name="Поті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і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і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169</Words>
  <Application>Microsoft Office PowerPoint</Application>
  <PresentationFormat>Екран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0" baseType="lpstr">
      <vt:lpstr>Потік</vt:lpstr>
      <vt:lpstr>Формула</vt:lpstr>
      <vt:lpstr>Ділення звичайних дробів</vt:lpstr>
      <vt:lpstr> Пригадай!</vt:lpstr>
      <vt:lpstr>Два числа, добуток яких дор. 1 називають вза’ємно оберненими </vt:lpstr>
      <vt:lpstr>Розв’яжіть рівняння.</vt:lpstr>
      <vt:lpstr>Презентація PowerPoint</vt:lpstr>
      <vt:lpstr>Правило ділення звичайних дробів </vt:lpstr>
      <vt:lpstr>Виконай вправи 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328-Учень</dc:creator>
  <cp:lastModifiedBy>Голуб</cp:lastModifiedBy>
  <cp:revision>15</cp:revision>
  <dcterms:created xsi:type="dcterms:W3CDTF">2017-10-24T11:06:37Z</dcterms:created>
  <dcterms:modified xsi:type="dcterms:W3CDTF">2017-11-01T08:55:16Z</dcterms:modified>
</cp:coreProperties>
</file>