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0" r:id="rId2"/>
    <p:sldId id="297" r:id="rId3"/>
    <p:sldId id="262" r:id="rId4"/>
    <p:sldId id="263" r:id="rId5"/>
    <p:sldId id="292" r:id="rId6"/>
    <p:sldId id="261" r:id="rId7"/>
    <p:sldId id="268" r:id="rId8"/>
    <p:sldId id="274" r:id="rId9"/>
    <p:sldId id="273" r:id="rId10"/>
    <p:sldId id="298" r:id="rId11"/>
    <p:sldId id="276" r:id="rId12"/>
    <p:sldId id="277" r:id="rId13"/>
    <p:sldId id="278" r:id="rId14"/>
    <p:sldId id="275" r:id="rId15"/>
    <p:sldId id="279" r:id="rId16"/>
    <p:sldId id="281" r:id="rId17"/>
    <p:sldId id="280" r:id="rId18"/>
    <p:sldId id="282" r:id="rId19"/>
    <p:sldId id="299" r:id="rId20"/>
    <p:sldId id="294" r:id="rId21"/>
    <p:sldId id="296" r:id="rId22"/>
    <p:sldId id="289" r:id="rId23"/>
    <p:sldId id="300" r:id="rId24"/>
    <p:sldId id="283" r:id="rId25"/>
    <p:sldId id="293" r:id="rId26"/>
    <p:sldId id="291" r:id="rId27"/>
  </p:sldIdLst>
  <p:sldSz cx="9144000" cy="6858000" type="screen4x3"/>
  <p:notesSz cx="6858000" cy="9144000"/>
  <p:custDataLst>
    <p:tags r:id="rId2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3300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2" d="100"/>
          <a:sy n="72" d="100"/>
        </p:scale>
        <p:origin x="-37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AE65903-7F8C-4428-82AE-913631D145EF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1536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7EDEEE6F-9D00-481A-BF28-773C8BE54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F6CF2C3-6460-4E10-A9CB-EFD39AE7E1E7}" type="slidenum">
              <a:rPr lang="ru-RU" sz="1200"/>
              <a:pPr algn="r"/>
              <a:t>4</a:t>
            </a:fld>
            <a:endParaRPr lang="ru-RU" sz="1200"/>
          </a:p>
        </p:txBody>
      </p:sp>
      <p:sp>
        <p:nvSpPr>
          <p:cNvPr id="21506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>
              <a:buFontTx/>
              <a:buAutoNum type="arabicParenR"/>
            </a:pPr>
            <a:r>
              <a:rPr lang="ru-RU" smtClean="0"/>
              <a:t>Чтобы прибавить к числу сумму двух чисел, можно сначала прибавить к этому числу первое слагаемое, а затем к полученной сумме прибавить второе слагаемое.</a:t>
            </a:r>
          </a:p>
          <a:p>
            <a:pPr marL="228600" indent="-228600" eaLnBrk="1" hangingPunct="1">
              <a:buFontTx/>
              <a:buAutoNum type="arabicParenR"/>
            </a:pPr>
            <a:r>
              <a:rPr lang="ru-RU" smtClean="0"/>
              <a:t>Слагаемые в сумме можно как угодно переставлять местами и объединять в группы.</a:t>
            </a:r>
          </a:p>
          <a:p>
            <a:pPr marL="228600" indent="-228600" eaLnBrk="1" hangingPunct="1"/>
            <a:r>
              <a:rPr lang="ru-RU" smtClean="0"/>
              <a:t>3)Для того чтобы из числа вычесть сумму можно сначала вычесть из этого числа первое слагаемое, а потом из полученной разности вычесть второе слагаемое.</a:t>
            </a:r>
          </a:p>
          <a:p>
            <a:pPr marL="228600" indent="-228600" eaLnBrk="1" hangingPunct="1"/>
            <a:r>
              <a:rPr lang="ru-RU" smtClean="0"/>
              <a:t>4)Чтобы из суммы вычесть число можно вычесть его из одного слагаемого, а к полученной разности прибавить второе слагаемое.</a:t>
            </a:r>
          </a:p>
          <a:p>
            <a:pPr marL="228600" indent="-228600"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7198F-529B-4C51-BBBA-185BDAD73E4D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6635E-3A88-4DDD-89AB-4757AAB21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B812B-7703-46A7-88A3-03E4799477C4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E4F39-80B2-4B80-98A1-1282EDE15F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80B3-741C-4728-B01F-38C73702B4E7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8FF4D-BA0A-44B9-B7A3-C44C342D4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C1F8B-1346-4B8A-8620-0F999D32BC69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91A11-025B-4B71-8864-AADA58077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D05D2-95FC-4A72-ABE5-07C841BF44CB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8BAE-7AB9-4891-AD85-9B57BA1F2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24527-C99E-4FC2-9174-4EDF3215A7EB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07486-B239-4CED-88E3-1AAD84BF4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6498D-BCE8-4484-B96B-71FB36A7DB64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1784A-31B0-4BCD-86BD-D3A103BD8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5B96C-0C34-425F-89F9-AD12BED9B9EC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9A147-3BDC-4345-811A-FEC515C58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A1F3B-230E-4C0D-96F8-7239AE7B1124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C210F-C363-4DC3-9136-0351D19ED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4352B-6AE0-4AA1-A7DC-45E805C90E93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1FD83-6BF5-4B4C-A2F4-6B1F58DC1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ECEEC-0B28-42AC-8895-7109E7EA81FA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89C70-896A-445D-B85C-DF91AE6FF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9059-010E-4BB3-9704-6AE6B2B81CD2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D2FE2-0C59-44C9-A559-F79C8ACAE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AD8FE-5265-41B4-9EE7-3065D250E276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91EF1-CC52-4365-80C7-386ECC3BAE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400E74-8DD0-48DC-9F71-2374D69B634D}" type="datetimeFigureOut">
              <a:rPr lang="ru-RU"/>
              <a:pPr>
                <a:defRPr/>
              </a:pPr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2B392F-398A-4A84-8DC6-7E64E9709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gif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svitppt.com.ua/" TargetMode="External"/><Relationship Id="rId2" Type="http://schemas.openxmlformats.org/officeDocument/2006/relationships/hyperlink" Target="NUL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k.wikipedia.org/wiki" TargetMode="External"/><Relationship Id="rId4" Type="http://schemas.openxmlformats.org/officeDocument/2006/relationships/hyperlink" Target="http://slideplayer.com.ua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uk-UA" sz="4000" b="1" smtClean="0">
                <a:solidFill>
                  <a:srgbClr val="0000FF"/>
                </a:solidFill>
                <a:latin typeface="Monotype Corsiva" pitchFamily="66" charset="0"/>
              </a:rPr>
              <a:t>ПОБУДОВА 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uk-UA" sz="4000" b="1" smtClean="0">
                <a:solidFill>
                  <a:srgbClr val="0000FF"/>
                </a:solidFill>
                <a:latin typeface="Monotype Corsiva" pitchFamily="66" charset="0"/>
              </a:rPr>
              <a:t>   СТОВПЧАСТИХ   ТА   КРУГОВИХ 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uk-UA" sz="4000" b="1" smtClean="0">
                <a:solidFill>
                  <a:srgbClr val="0000FF"/>
                </a:solidFill>
                <a:latin typeface="Monotype Corsiva" pitchFamily="66" charset="0"/>
              </a:rPr>
              <a:t>ДІАГРАМ за допомогою </a:t>
            </a:r>
            <a:r>
              <a:rPr lang="uk-UA" b="1" smtClean="0">
                <a:solidFill>
                  <a:srgbClr val="0000FF"/>
                </a:solidFill>
                <a:latin typeface="Monotype Corsiva" pitchFamily="66" charset="0"/>
              </a:rPr>
              <a:t>табличного процесора </a:t>
            </a:r>
            <a:r>
              <a:rPr lang="en-US" b="1" smtClean="0">
                <a:solidFill>
                  <a:srgbClr val="0000FF"/>
                </a:solidFill>
                <a:latin typeface="Monotype Corsiva" pitchFamily="66" charset="0"/>
              </a:rPr>
              <a:t>Microsoft Excel</a:t>
            </a:r>
            <a:r>
              <a:rPr lang="uk-UA" b="1" smtClean="0">
                <a:solidFill>
                  <a:srgbClr val="0000FF"/>
                </a:solidFill>
                <a:latin typeface="Monotype Corsiva" pitchFamily="66" charset="0"/>
              </a:rPr>
              <a:t>  »</a:t>
            </a:r>
            <a:endParaRPr lang="en-US" sz="4000" b="1" smtClean="0">
              <a:solidFill>
                <a:srgbClr val="0000FF"/>
              </a:solidFill>
              <a:latin typeface="Monotype Corsiva" pitchFamily="66" charset="0"/>
            </a:endParaRP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uk-UA" sz="2000" b="1" smtClean="0">
                <a:latin typeface="Times New Roman" pitchFamily="18" charset="0"/>
              </a:rPr>
              <a:t>Підготувала вчитель математики  КЗО СЗШ №114 ДМР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uk-UA" sz="2000" b="1" smtClean="0">
                <a:latin typeface="Times New Roman" pitchFamily="18" charset="0"/>
              </a:rPr>
              <a:t>Миргородська Світлана Іванівна</a:t>
            </a:r>
            <a:endParaRPr lang="ru-RU" sz="2000" b="1" smtClean="0">
              <a:latin typeface="Times New Roman" pitchFamily="18" charset="0"/>
            </a:endParaRP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0" y="762000"/>
            <a:ext cx="682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1400">
                <a:cs typeface="Times New Roman" pitchFamily="18" charset="0"/>
              </a:rPr>
              <a:t> </a:t>
            </a:r>
            <a:endParaRPr lang="uk-UA"/>
          </a:p>
        </p:txBody>
      </p:sp>
      <p:pic>
        <p:nvPicPr>
          <p:cNvPr id="16388" name="Picture 6" descr="Картинки по запросу картинки діагра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476250"/>
            <a:ext cx="28479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Картинки по запросу картинки діагра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404813"/>
            <a:ext cx="28352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algn="l"/>
            <a:r>
              <a:rPr lang="en-US" sz="2400" smtClean="0"/>
              <a:t>                    </a:t>
            </a:r>
            <a:r>
              <a:rPr lang="uk-UA" sz="2400" smtClean="0"/>
              <a:t>Виділимо область внесеної таблиці</a:t>
            </a:r>
            <a:r>
              <a:rPr lang="en-US" sz="2400" smtClean="0"/>
              <a:t>  </a:t>
            </a:r>
            <a:endParaRPr lang="ru-RU" sz="2400" smtClean="0"/>
          </a:p>
        </p:txBody>
      </p:sp>
      <p:pic>
        <p:nvPicPr>
          <p:cNvPr id="30722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2852738"/>
            <a:ext cx="7200900" cy="151288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1403350" y="274638"/>
            <a:ext cx="7283450" cy="1785937"/>
          </a:xfrm>
        </p:spPr>
        <p:txBody>
          <a:bodyPr/>
          <a:lstStyle/>
          <a:p>
            <a:pPr marL="838200" indent="-838200" eaLnBrk="1" hangingPunct="1"/>
            <a:r>
              <a:rPr lang="uk-UA" sz="2000" b="1" smtClean="0"/>
              <a:t>На панелі інструментів натиснути на кнопку </a:t>
            </a:r>
            <a:r>
              <a:rPr lang="uk-UA" sz="2000" b="1" u="sng" smtClean="0"/>
              <a:t>Мастера диаграмм/ тип диаграмм</a:t>
            </a:r>
            <a:r>
              <a:rPr lang="en-US" sz="2000" b="1" u="sng" smtClean="0"/>
              <a:t>                  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en-US" sz="2000" smtClean="0"/>
              <a:t/>
            </a:r>
            <a:br>
              <a:rPr lang="en-US" sz="2000" smtClean="0"/>
            </a:br>
            <a:r>
              <a:rPr lang="uk-UA" sz="2400" b="1" smtClean="0"/>
              <a:t>В типі діаграм</a:t>
            </a:r>
            <a:r>
              <a:rPr lang="en-US" sz="2400" b="1" smtClean="0"/>
              <a:t> </a:t>
            </a:r>
            <a:r>
              <a:rPr lang="uk-UA" sz="2400" b="1" smtClean="0"/>
              <a:t> оберіть тип : </a:t>
            </a:r>
            <a:r>
              <a:rPr lang="uk-UA" sz="2400" b="1" u="sng" smtClean="0"/>
              <a:t>линейчатая</a:t>
            </a:r>
            <a:r>
              <a:rPr lang="uk-UA" sz="2400" b="1" smtClean="0"/>
              <a:t>, натисніть кнопку </a:t>
            </a:r>
            <a:r>
              <a:rPr lang="uk-UA" sz="2400" b="1" u="sng" smtClean="0"/>
              <a:t>Далее</a:t>
            </a:r>
            <a:r>
              <a:rPr lang="uk-UA" sz="2400" b="1" smtClean="0"/>
              <a:t>. </a:t>
            </a:r>
            <a:endParaRPr lang="ru-RU" sz="2400" smtClean="0"/>
          </a:p>
        </p:txBody>
      </p:sp>
      <p:pic>
        <p:nvPicPr>
          <p:cNvPr id="31746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27313" y="2636838"/>
            <a:ext cx="3905250" cy="3744912"/>
          </a:xfrm>
        </p:spPr>
      </p:pic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620713"/>
            <a:ext cx="479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150" cy="1143000"/>
          </a:xfrm>
        </p:spPr>
        <p:txBody>
          <a:bodyPr/>
          <a:lstStyle/>
          <a:p>
            <a:pPr marL="838200" indent="-838200" eaLnBrk="1" hangingPunct="1"/>
            <a:r>
              <a:rPr lang="en-US" sz="2400" b="1" smtClean="0"/>
              <a:t>   </a:t>
            </a:r>
            <a:r>
              <a:rPr lang="uk-UA" sz="2400" b="1" smtClean="0"/>
              <a:t>У діалоговому вікні Мастера диаграмм з’явиться приклад необхідної нам діаграми</a:t>
            </a:r>
            <a:r>
              <a:rPr lang="uk-UA" sz="2400" b="1" u="sng" smtClean="0"/>
              <a:t>,</a:t>
            </a:r>
            <a:r>
              <a:rPr lang="uk-UA" sz="2400" b="1" smtClean="0"/>
              <a:t> оберіть </a:t>
            </a:r>
            <a:r>
              <a:rPr lang="uk-UA" sz="2400" b="1" u="sng" smtClean="0"/>
              <a:t> Ряды в строках</a:t>
            </a:r>
            <a:r>
              <a:rPr lang="uk-UA" sz="2400" b="1" smtClean="0"/>
              <a:t>. Натисніть </a:t>
            </a:r>
            <a:r>
              <a:rPr lang="uk-UA" sz="2400" b="1" u="sng" smtClean="0"/>
              <a:t>Далее.</a:t>
            </a:r>
            <a:r>
              <a:rPr lang="uk-UA" sz="2400" b="1" smtClean="0"/>
              <a:t> </a:t>
            </a:r>
            <a:r>
              <a:rPr lang="uk-UA" sz="2400" smtClean="0"/>
              <a:t> </a:t>
            </a:r>
            <a:endParaRPr lang="ru-RU" sz="2400" smtClean="0"/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484313"/>
            <a:ext cx="60483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400" b="1" smtClean="0"/>
              <a:t>Мастер диаграмм / параметри діаграми:</a:t>
            </a:r>
            <a:br>
              <a:rPr lang="uk-UA" sz="2400" b="1" smtClean="0"/>
            </a:br>
            <a:r>
              <a:rPr lang="uk-UA" sz="2400" b="1" smtClean="0"/>
              <a:t>	Заголовок - ввести назву діаграми</a:t>
            </a:r>
            <a:br>
              <a:rPr lang="uk-UA" sz="2400" b="1" smtClean="0"/>
            </a:br>
            <a:r>
              <a:rPr lang="uk-UA" sz="2400" b="1" smtClean="0"/>
              <a:t>	Подписи данн</a:t>
            </a:r>
            <a:r>
              <a:rPr lang="ru-RU" sz="2400" b="1" smtClean="0"/>
              <a:t>ых</a:t>
            </a:r>
            <a:r>
              <a:rPr lang="uk-UA" sz="2400" b="1" smtClean="0"/>
              <a:t> </a:t>
            </a:r>
            <a:r>
              <a:rPr lang="ru-RU" sz="2400" b="1" smtClean="0"/>
              <a:t>–</a:t>
            </a:r>
            <a:r>
              <a:rPr lang="uk-UA" sz="2400" b="1" smtClean="0"/>
              <a:t> поставити</a:t>
            </a:r>
            <a:r>
              <a:rPr lang="en-US" sz="2400" b="1" smtClean="0"/>
              <a:t> </a:t>
            </a:r>
            <a:r>
              <a:rPr lang="uk-UA" sz="2400" b="1" smtClean="0"/>
              <a:t>Значения</a:t>
            </a:r>
            <a:endParaRPr lang="ru-RU" sz="2400" b="1" smtClean="0"/>
          </a:p>
        </p:txBody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743075"/>
            <a:ext cx="6408737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838200" indent="-838200" eaLnBrk="1" hangingPunct="1"/>
            <a:r>
              <a:rPr lang="en-US" sz="2400" b="1" u="sng" smtClean="0"/>
              <a:t/>
            </a:r>
            <a:br>
              <a:rPr lang="en-US" sz="2400" b="1" u="sng" smtClean="0"/>
            </a:br>
            <a:r>
              <a:rPr lang="uk-UA" sz="2400" b="1" u="sng" smtClean="0"/>
              <a:t>Мастер диаграмм / размещение / поместить диаграмму на листе /имеющимся. Натиснути /готово. </a:t>
            </a:r>
            <a:endParaRPr lang="ru-RU" sz="4000" smtClean="0"/>
          </a:p>
        </p:txBody>
      </p:sp>
      <p:pic>
        <p:nvPicPr>
          <p:cNvPr id="34818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57450" y="2928938"/>
            <a:ext cx="4229100" cy="18669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400" b="1" smtClean="0"/>
              <a:t>Ви повинні отримати наступний результат:</a:t>
            </a:r>
            <a:endParaRPr lang="ru-RU" sz="2400" b="1" smtClean="0"/>
          </a:p>
        </p:txBody>
      </p:sp>
      <p:graphicFrame>
        <p:nvGraphicFramePr>
          <p:cNvPr id="38915" name="Object 3"/>
          <p:cNvGraphicFramePr>
            <a:graphicFrameLocks noChangeAspect="1"/>
          </p:cNvGraphicFramePr>
          <p:nvPr>
            <p:ph idx="1"/>
          </p:nvPr>
        </p:nvGraphicFramePr>
        <p:xfrm>
          <a:off x="1042988" y="1773238"/>
          <a:ext cx="7416800" cy="3352800"/>
        </p:xfrm>
        <a:graphic>
          <a:graphicData uri="http://schemas.openxmlformats.org/presentationml/2006/ole">
            <p:oleObj spid="_x0000_s38915" name="Диаграмма" r:id="rId3" imgW="4667354" imgH="2381162" progId="Excel.Chart.8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1331913" y="260350"/>
            <a:ext cx="8229600" cy="720725"/>
          </a:xfrm>
        </p:spPr>
        <p:txBody>
          <a:bodyPr/>
          <a:lstStyle/>
          <a:p>
            <a:pPr eaLnBrk="1" hangingPunct="1"/>
            <a:r>
              <a:rPr lang="uk-UA" sz="2400" b="1" i="1" smtClean="0">
                <a:solidFill>
                  <a:srgbClr val="0000FF"/>
                </a:solidFill>
              </a:rPr>
              <a:t>Алгоритм побудови кругової діаграми:</a:t>
            </a:r>
            <a:endParaRPr lang="ru-RU" sz="2400" b="1" i="1" smtClean="0">
              <a:solidFill>
                <a:srgbClr val="0000FF"/>
              </a:solidFill>
            </a:endParaRPr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>
          <a:xfrm>
            <a:off x="457200" y="908050"/>
            <a:ext cx="8362950" cy="594995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1.   Завантажити табличний процесор </a:t>
            </a:r>
            <a:r>
              <a:rPr lang="en-US" sz="1800" b="1" smtClean="0"/>
              <a:t>Microsoft Excel</a:t>
            </a:r>
            <a:r>
              <a:rPr lang="uk-UA" sz="1800" b="1" smtClean="0"/>
              <a:t>: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       Пуск/Програми/</a:t>
            </a:r>
            <a:endParaRPr lang="uk-UA" sz="180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2.  Уважно прочитати умову задачі.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3.   Побудуйте таблицю,що відображає відсотковий склад населення</a:t>
            </a:r>
            <a:r>
              <a:rPr lang="ru-RU" smtClean="0"/>
              <a:t>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4.    За даними таблиці побудувати кругову діаграму.  Для цього :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     1 )За допомогою курсору виділити область таблиці – </a:t>
            </a:r>
            <a:r>
              <a:rPr lang="uk-UA" sz="1800" b="1" smtClean="0">
                <a:solidFill>
                  <a:srgbClr val="0000FF"/>
                </a:solidFill>
              </a:rPr>
              <a:t>діапазон      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>
                <a:solidFill>
                  <a:srgbClr val="0000FF"/>
                </a:solidFill>
              </a:rPr>
              <a:t>        комірок.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       2)  На панелі інструментів натиснути на кнопку </a:t>
            </a:r>
            <a:r>
              <a:rPr lang="uk-UA" sz="1800" b="1" u="sng" smtClean="0">
                <a:solidFill>
                  <a:srgbClr val="0000FF"/>
                </a:solidFill>
              </a:rPr>
              <a:t>Мастера диаграмм/   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>
                <a:solidFill>
                  <a:srgbClr val="0000FF"/>
                </a:solidFill>
              </a:rPr>
              <a:t>         тип диаграмм</a:t>
            </a:r>
            <a:r>
              <a:rPr lang="ru-RU" sz="1800" smtClean="0">
                <a:solidFill>
                  <a:srgbClr val="0000FF"/>
                </a:solidFill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        3) в типі диаграмм оберіть тип : </a:t>
            </a:r>
            <a:r>
              <a:rPr lang="uk-UA" sz="1800" b="1" smtClean="0">
                <a:solidFill>
                  <a:srgbClr val="0000FF"/>
                </a:solidFill>
              </a:rPr>
              <a:t>Круговая</a:t>
            </a:r>
            <a:r>
              <a:rPr lang="uk-UA" sz="1800" b="1" smtClean="0"/>
              <a:t>, натисніть кнопку </a:t>
            </a:r>
            <a:r>
              <a:rPr lang="uk-UA" sz="1800" b="1" u="sng" smtClean="0">
                <a:solidFill>
                  <a:srgbClr val="0000FF"/>
                </a:solidFill>
              </a:rPr>
              <a:t>Далее</a:t>
            </a:r>
            <a:r>
              <a:rPr lang="uk-UA" sz="1800" b="1" smtClean="0">
                <a:solidFill>
                  <a:srgbClr val="0000FF"/>
                </a:solidFill>
              </a:rPr>
              <a:t>.</a:t>
            </a:r>
            <a:r>
              <a:rPr lang="uk-UA" sz="1800" b="1" smtClean="0"/>
              <a:t>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5.   У діалоговому вікні Мастера диаграмм з’явиться приклад необхідної     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       нам діаграми</a:t>
            </a:r>
            <a:r>
              <a:rPr lang="uk-UA" sz="1800" b="1" u="sng" smtClean="0"/>
              <a:t>,</a:t>
            </a:r>
            <a:r>
              <a:rPr lang="uk-UA" sz="1800" b="1" smtClean="0"/>
              <a:t> оберіть </a:t>
            </a:r>
            <a:r>
              <a:rPr lang="uk-UA" sz="1800" b="1" u="sng" smtClean="0"/>
              <a:t> </a:t>
            </a:r>
            <a:r>
              <a:rPr lang="uk-UA" sz="1800" b="1" u="sng" smtClean="0">
                <a:solidFill>
                  <a:srgbClr val="0000FF"/>
                </a:solidFill>
              </a:rPr>
              <a:t>Ряды в строках</a:t>
            </a:r>
            <a:r>
              <a:rPr lang="uk-UA" sz="1800" b="1" smtClean="0"/>
              <a:t>. Натисніть </a:t>
            </a:r>
            <a:r>
              <a:rPr lang="uk-UA" sz="1800" b="1" u="sng" smtClean="0">
                <a:solidFill>
                  <a:srgbClr val="0000FF"/>
                </a:solidFill>
              </a:rPr>
              <a:t>Далее</a:t>
            </a:r>
            <a:r>
              <a:rPr lang="ru-RU" sz="1800" b="1" smtClean="0">
                <a:solidFill>
                  <a:srgbClr val="0000FF"/>
                </a:solidFill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6.   Мастер диаграмм / параметри діаграми: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	Заголовок - ввести назву </a:t>
            </a:r>
            <a:r>
              <a:rPr lang="uk-UA" sz="1800" b="1" smtClean="0">
                <a:solidFill>
                  <a:srgbClr val="0000FF"/>
                </a:solidFill>
              </a:rPr>
              <a:t>діаграми”Статевий склад населення України”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	Подписи данн</a:t>
            </a:r>
            <a:r>
              <a:rPr lang="ru-RU" sz="1800" b="1" smtClean="0"/>
              <a:t>ых</a:t>
            </a:r>
            <a:r>
              <a:rPr lang="uk-UA" sz="1800" b="1" smtClean="0"/>
              <a:t> </a:t>
            </a:r>
            <a:r>
              <a:rPr lang="ru-RU" sz="1800" b="1" smtClean="0"/>
              <a:t>–</a:t>
            </a:r>
            <a:r>
              <a:rPr lang="uk-UA" sz="1800" b="1" smtClean="0"/>
              <a:t> поставити назви </a:t>
            </a:r>
            <a:r>
              <a:rPr lang="uk-UA" sz="1800" b="1" smtClean="0">
                <a:solidFill>
                  <a:srgbClr val="0000FF"/>
                </a:solidFill>
              </a:rPr>
              <a:t>Стать</a:t>
            </a:r>
            <a:r>
              <a:rPr lang="uk-UA" sz="1800" b="1" smtClean="0"/>
              <a:t>   та </a:t>
            </a:r>
            <a:r>
              <a:rPr lang="uk-UA" sz="1800" b="1" smtClean="0">
                <a:solidFill>
                  <a:srgbClr val="0000FF"/>
                </a:solidFill>
              </a:rPr>
              <a:t>%</a:t>
            </a:r>
            <a:r>
              <a:rPr lang="uk-UA" sz="1800" b="1" smtClean="0"/>
              <a:t>  .Натиснути </a:t>
            </a:r>
            <a:r>
              <a:rPr lang="uk-UA" sz="1800" b="1" smtClean="0">
                <a:solidFill>
                  <a:srgbClr val="0000FF"/>
                </a:solidFill>
              </a:rPr>
              <a:t>Далее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2000" b="1" u="sng" smtClean="0"/>
              <a:t>7</a:t>
            </a:r>
            <a:r>
              <a:rPr lang="uk-UA" sz="1800" b="1" u="sng" smtClean="0"/>
              <a:t>. Мастер диаграмм / размещение / поместить диаграмму на листе /</a:t>
            </a:r>
            <a:r>
              <a:rPr lang="uk-UA" sz="1800" b="1" u="sng" smtClean="0">
                <a:solidFill>
                  <a:srgbClr val="0000FF"/>
                </a:solidFill>
              </a:rPr>
              <a:t>имеющемся</a:t>
            </a:r>
            <a:r>
              <a:rPr lang="uk-UA" sz="1800" b="1" u="sng" smtClean="0"/>
              <a:t>. Натиснути /Г</a:t>
            </a:r>
            <a:r>
              <a:rPr lang="uk-UA" sz="1800" b="1" u="sng" smtClean="0">
                <a:solidFill>
                  <a:srgbClr val="0000FF"/>
                </a:solidFill>
              </a:rPr>
              <a:t>отово</a:t>
            </a:r>
            <a:r>
              <a:rPr lang="ru-RU" sz="1800" smtClean="0">
                <a:solidFill>
                  <a:srgbClr val="0000FF"/>
                </a:solidFill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uk-UA" sz="1800" b="1" smtClean="0"/>
              <a:t>8. Ви отримаєте результат:</a:t>
            </a:r>
            <a:endParaRPr lang="ru-RU" sz="1800" b="1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1042988" y="274638"/>
            <a:ext cx="7643812" cy="1143000"/>
          </a:xfrm>
        </p:spPr>
        <p:txBody>
          <a:bodyPr/>
          <a:lstStyle/>
          <a:p>
            <a:pPr eaLnBrk="1" hangingPunct="1"/>
            <a:r>
              <a:rPr lang="en-US" sz="2000" b="1" i="1" smtClean="0">
                <a:solidFill>
                  <a:srgbClr val="0000FF"/>
                </a:solidFill>
              </a:rPr>
              <a:t> </a:t>
            </a:r>
            <a:r>
              <a:rPr lang="uk-UA" sz="2000" b="1" i="1" smtClean="0">
                <a:solidFill>
                  <a:srgbClr val="0000FF"/>
                </a:solidFill>
              </a:rPr>
              <a:t>За таким же алгоритмом</a:t>
            </a:r>
            <a:r>
              <a:rPr lang="uk-UA" sz="4000" b="1" i="1" smtClean="0">
                <a:solidFill>
                  <a:srgbClr val="0000FF"/>
                </a:solidFill>
              </a:rPr>
              <a:t> </a:t>
            </a:r>
            <a:r>
              <a:rPr lang="uk-UA" sz="2000" b="1" i="1" smtClean="0">
                <a:solidFill>
                  <a:srgbClr val="0000FF"/>
                </a:solidFill>
              </a:rPr>
              <a:t>необхідно створити кругову діаграму  відсоткового складу населення України за статтю</a:t>
            </a:r>
            <a:br>
              <a:rPr lang="uk-UA" sz="2000" b="1" i="1" smtClean="0">
                <a:solidFill>
                  <a:srgbClr val="0000FF"/>
                </a:solidFill>
              </a:rPr>
            </a:br>
            <a:r>
              <a:rPr lang="uk-UA" sz="2000" b="1" i="1" smtClean="0">
                <a:solidFill>
                  <a:srgbClr val="0000FF"/>
                </a:solidFill>
              </a:rPr>
              <a:t>(за даними на 01.09.2017р)</a:t>
            </a:r>
            <a:endParaRPr lang="ru-RU" sz="4000" b="1" i="1" smtClean="0">
              <a:solidFill>
                <a:srgbClr val="0000FF"/>
              </a:solidFill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400" smtClean="0"/>
              <a:t>        Згідно статистичних даних на 01.09.2017 року в Україні     </a:t>
            </a:r>
          </a:p>
          <a:p>
            <a:pPr eaLnBrk="1" hangingPunct="1">
              <a:buFont typeface="Arial" charset="0"/>
              <a:buNone/>
            </a:pPr>
            <a:r>
              <a:rPr lang="uk-UA" sz="2400" smtClean="0"/>
              <a:t>       зареєстровано 42 275 282 особи. За статтю вони  </a:t>
            </a:r>
          </a:p>
          <a:p>
            <a:pPr eaLnBrk="1" hangingPunct="1">
              <a:buFont typeface="Arial" charset="0"/>
              <a:buNone/>
            </a:pPr>
            <a:r>
              <a:rPr lang="uk-UA" sz="2400" smtClean="0"/>
              <a:t>        поділяються:</a:t>
            </a:r>
          </a:p>
          <a:p>
            <a:pPr eaLnBrk="1" hangingPunct="1"/>
            <a:endParaRPr lang="ru-RU" sz="2400" smtClean="0"/>
          </a:p>
        </p:txBody>
      </p:sp>
      <p:graphicFrame>
        <p:nvGraphicFramePr>
          <p:cNvPr id="39940" name="Group 4"/>
          <p:cNvGraphicFramePr>
            <a:graphicFrameLocks noGrp="1"/>
          </p:cNvGraphicFramePr>
          <p:nvPr/>
        </p:nvGraphicFramePr>
        <p:xfrm>
          <a:off x="1524000" y="2997200"/>
          <a:ext cx="6096000" cy="274955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uk-UA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СТАТЬ</a:t>
                      </a: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uk-UA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чоловіки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46,2%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4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жінки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53,8%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3600" u="sng" smtClean="0">
                <a:solidFill>
                  <a:srgbClr val="FF0000"/>
                </a:solidFill>
              </a:rPr>
              <a:t>Ви отримали діаграму:</a:t>
            </a:r>
            <a:endParaRPr lang="ru-RU" sz="3600" u="sng" smtClean="0">
              <a:solidFill>
                <a:srgbClr val="FF0000"/>
              </a:solidFill>
            </a:endParaRPr>
          </a:p>
        </p:txBody>
      </p:sp>
      <p:graphicFrame>
        <p:nvGraphicFramePr>
          <p:cNvPr id="41987" name="Object 3"/>
          <p:cNvGraphicFramePr>
            <a:graphicFrameLocks noChangeAspect="1"/>
          </p:cNvGraphicFramePr>
          <p:nvPr>
            <p:ph idx="1"/>
          </p:nvPr>
        </p:nvGraphicFramePr>
        <p:xfrm>
          <a:off x="2195513" y="1700213"/>
          <a:ext cx="5976937" cy="3529012"/>
        </p:xfrm>
        <a:graphic>
          <a:graphicData uri="http://schemas.openxmlformats.org/presentationml/2006/ole">
            <p:oleObj spid="_x0000_s41987" name="Диаграмма" r:id="rId3" imgW="4543381" imgH="2495638" progId="Excel.Chart.8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3"/>
          <p:cNvSpPr>
            <a:spLocks noGrp="1"/>
          </p:cNvSpPr>
          <p:nvPr>
            <p:ph type="body" idx="1"/>
          </p:nvPr>
        </p:nvSpPr>
        <p:spPr>
          <a:xfrm>
            <a:off x="1403350" y="1600200"/>
            <a:ext cx="6840538" cy="4525963"/>
          </a:xfrm>
        </p:spPr>
        <p:txBody>
          <a:bodyPr/>
          <a:lstStyle/>
          <a:p>
            <a:endParaRPr lang="uk-UA" smtClean="0"/>
          </a:p>
          <a:p>
            <a:endParaRPr lang="uk-UA" smtClean="0"/>
          </a:p>
          <a:p>
            <a:r>
              <a:rPr lang="uk-UA" smtClean="0"/>
              <a:t>РОЗШИРИМО СВОЇ ВМІННЯ </a:t>
            </a:r>
          </a:p>
          <a:p>
            <a:pPr>
              <a:buFont typeface="Arial" charset="0"/>
              <a:buNone/>
            </a:pPr>
            <a:r>
              <a:rPr lang="uk-UA" smtClean="0"/>
              <a:t>       ЧИТАТИ ДІАГРАМИ</a:t>
            </a:r>
            <a:endParaRPr lang="ru-RU" smtClean="0"/>
          </a:p>
        </p:txBody>
      </p:sp>
      <p:pic>
        <p:nvPicPr>
          <p:cNvPr id="43010" name="Picture 3" descr="Картинки по запросу картинки діаграм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908050"/>
            <a:ext cx="2511425" cy="151288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sz="2400" smtClean="0"/>
              <a:t>                 Повідомлення теми та мети уроку</a:t>
            </a:r>
            <a:endParaRPr lang="ru-RU" sz="2400" smtClean="0"/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b="1" i="1" smtClean="0">
                <a:solidFill>
                  <a:srgbClr val="FF00FF"/>
                </a:solidFill>
              </a:rPr>
              <a:t>            Побудова стовпчастих та кругових                   </a:t>
            </a:r>
          </a:p>
          <a:p>
            <a:pPr>
              <a:buFont typeface="Arial" charset="0"/>
              <a:buNone/>
            </a:pPr>
            <a:r>
              <a:rPr lang="uk-UA" b="1" i="1" smtClean="0">
                <a:solidFill>
                  <a:srgbClr val="FF00FF"/>
                </a:solidFill>
              </a:rPr>
              <a:t>                         діаграм</a:t>
            </a:r>
          </a:p>
          <a:p>
            <a:r>
              <a:rPr lang="uk-UA" smtClean="0"/>
              <a:t>навчити будувати стовпчасті</a:t>
            </a:r>
          </a:p>
          <a:p>
            <a:r>
              <a:rPr lang="uk-UA" smtClean="0"/>
              <a:t>  та кругові діаграми за</a:t>
            </a:r>
          </a:p>
          <a:p>
            <a:r>
              <a:rPr lang="uk-UA" smtClean="0"/>
              <a:t> відомим значенням величини </a:t>
            </a:r>
          </a:p>
          <a:p>
            <a:r>
              <a:rPr lang="uk-UA" smtClean="0"/>
              <a:t> та за допомогою табличного</a:t>
            </a:r>
          </a:p>
          <a:p>
            <a:r>
              <a:rPr lang="uk-UA" smtClean="0"/>
              <a:t>редактора   </a:t>
            </a:r>
            <a:r>
              <a:rPr lang="en-US" smtClean="0"/>
              <a:t>Microsoft Excel</a:t>
            </a:r>
            <a:r>
              <a:rPr lang="uk-UA" smtClean="0"/>
              <a:t>;</a:t>
            </a:r>
            <a:endParaRPr lang="ru-RU" smtClean="0"/>
          </a:p>
        </p:txBody>
      </p:sp>
      <p:pic>
        <p:nvPicPr>
          <p:cNvPr id="17411" name="Picture 4" descr="Картинки по запросу картинки діагра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2349500"/>
            <a:ext cx="223202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smtClean="0">
                <a:latin typeface="Times New Roman" pitchFamily="18" charset="0"/>
              </a:rPr>
              <a:t>Складіть запитання до поданої діаграми?</a:t>
            </a:r>
            <a:endParaRPr lang="ru-RU" sz="2000" smtClean="0">
              <a:latin typeface="Times New Roman" pitchFamily="18" charset="0"/>
            </a:endParaRPr>
          </a:p>
        </p:txBody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5" name="Picture 5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700213"/>
            <a:ext cx="74168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/>
          </p:nvPr>
        </p:nvSpPr>
        <p:spPr>
          <a:xfrm>
            <a:off x="900113" y="274638"/>
            <a:ext cx="7848600" cy="1143000"/>
          </a:xfrm>
        </p:spPr>
        <p:txBody>
          <a:bodyPr/>
          <a:lstStyle/>
          <a:p>
            <a:pPr marL="838200" indent="-838200" algn="l">
              <a:buFontTx/>
              <a:buChar char="•"/>
            </a:pPr>
            <a:r>
              <a:rPr lang="uk-UA" sz="1800" b="1" smtClean="0"/>
              <a:t/>
            </a:r>
            <a:br>
              <a:rPr lang="uk-UA" sz="1800" b="1" smtClean="0"/>
            </a:br>
            <a:r>
              <a:rPr lang="uk-UA" sz="1800" b="1" smtClean="0"/>
              <a:t/>
            </a:r>
            <a:br>
              <a:rPr lang="uk-UA" sz="1800" b="1" smtClean="0"/>
            </a:br>
            <a:r>
              <a:rPr lang="uk-UA" sz="1800" b="1" smtClean="0"/>
              <a:t/>
            </a:r>
            <a:br>
              <a:rPr lang="uk-UA" sz="1800" b="1" smtClean="0"/>
            </a:br>
            <a:r>
              <a:rPr lang="uk-UA" sz="1800" b="1" smtClean="0"/>
              <a:t/>
            </a:r>
            <a:br>
              <a:rPr lang="uk-UA" sz="1800" b="1" smtClean="0"/>
            </a:br>
            <a:r>
              <a:rPr lang="uk-UA" sz="1800" b="1" smtClean="0"/>
              <a:t>Яку секцію відвідує найбільше шестикласників? </a:t>
            </a:r>
            <a:br>
              <a:rPr lang="uk-UA" sz="1800" b="1" smtClean="0"/>
            </a:br>
            <a:r>
              <a:rPr lang="uk-UA" sz="1800" b="1" smtClean="0"/>
              <a:t>Які секції відвідує найбільша кількість шестикласників? </a:t>
            </a:r>
            <a:br>
              <a:rPr lang="uk-UA" sz="1800" b="1" smtClean="0"/>
            </a:br>
            <a:r>
              <a:rPr lang="uk-UA" sz="1800" b="1" smtClean="0"/>
              <a:t>Яку частину від кількості футболістів становить кількість волейболістів? </a:t>
            </a:r>
            <a:br>
              <a:rPr lang="uk-UA" sz="1800" b="1" smtClean="0"/>
            </a:br>
            <a:r>
              <a:rPr lang="uk-UA" sz="1800" b="1" smtClean="0"/>
              <a:t>Скільки відсотків тенісистів становить від кількості волейболістів? </a:t>
            </a:r>
            <a:endParaRPr lang="ru-RU" sz="1800" b="1" smtClean="0"/>
          </a:p>
        </p:txBody>
      </p:sp>
      <p:sp>
        <p:nvSpPr>
          <p:cNvPr id="45058" name="Rectangle 3"/>
          <p:cNvSpPr>
            <a:spLocks noGrp="1"/>
          </p:cNvSpPr>
          <p:nvPr>
            <p:ph type="body" idx="1"/>
          </p:nvPr>
        </p:nvSpPr>
        <p:spPr>
          <a:xfrm>
            <a:off x="457200" y="2205038"/>
            <a:ext cx="8229600" cy="39211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5059" name="Picture 5" descr="СТОВПЧАСТА ДІАГРАМА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276475"/>
            <a:ext cx="6551613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/>
          </p:cNvSpPr>
          <p:nvPr>
            <p:ph type="title"/>
          </p:nvPr>
        </p:nvSpPr>
        <p:spPr>
          <a:xfrm>
            <a:off x="900113" y="476250"/>
            <a:ext cx="7786687" cy="941388"/>
          </a:xfrm>
        </p:spPr>
        <p:txBody>
          <a:bodyPr/>
          <a:lstStyle/>
          <a:p>
            <a:pPr algn="l" eaLnBrk="1" hangingPunct="1"/>
            <a:r>
              <a:rPr lang="uk-UA" sz="1800" smtClean="0"/>
              <a:t/>
            </a:r>
            <a:br>
              <a:rPr lang="uk-UA" sz="1800" smtClean="0"/>
            </a:br>
            <a:r>
              <a:rPr lang="uk-UA" sz="1800" smtClean="0"/>
              <a:t/>
            </a:r>
            <a:br>
              <a:rPr lang="uk-UA" sz="1800" smtClean="0"/>
            </a:br>
            <a:r>
              <a:rPr lang="uk-UA" sz="1800" b="1" i="1" smtClean="0"/>
              <a:t>На діаграмі  наведено</a:t>
            </a:r>
            <a:r>
              <a:rPr lang="uk-UA" sz="4000" b="1" i="1" smtClean="0"/>
              <a:t> </a:t>
            </a:r>
            <a:r>
              <a:rPr lang="uk-UA" sz="1800" b="1" i="1" smtClean="0"/>
              <a:t>вибіркову інформацію про природно-заповідний фонд України.</a:t>
            </a:r>
            <a:br>
              <a:rPr lang="uk-UA" sz="1800" b="1" i="1" smtClean="0"/>
            </a:br>
            <a:r>
              <a:rPr lang="uk-UA" sz="1800" smtClean="0"/>
              <a:t>1</a:t>
            </a:r>
            <a:r>
              <a:rPr lang="uk-UA" sz="1800" b="1" smtClean="0">
                <a:latin typeface="Times New Roman" pitchFamily="18" charset="0"/>
              </a:rPr>
              <a:t>) Скільки в Україні ботанічних садів? зоологічних парків?</a:t>
            </a:r>
            <a:br>
              <a:rPr lang="uk-UA" sz="1800" b="1" smtClean="0">
                <a:latin typeface="Times New Roman" pitchFamily="18" charset="0"/>
              </a:rPr>
            </a:br>
            <a:r>
              <a:rPr lang="uk-UA" sz="1800" b="1" smtClean="0">
                <a:latin typeface="Times New Roman" pitchFamily="18" charset="0"/>
              </a:rPr>
              <a:t>2)На</a:t>
            </a:r>
            <a:r>
              <a:rPr lang="uk-UA" sz="4000" b="1" smtClean="0">
                <a:latin typeface="Times New Roman" pitchFamily="18" charset="0"/>
              </a:rPr>
              <a:t> </a:t>
            </a:r>
            <a:r>
              <a:rPr lang="uk-UA" sz="1800" b="1" smtClean="0">
                <a:latin typeface="Times New Roman" pitchFamily="18" charset="0"/>
              </a:rPr>
              <a:t>скільки більше заповідників, ніж національних природних парків?</a:t>
            </a:r>
            <a:br>
              <a:rPr lang="uk-UA" sz="1800" b="1" smtClean="0">
                <a:latin typeface="Times New Roman" pitchFamily="18" charset="0"/>
              </a:rPr>
            </a:br>
            <a:r>
              <a:rPr lang="uk-UA" sz="1800" b="1" smtClean="0">
                <a:latin typeface="Times New Roman" pitchFamily="18" charset="0"/>
              </a:rPr>
              <a:t>3) У скільки разів менше регіональних ландшафтних парків, ніж дендрологічних?</a:t>
            </a:r>
            <a:endParaRPr lang="ru-RU" sz="1800" b="1" smtClean="0">
              <a:latin typeface="Times New Roman" pitchFamily="18" charset="0"/>
            </a:endParaRPr>
          </a:p>
        </p:txBody>
      </p:sp>
      <p:pic>
        <p:nvPicPr>
          <p:cNvPr id="4608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492375"/>
            <a:ext cx="60896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/>
          </p:cNvSpPr>
          <p:nvPr>
            <p:ph type="title"/>
          </p:nvPr>
        </p:nvSpPr>
        <p:spPr>
          <a:xfrm>
            <a:off x="827088" y="908050"/>
            <a:ext cx="7786687" cy="1152525"/>
          </a:xfrm>
        </p:spPr>
        <p:txBody>
          <a:bodyPr/>
          <a:lstStyle/>
          <a:p>
            <a:pPr algn="l"/>
            <a:r>
              <a:rPr lang="uk-UA" sz="4000" b="1" smtClean="0">
                <a:solidFill>
                  <a:srgbClr val="FF3300"/>
                </a:solidFill>
                <a:latin typeface="Monotype Corsiva" pitchFamily="66" charset="0"/>
              </a:rPr>
              <a:t>Домашнє завдання</a:t>
            </a:r>
            <a:br>
              <a:rPr lang="uk-UA" sz="4000" b="1" smtClean="0">
                <a:solidFill>
                  <a:srgbClr val="FF3300"/>
                </a:solidFill>
                <a:latin typeface="Monotype Corsiva" pitchFamily="66" charset="0"/>
              </a:rPr>
            </a:br>
            <a:r>
              <a:rPr lang="uk-UA" sz="4000" b="1" smtClean="0">
                <a:solidFill>
                  <a:srgbClr val="FF3300"/>
                </a:solidFill>
                <a:latin typeface="Monotype Corsiva" pitchFamily="66" charset="0"/>
              </a:rPr>
              <a:t>Виконати міні - наукове дослідження </a:t>
            </a:r>
            <a:r>
              <a:rPr lang="ru-RU" sz="4000" smtClean="0">
                <a:solidFill>
                  <a:srgbClr val="FF3300"/>
                </a:solidFill>
              </a:rPr>
              <a:t/>
            </a:r>
            <a:br>
              <a:rPr lang="ru-RU" sz="4000" smtClean="0">
                <a:solidFill>
                  <a:srgbClr val="FF3300"/>
                </a:solidFill>
              </a:rPr>
            </a:br>
            <a:r>
              <a:rPr lang="ru-RU" sz="4000" smtClean="0">
                <a:solidFill>
                  <a:srgbClr val="FF3300"/>
                </a:solidFill>
              </a:rPr>
              <a:t/>
            </a:r>
            <a:br>
              <a:rPr lang="ru-RU" sz="4000" smtClean="0">
                <a:solidFill>
                  <a:srgbClr val="FF3300"/>
                </a:solidFill>
              </a:rPr>
            </a:br>
            <a:endParaRPr lang="ru-RU" sz="4000" smtClean="0">
              <a:solidFill>
                <a:srgbClr val="FF3300"/>
              </a:solidFill>
            </a:endParaRPr>
          </a:p>
        </p:txBody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>
          <a:xfrm>
            <a:off x="971550" y="2133600"/>
            <a:ext cx="7715250" cy="3843338"/>
          </a:xfrm>
        </p:spPr>
        <p:txBody>
          <a:bodyPr/>
          <a:lstStyle/>
          <a:p>
            <a:r>
              <a:rPr lang="ru-RU" sz="2800" smtClean="0"/>
              <a:t>Зробити опитування та за результатами побудувати стовпчаст</a:t>
            </a:r>
            <a:r>
              <a:rPr lang="uk-UA" sz="2800" smtClean="0"/>
              <a:t>у</a:t>
            </a:r>
            <a:r>
              <a:rPr lang="ru-RU" sz="2800" smtClean="0"/>
              <a:t> діаграм</a:t>
            </a:r>
            <a:r>
              <a:rPr lang="uk-UA" sz="2800" smtClean="0"/>
              <a:t>и</a:t>
            </a:r>
            <a:r>
              <a:rPr lang="ru-RU" sz="2800" smtClean="0"/>
              <a:t>:</a:t>
            </a:r>
          </a:p>
          <a:p>
            <a:r>
              <a:rPr lang="ru-RU" sz="2800" smtClean="0"/>
              <a:t>«</a:t>
            </a:r>
            <a:r>
              <a:rPr lang="uk-UA" sz="2800" smtClean="0"/>
              <a:t>Скільки часу я провожу за </a:t>
            </a:r>
            <a:r>
              <a:rPr lang="ru-RU" sz="2800" smtClean="0"/>
              <a:t>комп’ютером</a:t>
            </a:r>
            <a:r>
              <a:rPr lang="uk-UA" sz="2800" smtClean="0"/>
              <a:t> </a:t>
            </a:r>
            <a:r>
              <a:rPr lang="ru-RU" sz="2800" smtClean="0"/>
              <a:t> » та « Зріст  учнів 6   класу»</a:t>
            </a:r>
          </a:p>
          <a:p>
            <a:r>
              <a:rPr lang="uk-UA" sz="2800" smtClean="0"/>
              <a:t>Побудувати кругову діаграму  розподілу свого робочого дня ( в годинах)</a:t>
            </a:r>
            <a:endParaRPr lang="ru-RU" sz="280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i="1" smtClean="0">
                <a:solidFill>
                  <a:srgbClr val="0000FF"/>
                </a:solidFill>
              </a:rPr>
              <a:t>Підсумок уроку</a:t>
            </a:r>
            <a:endParaRPr lang="ru-RU" b="1" i="1" smtClean="0">
              <a:solidFill>
                <a:srgbClr val="0000FF"/>
              </a:solidFill>
            </a:endParaRPr>
          </a:p>
        </p:txBody>
      </p:sp>
      <p:sp>
        <p:nvSpPr>
          <p:cNvPr id="481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uk-UA" sz="2800" smtClean="0"/>
              <a:t>  Що нового ми навчились на уроці?</a:t>
            </a:r>
          </a:p>
          <a:p>
            <a:pPr eaLnBrk="1" hangingPunct="1"/>
            <a:r>
              <a:rPr lang="uk-UA" sz="2800" smtClean="0"/>
              <a:t>  Що таке діаграма  і з якою метою її використовують?</a:t>
            </a:r>
          </a:p>
          <a:p>
            <a:pPr eaLnBrk="1" hangingPunct="1"/>
            <a:r>
              <a:rPr lang="uk-UA" sz="2800" smtClean="0"/>
              <a:t>Яку інформацію доречно подавати за допомогою діаграм?</a:t>
            </a:r>
          </a:p>
          <a:p>
            <a:pPr eaLnBrk="1" hangingPunct="1"/>
            <a:r>
              <a:rPr lang="uk-UA" sz="2800" smtClean="0"/>
              <a:t>Які діаграми ви знаєте?</a:t>
            </a:r>
          </a:p>
          <a:p>
            <a:pPr eaLnBrk="1" hangingPunct="1"/>
            <a:r>
              <a:rPr lang="uk-UA" sz="2800" smtClean="0"/>
              <a:t>Як можна урізноманітнити діаграми?</a:t>
            </a:r>
          </a:p>
          <a:p>
            <a:pPr eaLnBrk="1" hangingPunct="1">
              <a:buFont typeface="Arial" charset="0"/>
              <a:buNone/>
            </a:pPr>
            <a:r>
              <a:rPr lang="uk-UA" sz="2800" smtClean="0"/>
              <a:t>      </a:t>
            </a:r>
          </a:p>
          <a:p>
            <a:pPr eaLnBrk="1" hangingPunct="1">
              <a:buFont typeface="Arial" charset="0"/>
              <a:buNone/>
            </a:pPr>
            <a:r>
              <a:rPr lang="uk-UA" sz="2800" smtClean="0"/>
              <a:t>                                       </a:t>
            </a:r>
            <a:endParaRPr lang="ru-RU" sz="2800" smtClean="0"/>
          </a:p>
        </p:txBody>
      </p:sp>
      <p:pic>
        <p:nvPicPr>
          <p:cNvPr id="48131" name="Picture 5" descr="I7 3d Line RSG-Diagram.PN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3860800"/>
            <a:ext cx="2843212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MCj0433823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557338"/>
            <a:ext cx="12239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 descr="MCj0433819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997200"/>
            <a:ext cx="1042987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MCj0433818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4005263"/>
            <a:ext cx="900113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1258888" y="501650"/>
            <a:ext cx="72009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4800" b="1" i="1">
                <a:solidFill>
                  <a:srgbClr val="FF1976"/>
                </a:solidFill>
                <a:cs typeface="Times New Roman" pitchFamily="18" charset="0"/>
              </a:rPr>
              <a:t>Твої враження від уроку</a:t>
            </a:r>
            <a:r>
              <a:rPr lang="uk-UA" sz="4800" i="1">
                <a:solidFill>
                  <a:srgbClr val="FF1976"/>
                </a:solidFill>
                <a:cs typeface="Times New Roman" pitchFamily="18" charset="0"/>
              </a:rPr>
              <a:t>:</a:t>
            </a:r>
            <a:endParaRPr lang="uk-UA">
              <a:solidFill>
                <a:srgbClr val="FF1976"/>
              </a:solidFill>
            </a:endParaRPr>
          </a:p>
        </p:txBody>
      </p:sp>
      <p:sp>
        <p:nvSpPr>
          <p:cNvPr id="49157" name="Rectangle 7"/>
          <p:cNvSpPr>
            <a:spLocks noChangeArrowheads="1"/>
          </p:cNvSpPr>
          <p:nvPr/>
        </p:nvSpPr>
        <p:spPr bwMode="auto">
          <a:xfrm>
            <a:off x="0" y="1476375"/>
            <a:ext cx="412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1600" i="1">
                <a:solidFill>
                  <a:srgbClr val="00FF00"/>
                </a:solidFill>
                <a:cs typeface="Times New Roman" pitchFamily="18" charset="0"/>
              </a:rPr>
              <a:t>    </a:t>
            </a:r>
            <a:endParaRPr lang="uk-UA"/>
          </a:p>
        </p:txBody>
      </p:sp>
      <p:sp>
        <p:nvSpPr>
          <p:cNvPr id="49158" name="Rectangle 8"/>
          <p:cNvSpPr>
            <a:spLocks noChangeArrowheads="1"/>
          </p:cNvSpPr>
          <p:nvPr/>
        </p:nvSpPr>
        <p:spPr bwMode="auto">
          <a:xfrm>
            <a:off x="0" y="2536825"/>
            <a:ext cx="412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1600" i="1">
                <a:solidFill>
                  <a:srgbClr val="00FF00"/>
                </a:solidFill>
                <a:cs typeface="Times New Roman" pitchFamily="18" charset="0"/>
              </a:rPr>
              <a:t>    </a:t>
            </a:r>
            <a:endParaRPr lang="uk-UA"/>
          </a:p>
        </p:txBody>
      </p:sp>
      <p:sp>
        <p:nvSpPr>
          <p:cNvPr id="49159" name="Rectangle 9"/>
          <p:cNvSpPr>
            <a:spLocks noChangeArrowheads="1"/>
          </p:cNvSpPr>
          <p:nvPr/>
        </p:nvSpPr>
        <p:spPr bwMode="auto">
          <a:xfrm>
            <a:off x="0" y="3616325"/>
            <a:ext cx="412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1600" i="1">
                <a:solidFill>
                  <a:srgbClr val="00FF00"/>
                </a:solidFill>
                <a:cs typeface="Times New Roman" pitchFamily="18" charset="0"/>
              </a:rPr>
              <a:t>    </a:t>
            </a:r>
            <a:endParaRPr lang="uk-UA"/>
          </a:p>
        </p:txBody>
      </p:sp>
      <p:sp>
        <p:nvSpPr>
          <p:cNvPr id="49160" name="Rectangle 10"/>
          <p:cNvSpPr>
            <a:spLocks noChangeArrowheads="1"/>
          </p:cNvSpPr>
          <p:nvPr/>
        </p:nvSpPr>
        <p:spPr bwMode="auto">
          <a:xfrm>
            <a:off x="0" y="4724400"/>
            <a:ext cx="355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1600" i="1">
                <a:solidFill>
                  <a:srgbClr val="00FF00"/>
                </a:solidFill>
                <a:cs typeface="Times New Roman" pitchFamily="18" charset="0"/>
              </a:rPr>
              <a:t>   </a:t>
            </a:r>
            <a:endParaRPr lang="uk-UA"/>
          </a:p>
        </p:txBody>
      </p:sp>
      <p:sp>
        <p:nvSpPr>
          <p:cNvPr id="49161" name="Rectangle 11"/>
          <p:cNvSpPr>
            <a:spLocks noChangeArrowheads="1"/>
          </p:cNvSpPr>
          <p:nvPr/>
        </p:nvSpPr>
        <p:spPr bwMode="auto">
          <a:xfrm>
            <a:off x="0" y="584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3260" name="WordArt 12"/>
          <p:cNvSpPr>
            <a:spLocks noChangeArrowheads="1" noChangeShapeType="1" noTextEdit="1"/>
          </p:cNvSpPr>
          <p:nvPr/>
        </p:nvSpPr>
        <p:spPr bwMode="auto">
          <a:xfrm>
            <a:off x="3059113" y="4941888"/>
            <a:ext cx="5545137" cy="1008062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38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Дякую за урок!</a:t>
            </a:r>
          </a:p>
        </p:txBody>
      </p:sp>
      <p:pic>
        <p:nvPicPr>
          <p:cNvPr id="53261" name="Picture 13" descr="Рисунок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5300663"/>
            <a:ext cx="9302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532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32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2" presetClass="exit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53254" grpId="1"/>
      <p:bldP spid="5326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ru-RU" smtClean="0"/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2400" smtClean="0"/>
              <a:t> </a:t>
            </a:r>
            <a:endParaRPr lang="ru-RU" sz="240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2400" smtClean="0"/>
              <a:t>Ресурси інтернет </a:t>
            </a:r>
            <a:r>
              <a:rPr lang="ru-RU" sz="2400" smtClean="0">
                <a:latin typeface="Times New Roman" pitchFamily="18" charset="0"/>
                <a:hlinkClick r:id="rId2" invalidUrl="http:///"/>
              </a:rPr>
              <a:t>http://</a:t>
            </a:r>
            <a:r>
              <a:rPr lang="en-US" sz="2400" smtClean="0">
                <a:latin typeface="Times New Roman" pitchFamily="18" charset="0"/>
                <a:hlinkClick r:id="rId3"/>
              </a:rPr>
              <a:t>svitppt.com.ua</a:t>
            </a:r>
            <a:r>
              <a:rPr lang="ru-RU" sz="2400" smtClean="0">
                <a:latin typeface="Times New Roman" pitchFamily="18" charset="0"/>
                <a:hlinkClick r:id="rId3"/>
              </a:rPr>
              <a:t>/</a:t>
            </a:r>
            <a:r>
              <a:rPr lang="ru-RU" sz="2400" smtClean="0">
                <a:latin typeface="Times New Roman" pitchFamily="18" charset="0"/>
              </a:rPr>
              <a:t> (по п</a:t>
            </a:r>
            <a:r>
              <a:rPr lang="uk-UA" sz="2400" smtClean="0">
                <a:latin typeface="Times New Roman" pitchFamily="18" charset="0"/>
              </a:rPr>
              <a:t>ошук</a:t>
            </a:r>
            <a:r>
              <a:rPr lang="ru-RU" sz="2400" smtClean="0">
                <a:latin typeface="Times New Roman" pitchFamily="18" charset="0"/>
              </a:rPr>
              <a:t>у)</a:t>
            </a: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2400" smtClean="0">
                <a:latin typeface="Times New Roman" pitchFamily="18" charset="0"/>
                <a:hlinkClick r:id="rId4"/>
              </a:rPr>
              <a:t>http://</a:t>
            </a:r>
            <a:r>
              <a:rPr lang="en-US" sz="2400" smtClean="0">
                <a:latin typeface="Times New Roman" pitchFamily="18" charset="0"/>
                <a:hlinkClick r:id="rId4"/>
              </a:rPr>
              <a:t>slideplayer.com.ua</a:t>
            </a:r>
            <a:r>
              <a:rPr lang="ru-RU" sz="2400" smtClean="0">
                <a:latin typeface="Times New Roman" pitchFamily="18" charset="0"/>
                <a:hlinkClick r:id="rId4"/>
              </a:rPr>
              <a:t>/</a:t>
            </a:r>
            <a:endParaRPr lang="ru-RU" sz="240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2400" smtClean="0">
                <a:hlinkClick r:id="rId5"/>
              </a:rPr>
              <a:t>http://u</a:t>
            </a:r>
            <a:r>
              <a:rPr lang="en-US" sz="2400" smtClean="0">
                <a:hlinkClick r:id="rId5"/>
              </a:rPr>
              <a:t>k</a:t>
            </a:r>
            <a:r>
              <a:rPr lang="ru-RU" sz="2400" smtClean="0">
                <a:hlinkClick r:id="rId5"/>
              </a:rPr>
              <a:t>.wikipedia.org/wiki</a:t>
            </a:r>
            <a:endParaRPr lang="ru-RU" sz="2400" smtClean="0"/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2400" smtClean="0"/>
              <a:t>http://konf.koippo.kr.ua/blogs</a:t>
            </a:r>
          </a:p>
          <a:p>
            <a:pPr algn="ctr" eaLnBrk="1" hangingPunct="1">
              <a:buFont typeface="Arial" charset="0"/>
              <a:buNone/>
            </a:pPr>
            <a:r>
              <a:rPr lang="ru-RU" sz="2400" smtClean="0"/>
              <a:t>Автор рисунків  та шаблонів презентацій </a:t>
            </a:r>
            <a:r>
              <a:rPr lang="uk-UA" sz="2400" smtClean="0"/>
              <a:t>Фокіна Л.П.</a:t>
            </a:r>
            <a:endParaRPr lang="ru-RU" sz="2400" smtClean="0"/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http://www.it-n.ru/</a:t>
            </a:r>
            <a:endParaRPr lang="ru-RU" smtClean="0"/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ru-RU" sz="2400" smtClean="0">
              <a:latin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2656"/>
            <a:ext cx="8130687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</a:rPr>
              <a:t>Перевірка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</a:rPr>
              <a:t> </a:t>
            </a:r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</a:rPr>
              <a:t>домашнього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  <a:p>
            <a:pPr algn="ctr">
              <a:defRPr/>
            </a:pPr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</a:rPr>
              <a:t>завдання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</p:txBody>
      </p:sp>
      <p:pic>
        <p:nvPicPr>
          <p:cNvPr id="18434" name="Picture 4" descr="141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132138" y="2852738"/>
            <a:ext cx="1866900" cy="2590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260350"/>
            <a:ext cx="7967662" cy="6003925"/>
          </a:xfrm>
        </p:spPr>
        <p:txBody>
          <a:bodyPr/>
          <a:lstStyle/>
          <a:p>
            <a:pPr marL="609600" indent="-609600" algn="ctr" eaLnBrk="1" hangingPunct="1">
              <a:buFont typeface="Arial" charset="0"/>
              <a:buNone/>
              <a:defRPr/>
            </a:pPr>
            <a:r>
              <a:rPr lang="ru-RU" sz="2400" b="1" i="1" smtClean="0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Обчисліть значення відсотків:</a:t>
            </a:r>
          </a:p>
          <a:p>
            <a:pPr marL="609600" indent="-609600" eaLnBrk="1" hangingPunct="1">
              <a:buFont typeface="Arial" charset="0"/>
              <a:buNone/>
              <a:defRPr/>
            </a:pPr>
            <a:r>
              <a:rPr lang="en-US" sz="2400" smtClean="0"/>
              <a:t>                              </a:t>
            </a:r>
            <a:r>
              <a:rPr lang="ru-RU" sz="2400" smtClean="0"/>
              <a:t>50%</a:t>
            </a:r>
          </a:p>
          <a:p>
            <a:pPr marL="609600" indent="-609600" eaLnBrk="1" hangingPunct="1">
              <a:defRPr/>
            </a:pPr>
            <a:endParaRPr lang="ru-RU" sz="2400" smtClean="0"/>
          </a:p>
          <a:p>
            <a:pPr marL="609600" indent="-609600" eaLnBrk="1" hangingPunct="1">
              <a:buFont typeface="Arial" charset="0"/>
              <a:buNone/>
              <a:defRPr/>
            </a:pPr>
            <a:r>
              <a:rPr lang="en-US" sz="2400" smtClean="0"/>
              <a:t>                              </a:t>
            </a:r>
            <a:r>
              <a:rPr lang="uk-UA" sz="2400" smtClean="0"/>
              <a:t>10%</a:t>
            </a:r>
            <a:endParaRPr lang="ru-RU" sz="2400" smtClean="0"/>
          </a:p>
          <a:p>
            <a:pPr marL="609600" indent="-609600" eaLnBrk="1" hangingPunct="1">
              <a:buFont typeface="Arial" charset="0"/>
              <a:buNone/>
              <a:defRPr/>
            </a:pPr>
            <a:endParaRPr lang="ru-RU" sz="2400" smtClean="0"/>
          </a:p>
          <a:p>
            <a:pPr marL="609600" indent="-609600" eaLnBrk="1" hangingPunct="1">
              <a:buFont typeface="Arial" charset="0"/>
              <a:buNone/>
              <a:defRPr/>
            </a:pPr>
            <a:r>
              <a:rPr lang="en-US" sz="2400" smtClean="0"/>
              <a:t>                              </a:t>
            </a:r>
            <a:r>
              <a:rPr lang="uk-UA" sz="2400" smtClean="0"/>
              <a:t>75%</a:t>
            </a:r>
            <a:endParaRPr lang="ru-RU" sz="2400" smtClean="0"/>
          </a:p>
          <a:p>
            <a:pPr marL="609600" indent="-609600" eaLnBrk="1" hangingPunct="1">
              <a:buFont typeface="Arial" charset="0"/>
              <a:buNone/>
              <a:defRPr/>
            </a:pPr>
            <a:endParaRPr lang="ru-RU" sz="2400" smtClean="0"/>
          </a:p>
          <a:p>
            <a:pPr marL="609600" indent="-609600" eaLnBrk="1" hangingPunct="1">
              <a:buFont typeface="Arial" charset="0"/>
              <a:buNone/>
              <a:defRPr/>
            </a:pPr>
            <a:r>
              <a:rPr lang="en-US" sz="2400" smtClean="0"/>
              <a:t>                              </a:t>
            </a:r>
            <a:r>
              <a:rPr lang="uk-UA" sz="2400" smtClean="0"/>
              <a:t>25%</a:t>
            </a:r>
            <a:endParaRPr lang="ru-RU" sz="2400" smtClean="0"/>
          </a:p>
          <a:p>
            <a:pPr marL="609600" indent="-609600" eaLnBrk="1" hangingPunct="1">
              <a:buFont typeface="Arial" charset="0"/>
              <a:buNone/>
              <a:defRPr/>
            </a:pPr>
            <a:r>
              <a:rPr lang="en-US" sz="2400" smtClean="0"/>
              <a:t>                    </a:t>
            </a:r>
            <a:r>
              <a:rPr lang="uk-UA" sz="2400" smtClean="0"/>
              <a:t>Які відсотки відповідають діаграмам?</a:t>
            </a:r>
          </a:p>
          <a:p>
            <a:pPr marL="609600" indent="-609600" eaLnBrk="1" hangingPunct="1">
              <a:buFont typeface="Arial" charset="0"/>
              <a:buNone/>
              <a:defRPr/>
            </a:pPr>
            <a:r>
              <a:rPr lang="uk-UA" sz="2400" smtClean="0"/>
              <a:t>                                А               Б           В</a:t>
            </a:r>
            <a:endParaRPr lang="ru-RU" sz="2400" smtClean="0"/>
          </a:p>
        </p:txBody>
      </p:sp>
      <p:sp>
        <p:nvSpPr>
          <p:cNvPr id="20508" name="Rectangle 3"/>
          <p:cNvSpPr>
            <a:spLocks noChangeArrowheads="1"/>
          </p:cNvSpPr>
          <p:nvPr/>
        </p:nvSpPr>
        <p:spPr bwMode="auto">
          <a:xfrm>
            <a:off x="6300788" y="620713"/>
            <a:ext cx="180022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8000" tIns="10800" rIns="18000" bIns="10800" anchor="ctr"/>
          <a:lstStyle/>
          <a:p>
            <a:r>
              <a:rPr lang="ru-RU" sz="2000" b="1">
                <a:latin typeface="Verdana" pitchFamily="34" charset="0"/>
              </a:rPr>
              <a:t>  </a:t>
            </a:r>
            <a:endParaRPr lang="ru-RU" sz="3200">
              <a:latin typeface="Verdana" pitchFamily="34" charset="0"/>
            </a:endParaRPr>
          </a:p>
        </p:txBody>
      </p:sp>
      <p:sp>
        <p:nvSpPr>
          <p:cNvPr id="20509" name="Rectangle 4"/>
          <p:cNvSpPr>
            <a:spLocks noChangeArrowheads="1"/>
          </p:cNvSpPr>
          <p:nvPr/>
        </p:nvSpPr>
        <p:spPr bwMode="auto">
          <a:xfrm>
            <a:off x="6372225" y="1341438"/>
            <a:ext cx="180022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8000" tIns="10800" rIns="18000" bIns="10800" anchor="ctr"/>
          <a:lstStyle/>
          <a:p>
            <a:r>
              <a:rPr lang="ru-RU" sz="3200">
                <a:latin typeface="Verdana" pitchFamily="34" charset="0"/>
              </a:rPr>
              <a:t>  </a:t>
            </a:r>
          </a:p>
        </p:txBody>
      </p:sp>
      <p:sp>
        <p:nvSpPr>
          <p:cNvPr id="20510" name="Rectangle 5"/>
          <p:cNvSpPr>
            <a:spLocks noChangeArrowheads="1"/>
          </p:cNvSpPr>
          <p:nvPr/>
        </p:nvSpPr>
        <p:spPr bwMode="auto">
          <a:xfrm>
            <a:off x="6372225" y="2133600"/>
            <a:ext cx="180022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8000" tIns="10800" rIns="18000" bIns="10800" anchor="ctr"/>
          <a:lstStyle/>
          <a:p>
            <a:r>
              <a:rPr lang="ru-RU" sz="3200">
                <a:latin typeface="Verdana" pitchFamily="34" charset="0"/>
              </a:rPr>
              <a:t>   </a:t>
            </a:r>
          </a:p>
        </p:txBody>
      </p:sp>
      <p:sp>
        <p:nvSpPr>
          <p:cNvPr id="20511" name="Rectangle 6"/>
          <p:cNvSpPr>
            <a:spLocks noChangeArrowheads="1"/>
          </p:cNvSpPr>
          <p:nvPr/>
        </p:nvSpPr>
        <p:spPr bwMode="auto">
          <a:xfrm>
            <a:off x="6372225" y="2924175"/>
            <a:ext cx="180022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8000" tIns="10800" rIns="18000" bIns="10800" anchor="ctr"/>
          <a:lstStyle/>
          <a:p>
            <a:r>
              <a:rPr lang="ru-RU" sz="2000" b="1">
                <a:latin typeface="Verdana" pitchFamily="34" charset="0"/>
              </a:rPr>
              <a:t>   </a:t>
            </a:r>
            <a:endParaRPr lang="ru-RU" sz="3200">
              <a:latin typeface="Verdana" pitchFamily="34" charset="0"/>
            </a:endParaRPr>
          </a:p>
        </p:txBody>
      </p:sp>
      <p:sp>
        <p:nvSpPr>
          <p:cNvPr id="741383" name="Line 7"/>
          <p:cNvSpPr>
            <a:spLocks noChangeShapeType="1"/>
          </p:cNvSpPr>
          <p:nvPr/>
        </p:nvSpPr>
        <p:spPr bwMode="auto">
          <a:xfrm>
            <a:off x="4140200" y="981075"/>
            <a:ext cx="2087563" cy="12954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 sz="3600" b="1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741384" name="Line 8"/>
          <p:cNvSpPr>
            <a:spLocks noChangeShapeType="1"/>
          </p:cNvSpPr>
          <p:nvPr/>
        </p:nvSpPr>
        <p:spPr bwMode="auto">
          <a:xfrm flipV="1">
            <a:off x="4716463" y="1916113"/>
            <a:ext cx="1439862" cy="649287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 sz="3600" b="1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741385" name="Line 9"/>
          <p:cNvSpPr>
            <a:spLocks noChangeShapeType="1"/>
          </p:cNvSpPr>
          <p:nvPr/>
        </p:nvSpPr>
        <p:spPr bwMode="auto">
          <a:xfrm flipV="1">
            <a:off x="4140200" y="908050"/>
            <a:ext cx="1512888" cy="720725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 sz="3600" b="1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741386" name="Line 10"/>
          <p:cNvSpPr>
            <a:spLocks noChangeShapeType="1"/>
          </p:cNvSpPr>
          <p:nvPr/>
        </p:nvSpPr>
        <p:spPr bwMode="auto">
          <a:xfrm flipV="1">
            <a:off x="4932363" y="3357563"/>
            <a:ext cx="936625" cy="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 sz="3600" b="1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pic>
        <p:nvPicPr>
          <p:cNvPr id="20516" name="Picture 11" descr="Увеличенно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620713"/>
            <a:ext cx="1062037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492" name="Object 1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0492" name="Формула" r:id="rId5" imgW="114120" imgH="215640" progId="Equation.3">
              <p:embed/>
            </p:oleObj>
          </a:graphicData>
        </a:graphic>
      </p:graphicFrame>
      <p:sp>
        <p:nvSpPr>
          <p:cNvPr id="2051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1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20" name="Rectangle 16"/>
          <p:cNvSpPr>
            <a:spLocks noChangeArrowheads="1"/>
          </p:cNvSpPr>
          <p:nvPr/>
        </p:nvSpPr>
        <p:spPr bwMode="auto">
          <a:xfrm>
            <a:off x="0" y="3905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000000"/>
                </a:solidFill>
                <a:cs typeface="Times New Roman" pitchFamily="18" charset="0"/>
              </a:rPr>
              <a:t>    </a:t>
            </a:r>
            <a:endParaRPr lang="en-US"/>
          </a:p>
        </p:txBody>
      </p:sp>
      <p:sp>
        <p:nvSpPr>
          <p:cNvPr id="2052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498" name="Object 18"/>
          <p:cNvGraphicFramePr>
            <a:graphicFrameLocks noChangeAspect="1"/>
          </p:cNvGraphicFramePr>
          <p:nvPr/>
        </p:nvGraphicFramePr>
        <p:xfrm>
          <a:off x="7092950" y="2205038"/>
          <a:ext cx="647700" cy="433387"/>
        </p:xfrm>
        <a:graphic>
          <a:graphicData uri="http://schemas.openxmlformats.org/presentationml/2006/ole">
            <p:oleObj spid="_x0000_s20498" name="Формула" r:id="rId6" imgW="152334" imgH="393529" progId="Equation.3">
              <p:embed/>
            </p:oleObj>
          </a:graphicData>
        </a:graphic>
      </p:graphicFrame>
      <p:sp>
        <p:nvSpPr>
          <p:cNvPr id="20522" name="Rectangle 19"/>
          <p:cNvSpPr>
            <a:spLocks noChangeArrowheads="1"/>
          </p:cNvSpPr>
          <p:nvPr/>
        </p:nvSpPr>
        <p:spPr bwMode="auto">
          <a:xfrm>
            <a:off x="0" y="40481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>
                <a:solidFill>
                  <a:srgbClr val="000000"/>
                </a:solidFill>
                <a:cs typeface="Times New Roman" pitchFamily="18" charset="0"/>
              </a:rPr>
              <a:t>    </a:t>
            </a:r>
            <a:endParaRPr lang="en-US"/>
          </a:p>
        </p:txBody>
      </p:sp>
      <p:sp>
        <p:nvSpPr>
          <p:cNvPr id="2052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1" name="Object 21"/>
          <p:cNvGraphicFramePr>
            <a:graphicFrameLocks noChangeAspect="1"/>
          </p:cNvGraphicFramePr>
          <p:nvPr/>
        </p:nvGraphicFramePr>
        <p:xfrm>
          <a:off x="7019925" y="2924175"/>
          <a:ext cx="441325" cy="503238"/>
        </p:xfrm>
        <a:graphic>
          <a:graphicData uri="http://schemas.openxmlformats.org/presentationml/2006/ole">
            <p:oleObj spid="_x0000_s20501" name="Формула" r:id="rId7" imgW="152280" imgH="393480" progId="Equation.3">
              <p:embed/>
            </p:oleObj>
          </a:graphicData>
        </a:graphic>
      </p:graphicFrame>
      <p:sp>
        <p:nvSpPr>
          <p:cNvPr id="2052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3" name="Object 23"/>
          <p:cNvGraphicFramePr>
            <a:graphicFrameLocks noChangeAspect="1"/>
          </p:cNvGraphicFramePr>
          <p:nvPr/>
        </p:nvGraphicFramePr>
        <p:xfrm>
          <a:off x="6948488" y="1412875"/>
          <a:ext cx="576262" cy="431800"/>
        </p:xfrm>
        <a:graphic>
          <a:graphicData uri="http://schemas.openxmlformats.org/presentationml/2006/ole">
            <p:oleObj spid="_x0000_s20503" name="Формула" r:id="rId8" imgW="152334" imgH="393529" progId="Equation.3">
              <p:embed/>
            </p:oleObj>
          </a:graphicData>
        </a:graphic>
      </p:graphicFrame>
      <p:sp>
        <p:nvSpPr>
          <p:cNvPr id="20525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2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6" name="Object 26"/>
          <p:cNvGraphicFramePr>
            <a:graphicFrameLocks noChangeAspect="1"/>
          </p:cNvGraphicFramePr>
          <p:nvPr/>
        </p:nvGraphicFramePr>
        <p:xfrm>
          <a:off x="6877050" y="620713"/>
          <a:ext cx="431800" cy="504825"/>
        </p:xfrm>
        <a:graphic>
          <a:graphicData uri="http://schemas.openxmlformats.org/presentationml/2006/ole">
            <p:oleObj spid="_x0000_s20506" name="Формула" r:id="rId9" imgW="203112" imgH="393529" progId="Equation.3">
              <p:embed/>
            </p:oleObj>
          </a:graphicData>
        </a:graphic>
      </p:graphicFrame>
      <p:sp>
        <p:nvSpPr>
          <p:cNvPr id="20527" name="Rectangle 27"/>
          <p:cNvSpPr>
            <a:spLocks noChangeArrowheads="1"/>
          </p:cNvSpPr>
          <p:nvPr/>
        </p:nvSpPr>
        <p:spPr bwMode="auto">
          <a:xfrm>
            <a:off x="395288" y="46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0528" name="Рисунок 7" descr="C:\Users\Валентина Ивановна\Desktop\Рисунок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11413" y="4868863"/>
            <a:ext cx="3670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9" name="Rectangle 29"/>
          <p:cNvSpPr>
            <a:spLocks noChangeArrowheads="1"/>
          </p:cNvSpPr>
          <p:nvPr/>
        </p:nvSpPr>
        <p:spPr bwMode="auto">
          <a:xfrm>
            <a:off x="0" y="765175"/>
            <a:ext cx="682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1400">
                <a:cs typeface="Times New Roman" pitchFamily="18" charset="0"/>
              </a:rPr>
              <a:t> </a:t>
            </a: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1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1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13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13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13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13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4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741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4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741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74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741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74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741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37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5400" smtClean="0"/>
              <a:t>Діаграми</a:t>
            </a:r>
            <a:endParaRPr lang="en-US" sz="3600" smtClean="0"/>
          </a:p>
        </p:txBody>
      </p:sp>
      <p:grpSp>
        <p:nvGrpSpPr>
          <p:cNvPr id="22530" name="Group 3"/>
          <p:cNvGrpSpPr>
            <a:grpSpLocks/>
          </p:cNvGrpSpPr>
          <p:nvPr/>
        </p:nvGrpSpPr>
        <p:grpSpPr bwMode="auto">
          <a:xfrm>
            <a:off x="2133600" y="2362200"/>
            <a:ext cx="4953000" cy="4038600"/>
            <a:chOff x="1008" y="1152"/>
            <a:chExt cx="3177" cy="2761"/>
          </a:xfrm>
        </p:grpSpPr>
        <p:sp>
          <p:nvSpPr>
            <p:cNvPr id="52228" name="Freeform 4"/>
            <p:cNvSpPr>
              <a:spLocks/>
            </p:cNvSpPr>
            <p:nvPr/>
          </p:nvSpPr>
          <p:spPr bwMode="gray">
            <a:xfrm>
              <a:off x="2068" y="1968"/>
              <a:ext cx="812" cy="1945"/>
            </a:xfrm>
            <a:custGeom>
              <a:avLst/>
              <a:gdLst/>
              <a:ahLst/>
              <a:cxnLst>
                <a:cxn ang="0">
                  <a:pos x="451" y="1158"/>
                </a:cxn>
                <a:cxn ang="0">
                  <a:pos x="359" y="1072"/>
                </a:cxn>
                <a:cxn ang="0">
                  <a:pos x="281" y="983"/>
                </a:cxn>
                <a:cxn ang="0">
                  <a:pos x="217" y="896"/>
                </a:cxn>
                <a:cxn ang="0">
                  <a:pos x="167" y="814"/>
                </a:cxn>
                <a:cxn ang="0">
                  <a:pos x="129" y="743"/>
                </a:cxn>
                <a:cxn ang="0">
                  <a:pos x="105" y="689"/>
                </a:cxn>
                <a:cxn ang="0">
                  <a:pos x="92" y="654"/>
                </a:cxn>
                <a:cxn ang="0">
                  <a:pos x="56" y="518"/>
                </a:cxn>
                <a:cxn ang="0">
                  <a:pos x="39" y="396"/>
                </a:cxn>
                <a:cxn ang="0">
                  <a:pos x="36" y="294"/>
                </a:cxn>
                <a:cxn ang="0">
                  <a:pos x="41" y="212"/>
                </a:cxn>
                <a:cxn ang="0">
                  <a:pos x="52" y="151"/>
                </a:cxn>
                <a:cxn ang="0">
                  <a:pos x="61" y="114"/>
                </a:cxn>
                <a:cxn ang="0">
                  <a:pos x="66" y="101"/>
                </a:cxn>
                <a:cxn ang="0">
                  <a:pos x="241" y="0"/>
                </a:cxn>
                <a:cxn ang="0">
                  <a:pos x="230" y="200"/>
                </a:cxn>
                <a:cxn ang="0">
                  <a:pos x="226" y="208"/>
                </a:cxn>
                <a:cxn ang="0">
                  <a:pos x="216" y="231"/>
                </a:cxn>
                <a:cxn ang="0">
                  <a:pos x="203" y="272"/>
                </a:cxn>
                <a:cxn ang="0">
                  <a:pos x="192" y="332"/>
                </a:cxn>
                <a:cxn ang="0">
                  <a:pos x="187" y="413"/>
                </a:cxn>
                <a:cxn ang="0">
                  <a:pos x="191" y="516"/>
                </a:cxn>
                <a:cxn ang="0">
                  <a:pos x="209" y="638"/>
                </a:cxn>
                <a:cxn ang="0">
                  <a:pos x="239" y="751"/>
                </a:cxn>
                <a:cxn ang="0">
                  <a:pos x="278" y="854"/>
                </a:cxn>
                <a:cxn ang="0">
                  <a:pos x="323" y="946"/>
                </a:cxn>
                <a:cxn ang="0">
                  <a:pos x="369" y="1025"/>
                </a:cxn>
                <a:cxn ang="0">
                  <a:pos x="414" y="1091"/>
                </a:cxn>
                <a:cxn ang="0">
                  <a:pos x="453" y="1142"/>
                </a:cxn>
                <a:cxn ang="0">
                  <a:pos x="483" y="1178"/>
                </a:cxn>
                <a:cxn ang="0">
                  <a:pos x="500" y="1196"/>
                </a:cxn>
              </a:cxnLst>
              <a:rect l="0" t="0" r="r" b="b"/>
              <a:pathLst>
                <a:path w="501" h="1198">
                  <a:moveTo>
                    <a:pt x="501" y="1198"/>
                  </a:moveTo>
                  <a:lnTo>
                    <a:pt x="451" y="1158"/>
                  </a:lnTo>
                  <a:lnTo>
                    <a:pt x="403" y="1115"/>
                  </a:lnTo>
                  <a:lnTo>
                    <a:pt x="359" y="1072"/>
                  </a:lnTo>
                  <a:lnTo>
                    <a:pt x="318" y="1027"/>
                  </a:lnTo>
                  <a:lnTo>
                    <a:pt x="281" y="983"/>
                  </a:lnTo>
                  <a:lnTo>
                    <a:pt x="248" y="938"/>
                  </a:lnTo>
                  <a:lnTo>
                    <a:pt x="217" y="896"/>
                  </a:lnTo>
                  <a:lnTo>
                    <a:pt x="190" y="853"/>
                  </a:lnTo>
                  <a:lnTo>
                    <a:pt x="167" y="814"/>
                  </a:lnTo>
                  <a:lnTo>
                    <a:pt x="147" y="777"/>
                  </a:lnTo>
                  <a:lnTo>
                    <a:pt x="129" y="743"/>
                  </a:lnTo>
                  <a:lnTo>
                    <a:pt x="115" y="714"/>
                  </a:lnTo>
                  <a:lnTo>
                    <a:pt x="105" y="689"/>
                  </a:lnTo>
                  <a:lnTo>
                    <a:pt x="97" y="669"/>
                  </a:lnTo>
                  <a:lnTo>
                    <a:pt x="92" y="654"/>
                  </a:lnTo>
                  <a:lnTo>
                    <a:pt x="71" y="583"/>
                  </a:lnTo>
                  <a:lnTo>
                    <a:pt x="56" y="518"/>
                  </a:lnTo>
                  <a:lnTo>
                    <a:pt x="45" y="454"/>
                  </a:lnTo>
                  <a:lnTo>
                    <a:pt x="39" y="396"/>
                  </a:lnTo>
                  <a:lnTo>
                    <a:pt x="36" y="343"/>
                  </a:lnTo>
                  <a:lnTo>
                    <a:pt x="36" y="294"/>
                  </a:lnTo>
                  <a:lnTo>
                    <a:pt x="37" y="251"/>
                  </a:lnTo>
                  <a:lnTo>
                    <a:pt x="41" y="212"/>
                  </a:lnTo>
                  <a:lnTo>
                    <a:pt x="46" y="180"/>
                  </a:lnTo>
                  <a:lnTo>
                    <a:pt x="52" y="151"/>
                  </a:lnTo>
                  <a:lnTo>
                    <a:pt x="57" y="129"/>
                  </a:lnTo>
                  <a:lnTo>
                    <a:pt x="61" y="114"/>
                  </a:lnTo>
                  <a:lnTo>
                    <a:pt x="65" y="105"/>
                  </a:lnTo>
                  <a:lnTo>
                    <a:pt x="66" y="101"/>
                  </a:lnTo>
                  <a:lnTo>
                    <a:pt x="0" y="63"/>
                  </a:lnTo>
                  <a:lnTo>
                    <a:pt x="241" y="0"/>
                  </a:lnTo>
                  <a:lnTo>
                    <a:pt x="306" y="245"/>
                  </a:lnTo>
                  <a:lnTo>
                    <a:pt x="230" y="200"/>
                  </a:lnTo>
                  <a:lnTo>
                    <a:pt x="229" y="203"/>
                  </a:lnTo>
                  <a:lnTo>
                    <a:pt x="226" y="208"/>
                  </a:lnTo>
                  <a:lnTo>
                    <a:pt x="221" y="217"/>
                  </a:lnTo>
                  <a:lnTo>
                    <a:pt x="216" y="231"/>
                  </a:lnTo>
                  <a:lnTo>
                    <a:pt x="209" y="249"/>
                  </a:lnTo>
                  <a:lnTo>
                    <a:pt x="203" y="272"/>
                  </a:lnTo>
                  <a:lnTo>
                    <a:pt x="196" y="300"/>
                  </a:lnTo>
                  <a:lnTo>
                    <a:pt x="192" y="332"/>
                  </a:lnTo>
                  <a:lnTo>
                    <a:pt x="189" y="369"/>
                  </a:lnTo>
                  <a:lnTo>
                    <a:pt x="187" y="413"/>
                  </a:lnTo>
                  <a:lnTo>
                    <a:pt x="187" y="462"/>
                  </a:lnTo>
                  <a:lnTo>
                    <a:pt x="191" y="516"/>
                  </a:lnTo>
                  <a:lnTo>
                    <a:pt x="199" y="578"/>
                  </a:lnTo>
                  <a:lnTo>
                    <a:pt x="209" y="638"/>
                  </a:lnTo>
                  <a:lnTo>
                    <a:pt x="222" y="696"/>
                  </a:lnTo>
                  <a:lnTo>
                    <a:pt x="239" y="751"/>
                  </a:lnTo>
                  <a:lnTo>
                    <a:pt x="257" y="804"/>
                  </a:lnTo>
                  <a:lnTo>
                    <a:pt x="278" y="854"/>
                  </a:lnTo>
                  <a:lnTo>
                    <a:pt x="300" y="901"/>
                  </a:lnTo>
                  <a:lnTo>
                    <a:pt x="323" y="946"/>
                  </a:lnTo>
                  <a:lnTo>
                    <a:pt x="346" y="987"/>
                  </a:lnTo>
                  <a:lnTo>
                    <a:pt x="369" y="1025"/>
                  </a:lnTo>
                  <a:lnTo>
                    <a:pt x="392" y="1060"/>
                  </a:lnTo>
                  <a:lnTo>
                    <a:pt x="414" y="1091"/>
                  </a:lnTo>
                  <a:lnTo>
                    <a:pt x="434" y="1119"/>
                  </a:lnTo>
                  <a:lnTo>
                    <a:pt x="453" y="1142"/>
                  </a:lnTo>
                  <a:lnTo>
                    <a:pt x="469" y="1161"/>
                  </a:lnTo>
                  <a:lnTo>
                    <a:pt x="483" y="1178"/>
                  </a:lnTo>
                  <a:lnTo>
                    <a:pt x="493" y="1189"/>
                  </a:lnTo>
                  <a:lnTo>
                    <a:pt x="500" y="1196"/>
                  </a:lnTo>
                  <a:lnTo>
                    <a:pt x="501" y="1198"/>
                  </a:lnTo>
                  <a:close/>
                </a:path>
              </a:pathLst>
            </a:custGeom>
            <a:gradFill rotWithShape="1">
              <a:gsLst>
                <a:gs pos="0">
                  <a:srgbClr val="53E1B8"/>
                </a:gs>
                <a:gs pos="100000">
                  <a:srgbClr val="008080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229" name="Freeform 5"/>
            <p:cNvSpPr>
              <a:spLocks/>
            </p:cNvSpPr>
            <p:nvPr/>
          </p:nvSpPr>
          <p:spPr bwMode="gray">
            <a:xfrm>
              <a:off x="1008" y="1296"/>
              <a:ext cx="1990" cy="753"/>
            </a:xfrm>
            <a:custGeom>
              <a:avLst/>
              <a:gdLst/>
              <a:ahLst/>
              <a:cxnLst>
                <a:cxn ang="0">
                  <a:pos x="2" y="102"/>
                </a:cxn>
                <a:cxn ang="0">
                  <a:pos x="26" y="91"/>
                </a:cxn>
                <a:cxn ang="0">
                  <a:pos x="71" y="71"/>
                </a:cxn>
                <a:cxn ang="0">
                  <a:pos x="135" y="49"/>
                </a:cxn>
                <a:cxn ang="0">
                  <a:pos x="218" y="27"/>
                </a:cxn>
                <a:cxn ang="0">
                  <a:pos x="316" y="9"/>
                </a:cxn>
                <a:cxn ang="0">
                  <a:pos x="427" y="0"/>
                </a:cxn>
                <a:cxn ang="0">
                  <a:pos x="552" y="3"/>
                </a:cxn>
                <a:cxn ang="0">
                  <a:pos x="687" y="22"/>
                </a:cxn>
                <a:cxn ang="0">
                  <a:pos x="821" y="60"/>
                </a:cxn>
                <a:cxn ang="0">
                  <a:pos x="929" y="104"/>
                </a:cxn>
                <a:cxn ang="0">
                  <a:pos x="1015" y="150"/>
                </a:cxn>
                <a:cxn ang="0">
                  <a:pos x="1078" y="195"/>
                </a:cxn>
                <a:cxn ang="0">
                  <a:pos x="1122" y="233"/>
                </a:cxn>
                <a:cxn ang="0">
                  <a:pos x="1146" y="258"/>
                </a:cxn>
                <a:cxn ang="0">
                  <a:pos x="1154" y="269"/>
                </a:cxn>
                <a:cxn ang="0">
                  <a:pos x="1162" y="467"/>
                </a:cxn>
                <a:cxn ang="0">
                  <a:pos x="990" y="356"/>
                </a:cxn>
                <a:cxn ang="0">
                  <a:pos x="982" y="346"/>
                </a:cxn>
                <a:cxn ang="0">
                  <a:pos x="960" y="319"/>
                </a:cxn>
                <a:cxn ang="0">
                  <a:pos x="922" y="280"/>
                </a:cxn>
                <a:cxn ang="0">
                  <a:pos x="863" y="235"/>
                </a:cxn>
                <a:cxn ang="0">
                  <a:pos x="785" y="187"/>
                </a:cxn>
                <a:cxn ang="0">
                  <a:pos x="683" y="142"/>
                </a:cxn>
                <a:cxn ang="0">
                  <a:pos x="554" y="106"/>
                </a:cxn>
                <a:cxn ang="0">
                  <a:pos x="425" y="83"/>
                </a:cxn>
                <a:cxn ang="0">
                  <a:pos x="307" y="74"/>
                </a:cxn>
                <a:cxn ang="0">
                  <a:pos x="205" y="75"/>
                </a:cxn>
                <a:cxn ang="0">
                  <a:pos x="120" y="82"/>
                </a:cxn>
                <a:cxn ang="0">
                  <a:pos x="55" y="92"/>
                </a:cxn>
                <a:cxn ang="0">
                  <a:pos x="14" y="100"/>
                </a:cxn>
                <a:cxn ang="0">
                  <a:pos x="0" y="104"/>
                </a:cxn>
              </a:cxnLst>
              <a:rect l="0" t="0" r="r" b="b"/>
              <a:pathLst>
                <a:path w="1225" h="467">
                  <a:moveTo>
                    <a:pt x="0" y="104"/>
                  </a:moveTo>
                  <a:lnTo>
                    <a:pt x="2" y="102"/>
                  </a:lnTo>
                  <a:lnTo>
                    <a:pt x="11" y="97"/>
                  </a:lnTo>
                  <a:lnTo>
                    <a:pt x="26" y="91"/>
                  </a:lnTo>
                  <a:lnTo>
                    <a:pt x="46" y="82"/>
                  </a:lnTo>
                  <a:lnTo>
                    <a:pt x="71" y="71"/>
                  </a:lnTo>
                  <a:lnTo>
                    <a:pt x="100" y="61"/>
                  </a:lnTo>
                  <a:lnTo>
                    <a:pt x="135" y="49"/>
                  </a:lnTo>
                  <a:lnTo>
                    <a:pt x="174" y="38"/>
                  </a:lnTo>
                  <a:lnTo>
                    <a:pt x="218" y="27"/>
                  </a:lnTo>
                  <a:lnTo>
                    <a:pt x="264" y="17"/>
                  </a:lnTo>
                  <a:lnTo>
                    <a:pt x="316" y="9"/>
                  </a:lnTo>
                  <a:lnTo>
                    <a:pt x="370" y="3"/>
                  </a:lnTo>
                  <a:lnTo>
                    <a:pt x="427" y="0"/>
                  </a:lnTo>
                  <a:lnTo>
                    <a:pt x="489" y="0"/>
                  </a:lnTo>
                  <a:lnTo>
                    <a:pt x="552" y="3"/>
                  </a:lnTo>
                  <a:lnTo>
                    <a:pt x="618" y="11"/>
                  </a:lnTo>
                  <a:lnTo>
                    <a:pt x="687" y="22"/>
                  </a:lnTo>
                  <a:lnTo>
                    <a:pt x="758" y="40"/>
                  </a:lnTo>
                  <a:lnTo>
                    <a:pt x="821" y="60"/>
                  </a:lnTo>
                  <a:lnTo>
                    <a:pt x="879" y="80"/>
                  </a:lnTo>
                  <a:lnTo>
                    <a:pt x="929" y="104"/>
                  </a:lnTo>
                  <a:lnTo>
                    <a:pt x="975" y="127"/>
                  </a:lnTo>
                  <a:lnTo>
                    <a:pt x="1015" y="150"/>
                  </a:lnTo>
                  <a:lnTo>
                    <a:pt x="1049" y="173"/>
                  </a:lnTo>
                  <a:lnTo>
                    <a:pt x="1078" y="195"/>
                  </a:lnTo>
                  <a:lnTo>
                    <a:pt x="1102" y="214"/>
                  </a:lnTo>
                  <a:lnTo>
                    <a:pt x="1122" y="233"/>
                  </a:lnTo>
                  <a:lnTo>
                    <a:pt x="1136" y="247"/>
                  </a:lnTo>
                  <a:lnTo>
                    <a:pt x="1146" y="258"/>
                  </a:lnTo>
                  <a:lnTo>
                    <a:pt x="1153" y="266"/>
                  </a:lnTo>
                  <a:lnTo>
                    <a:pt x="1154" y="269"/>
                  </a:lnTo>
                  <a:lnTo>
                    <a:pt x="1225" y="227"/>
                  </a:lnTo>
                  <a:lnTo>
                    <a:pt x="1162" y="467"/>
                  </a:lnTo>
                  <a:lnTo>
                    <a:pt x="916" y="407"/>
                  </a:lnTo>
                  <a:lnTo>
                    <a:pt x="990" y="356"/>
                  </a:lnTo>
                  <a:lnTo>
                    <a:pt x="987" y="354"/>
                  </a:lnTo>
                  <a:lnTo>
                    <a:pt x="982" y="346"/>
                  </a:lnTo>
                  <a:lnTo>
                    <a:pt x="973" y="334"/>
                  </a:lnTo>
                  <a:lnTo>
                    <a:pt x="960" y="319"/>
                  </a:lnTo>
                  <a:lnTo>
                    <a:pt x="944" y="301"/>
                  </a:lnTo>
                  <a:lnTo>
                    <a:pt x="922" y="280"/>
                  </a:lnTo>
                  <a:lnTo>
                    <a:pt x="896" y="258"/>
                  </a:lnTo>
                  <a:lnTo>
                    <a:pt x="863" y="235"/>
                  </a:lnTo>
                  <a:lnTo>
                    <a:pt x="827" y="211"/>
                  </a:lnTo>
                  <a:lnTo>
                    <a:pt x="785" y="187"/>
                  </a:lnTo>
                  <a:lnTo>
                    <a:pt x="737" y="164"/>
                  </a:lnTo>
                  <a:lnTo>
                    <a:pt x="683" y="142"/>
                  </a:lnTo>
                  <a:lnTo>
                    <a:pt x="622" y="123"/>
                  </a:lnTo>
                  <a:lnTo>
                    <a:pt x="554" y="106"/>
                  </a:lnTo>
                  <a:lnTo>
                    <a:pt x="488" y="92"/>
                  </a:lnTo>
                  <a:lnTo>
                    <a:pt x="425" y="83"/>
                  </a:lnTo>
                  <a:lnTo>
                    <a:pt x="365" y="76"/>
                  </a:lnTo>
                  <a:lnTo>
                    <a:pt x="307" y="74"/>
                  </a:lnTo>
                  <a:lnTo>
                    <a:pt x="254" y="73"/>
                  </a:lnTo>
                  <a:lnTo>
                    <a:pt x="205" y="75"/>
                  </a:lnTo>
                  <a:lnTo>
                    <a:pt x="160" y="78"/>
                  </a:lnTo>
                  <a:lnTo>
                    <a:pt x="120" y="82"/>
                  </a:lnTo>
                  <a:lnTo>
                    <a:pt x="85" y="87"/>
                  </a:lnTo>
                  <a:lnTo>
                    <a:pt x="55" y="92"/>
                  </a:lnTo>
                  <a:lnTo>
                    <a:pt x="31" y="96"/>
                  </a:lnTo>
                  <a:lnTo>
                    <a:pt x="14" y="100"/>
                  </a:lnTo>
                  <a:lnTo>
                    <a:pt x="4" y="102"/>
                  </a:lnTo>
                  <a:lnTo>
                    <a:pt x="0" y="104"/>
                  </a:ln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CCCC00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230" name="Freeform 6"/>
            <p:cNvSpPr>
              <a:spLocks/>
            </p:cNvSpPr>
            <p:nvPr/>
          </p:nvSpPr>
          <p:spPr bwMode="gray">
            <a:xfrm>
              <a:off x="2640" y="1152"/>
              <a:ext cx="1545" cy="1539"/>
            </a:xfrm>
            <a:custGeom>
              <a:avLst/>
              <a:gdLst/>
              <a:ahLst/>
              <a:cxnLst>
                <a:cxn ang="0">
                  <a:pos x="0" y="756"/>
                </a:cxn>
                <a:cxn ang="0">
                  <a:pos x="191" y="591"/>
                </a:cxn>
                <a:cxn ang="0">
                  <a:pos x="190" y="672"/>
                </a:cxn>
                <a:cxn ang="0">
                  <a:pos x="194" y="672"/>
                </a:cxn>
                <a:cxn ang="0">
                  <a:pos x="205" y="672"/>
                </a:cxn>
                <a:cxn ang="0">
                  <a:pos x="225" y="671"/>
                </a:cxn>
                <a:cxn ang="0">
                  <a:pos x="250" y="667"/>
                </a:cxn>
                <a:cxn ang="0">
                  <a:pos x="281" y="662"/>
                </a:cxn>
                <a:cxn ang="0">
                  <a:pos x="316" y="653"/>
                </a:cxn>
                <a:cxn ang="0">
                  <a:pos x="356" y="641"/>
                </a:cxn>
                <a:cxn ang="0">
                  <a:pos x="399" y="626"/>
                </a:cxn>
                <a:cxn ang="0">
                  <a:pos x="444" y="605"/>
                </a:cxn>
                <a:cxn ang="0">
                  <a:pos x="492" y="578"/>
                </a:cxn>
                <a:cxn ang="0">
                  <a:pos x="540" y="547"/>
                </a:cxn>
                <a:cxn ang="0">
                  <a:pos x="587" y="508"/>
                </a:cxn>
                <a:cxn ang="0">
                  <a:pos x="635" y="463"/>
                </a:cxn>
                <a:cxn ang="0">
                  <a:pos x="689" y="405"/>
                </a:cxn>
                <a:cxn ang="0">
                  <a:pos x="737" y="350"/>
                </a:cxn>
                <a:cxn ang="0">
                  <a:pos x="780" y="298"/>
                </a:cxn>
                <a:cxn ang="0">
                  <a:pos x="816" y="249"/>
                </a:cxn>
                <a:cxn ang="0">
                  <a:pos x="847" y="204"/>
                </a:cxn>
                <a:cxn ang="0">
                  <a:pos x="873" y="164"/>
                </a:cxn>
                <a:cxn ang="0">
                  <a:pos x="895" y="126"/>
                </a:cxn>
                <a:cxn ang="0">
                  <a:pos x="913" y="94"/>
                </a:cxn>
                <a:cxn ang="0">
                  <a:pos x="926" y="66"/>
                </a:cxn>
                <a:cxn ang="0">
                  <a:pos x="936" y="42"/>
                </a:cxn>
                <a:cxn ang="0">
                  <a:pos x="944" y="24"/>
                </a:cxn>
                <a:cxn ang="0">
                  <a:pos x="949" y="12"/>
                </a:cxn>
                <a:cxn ang="0">
                  <a:pos x="952" y="2"/>
                </a:cxn>
                <a:cxn ang="0">
                  <a:pos x="952" y="0"/>
                </a:cxn>
                <a:cxn ang="0">
                  <a:pos x="952" y="4"/>
                </a:cxn>
                <a:cxn ang="0">
                  <a:pos x="950" y="17"/>
                </a:cxn>
                <a:cxn ang="0">
                  <a:pos x="948" y="36"/>
                </a:cxn>
                <a:cxn ang="0">
                  <a:pos x="942" y="62"/>
                </a:cxn>
                <a:cxn ang="0">
                  <a:pos x="936" y="93"/>
                </a:cxn>
                <a:cxn ang="0">
                  <a:pos x="927" y="130"/>
                </a:cxn>
                <a:cxn ang="0">
                  <a:pos x="914" y="172"/>
                </a:cxn>
                <a:cxn ang="0">
                  <a:pos x="899" y="217"/>
                </a:cxn>
                <a:cxn ang="0">
                  <a:pos x="881" y="264"/>
                </a:cxn>
                <a:cxn ang="0">
                  <a:pos x="857" y="315"/>
                </a:cxn>
                <a:cxn ang="0">
                  <a:pos x="830" y="368"/>
                </a:cxn>
                <a:cxn ang="0">
                  <a:pos x="798" y="421"/>
                </a:cxn>
                <a:cxn ang="0">
                  <a:pos x="762" y="475"/>
                </a:cxn>
                <a:cxn ang="0">
                  <a:pos x="719" y="529"/>
                </a:cxn>
                <a:cxn ang="0">
                  <a:pos x="671" y="582"/>
                </a:cxn>
                <a:cxn ang="0">
                  <a:pos x="613" y="637"/>
                </a:cxn>
                <a:cxn ang="0">
                  <a:pos x="555" y="685"/>
                </a:cxn>
                <a:cxn ang="0">
                  <a:pos x="500" y="726"/>
                </a:cxn>
                <a:cxn ang="0">
                  <a:pos x="447" y="761"/>
                </a:cxn>
                <a:cxn ang="0">
                  <a:pos x="396" y="790"/>
                </a:cxn>
                <a:cxn ang="0">
                  <a:pos x="350" y="813"/>
                </a:cxn>
                <a:cxn ang="0">
                  <a:pos x="307" y="831"/>
                </a:cxn>
                <a:cxn ang="0">
                  <a:pos x="270" y="845"/>
                </a:cxn>
                <a:cxn ang="0">
                  <a:pos x="238" y="855"/>
                </a:cxn>
                <a:cxn ang="0">
                  <a:pos x="212" y="862"/>
                </a:cxn>
                <a:cxn ang="0">
                  <a:pos x="192" y="866"/>
                </a:cxn>
                <a:cxn ang="0">
                  <a:pos x="181" y="868"/>
                </a:cxn>
                <a:cxn ang="0">
                  <a:pos x="176" y="868"/>
                </a:cxn>
                <a:cxn ang="0">
                  <a:pos x="167" y="947"/>
                </a:cxn>
                <a:cxn ang="0">
                  <a:pos x="0" y="756"/>
                </a:cxn>
              </a:cxnLst>
              <a:rect l="0" t="0" r="r" b="b"/>
              <a:pathLst>
                <a:path w="952" h="947">
                  <a:moveTo>
                    <a:pt x="0" y="756"/>
                  </a:moveTo>
                  <a:lnTo>
                    <a:pt x="191" y="591"/>
                  </a:lnTo>
                  <a:lnTo>
                    <a:pt x="190" y="672"/>
                  </a:lnTo>
                  <a:lnTo>
                    <a:pt x="194" y="672"/>
                  </a:lnTo>
                  <a:lnTo>
                    <a:pt x="205" y="672"/>
                  </a:lnTo>
                  <a:lnTo>
                    <a:pt x="225" y="671"/>
                  </a:lnTo>
                  <a:lnTo>
                    <a:pt x="250" y="667"/>
                  </a:lnTo>
                  <a:lnTo>
                    <a:pt x="281" y="662"/>
                  </a:lnTo>
                  <a:lnTo>
                    <a:pt x="316" y="653"/>
                  </a:lnTo>
                  <a:lnTo>
                    <a:pt x="356" y="641"/>
                  </a:lnTo>
                  <a:lnTo>
                    <a:pt x="399" y="626"/>
                  </a:lnTo>
                  <a:lnTo>
                    <a:pt x="444" y="605"/>
                  </a:lnTo>
                  <a:lnTo>
                    <a:pt x="492" y="578"/>
                  </a:lnTo>
                  <a:lnTo>
                    <a:pt x="540" y="547"/>
                  </a:lnTo>
                  <a:lnTo>
                    <a:pt x="587" y="508"/>
                  </a:lnTo>
                  <a:lnTo>
                    <a:pt x="635" y="463"/>
                  </a:lnTo>
                  <a:lnTo>
                    <a:pt x="689" y="405"/>
                  </a:lnTo>
                  <a:lnTo>
                    <a:pt x="737" y="350"/>
                  </a:lnTo>
                  <a:lnTo>
                    <a:pt x="780" y="298"/>
                  </a:lnTo>
                  <a:lnTo>
                    <a:pt x="816" y="249"/>
                  </a:lnTo>
                  <a:lnTo>
                    <a:pt x="847" y="204"/>
                  </a:lnTo>
                  <a:lnTo>
                    <a:pt x="873" y="164"/>
                  </a:lnTo>
                  <a:lnTo>
                    <a:pt x="895" y="126"/>
                  </a:lnTo>
                  <a:lnTo>
                    <a:pt x="913" y="94"/>
                  </a:lnTo>
                  <a:lnTo>
                    <a:pt x="926" y="66"/>
                  </a:lnTo>
                  <a:lnTo>
                    <a:pt x="936" y="42"/>
                  </a:lnTo>
                  <a:lnTo>
                    <a:pt x="944" y="24"/>
                  </a:lnTo>
                  <a:lnTo>
                    <a:pt x="949" y="12"/>
                  </a:lnTo>
                  <a:lnTo>
                    <a:pt x="952" y="2"/>
                  </a:lnTo>
                  <a:lnTo>
                    <a:pt x="952" y="0"/>
                  </a:lnTo>
                  <a:lnTo>
                    <a:pt x="952" y="4"/>
                  </a:lnTo>
                  <a:lnTo>
                    <a:pt x="950" y="17"/>
                  </a:lnTo>
                  <a:lnTo>
                    <a:pt x="948" y="36"/>
                  </a:lnTo>
                  <a:lnTo>
                    <a:pt x="942" y="62"/>
                  </a:lnTo>
                  <a:lnTo>
                    <a:pt x="936" y="93"/>
                  </a:lnTo>
                  <a:lnTo>
                    <a:pt x="927" y="130"/>
                  </a:lnTo>
                  <a:lnTo>
                    <a:pt x="914" y="172"/>
                  </a:lnTo>
                  <a:lnTo>
                    <a:pt x="899" y="217"/>
                  </a:lnTo>
                  <a:lnTo>
                    <a:pt x="881" y="264"/>
                  </a:lnTo>
                  <a:lnTo>
                    <a:pt x="857" y="315"/>
                  </a:lnTo>
                  <a:lnTo>
                    <a:pt x="830" y="368"/>
                  </a:lnTo>
                  <a:lnTo>
                    <a:pt x="798" y="421"/>
                  </a:lnTo>
                  <a:lnTo>
                    <a:pt x="762" y="475"/>
                  </a:lnTo>
                  <a:lnTo>
                    <a:pt x="719" y="529"/>
                  </a:lnTo>
                  <a:lnTo>
                    <a:pt x="671" y="582"/>
                  </a:lnTo>
                  <a:lnTo>
                    <a:pt x="613" y="637"/>
                  </a:lnTo>
                  <a:lnTo>
                    <a:pt x="555" y="685"/>
                  </a:lnTo>
                  <a:lnTo>
                    <a:pt x="500" y="726"/>
                  </a:lnTo>
                  <a:lnTo>
                    <a:pt x="447" y="761"/>
                  </a:lnTo>
                  <a:lnTo>
                    <a:pt x="396" y="790"/>
                  </a:lnTo>
                  <a:lnTo>
                    <a:pt x="350" y="813"/>
                  </a:lnTo>
                  <a:lnTo>
                    <a:pt x="307" y="831"/>
                  </a:lnTo>
                  <a:lnTo>
                    <a:pt x="270" y="845"/>
                  </a:lnTo>
                  <a:lnTo>
                    <a:pt x="238" y="855"/>
                  </a:lnTo>
                  <a:lnTo>
                    <a:pt x="212" y="862"/>
                  </a:lnTo>
                  <a:lnTo>
                    <a:pt x="192" y="866"/>
                  </a:lnTo>
                  <a:lnTo>
                    <a:pt x="181" y="868"/>
                  </a:lnTo>
                  <a:lnTo>
                    <a:pt x="176" y="868"/>
                  </a:lnTo>
                  <a:lnTo>
                    <a:pt x="167" y="947"/>
                  </a:lnTo>
                  <a:lnTo>
                    <a:pt x="0" y="756"/>
                  </a:ln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100000">
                  <a:srgbClr val="3366FF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2531" name="Text Box 7"/>
          <p:cNvSpPr txBox="1">
            <a:spLocks noChangeArrowheads="1"/>
          </p:cNvSpPr>
          <p:nvPr/>
        </p:nvSpPr>
        <p:spPr bwMode="auto">
          <a:xfrm>
            <a:off x="1439863" y="3867150"/>
            <a:ext cx="201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uk-UA" sz="2000" b="1">
                <a:solidFill>
                  <a:srgbClr val="33CC33"/>
                </a:solidFill>
                <a:latin typeface="Verdana" pitchFamily="34" charset="0"/>
              </a:rPr>
              <a:t>Кругові</a:t>
            </a:r>
            <a:endParaRPr lang="en-US" sz="2000" b="1">
              <a:solidFill>
                <a:srgbClr val="33CC33"/>
              </a:solidFill>
              <a:latin typeface="Verdana" pitchFamily="34" charset="0"/>
            </a:endParaRPr>
          </a:p>
        </p:txBody>
      </p:sp>
      <p:sp>
        <p:nvSpPr>
          <p:cNvPr id="22532" name="AutoShape 8"/>
          <p:cNvSpPr>
            <a:spLocks noChangeArrowheads="1"/>
          </p:cNvSpPr>
          <p:nvPr/>
        </p:nvSpPr>
        <p:spPr bwMode="auto">
          <a:xfrm>
            <a:off x="1295400" y="3810000"/>
            <a:ext cx="2362200" cy="4572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88ECDE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/>
          </a:p>
        </p:txBody>
      </p:sp>
      <p:grpSp>
        <p:nvGrpSpPr>
          <p:cNvPr id="22533" name="Group 9"/>
          <p:cNvGrpSpPr>
            <a:grpSpLocks/>
          </p:cNvGrpSpPr>
          <p:nvPr/>
        </p:nvGrpSpPr>
        <p:grpSpPr bwMode="auto">
          <a:xfrm>
            <a:off x="3348038" y="1773238"/>
            <a:ext cx="2362200" cy="457200"/>
            <a:chOff x="2400" y="1152"/>
            <a:chExt cx="1488" cy="288"/>
          </a:xfrm>
        </p:grpSpPr>
        <p:sp>
          <p:nvSpPr>
            <p:cNvPr id="22536" name="Text Box 10"/>
            <p:cNvSpPr txBox="1">
              <a:spLocks noChangeArrowheads="1"/>
            </p:cNvSpPr>
            <p:nvPr/>
          </p:nvSpPr>
          <p:spPr bwMode="auto">
            <a:xfrm>
              <a:off x="2490" y="1188"/>
              <a:ext cx="12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uk-UA" sz="2000" b="1">
                  <a:solidFill>
                    <a:srgbClr val="FF9900"/>
                  </a:solidFill>
                  <a:latin typeface="Verdana" pitchFamily="34" charset="0"/>
                </a:rPr>
                <a:t>Лінійні</a:t>
              </a:r>
              <a:endParaRPr lang="en-US" sz="2000" b="1">
                <a:solidFill>
                  <a:srgbClr val="FF9900"/>
                </a:solidFill>
                <a:latin typeface="Verdana" pitchFamily="34" charset="0"/>
              </a:endParaRPr>
            </a:p>
          </p:txBody>
        </p:sp>
        <p:sp>
          <p:nvSpPr>
            <p:cNvPr id="22537" name="AutoShape 11"/>
            <p:cNvSpPr>
              <a:spLocks noChangeArrowheads="1"/>
            </p:cNvSpPr>
            <p:nvPr/>
          </p:nvSpPr>
          <p:spPr bwMode="auto">
            <a:xfrm>
              <a:off x="2400" y="1152"/>
              <a:ext cx="1488" cy="288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FFCC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>
                <a:solidFill>
                  <a:srgbClr val="FF9900"/>
                </a:solidFill>
              </a:endParaRPr>
            </a:p>
          </p:txBody>
        </p:sp>
      </p:grpSp>
      <p:sp>
        <p:nvSpPr>
          <p:cNvPr id="22534" name="Text Box 12"/>
          <p:cNvSpPr txBox="1">
            <a:spLocks noChangeArrowheads="1"/>
          </p:cNvSpPr>
          <p:nvPr/>
        </p:nvSpPr>
        <p:spPr bwMode="auto">
          <a:xfrm>
            <a:off x="5173663" y="4933950"/>
            <a:ext cx="201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uk-UA" sz="2000" b="1">
                <a:solidFill>
                  <a:srgbClr val="0000FF"/>
                </a:solidFill>
                <a:latin typeface="Verdana" pitchFamily="34" charset="0"/>
              </a:rPr>
              <a:t>Стовпчасті</a:t>
            </a:r>
            <a:endParaRPr lang="en-US" sz="2000" b="1">
              <a:solidFill>
                <a:srgbClr val="0000FF"/>
              </a:solidFill>
              <a:latin typeface="Verdana" pitchFamily="34" charset="0"/>
            </a:endParaRPr>
          </a:p>
        </p:txBody>
      </p:sp>
      <p:sp>
        <p:nvSpPr>
          <p:cNvPr id="22535" name="AutoShape 13"/>
          <p:cNvSpPr>
            <a:spLocks noChangeArrowheads="1"/>
          </p:cNvSpPr>
          <p:nvPr/>
        </p:nvSpPr>
        <p:spPr bwMode="auto">
          <a:xfrm>
            <a:off x="5029200" y="4876800"/>
            <a:ext cx="2362200" cy="4572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AFCEF7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39750" y="2781300"/>
            <a:ext cx="8280400" cy="3744913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uk-UA" altLang="uk-UA" b="1" smtClean="0">
                <a:latin typeface="Georgia" pitchFamily="18" charset="0"/>
              </a:rPr>
              <a:t>Діаграма</a:t>
            </a:r>
            <a:r>
              <a:rPr lang="uk-UA" altLang="uk-UA" smtClean="0">
                <a:latin typeface="Georgia" pitchFamily="18" charset="0"/>
              </a:rPr>
              <a:t> — (від грец. Διάγραμμα (diagramma) — зображення — рисунок, креслення) — графічне зображення, що наочно у вигляді певних геометричних фігур показує співвідношення між різними величинами, які порівнюються</a:t>
            </a:r>
            <a:endParaRPr lang="ru-RU" altLang="uk-UA" b="1" smtClean="0"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765175"/>
            <a:ext cx="3440112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2538" y="476250"/>
            <a:ext cx="2811462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1116013" y="1125538"/>
          <a:ext cx="3527425" cy="2160587"/>
        </p:xfrm>
        <a:graphic>
          <a:graphicData uri="http://schemas.openxmlformats.org/presentationml/2006/ole">
            <p:oleObj spid="_x0000_s27650" name="Диаграмма" r:id="rId3" imgW="4505393" imgH="2181213" progId="MSGraph.Chart.8">
              <p:embed followColorScheme="full"/>
            </p:oleObj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4894263" y="628650"/>
          <a:ext cx="4249737" cy="2295525"/>
        </p:xfrm>
        <a:graphic>
          <a:graphicData uri="http://schemas.openxmlformats.org/presentationml/2006/ole">
            <p:oleObj spid="_x0000_s27651" name="Диаграмма" r:id="rId4" imgW="4038504" imgH="2181213" progId="MSGraph.Chart.8">
              <p:embed followColorScheme="full"/>
            </p:oleObj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>
            <p:ph sz="quarter" idx="3"/>
          </p:nvPr>
        </p:nvGraphicFramePr>
        <p:xfrm>
          <a:off x="3492500" y="3644900"/>
          <a:ext cx="5329238" cy="2619375"/>
        </p:xfrm>
        <a:graphic>
          <a:graphicData uri="http://schemas.openxmlformats.org/presentationml/2006/ole">
            <p:oleObj spid="_x0000_s27652" name="Диаграмма" r:id="rId5" imgW="4038504" imgH="2190710" progId="MSGraph.Chart.8">
              <p:embed followColorScheme="full"/>
            </p:oleObj>
          </a:graphicData>
        </a:graphic>
      </p:graphicFrame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1331913" y="260350"/>
            <a:ext cx="1485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лінійна</a:t>
            </a:r>
          </a:p>
        </p:txBody>
      </p:sp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5795963" y="404813"/>
            <a:ext cx="21621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стовпчаста</a:t>
            </a:r>
          </a:p>
        </p:txBody>
      </p:sp>
      <p:sp>
        <p:nvSpPr>
          <p:cNvPr id="27655" name="WordArt 7"/>
          <p:cNvSpPr>
            <a:spLocks noChangeArrowheads="1" noChangeShapeType="1" noTextEdit="1"/>
          </p:cNvSpPr>
          <p:nvPr/>
        </p:nvSpPr>
        <p:spPr bwMode="auto">
          <a:xfrm>
            <a:off x="5651500" y="2852738"/>
            <a:ext cx="1944688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кругова</a:t>
            </a:r>
          </a:p>
        </p:txBody>
      </p:sp>
      <p:sp>
        <p:nvSpPr>
          <p:cNvPr id="27656" name="WordArt 8"/>
          <p:cNvSpPr>
            <a:spLocks noChangeArrowheads="1" noChangeShapeType="1" noTextEdit="1"/>
          </p:cNvSpPr>
          <p:nvPr/>
        </p:nvSpPr>
        <p:spPr bwMode="auto">
          <a:xfrm>
            <a:off x="395288" y="3500438"/>
            <a:ext cx="3024187" cy="259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Види </a:t>
            </a:r>
          </a:p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діаграм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27651" grpId="0"/>
      <p:bldOleChart spid="27652" grpId="0"/>
      <p:bldP spid="27654" grpId="0" animBg="1"/>
      <p:bldP spid="27655" grpId="0" animBg="1"/>
      <p:bldP spid="276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000" b="1" smtClean="0"/>
              <a:t/>
            </a:r>
            <a:br>
              <a:rPr lang="en-US" sz="2000" b="1" smtClean="0"/>
            </a:br>
            <a:r>
              <a:rPr lang="uk-UA" sz="2000" b="1" smtClean="0"/>
              <a:t>Уважно прочитати умову задачі:</a:t>
            </a:r>
            <a:r>
              <a:rPr lang="uk-UA" sz="2000" i="1" smtClean="0"/>
              <a:t/>
            </a:r>
            <a:br>
              <a:rPr lang="uk-UA" sz="2000" i="1" smtClean="0"/>
            </a:br>
            <a:r>
              <a:rPr lang="en-US" sz="2000" i="1" smtClean="0"/>
              <a:t>     </a:t>
            </a:r>
            <a:r>
              <a:rPr lang="uk-UA" sz="2000" i="1" smtClean="0"/>
              <a:t>Користуючись таблицею довжин річок ,які протікають територією України, побудуйте відповідну стовпчасту діаграму.</a:t>
            </a:r>
            <a:endParaRPr lang="ru-RU" sz="2000" smtClean="0"/>
          </a:p>
        </p:txBody>
      </p:sp>
      <p:graphicFrame>
        <p:nvGraphicFramePr>
          <p:cNvPr id="28698" name="Group 26"/>
          <p:cNvGraphicFramePr>
            <a:graphicFrameLocks noGrp="1"/>
          </p:cNvGraphicFramePr>
          <p:nvPr>
            <p:ph idx="1"/>
          </p:nvPr>
        </p:nvGraphicFramePr>
        <p:xfrm>
          <a:off x="971550" y="1844675"/>
          <a:ext cx="7715250" cy="4294188"/>
        </p:xfrm>
        <a:graphic>
          <a:graphicData uri="http://schemas.openxmlformats.org/drawingml/2006/table">
            <a:tbl>
              <a:tblPr/>
              <a:tblGrid>
                <a:gridCol w="3857625"/>
                <a:gridCol w="3857625"/>
              </a:tblGrid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Назва річки 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Довжина річки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Дніпро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2201 км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Дністер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1362 км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Десна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1130км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Сіверський  Донець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1052 км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Південний Буг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806 км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400" b="1" smtClean="0"/>
              <a:t>Завантажити табличний процесор </a:t>
            </a:r>
            <a:r>
              <a:rPr lang="en-US" sz="2400" b="1" smtClean="0"/>
              <a:t>Microsoft Excel</a:t>
            </a:r>
            <a:r>
              <a:rPr lang="uk-UA" sz="2400" b="1" smtClean="0"/>
              <a:t>:</a:t>
            </a:r>
            <a:br>
              <a:rPr lang="uk-UA" sz="2400" b="1" smtClean="0"/>
            </a:br>
            <a:r>
              <a:rPr lang="uk-UA" sz="2400" b="1" smtClean="0"/>
              <a:t>Пуск/Програми</a:t>
            </a:r>
            <a:r>
              <a:rPr lang="en-US" sz="2400" b="1" smtClean="0"/>
              <a:t>/</a:t>
            </a:r>
            <a:endParaRPr lang="ru-RU" sz="2400" smtClean="0"/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133600"/>
            <a:ext cx="662463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199fed19edb4e47861d4167e8956610cb5788fc"/>
</p:tagLst>
</file>

<file path=ppt/theme/theme1.xml><?xml version="1.0" encoding="utf-8"?>
<a:theme xmlns:a="http://schemas.openxmlformats.org/drawingml/2006/main" name="Тема Office">
  <a:themeElements>
    <a:clrScheme name="Другая 1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602</Words>
  <Application>Microsoft Office PowerPoint</Application>
  <PresentationFormat>Экран (4:3)</PresentationFormat>
  <Paragraphs>126</Paragraphs>
  <Slides>26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Calibri</vt:lpstr>
      <vt:lpstr>Monotype Corsiva</vt:lpstr>
      <vt:lpstr>Times New Roman</vt:lpstr>
      <vt:lpstr>Verdana</vt:lpstr>
      <vt:lpstr>Georgia</vt:lpstr>
      <vt:lpstr>Тема Office</vt:lpstr>
      <vt:lpstr>Формула</vt:lpstr>
      <vt:lpstr>Диаграмма</vt:lpstr>
      <vt:lpstr>Слайд 1</vt:lpstr>
      <vt:lpstr>                 Повідомлення теми та мети уроку</vt:lpstr>
      <vt:lpstr>Слайд 3</vt:lpstr>
      <vt:lpstr>Слайд 4</vt:lpstr>
      <vt:lpstr>Діаграми</vt:lpstr>
      <vt:lpstr>Слайд 6</vt:lpstr>
      <vt:lpstr>Слайд 7</vt:lpstr>
      <vt:lpstr> Уважно прочитати умову задачі:      Користуючись таблицею довжин річок ,які протікають територією України, побудуйте відповідну стовпчасту діаграму.</vt:lpstr>
      <vt:lpstr>Завантажити табличний процесор Microsoft Excel: Пуск/Програми/</vt:lpstr>
      <vt:lpstr>                    Виділимо область внесеної таблиці  </vt:lpstr>
      <vt:lpstr>На панелі інструментів натиснути на кнопку Мастера диаграмм/ тип диаграмм                     В типі діаграм  оберіть тип : линейчатая, натисніть кнопку Далее. </vt:lpstr>
      <vt:lpstr>   У діалоговому вікні Мастера диаграмм з’явиться приклад необхідної нам діаграми, оберіть  Ряды в строках. Натисніть Далее.  </vt:lpstr>
      <vt:lpstr>Мастер диаграмм / параметри діаграми:  Заголовок - ввести назву діаграми  Подписи данных – поставити Значения</vt:lpstr>
      <vt:lpstr> Мастер диаграмм / размещение / поместить диаграмму на листе /имеющимся. Натиснути /готово. </vt:lpstr>
      <vt:lpstr>Ви повинні отримати наступний результат:</vt:lpstr>
      <vt:lpstr>Алгоритм побудови кругової діаграми:</vt:lpstr>
      <vt:lpstr> За таким же алгоритмом необхідно створити кругову діаграму  відсоткового складу населення України за статтю (за даними на 01.09.2017р)</vt:lpstr>
      <vt:lpstr>Ви отримали діаграму:</vt:lpstr>
      <vt:lpstr>Слайд 19</vt:lpstr>
      <vt:lpstr>Складіть запитання до поданої діаграми?</vt:lpstr>
      <vt:lpstr>    Яку секцію відвідує найбільше шестикласників?  Які секції відвідує найбільша кількість шестикласників?  Яку частину від кількості футболістів становить кількість волейболістів?  Скільки відсотків тенісистів становить від кількості волейболістів? </vt:lpstr>
      <vt:lpstr>  На діаграмі  наведено вибіркову інформацію про природно-заповідний фонд України. 1) Скільки в Україні ботанічних садів? зоологічних парків? 2)На скільки більше заповідників, ніж національних природних парків? 3) У скільки разів менше регіональних ландшафтних парків, ніж дендрологічних?</vt:lpstr>
      <vt:lpstr>Домашнє завдання Виконати міні - наукове дослідження   </vt:lpstr>
      <vt:lpstr>Підсумок уроку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</cp:revision>
  <dcterms:created xsi:type="dcterms:W3CDTF">2014-07-09T08:50:25Z</dcterms:created>
  <dcterms:modified xsi:type="dcterms:W3CDTF">2017-11-12T21:54:06Z</dcterms:modified>
</cp:coreProperties>
</file>