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07" r:id="rId3"/>
    <p:sldId id="308" r:id="rId4"/>
    <p:sldId id="269" r:id="rId5"/>
    <p:sldId id="311" r:id="rId6"/>
    <p:sldId id="309" r:id="rId7"/>
    <p:sldId id="313" r:id="rId8"/>
    <p:sldId id="258" r:id="rId9"/>
    <p:sldId id="305" r:id="rId10"/>
    <p:sldId id="267" r:id="rId11"/>
    <p:sldId id="274" r:id="rId12"/>
    <p:sldId id="303" r:id="rId13"/>
    <p:sldId id="314" r:id="rId14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E04BC"/>
    <a:srgbClr val="A50021"/>
    <a:srgbClr val="990000"/>
    <a:srgbClr val="460000"/>
    <a:srgbClr val="7EEFF2"/>
    <a:srgbClr val="15D6DB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7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3DE64-7391-4864-A847-0A4DA109E11B}" type="datetimeFigureOut">
              <a:rPr lang="uk-UA" smtClean="0"/>
              <a:pPr/>
              <a:t>13.11.2017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A1B09-34C3-4CB8-8462-90BDD46268BE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3DE64-7391-4864-A847-0A4DA109E11B}" type="datetimeFigureOut">
              <a:rPr lang="uk-UA" smtClean="0"/>
              <a:pPr/>
              <a:t>13.11.2017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A1B09-34C3-4CB8-8462-90BDD46268BE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3DE64-7391-4864-A847-0A4DA109E11B}" type="datetimeFigureOut">
              <a:rPr lang="uk-UA" smtClean="0"/>
              <a:pPr/>
              <a:t>13.11.2017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A1B09-34C3-4CB8-8462-90BDD46268BE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3DE64-7391-4864-A847-0A4DA109E11B}" type="datetimeFigureOut">
              <a:rPr lang="uk-UA" smtClean="0"/>
              <a:pPr/>
              <a:t>13.11.2017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A1B09-34C3-4CB8-8462-90BDD46268BE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3DE64-7391-4864-A847-0A4DA109E11B}" type="datetimeFigureOut">
              <a:rPr lang="uk-UA" smtClean="0"/>
              <a:pPr/>
              <a:t>13.11.2017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A1B09-34C3-4CB8-8462-90BDD46268BE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3DE64-7391-4864-A847-0A4DA109E11B}" type="datetimeFigureOut">
              <a:rPr lang="uk-UA" smtClean="0"/>
              <a:pPr/>
              <a:t>13.11.2017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A1B09-34C3-4CB8-8462-90BDD46268BE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3DE64-7391-4864-A847-0A4DA109E11B}" type="datetimeFigureOut">
              <a:rPr lang="uk-UA" smtClean="0"/>
              <a:pPr/>
              <a:t>13.11.2017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A1B09-34C3-4CB8-8462-90BDD46268BE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3DE64-7391-4864-A847-0A4DA109E11B}" type="datetimeFigureOut">
              <a:rPr lang="uk-UA" smtClean="0"/>
              <a:pPr/>
              <a:t>13.11.2017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A1B09-34C3-4CB8-8462-90BDD46268BE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3DE64-7391-4864-A847-0A4DA109E11B}" type="datetimeFigureOut">
              <a:rPr lang="uk-UA" smtClean="0"/>
              <a:pPr/>
              <a:t>13.11.2017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A1B09-34C3-4CB8-8462-90BDD46268BE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3DE64-7391-4864-A847-0A4DA109E11B}" type="datetimeFigureOut">
              <a:rPr lang="uk-UA" smtClean="0"/>
              <a:pPr/>
              <a:t>13.11.2017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A1B09-34C3-4CB8-8462-90BDD46268BE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3DE64-7391-4864-A847-0A4DA109E11B}" type="datetimeFigureOut">
              <a:rPr lang="uk-UA" smtClean="0"/>
              <a:pPr/>
              <a:t>13.11.2017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A1B09-34C3-4CB8-8462-90BDD46268BE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7EEFF2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53DE64-7391-4864-A847-0A4DA109E11B}" type="datetimeFigureOut">
              <a:rPr lang="uk-UA" smtClean="0"/>
              <a:pPr/>
              <a:t>13.11.2017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EA1B09-34C3-4CB8-8462-90BDD46268BE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Excel_20071.xls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2656"/>
            <a:ext cx="7702624" cy="4032448"/>
          </a:xfrm>
        </p:spPr>
        <p:txBody>
          <a:bodyPr>
            <a:noAutofit/>
          </a:bodyPr>
          <a:lstStyle/>
          <a:p>
            <a:r>
              <a:rPr lang="uk-UA" sz="66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Тема:</a:t>
            </a:r>
            <a:r>
              <a:rPr lang="uk-UA" sz="66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uk-UA" sz="66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Правильні многогранники. Поверхня многогранника</a:t>
            </a:r>
            <a:r>
              <a:rPr lang="uk-UA" sz="6600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.</a:t>
            </a:r>
            <a:endParaRPr lang="uk-UA" sz="6600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3200" b="1" i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rPr>
              <a:t>Правильні многогранники у філософській картині світу Платона</a:t>
            </a:r>
            <a:endParaRPr lang="uk-UA" sz="3200" b="1" i="1" dirty="0">
              <a:solidFill>
                <a:schemeClr val="tx2">
                  <a:lumMod val="60000"/>
                  <a:lumOff val="40000"/>
                </a:schemeClr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 l="12724" t="31182" r="12115"/>
          <a:stretch>
            <a:fillRect/>
          </a:stretch>
        </p:blipFill>
        <p:spPr bwMode="auto">
          <a:xfrm>
            <a:off x="0" y="2132856"/>
            <a:ext cx="9178966" cy="4725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548000" y="0"/>
            <a:ext cx="12165938" cy="68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52736"/>
          </a:xfrm>
        </p:spPr>
        <p:txBody>
          <a:bodyPr>
            <a:normAutofit/>
          </a:bodyPr>
          <a:lstStyle/>
          <a:p>
            <a:r>
              <a:rPr lang="uk-UA" sz="3200" b="1" i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rPr>
              <a:t>Домашнє завдання</a:t>
            </a:r>
            <a:endParaRPr lang="uk-UA" sz="3200" b="1" i="1" dirty="0">
              <a:solidFill>
                <a:schemeClr val="tx2">
                  <a:lumMod val="60000"/>
                  <a:lumOff val="40000"/>
                </a:schemeClr>
              </a:solidFill>
              <a:latin typeface="+mn-lt"/>
              <a:ea typeface="+mn-ea"/>
              <a:cs typeface="+mn-cs"/>
            </a:endParaRPr>
          </a:p>
        </p:txBody>
      </p:sp>
      <p:graphicFrame>
        <p:nvGraphicFramePr>
          <p:cNvPr id="6" name="Содержимое 5"/>
          <p:cNvGraphicFramePr>
            <a:graphicFrameLocks noChangeAspect="1"/>
          </p:cNvGraphicFramePr>
          <p:nvPr>
            <p:ph idx="1"/>
          </p:nvPr>
        </p:nvGraphicFramePr>
        <p:xfrm>
          <a:off x="323528" y="1124744"/>
          <a:ext cx="8568952" cy="5400600"/>
        </p:xfrm>
        <a:graphic>
          <a:graphicData uri="http://schemas.openxmlformats.org/presentationml/2006/ole">
            <p:oleObj spid="_x0000_s75778" name="Лист" r:id="rId3" imgW="9448740" imgH="2409697" progId="Excel.Sheet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52736"/>
          </a:xfrm>
        </p:spPr>
        <p:txBody>
          <a:bodyPr>
            <a:normAutofit/>
          </a:bodyPr>
          <a:lstStyle/>
          <a:p>
            <a:r>
              <a:rPr lang="uk-UA" sz="3200" b="1" i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rPr>
              <a:t>Домашнє завдання</a:t>
            </a:r>
            <a:endParaRPr lang="uk-UA" sz="3200" b="1" i="1" dirty="0">
              <a:solidFill>
                <a:schemeClr val="tx2">
                  <a:lumMod val="60000"/>
                  <a:lumOff val="4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lvl="0"/>
            <a:r>
              <a:rPr lang="uk-UA" sz="35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Зробити замітку: «Філософська картина світу за Платоном»;</a:t>
            </a:r>
          </a:p>
          <a:p>
            <a:pPr lvl="0"/>
            <a:r>
              <a:rPr lang="uk-UA" sz="35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Використавши панель «Навігація. Кроки побудови» в ПДМ </a:t>
            </a:r>
            <a:r>
              <a:rPr lang="uk-UA" sz="3500" b="1" i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GeoGebra</a:t>
            </a:r>
            <a:r>
              <a:rPr lang="uk-UA" sz="35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, осмислити ідею побудови правильних многогранників.</a:t>
            </a:r>
          </a:p>
          <a:p>
            <a:pPr lvl="0"/>
            <a:r>
              <a:rPr lang="uk-UA" sz="35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Зробити повідомлення про винахід </a:t>
            </a:r>
            <a:r>
              <a:rPr lang="uk-UA" sz="3500" b="1" i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Кеплера</a:t>
            </a:r>
            <a:r>
              <a:rPr lang="uk-UA" sz="35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і </a:t>
            </a:r>
            <a:r>
              <a:rPr lang="uk-UA" sz="3500" b="1" i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Пуансо</a:t>
            </a:r>
            <a:r>
              <a:rPr lang="uk-UA" sz="35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, щодо наявності </a:t>
            </a:r>
            <a:r>
              <a:rPr lang="uk-UA" sz="3500" b="1" i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неопуклих</a:t>
            </a:r>
            <a:r>
              <a:rPr lang="uk-UA" sz="35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многогранників та їх кількості. Яку крапку у цьому питання поставив Коші.</a:t>
            </a:r>
          </a:p>
          <a:p>
            <a:pPr>
              <a:buNone/>
            </a:pPr>
            <a:r>
              <a:rPr lang="uk-UA" sz="35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 </a:t>
            </a:r>
          </a:p>
          <a:p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4860032" y="357096"/>
          <a:ext cx="3672408" cy="5852160"/>
        </p:xfrm>
        <a:graphic>
          <a:graphicData uri="http://schemas.openxmlformats.org/drawingml/2006/table">
            <a:tbl>
              <a:tblPr/>
              <a:tblGrid>
                <a:gridCol w="1836012"/>
                <a:gridCol w="1836396"/>
              </a:tblGrid>
              <a:tr h="85883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 err="1">
                          <a:solidFill>
                            <a:srgbClr val="1E04BC"/>
                          </a:solidFill>
                          <a:latin typeface="SchoolBookC"/>
                          <a:ea typeface="Calibri"/>
                          <a:cs typeface="SchoolBookC"/>
                        </a:rPr>
                        <a:t>Елементи</a:t>
                      </a:r>
                      <a:endParaRPr lang="uk-UA" sz="2400" dirty="0">
                        <a:solidFill>
                          <a:srgbClr val="1E04BC"/>
                        </a:solidFill>
                        <a:latin typeface="SchoolBookC"/>
                        <a:ea typeface="Calibri"/>
                        <a:cs typeface="SchoolBook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1E04BC"/>
                          </a:solidFill>
                          <a:latin typeface="SchoolBookC"/>
                          <a:ea typeface="Calibri"/>
                          <a:cs typeface="SchoolBookC"/>
                        </a:rPr>
                        <a:t>Відрізки, кути </a:t>
                      </a:r>
                      <a:r>
                        <a:rPr lang="uk-UA" sz="2400" b="1">
                          <a:solidFill>
                            <a:srgbClr val="1E04BC"/>
                          </a:solidFill>
                          <a:latin typeface="SchoolBookC"/>
                          <a:ea typeface="Calibri"/>
                          <a:cs typeface="SchoolBookC"/>
                        </a:rPr>
                        <a:t>у </a:t>
                      </a:r>
                      <a:r>
                        <a:rPr lang="ru-RU" sz="2400" b="1">
                          <a:solidFill>
                            <a:srgbClr val="1E04BC"/>
                          </a:solidFill>
                          <a:latin typeface="SchoolBookC"/>
                          <a:ea typeface="Calibri"/>
                          <a:cs typeface="SchoolBookC"/>
                        </a:rPr>
                        <a:t>пірамід</a:t>
                      </a:r>
                      <a:r>
                        <a:rPr lang="uk-UA" sz="2400" b="1">
                          <a:solidFill>
                            <a:srgbClr val="1E04BC"/>
                          </a:solidFill>
                          <a:latin typeface="SchoolBookC"/>
                          <a:ea typeface="Calibri"/>
                          <a:cs typeface="SchoolBookC"/>
                        </a:rPr>
                        <a:t>і</a:t>
                      </a:r>
                      <a:endParaRPr lang="uk-UA" sz="2400">
                        <a:solidFill>
                          <a:srgbClr val="1E04BC"/>
                        </a:solidFill>
                        <a:latin typeface="SchoolBookC"/>
                        <a:ea typeface="Calibri"/>
                        <a:cs typeface="SchoolBook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627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2400" dirty="0">
                          <a:solidFill>
                            <a:srgbClr val="1E04BC"/>
                          </a:solidFill>
                          <a:latin typeface="SchoolBookC"/>
                          <a:ea typeface="Calibri"/>
                          <a:cs typeface="SchoolBookC"/>
                        </a:rPr>
                        <a:t>1.</a:t>
                      </a:r>
                      <a:r>
                        <a:rPr lang="ru-RU" sz="2400" dirty="0">
                          <a:solidFill>
                            <a:srgbClr val="1E04BC"/>
                          </a:solidFill>
                          <a:latin typeface="SchoolBookC"/>
                          <a:ea typeface="Calibri"/>
                          <a:cs typeface="SchoolBookC"/>
                        </a:rPr>
                        <a:t> Апофема</a:t>
                      </a:r>
                      <a:endParaRPr lang="uk-UA" sz="2400" dirty="0">
                        <a:solidFill>
                          <a:srgbClr val="1E04BC"/>
                        </a:solidFill>
                        <a:latin typeface="SchoolBookC"/>
                        <a:ea typeface="Calibri"/>
                        <a:cs typeface="SchoolBook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2400" b="1" dirty="0">
                          <a:solidFill>
                            <a:srgbClr val="1E04BC"/>
                          </a:solidFill>
                          <a:latin typeface="SchoolBookC"/>
                          <a:ea typeface="Calibri"/>
                          <a:cs typeface="SchoolBookC"/>
                        </a:rPr>
                        <a:t>А</a:t>
                      </a:r>
                      <a:r>
                        <a:rPr lang="uk-UA" sz="2400" dirty="0">
                          <a:solidFill>
                            <a:srgbClr val="1E04BC"/>
                          </a:solidFill>
                          <a:latin typeface="SchoolBookC"/>
                          <a:ea typeface="Calibri"/>
                          <a:cs typeface="SchoolBookC"/>
                        </a:rPr>
                        <a:t> </a:t>
                      </a:r>
                      <a:r>
                        <a:rPr lang="ru-RU" sz="2400" dirty="0">
                          <a:solidFill>
                            <a:srgbClr val="1E04BC"/>
                          </a:solidFill>
                          <a:latin typeface="SchoolBookC"/>
                          <a:ea typeface="Calibri"/>
                          <a:cs typeface="SchoolBookC"/>
                        </a:rPr>
                        <a:t>SO</a:t>
                      </a:r>
                      <a:endParaRPr lang="uk-UA" sz="2400" dirty="0">
                        <a:solidFill>
                          <a:srgbClr val="1E04BC"/>
                        </a:solidFill>
                        <a:latin typeface="SchoolBookC"/>
                        <a:ea typeface="Calibri"/>
                        <a:cs typeface="SchoolBook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627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 err="1">
                          <a:solidFill>
                            <a:srgbClr val="1E04BC"/>
                          </a:solidFill>
                          <a:latin typeface="SchoolBookC"/>
                          <a:ea typeface="Calibri"/>
                          <a:cs typeface="SchoolBookC"/>
                        </a:rPr>
                        <a:t>2.Висота</a:t>
                      </a:r>
                      <a:endParaRPr lang="uk-UA" sz="2400" dirty="0">
                        <a:solidFill>
                          <a:srgbClr val="1E04BC"/>
                        </a:solidFill>
                        <a:latin typeface="SchoolBookC"/>
                        <a:ea typeface="Calibri"/>
                        <a:cs typeface="SchoolBook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1E04BC"/>
                          </a:solidFill>
                          <a:latin typeface="SchoolBookC"/>
                          <a:ea typeface="Calibri"/>
                          <a:cs typeface="SchoolBookC"/>
                        </a:rPr>
                        <a:t>Б</a:t>
                      </a:r>
                      <a:r>
                        <a:rPr lang="ru-RU" sz="2400">
                          <a:solidFill>
                            <a:srgbClr val="1E04BC"/>
                          </a:solidFill>
                          <a:latin typeface="SchoolBookC"/>
                          <a:ea typeface="Calibri"/>
                          <a:cs typeface="SchoolBookC"/>
                        </a:rPr>
                        <a:t> </a:t>
                      </a:r>
                      <a:r>
                        <a:rPr lang="ru-RU" sz="2400">
                          <a:solidFill>
                            <a:srgbClr val="1E04BC"/>
                          </a:solidFill>
                          <a:latin typeface="Cambria Math"/>
                          <a:ea typeface="Calibri"/>
                          <a:cs typeface="Cambria Math"/>
                        </a:rPr>
                        <a:t>∠</a:t>
                      </a:r>
                      <a:r>
                        <a:rPr lang="ru-RU" sz="2400">
                          <a:solidFill>
                            <a:srgbClr val="1E04BC"/>
                          </a:solidFill>
                          <a:latin typeface="SchoolBookC"/>
                          <a:ea typeface="Calibri"/>
                          <a:cs typeface="SchoolBookC"/>
                        </a:rPr>
                        <a:t>ASB</a:t>
                      </a:r>
                      <a:endParaRPr lang="uk-UA" sz="2400">
                        <a:solidFill>
                          <a:srgbClr val="1E04BC"/>
                        </a:solidFill>
                        <a:latin typeface="SchoolBookC"/>
                        <a:ea typeface="Calibri"/>
                        <a:cs typeface="SchoolBook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395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2400" dirty="0">
                          <a:solidFill>
                            <a:srgbClr val="1E04BC"/>
                          </a:solidFill>
                          <a:latin typeface="SchoolBookC"/>
                          <a:ea typeface="Calibri"/>
                          <a:cs typeface="SchoolBookC"/>
                        </a:rPr>
                        <a:t>3.</a:t>
                      </a:r>
                      <a:r>
                        <a:rPr lang="ru-RU" sz="2400" dirty="0">
                          <a:solidFill>
                            <a:srgbClr val="1E04BC"/>
                          </a:solidFill>
                          <a:latin typeface="SchoolBookC"/>
                          <a:ea typeface="Calibri"/>
                          <a:cs typeface="SchoolBookC"/>
                        </a:rPr>
                        <a:t> Кут </a:t>
                      </a:r>
                      <a:r>
                        <a:rPr lang="ru-RU" sz="2400" dirty="0" err="1">
                          <a:solidFill>
                            <a:srgbClr val="1E04BC"/>
                          </a:solidFill>
                          <a:latin typeface="SchoolBookC"/>
                          <a:ea typeface="Calibri"/>
                          <a:cs typeface="SchoolBookC"/>
                        </a:rPr>
                        <a:t>нахилу</a:t>
                      </a:r>
                      <a:r>
                        <a:rPr lang="ru-RU" sz="2400" dirty="0">
                          <a:solidFill>
                            <a:srgbClr val="1E04BC"/>
                          </a:solidFill>
                          <a:latin typeface="SchoolBookC"/>
                          <a:ea typeface="Calibri"/>
                          <a:cs typeface="SchoolBookC"/>
                        </a:rPr>
                        <a:t> </a:t>
                      </a:r>
                      <a:r>
                        <a:rPr lang="ru-RU" sz="2400" dirty="0" err="1">
                          <a:solidFill>
                            <a:srgbClr val="1E04BC"/>
                          </a:solidFill>
                          <a:latin typeface="SchoolBookC"/>
                          <a:ea typeface="Calibri"/>
                          <a:cs typeface="SchoolBookC"/>
                        </a:rPr>
                        <a:t>бічного</a:t>
                      </a:r>
                      <a:r>
                        <a:rPr lang="ru-RU" sz="2400" dirty="0">
                          <a:solidFill>
                            <a:srgbClr val="1E04BC"/>
                          </a:solidFill>
                          <a:latin typeface="SchoolBookC"/>
                          <a:ea typeface="Calibri"/>
                          <a:cs typeface="SchoolBookC"/>
                        </a:rPr>
                        <a:t> ребра SA до </a:t>
                      </a:r>
                      <a:r>
                        <a:rPr lang="ru-RU" sz="2400" dirty="0" err="1">
                          <a:solidFill>
                            <a:srgbClr val="1E04BC"/>
                          </a:solidFill>
                          <a:latin typeface="SchoolBookC"/>
                          <a:ea typeface="Calibri"/>
                          <a:cs typeface="SchoolBookC"/>
                        </a:rPr>
                        <a:t>площини</a:t>
                      </a:r>
                      <a:r>
                        <a:rPr lang="ru-RU" sz="2400" dirty="0">
                          <a:solidFill>
                            <a:srgbClr val="1E04BC"/>
                          </a:solidFill>
                          <a:latin typeface="SchoolBookC"/>
                          <a:ea typeface="Calibri"/>
                          <a:cs typeface="SchoolBookC"/>
                        </a:rPr>
                        <a:t> </a:t>
                      </a:r>
                      <a:r>
                        <a:rPr lang="ru-RU" sz="2400" dirty="0" err="1">
                          <a:solidFill>
                            <a:srgbClr val="1E04BC"/>
                          </a:solidFill>
                          <a:latin typeface="SchoolBookC"/>
                          <a:ea typeface="Calibri"/>
                          <a:cs typeface="SchoolBookC"/>
                        </a:rPr>
                        <a:t>основи</a:t>
                      </a:r>
                      <a:endParaRPr lang="uk-UA" sz="2400" dirty="0">
                        <a:solidFill>
                          <a:srgbClr val="1E04BC"/>
                        </a:solidFill>
                        <a:latin typeface="SchoolBookC"/>
                        <a:ea typeface="Calibri"/>
                        <a:cs typeface="SchoolBook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1E04BC"/>
                          </a:solidFill>
                          <a:latin typeface="SchoolBookC"/>
                          <a:ea typeface="Calibri"/>
                          <a:cs typeface="SchoolBookC"/>
                        </a:rPr>
                        <a:t>В </a:t>
                      </a:r>
                      <a:r>
                        <a:rPr lang="ru-RU" sz="2400" dirty="0">
                          <a:solidFill>
                            <a:srgbClr val="1E04BC"/>
                          </a:solidFill>
                          <a:latin typeface="Cambria Math"/>
                          <a:ea typeface="Calibri"/>
                          <a:cs typeface="Cambria Math"/>
                        </a:rPr>
                        <a:t>∠</a:t>
                      </a:r>
                      <a:r>
                        <a:rPr lang="ru-RU" sz="2400" dirty="0">
                          <a:solidFill>
                            <a:srgbClr val="1E04BC"/>
                          </a:solidFill>
                          <a:latin typeface="SchoolBookC"/>
                          <a:ea typeface="Calibri"/>
                          <a:cs typeface="SchoolBookC"/>
                        </a:rPr>
                        <a:t>SАO</a:t>
                      </a:r>
                      <a:endParaRPr lang="uk-UA" sz="2400" dirty="0">
                        <a:solidFill>
                          <a:srgbClr val="1E04BC"/>
                        </a:solidFill>
                        <a:latin typeface="SchoolBookC"/>
                        <a:ea typeface="Calibri"/>
                        <a:cs typeface="SchoolBook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511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1E04BC"/>
                          </a:solidFill>
                          <a:latin typeface="SchoolBookC"/>
                          <a:ea typeface="Calibri"/>
                          <a:cs typeface="SchoolBookC"/>
                        </a:rPr>
                        <a:t>4</a:t>
                      </a:r>
                      <a:r>
                        <a:rPr lang="uk-UA" sz="2400">
                          <a:solidFill>
                            <a:srgbClr val="1E04BC"/>
                          </a:solidFill>
                          <a:latin typeface="SchoolBookC"/>
                          <a:ea typeface="Calibri"/>
                          <a:cs typeface="SchoolBookC"/>
                        </a:rPr>
                        <a:t>.</a:t>
                      </a:r>
                      <a:r>
                        <a:rPr lang="ru-RU" sz="2400">
                          <a:solidFill>
                            <a:srgbClr val="1E04BC"/>
                          </a:solidFill>
                          <a:latin typeface="SchoolBookC"/>
                          <a:ea typeface="Calibri"/>
                          <a:cs typeface="SchoolBookC"/>
                        </a:rPr>
                        <a:t>Плоский кут при вершині грані SAB</a:t>
                      </a:r>
                      <a:endParaRPr lang="uk-UA" sz="2400">
                        <a:solidFill>
                          <a:srgbClr val="1E04BC"/>
                        </a:solidFill>
                        <a:latin typeface="SchoolBookC"/>
                        <a:ea typeface="Calibri"/>
                        <a:cs typeface="SchoolBook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1E04BC"/>
                          </a:solidFill>
                          <a:latin typeface="SchoolBookC"/>
                          <a:ea typeface="Calibri"/>
                          <a:cs typeface="SchoolBookC"/>
                        </a:rPr>
                        <a:t>Г </a:t>
                      </a:r>
                      <a:r>
                        <a:rPr lang="ru-RU" sz="2400" dirty="0">
                          <a:solidFill>
                            <a:srgbClr val="1E04BC"/>
                          </a:solidFill>
                          <a:latin typeface="SchoolBookC"/>
                          <a:ea typeface="Calibri"/>
                          <a:cs typeface="SchoolBookC"/>
                        </a:rPr>
                        <a:t>S</a:t>
                      </a:r>
                      <a:r>
                        <a:rPr lang="en-US" sz="2400" dirty="0">
                          <a:solidFill>
                            <a:srgbClr val="1E04BC"/>
                          </a:solidFill>
                          <a:latin typeface="SchoolBookC"/>
                          <a:ea typeface="Calibri"/>
                          <a:cs typeface="SchoolBookC"/>
                        </a:rPr>
                        <a:t>J</a:t>
                      </a:r>
                      <a:endParaRPr lang="uk-UA" sz="2400" dirty="0">
                        <a:solidFill>
                          <a:srgbClr val="1E04BC"/>
                        </a:solidFill>
                        <a:latin typeface="SchoolBookC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7308304" y="6237312"/>
            <a:ext cx="11560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solidFill>
                  <a:srgbClr val="1E04BC"/>
                </a:solidFill>
              </a:rPr>
              <a:t>Таблиця 1</a:t>
            </a:r>
            <a:endParaRPr lang="uk-UA" dirty="0">
              <a:solidFill>
                <a:srgbClr val="1E04BC"/>
              </a:solidFill>
            </a:endParaRPr>
          </a:p>
        </p:txBody>
      </p:sp>
      <p:pic>
        <p:nvPicPr>
          <p:cNvPr id="4" name="Рисунок 3" descr="правильна піраміда66_конус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2708920"/>
            <a:ext cx="4032448" cy="337206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83568" y="548680"/>
            <a:ext cx="3600400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ПРАВИЛЬНА</a:t>
            </a:r>
          </a:p>
          <a:p>
            <a:pPr algn="ctr"/>
            <a:r>
              <a:rPr lang="uk-UA" sz="32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ЧОТИРИКУТНА ПІРАМІДА</a:t>
            </a:r>
          </a:p>
          <a:p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755576" y="476673"/>
          <a:ext cx="7560839" cy="6082243"/>
        </p:xfrm>
        <a:graphic>
          <a:graphicData uri="http://schemas.openxmlformats.org/drawingml/2006/table">
            <a:tbl>
              <a:tblPr/>
              <a:tblGrid>
                <a:gridCol w="645408"/>
                <a:gridCol w="3134616"/>
                <a:gridCol w="3780815"/>
              </a:tblGrid>
              <a:tr h="4160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1E04BC"/>
                          </a:solidFill>
                          <a:latin typeface="+mj-lt"/>
                          <a:ea typeface="Calibri"/>
                          <a:cs typeface="SchoolBookC"/>
                        </a:rPr>
                        <a:t>№ </a:t>
                      </a:r>
                      <a:r>
                        <a:rPr lang="ru-RU" sz="1600" b="1" dirty="0" err="1">
                          <a:solidFill>
                            <a:srgbClr val="1E04BC"/>
                          </a:solidFill>
                          <a:latin typeface="+mj-lt"/>
                          <a:ea typeface="Calibri"/>
                          <a:cs typeface="SchoolBookC"/>
                        </a:rPr>
                        <a:t>п</a:t>
                      </a:r>
                      <a:r>
                        <a:rPr lang="ru-RU" sz="1600" b="1" dirty="0">
                          <a:solidFill>
                            <a:srgbClr val="1E04BC"/>
                          </a:solidFill>
                          <a:latin typeface="+mj-lt"/>
                          <a:ea typeface="Calibri"/>
                          <a:cs typeface="SchoolBookC"/>
                        </a:rPr>
                        <a:t>/</a:t>
                      </a:r>
                      <a:r>
                        <a:rPr lang="ru-RU" sz="1600" b="1" dirty="0" err="1">
                          <a:solidFill>
                            <a:srgbClr val="1E04BC"/>
                          </a:solidFill>
                          <a:latin typeface="+mj-lt"/>
                          <a:ea typeface="Calibri"/>
                          <a:cs typeface="SchoolBookC"/>
                        </a:rPr>
                        <a:t>п</a:t>
                      </a:r>
                      <a:endParaRPr lang="uk-UA" sz="1600" b="1" dirty="0">
                        <a:solidFill>
                          <a:srgbClr val="1E04BC"/>
                        </a:solidFill>
                        <a:latin typeface="+mj-lt"/>
                        <a:ea typeface="Calibri"/>
                        <a:cs typeface="SchoolBookC"/>
                      </a:endParaRPr>
                    </a:p>
                  </a:txBody>
                  <a:tcPr marL="48381" marR="483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1E04BC"/>
                          </a:solidFill>
                          <a:latin typeface="+mj-lt"/>
                          <a:ea typeface="Calibri"/>
                          <a:cs typeface="SchoolBookC"/>
                        </a:rPr>
                        <a:t>До</a:t>
                      </a:r>
                      <a:endParaRPr lang="uk-UA" sz="1600" b="1">
                        <a:solidFill>
                          <a:srgbClr val="1E04BC"/>
                        </a:solidFill>
                        <a:latin typeface="+mj-lt"/>
                        <a:ea typeface="Calibri"/>
                        <a:cs typeface="SchoolBookC"/>
                      </a:endParaRPr>
                    </a:p>
                  </a:txBody>
                  <a:tcPr marL="48381" marR="483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1E04BC"/>
                          </a:solidFill>
                          <a:latin typeface="+mj-lt"/>
                          <a:ea typeface="Calibri"/>
                          <a:cs typeface="SchoolBookC"/>
                        </a:rPr>
                        <a:t>Після</a:t>
                      </a:r>
                      <a:endParaRPr lang="uk-UA" sz="1600" b="1">
                        <a:solidFill>
                          <a:srgbClr val="1E04BC"/>
                        </a:solidFill>
                        <a:latin typeface="+mj-lt"/>
                        <a:ea typeface="Calibri"/>
                        <a:cs typeface="SchoolBookC"/>
                      </a:endParaRPr>
                    </a:p>
                  </a:txBody>
                  <a:tcPr marL="48381" marR="483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406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b="1" dirty="0">
                          <a:solidFill>
                            <a:srgbClr val="1E04BC"/>
                          </a:solidFill>
                          <a:latin typeface="+mj-lt"/>
                          <a:ea typeface="Calibri"/>
                          <a:cs typeface="SchoolBookC"/>
                        </a:rPr>
                        <a:t>1.</a:t>
                      </a:r>
                    </a:p>
                  </a:txBody>
                  <a:tcPr marL="48381" marR="483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600" b="1" dirty="0">
                          <a:solidFill>
                            <a:srgbClr val="1E04BC"/>
                          </a:solidFill>
                          <a:latin typeface="+mj-lt"/>
                          <a:ea typeface="Calibri"/>
                          <a:cs typeface="SchoolBookC"/>
                        </a:rPr>
                        <a:t>Призма – це многогранник …</a:t>
                      </a:r>
                    </a:p>
                  </a:txBody>
                  <a:tcPr marL="48381" marR="483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uk-UA" sz="1600" b="1" dirty="0">
                        <a:solidFill>
                          <a:srgbClr val="1E04BC"/>
                        </a:solidFill>
                        <a:latin typeface="+mj-lt"/>
                        <a:ea typeface="Calibri"/>
                        <a:cs typeface="SchoolBookC"/>
                      </a:endParaRPr>
                    </a:p>
                  </a:txBody>
                  <a:tcPr marL="48381" marR="483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60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b="1">
                          <a:solidFill>
                            <a:srgbClr val="1E04BC"/>
                          </a:solidFill>
                          <a:latin typeface="+mj-lt"/>
                          <a:ea typeface="Calibri"/>
                          <a:cs typeface="SchoolBookC"/>
                        </a:rPr>
                        <a:t>2.</a:t>
                      </a:r>
                    </a:p>
                  </a:txBody>
                  <a:tcPr marL="48381" marR="483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600" b="1" dirty="0">
                          <a:solidFill>
                            <a:srgbClr val="1E04BC"/>
                          </a:solidFill>
                          <a:latin typeface="+mj-lt"/>
                          <a:ea typeface="Calibri"/>
                          <a:cs typeface="SchoolBookC"/>
                        </a:rPr>
                        <a:t>Призму називають правильною, якщо …</a:t>
                      </a:r>
                    </a:p>
                  </a:txBody>
                  <a:tcPr marL="48381" marR="483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uk-UA" sz="1600" b="1" dirty="0">
                        <a:solidFill>
                          <a:srgbClr val="1E04BC"/>
                        </a:solidFill>
                        <a:latin typeface="+mj-lt"/>
                        <a:ea typeface="Calibri"/>
                        <a:cs typeface="SchoolBookC"/>
                      </a:endParaRPr>
                    </a:p>
                  </a:txBody>
                  <a:tcPr marL="48381" marR="483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406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b="1">
                          <a:solidFill>
                            <a:srgbClr val="1E04BC"/>
                          </a:solidFill>
                          <a:latin typeface="+mj-lt"/>
                          <a:ea typeface="Calibri"/>
                          <a:cs typeface="SchoolBookC"/>
                        </a:rPr>
                        <a:t>3.</a:t>
                      </a:r>
                    </a:p>
                  </a:txBody>
                  <a:tcPr marL="48381" marR="483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600" b="1" dirty="0">
                          <a:solidFill>
                            <a:srgbClr val="1E04BC"/>
                          </a:solidFill>
                          <a:latin typeface="+mj-lt"/>
                          <a:ea typeface="Calibri"/>
                          <a:cs typeface="SchoolBookC"/>
                        </a:rPr>
                        <a:t>Бічна поверхня похилих призм утворена …, прямих призм складається з …</a:t>
                      </a:r>
                    </a:p>
                  </a:txBody>
                  <a:tcPr marL="48381" marR="483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uk-UA" sz="1600" b="1">
                        <a:solidFill>
                          <a:srgbClr val="1E04BC"/>
                        </a:solidFill>
                        <a:latin typeface="+mj-lt"/>
                        <a:ea typeface="Calibri"/>
                        <a:cs typeface="SchoolBookC"/>
                      </a:endParaRPr>
                    </a:p>
                  </a:txBody>
                  <a:tcPr marL="48381" marR="483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3209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b="1">
                          <a:solidFill>
                            <a:srgbClr val="1E04BC"/>
                          </a:solidFill>
                          <a:latin typeface="+mj-lt"/>
                          <a:ea typeface="Calibri"/>
                          <a:cs typeface="SchoolBookC"/>
                        </a:rPr>
                        <a:t>4.</a:t>
                      </a:r>
                    </a:p>
                  </a:txBody>
                  <a:tcPr marL="48381" marR="483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600" b="1" dirty="0">
                          <a:solidFill>
                            <a:srgbClr val="1E04BC"/>
                          </a:solidFill>
                          <a:latin typeface="+mj-lt"/>
                          <a:ea typeface="Calibri"/>
                          <a:cs typeface="SchoolBookC"/>
                        </a:rPr>
                        <a:t>Поверхня призми складається з …</a:t>
                      </a:r>
                    </a:p>
                  </a:txBody>
                  <a:tcPr marL="48381" marR="483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uk-UA" sz="1600" b="1" dirty="0">
                        <a:solidFill>
                          <a:srgbClr val="1E04BC"/>
                        </a:solidFill>
                        <a:latin typeface="+mj-lt"/>
                        <a:ea typeface="Calibri"/>
                        <a:cs typeface="SchoolBookC"/>
                      </a:endParaRPr>
                    </a:p>
                  </a:txBody>
                  <a:tcPr marL="48381" marR="483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60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1600" b="1">
                        <a:solidFill>
                          <a:srgbClr val="1E04BC"/>
                        </a:solidFill>
                        <a:latin typeface="+mj-lt"/>
                        <a:ea typeface="Calibri"/>
                        <a:cs typeface="SchoolBookC"/>
                      </a:endParaRPr>
                    </a:p>
                  </a:txBody>
                  <a:tcPr marL="48381" marR="483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600" b="1">
                          <a:solidFill>
                            <a:srgbClr val="1E04BC"/>
                          </a:solidFill>
                          <a:latin typeface="+mj-lt"/>
                          <a:ea typeface="Calibri"/>
                          <a:cs typeface="SchoolBookC"/>
                        </a:rPr>
                        <a:t>Паралелепіпед – це призма, …</a:t>
                      </a:r>
                    </a:p>
                  </a:txBody>
                  <a:tcPr marL="48381" marR="483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uk-UA" sz="1600" b="1" dirty="0">
                        <a:solidFill>
                          <a:srgbClr val="1E04BC"/>
                        </a:solidFill>
                        <a:latin typeface="+mj-lt"/>
                        <a:ea typeface="Calibri"/>
                        <a:cs typeface="SchoolBookC"/>
                      </a:endParaRPr>
                    </a:p>
                  </a:txBody>
                  <a:tcPr marL="48381" marR="483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60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b="1">
                          <a:solidFill>
                            <a:srgbClr val="1E04BC"/>
                          </a:solidFill>
                          <a:latin typeface="+mj-lt"/>
                          <a:ea typeface="Calibri"/>
                          <a:cs typeface="SchoolBookC"/>
                        </a:rPr>
                        <a:t>5.</a:t>
                      </a:r>
                    </a:p>
                  </a:txBody>
                  <a:tcPr marL="48381" marR="483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600" b="1" dirty="0">
                          <a:solidFill>
                            <a:srgbClr val="1E04BC"/>
                          </a:solidFill>
                          <a:latin typeface="+mj-lt"/>
                          <a:ea typeface="Calibri"/>
                          <a:cs typeface="SchoolBookC"/>
                        </a:rPr>
                        <a:t>Прямокутний паралелепіпед той, у якого…</a:t>
                      </a:r>
                    </a:p>
                  </a:txBody>
                  <a:tcPr marL="48381" marR="483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uk-UA" sz="1600" b="1" dirty="0">
                        <a:solidFill>
                          <a:srgbClr val="1E04BC"/>
                        </a:solidFill>
                        <a:latin typeface="+mj-lt"/>
                        <a:ea typeface="Calibri"/>
                        <a:cs typeface="SchoolBookC"/>
                      </a:endParaRPr>
                    </a:p>
                  </a:txBody>
                  <a:tcPr marL="48381" marR="483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406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b="1">
                          <a:solidFill>
                            <a:srgbClr val="1E04BC"/>
                          </a:solidFill>
                          <a:latin typeface="+mj-lt"/>
                          <a:ea typeface="Calibri"/>
                          <a:cs typeface="SchoolBookC"/>
                        </a:rPr>
                        <a:t>6.</a:t>
                      </a:r>
                    </a:p>
                  </a:txBody>
                  <a:tcPr marL="48381" marR="483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600" b="1">
                          <a:solidFill>
                            <a:srgbClr val="1E04BC"/>
                          </a:solidFill>
                          <a:latin typeface="+mj-lt"/>
                          <a:ea typeface="Calibri"/>
                          <a:cs typeface="SchoolBookC"/>
                        </a:rPr>
                        <a:t>Виміри паралелепіпеда називають…</a:t>
                      </a:r>
                    </a:p>
                  </a:txBody>
                  <a:tcPr marL="48381" marR="483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uk-UA" sz="1600" b="1" dirty="0">
                        <a:solidFill>
                          <a:srgbClr val="1E04BC"/>
                        </a:solidFill>
                        <a:latin typeface="+mj-lt"/>
                        <a:ea typeface="Calibri"/>
                        <a:cs typeface="SchoolBookC"/>
                      </a:endParaRPr>
                    </a:p>
                  </a:txBody>
                  <a:tcPr marL="48381" marR="483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60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b="1">
                          <a:solidFill>
                            <a:srgbClr val="1E04BC"/>
                          </a:solidFill>
                          <a:latin typeface="+mj-lt"/>
                          <a:ea typeface="Calibri"/>
                          <a:cs typeface="SchoolBookC"/>
                        </a:rPr>
                        <a:t>7.</a:t>
                      </a:r>
                    </a:p>
                  </a:txBody>
                  <a:tcPr marL="48381" marR="483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600" b="1">
                          <a:solidFill>
                            <a:srgbClr val="1E04BC"/>
                          </a:solidFill>
                          <a:latin typeface="+mj-lt"/>
                          <a:ea typeface="Calibri"/>
                          <a:cs typeface="SchoolBookC"/>
                        </a:rPr>
                        <a:t>Піраміда – це …</a:t>
                      </a:r>
                    </a:p>
                  </a:txBody>
                  <a:tcPr marL="48381" marR="483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uk-UA" sz="1600" b="1" dirty="0">
                        <a:solidFill>
                          <a:srgbClr val="1E04BC"/>
                        </a:solidFill>
                        <a:latin typeface="+mj-lt"/>
                        <a:ea typeface="Calibri"/>
                        <a:cs typeface="SchoolBookC"/>
                      </a:endParaRPr>
                    </a:p>
                  </a:txBody>
                  <a:tcPr marL="48381" marR="483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60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b="1">
                          <a:solidFill>
                            <a:srgbClr val="1E04BC"/>
                          </a:solidFill>
                          <a:latin typeface="+mj-lt"/>
                          <a:ea typeface="Calibri"/>
                          <a:cs typeface="SchoolBookC"/>
                        </a:rPr>
                        <a:t>8.</a:t>
                      </a:r>
                    </a:p>
                  </a:txBody>
                  <a:tcPr marL="48381" marR="483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600" b="1">
                          <a:solidFill>
                            <a:srgbClr val="1E04BC"/>
                          </a:solidFill>
                          <a:latin typeface="+mj-lt"/>
                          <a:ea typeface="Calibri"/>
                          <a:cs typeface="SchoolBookC"/>
                        </a:rPr>
                        <a:t>Піраміду називають правильною, якщо…</a:t>
                      </a:r>
                    </a:p>
                  </a:txBody>
                  <a:tcPr marL="48381" marR="483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uk-UA" sz="1600" b="1" dirty="0">
                        <a:solidFill>
                          <a:srgbClr val="1E04BC"/>
                        </a:solidFill>
                        <a:latin typeface="+mj-lt"/>
                        <a:ea typeface="Calibri"/>
                        <a:cs typeface="SchoolBookC"/>
                      </a:endParaRPr>
                    </a:p>
                  </a:txBody>
                  <a:tcPr marL="48381" marR="483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60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b="1">
                          <a:solidFill>
                            <a:srgbClr val="1E04BC"/>
                          </a:solidFill>
                          <a:latin typeface="+mj-lt"/>
                          <a:ea typeface="Calibri"/>
                          <a:cs typeface="SchoolBookC"/>
                        </a:rPr>
                        <a:t>9.</a:t>
                      </a:r>
                    </a:p>
                  </a:txBody>
                  <a:tcPr marL="48381" marR="483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600" b="1">
                          <a:solidFill>
                            <a:srgbClr val="1E04BC"/>
                          </a:solidFill>
                          <a:latin typeface="+mj-lt"/>
                          <a:ea typeface="Calibri"/>
                          <a:cs typeface="SchoolBookC"/>
                        </a:rPr>
                        <a:t>Апофема правильної піраміди – це …</a:t>
                      </a:r>
                    </a:p>
                  </a:txBody>
                  <a:tcPr marL="48381" marR="483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uk-UA" sz="1600" b="1" dirty="0">
                        <a:solidFill>
                          <a:srgbClr val="1E04BC"/>
                        </a:solidFill>
                        <a:latin typeface="+mj-lt"/>
                        <a:ea typeface="Calibri"/>
                        <a:cs typeface="SchoolBookC"/>
                      </a:endParaRPr>
                    </a:p>
                  </a:txBody>
                  <a:tcPr marL="48381" marR="483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257898" cy="68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Архімедові тіла</a:t>
            </a:r>
            <a:endParaRPr lang="uk-UA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200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Зрізаний ікосаедр</a:t>
            </a:r>
            <a:endParaRPr lang="uk-UA" sz="3200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7" name="Содержимое 6" descr="Архімедове тіло зрізаний ікосаедр.bmp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683568" y="2390528"/>
            <a:ext cx="3672407" cy="3486743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200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Опуклі тіла</a:t>
            </a:r>
          </a:p>
        </p:txBody>
      </p:sp>
      <p:pic>
        <p:nvPicPr>
          <p:cNvPr id="8" name="Содержимое 7" descr="Архімедові тіла.bmp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5148064" y="2420888"/>
            <a:ext cx="3507483" cy="338437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755576" y="260647"/>
          <a:ext cx="7560839" cy="6426798"/>
        </p:xfrm>
        <a:graphic>
          <a:graphicData uri="http://schemas.openxmlformats.org/drawingml/2006/table">
            <a:tbl>
              <a:tblPr/>
              <a:tblGrid>
                <a:gridCol w="645408"/>
                <a:gridCol w="3134616"/>
                <a:gridCol w="3780815"/>
              </a:tblGrid>
              <a:tr h="50464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1E04BC"/>
                          </a:solidFill>
                          <a:latin typeface="+mj-lt"/>
                          <a:ea typeface="Calibri"/>
                          <a:cs typeface="SchoolBookC"/>
                        </a:rPr>
                        <a:t>№ </a:t>
                      </a:r>
                      <a:r>
                        <a:rPr lang="ru-RU" sz="1600" b="1" dirty="0" err="1">
                          <a:solidFill>
                            <a:srgbClr val="1E04BC"/>
                          </a:solidFill>
                          <a:latin typeface="+mj-lt"/>
                          <a:ea typeface="Calibri"/>
                          <a:cs typeface="SchoolBookC"/>
                        </a:rPr>
                        <a:t>п</a:t>
                      </a:r>
                      <a:r>
                        <a:rPr lang="ru-RU" sz="1600" b="1" dirty="0">
                          <a:solidFill>
                            <a:srgbClr val="1E04BC"/>
                          </a:solidFill>
                          <a:latin typeface="+mj-lt"/>
                          <a:ea typeface="Calibri"/>
                          <a:cs typeface="SchoolBookC"/>
                        </a:rPr>
                        <a:t>/</a:t>
                      </a:r>
                      <a:r>
                        <a:rPr lang="ru-RU" sz="1600" b="1" dirty="0" err="1">
                          <a:solidFill>
                            <a:srgbClr val="1E04BC"/>
                          </a:solidFill>
                          <a:latin typeface="+mj-lt"/>
                          <a:ea typeface="Calibri"/>
                          <a:cs typeface="SchoolBookC"/>
                        </a:rPr>
                        <a:t>п</a:t>
                      </a:r>
                      <a:endParaRPr lang="uk-UA" sz="1600" b="1" dirty="0">
                        <a:solidFill>
                          <a:srgbClr val="1E04BC"/>
                        </a:solidFill>
                        <a:latin typeface="+mj-lt"/>
                        <a:ea typeface="Calibri"/>
                        <a:cs typeface="SchoolBookC"/>
                      </a:endParaRPr>
                    </a:p>
                  </a:txBody>
                  <a:tcPr marL="48381" marR="483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1E04BC"/>
                          </a:solidFill>
                          <a:latin typeface="+mj-lt"/>
                          <a:ea typeface="Calibri"/>
                          <a:cs typeface="SchoolBookC"/>
                        </a:rPr>
                        <a:t>До</a:t>
                      </a:r>
                      <a:endParaRPr lang="uk-UA" sz="1600" b="1">
                        <a:solidFill>
                          <a:srgbClr val="1E04BC"/>
                        </a:solidFill>
                        <a:latin typeface="+mj-lt"/>
                        <a:ea typeface="Calibri"/>
                        <a:cs typeface="SchoolBookC"/>
                      </a:endParaRPr>
                    </a:p>
                  </a:txBody>
                  <a:tcPr marL="48381" marR="483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1E04BC"/>
                          </a:solidFill>
                          <a:latin typeface="+mj-lt"/>
                          <a:ea typeface="Calibri"/>
                          <a:cs typeface="SchoolBookC"/>
                        </a:rPr>
                        <a:t>Після</a:t>
                      </a:r>
                      <a:endParaRPr lang="uk-UA" sz="1600" b="1">
                        <a:solidFill>
                          <a:srgbClr val="1E04BC"/>
                        </a:solidFill>
                        <a:latin typeface="+mj-lt"/>
                        <a:ea typeface="Calibri"/>
                        <a:cs typeface="SchoolBookC"/>
                      </a:endParaRPr>
                    </a:p>
                  </a:txBody>
                  <a:tcPr marL="48381" marR="483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696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b="1" dirty="0">
                          <a:solidFill>
                            <a:srgbClr val="1E04BC"/>
                          </a:solidFill>
                          <a:latin typeface="+mj-lt"/>
                          <a:ea typeface="Calibri"/>
                          <a:cs typeface="SchoolBookC"/>
                        </a:rPr>
                        <a:t>1.</a:t>
                      </a:r>
                    </a:p>
                  </a:txBody>
                  <a:tcPr marL="48381" marR="483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uk-UA" sz="1600" b="1" dirty="0">
                        <a:solidFill>
                          <a:srgbClr val="1E04BC"/>
                        </a:solidFill>
                        <a:latin typeface="+mj-lt"/>
                        <a:ea typeface="Calibri"/>
                        <a:cs typeface="SchoolBookC"/>
                      </a:endParaRPr>
                    </a:p>
                  </a:txBody>
                  <a:tcPr marL="48381" marR="483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600" b="1">
                          <a:solidFill>
                            <a:srgbClr val="1E04BC"/>
                          </a:solidFill>
                          <a:latin typeface="+mj-lt"/>
                          <a:ea typeface="Calibri"/>
                          <a:cs typeface="SchoolBookC"/>
                        </a:rPr>
                        <a:t>Правильну призму або правильну піраміду назвати правильним многогранником, можна лише …</a:t>
                      </a:r>
                    </a:p>
                  </a:txBody>
                  <a:tcPr marL="48381" marR="483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464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b="1">
                          <a:solidFill>
                            <a:srgbClr val="1E04BC"/>
                          </a:solidFill>
                          <a:latin typeface="+mj-lt"/>
                          <a:ea typeface="Calibri"/>
                          <a:cs typeface="SchoolBookC"/>
                        </a:rPr>
                        <a:t>2.</a:t>
                      </a:r>
                    </a:p>
                  </a:txBody>
                  <a:tcPr marL="48381" marR="483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uk-UA" sz="1600" b="1" dirty="0">
                        <a:solidFill>
                          <a:srgbClr val="1E04BC"/>
                        </a:solidFill>
                        <a:latin typeface="+mj-lt"/>
                        <a:ea typeface="Calibri"/>
                        <a:cs typeface="SchoolBookC"/>
                      </a:endParaRPr>
                    </a:p>
                  </a:txBody>
                  <a:tcPr marL="48381" marR="483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600" b="1">
                          <a:solidFill>
                            <a:srgbClr val="1E04BC"/>
                          </a:solidFill>
                          <a:latin typeface="+mj-lt"/>
                          <a:ea typeface="Calibri"/>
                          <a:cs typeface="SchoolBookC"/>
                        </a:rPr>
                        <a:t>Опуклий многогранник називають правильним, …</a:t>
                      </a:r>
                    </a:p>
                  </a:txBody>
                  <a:tcPr marL="48381" marR="483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97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b="1">
                          <a:solidFill>
                            <a:srgbClr val="1E04BC"/>
                          </a:solidFill>
                          <a:latin typeface="+mj-lt"/>
                          <a:ea typeface="Calibri"/>
                          <a:cs typeface="SchoolBookC"/>
                        </a:rPr>
                        <a:t>3.</a:t>
                      </a:r>
                    </a:p>
                  </a:txBody>
                  <a:tcPr marL="48381" marR="483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uk-UA" sz="1600" b="1" dirty="0">
                        <a:solidFill>
                          <a:srgbClr val="1E04BC"/>
                        </a:solidFill>
                        <a:latin typeface="+mj-lt"/>
                        <a:ea typeface="Calibri"/>
                        <a:cs typeface="SchoolBookC"/>
                      </a:endParaRPr>
                    </a:p>
                  </a:txBody>
                  <a:tcPr marL="48381" marR="483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600" b="1">
                          <a:solidFill>
                            <a:srgbClr val="1E04BC"/>
                          </a:solidFill>
                          <a:latin typeface="+mj-lt"/>
                          <a:ea typeface="Calibri"/>
                          <a:cs typeface="SchoolBookC"/>
                        </a:rPr>
                        <a:t>У природі існує тільки … правильних опуклих многогранників.</a:t>
                      </a:r>
                    </a:p>
                  </a:txBody>
                  <a:tcPr marL="48381" marR="483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928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b="1">
                          <a:solidFill>
                            <a:srgbClr val="1E04BC"/>
                          </a:solidFill>
                          <a:latin typeface="+mj-lt"/>
                          <a:ea typeface="Calibri"/>
                          <a:cs typeface="SchoolBookC"/>
                        </a:rPr>
                        <a:t>4.</a:t>
                      </a:r>
                    </a:p>
                  </a:txBody>
                  <a:tcPr marL="48381" marR="483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uk-UA" sz="1600" b="1" dirty="0">
                        <a:solidFill>
                          <a:srgbClr val="1E04BC"/>
                        </a:solidFill>
                        <a:latin typeface="+mj-lt"/>
                        <a:ea typeface="Calibri"/>
                        <a:cs typeface="SchoolBookC"/>
                      </a:endParaRPr>
                    </a:p>
                  </a:txBody>
                  <a:tcPr marL="48381" marR="483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600" b="1">
                          <a:solidFill>
                            <a:srgbClr val="1E04BC"/>
                          </a:solidFill>
                          <a:latin typeface="+mj-lt"/>
                          <a:ea typeface="Calibri"/>
                          <a:cs typeface="SchoolBookC"/>
                        </a:rPr>
                        <a:t>Поверхню тетраедра, октаедра, ікосаедра утворюють правильні… Їх кількість для тетраедра…, для ікосаедра…, для октаедра…</a:t>
                      </a:r>
                    </a:p>
                  </a:txBody>
                  <a:tcPr marL="48381" marR="483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464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1600" b="1">
                        <a:solidFill>
                          <a:srgbClr val="1E04BC"/>
                        </a:solidFill>
                        <a:latin typeface="+mj-lt"/>
                        <a:ea typeface="Calibri"/>
                        <a:cs typeface="SchoolBookC"/>
                      </a:endParaRPr>
                    </a:p>
                  </a:txBody>
                  <a:tcPr marL="48381" marR="483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uk-UA" sz="1600" b="1">
                        <a:solidFill>
                          <a:srgbClr val="1E04BC"/>
                        </a:solidFill>
                        <a:latin typeface="+mj-lt"/>
                        <a:ea typeface="Calibri"/>
                        <a:cs typeface="SchoolBookC"/>
                      </a:endParaRPr>
                    </a:p>
                  </a:txBody>
                  <a:tcPr marL="48381" marR="483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600" b="1" dirty="0">
                          <a:solidFill>
                            <a:srgbClr val="1E04BC"/>
                          </a:solidFill>
                          <a:latin typeface="+mj-lt"/>
                          <a:ea typeface="Calibri"/>
                          <a:cs typeface="SchoolBookC"/>
                        </a:rPr>
                        <a:t>Поверхню гексаедра утворюють … Їх кількість…</a:t>
                      </a:r>
                    </a:p>
                  </a:txBody>
                  <a:tcPr marL="48381" marR="483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464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b="1">
                          <a:solidFill>
                            <a:srgbClr val="1E04BC"/>
                          </a:solidFill>
                          <a:latin typeface="+mj-lt"/>
                          <a:ea typeface="Calibri"/>
                          <a:cs typeface="SchoolBookC"/>
                        </a:rPr>
                        <a:t>5.</a:t>
                      </a:r>
                    </a:p>
                  </a:txBody>
                  <a:tcPr marL="48381" marR="483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uk-UA" sz="1600" b="1" dirty="0">
                        <a:solidFill>
                          <a:srgbClr val="1E04BC"/>
                        </a:solidFill>
                        <a:latin typeface="+mj-lt"/>
                        <a:ea typeface="Calibri"/>
                        <a:cs typeface="SchoolBookC"/>
                      </a:endParaRPr>
                    </a:p>
                  </a:txBody>
                  <a:tcPr marL="48381" marR="483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600" b="1">
                          <a:solidFill>
                            <a:srgbClr val="1E04BC"/>
                          </a:solidFill>
                          <a:latin typeface="+mj-lt"/>
                          <a:ea typeface="Calibri"/>
                          <a:cs typeface="SchoolBookC"/>
                        </a:rPr>
                        <a:t>Поверхня правильного додекаедра складається з …</a:t>
                      </a:r>
                    </a:p>
                  </a:txBody>
                  <a:tcPr marL="48381" marR="483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464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b="1">
                          <a:solidFill>
                            <a:srgbClr val="1E04BC"/>
                          </a:solidFill>
                          <a:latin typeface="+mj-lt"/>
                          <a:ea typeface="Calibri"/>
                          <a:cs typeface="SchoolBookC"/>
                        </a:rPr>
                        <a:t>6.</a:t>
                      </a:r>
                    </a:p>
                  </a:txBody>
                  <a:tcPr marL="48381" marR="483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uk-UA" sz="1600" b="1">
                        <a:solidFill>
                          <a:srgbClr val="1E04BC"/>
                        </a:solidFill>
                        <a:latin typeface="+mj-lt"/>
                        <a:ea typeface="Calibri"/>
                        <a:cs typeface="SchoolBookC"/>
                      </a:endParaRPr>
                    </a:p>
                  </a:txBody>
                  <a:tcPr marL="48381" marR="483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600" b="1" dirty="0">
                          <a:solidFill>
                            <a:srgbClr val="1E04BC"/>
                          </a:solidFill>
                          <a:latin typeface="+mj-lt"/>
                          <a:ea typeface="Calibri"/>
                          <a:cs typeface="SchoolBookC"/>
                        </a:rPr>
                        <a:t>Якщо площа однієї грані додекаедра 10 </a:t>
                      </a:r>
                      <a:r>
                        <a:rPr lang="uk-UA" sz="1600" b="1" dirty="0" err="1">
                          <a:solidFill>
                            <a:srgbClr val="1E04BC"/>
                          </a:solidFill>
                          <a:latin typeface="+mj-lt"/>
                          <a:ea typeface="Calibri"/>
                          <a:cs typeface="SchoolBookC"/>
                        </a:rPr>
                        <a:t>см</a:t>
                      </a:r>
                      <a:r>
                        <a:rPr lang="uk-UA" sz="1600" b="1" baseline="30000" dirty="0" err="1">
                          <a:solidFill>
                            <a:srgbClr val="1E04BC"/>
                          </a:solidFill>
                          <a:latin typeface="+mj-lt"/>
                          <a:ea typeface="Calibri"/>
                          <a:cs typeface="SchoolBookC"/>
                        </a:rPr>
                        <a:t>2</a:t>
                      </a:r>
                      <a:r>
                        <a:rPr lang="uk-UA" sz="1600" b="1" dirty="0">
                          <a:solidFill>
                            <a:srgbClr val="1E04BC"/>
                          </a:solidFill>
                          <a:latin typeface="+mj-lt"/>
                          <a:ea typeface="Calibri"/>
                          <a:cs typeface="SchoolBookC"/>
                        </a:rPr>
                        <a:t>, то його поверхні дорівнює…</a:t>
                      </a:r>
                    </a:p>
                  </a:txBody>
                  <a:tcPr marL="48381" marR="483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464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b="1">
                          <a:solidFill>
                            <a:srgbClr val="1E04BC"/>
                          </a:solidFill>
                          <a:latin typeface="+mj-lt"/>
                          <a:ea typeface="Calibri"/>
                          <a:cs typeface="SchoolBookC"/>
                        </a:rPr>
                        <a:t>7.</a:t>
                      </a:r>
                    </a:p>
                  </a:txBody>
                  <a:tcPr marL="48381" marR="483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uk-UA" sz="1600" b="1" dirty="0">
                        <a:solidFill>
                          <a:srgbClr val="1E04BC"/>
                        </a:solidFill>
                        <a:latin typeface="+mj-lt"/>
                        <a:ea typeface="Calibri"/>
                        <a:cs typeface="SchoolBookC"/>
                      </a:endParaRPr>
                    </a:p>
                  </a:txBody>
                  <a:tcPr marL="48381" marR="483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600" b="1" dirty="0">
                          <a:solidFill>
                            <a:srgbClr val="1E04BC"/>
                          </a:solidFill>
                          <a:latin typeface="+mj-lt"/>
                          <a:ea typeface="Calibri"/>
                          <a:cs typeface="SchoolBookC"/>
                        </a:rPr>
                        <a:t>Правильні многогранники називають ще …</a:t>
                      </a:r>
                    </a:p>
                  </a:txBody>
                  <a:tcPr marL="48381" marR="483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648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b="1">
                          <a:solidFill>
                            <a:srgbClr val="1E04BC"/>
                          </a:solidFill>
                          <a:latin typeface="+mj-lt"/>
                          <a:ea typeface="Calibri"/>
                          <a:cs typeface="SchoolBookC"/>
                        </a:rPr>
                        <a:t>8.</a:t>
                      </a:r>
                    </a:p>
                  </a:txBody>
                  <a:tcPr marL="48381" marR="483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uk-UA" sz="1600" b="1" dirty="0">
                        <a:solidFill>
                          <a:srgbClr val="1E04BC"/>
                        </a:solidFill>
                        <a:latin typeface="+mj-lt"/>
                        <a:ea typeface="Calibri"/>
                        <a:cs typeface="SchoolBookC"/>
                      </a:endParaRPr>
                    </a:p>
                  </a:txBody>
                  <a:tcPr marL="48381" marR="483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600" b="1" dirty="0">
                          <a:solidFill>
                            <a:srgbClr val="1E04BC"/>
                          </a:solidFill>
                          <a:latin typeface="+mj-lt"/>
                          <a:ea typeface="Calibri"/>
                          <a:cs typeface="SchoolBookC"/>
                        </a:rPr>
                        <a:t>Крім Платонових тіл є ще … </a:t>
                      </a:r>
                    </a:p>
                  </a:txBody>
                  <a:tcPr marL="48381" marR="483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648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1600" b="1" dirty="0">
                        <a:solidFill>
                          <a:srgbClr val="1E04BC"/>
                        </a:solidFill>
                        <a:latin typeface="+mj-lt"/>
                        <a:ea typeface="Calibri"/>
                        <a:cs typeface="SchoolBookC"/>
                      </a:endParaRPr>
                    </a:p>
                  </a:txBody>
                  <a:tcPr marL="48381" marR="483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uk-UA" sz="1600" b="1" dirty="0">
                        <a:solidFill>
                          <a:srgbClr val="1E04BC"/>
                        </a:solidFill>
                        <a:latin typeface="+mj-lt"/>
                        <a:ea typeface="Calibri"/>
                        <a:cs typeface="SchoolBookC"/>
                      </a:endParaRPr>
                    </a:p>
                  </a:txBody>
                  <a:tcPr marL="48381" marR="483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uk-UA" sz="1600" b="1" dirty="0">
                        <a:solidFill>
                          <a:srgbClr val="1E04BC"/>
                        </a:solidFill>
                        <a:latin typeface="+mj-lt"/>
                        <a:ea typeface="Calibri"/>
                        <a:cs typeface="SchoolBookC"/>
                      </a:endParaRPr>
                    </a:p>
                  </a:txBody>
                  <a:tcPr marL="48381" marR="483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200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Гексаедр</a:t>
            </a:r>
          </a:p>
        </p:txBody>
      </p:sp>
      <p:pic>
        <p:nvPicPr>
          <p:cNvPr id="7" name="Содержимое 6" descr="куб.pn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rcRect l="33436" t="9885" r="38812" b="29155"/>
          <a:stretch>
            <a:fillRect/>
          </a:stretch>
        </p:blipFill>
        <p:spPr>
          <a:xfrm>
            <a:off x="683568" y="2276872"/>
            <a:ext cx="3678670" cy="3384376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200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Тетраедр</a:t>
            </a:r>
          </a:p>
        </p:txBody>
      </p:sp>
      <p:pic>
        <p:nvPicPr>
          <p:cNvPr id="8" name="Содержимое 7" descr="тетраедр.pn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rcRect l="40951" t="24398" r="39451" b="20314"/>
          <a:stretch>
            <a:fillRect/>
          </a:stretch>
        </p:blipFill>
        <p:spPr>
          <a:xfrm>
            <a:off x="5148064" y="2276872"/>
            <a:ext cx="3456384" cy="338437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12724" t="30129" r="12115"/>
          <a:stretch>
            <a:fillRect/>
          </a:stretch>
        </p:blipFill>
        <p:spPr bwMode="auto">
          <a:xfrm>
            <a:off x="0" y="2132856"/>
            <a:ext cx="9184034" cy="4707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755576" y="620688"/>
            <a:ext cx="799288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Всього існує п</a:t>
            </a:r>
            <a:r>
              <a:rPr lang="en-US" sz="32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’</a:t>
            </a:r>
            <a:r>
              <a:rPr lang="uk-UA" sz="32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ять правильних опуклих многогранників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3200" b="1" i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rPr>
              <a:t>Назви правильних многогранників</a:t>
            </a:r>
            <a:endParaRPr lang="uk-UA" sz="3200" b="1" i="1" dirty="0">
              <a:solidFill>
                <a:schemeClr val="tx2">
                  <a:lumMod val="60000"/>
                  <a:lumOff val="4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 l="12730" t="19562" r="12110"/>
          <a:stretch>
            <a:fillRect/>
          </a:stretch>
        </p:blipFill>
        <p:spPr bwMode="auto">
          <a:xfrm>
            <a:off x="0" y="1556792"/>
            <a:ext cx="9144000" cy="5715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427</TotalTime>
  <Words>322</Words>
  <Application>Microsoft Office PowerPoint</Application>
  <PresentationFormat>Экран (4:3)</PresentationFormat>
  <Paragraphs>70</Paragraphs>
  <Slides>13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5" baseType="lpstr">
      <vt:lpstr>Тема Office</vt:lpstr>
      <vt:lpstr>Лист</vt:lpstr>
      <vt:lpstr>Тема: Правильні многогранники. Поверхня многогранника.</vt:lpstr>
      <vt:lpstr>Слайд 2</vt:lpstr>
      <vt:lpstr>Слайд 3</vt:lpstr>
      <vt:lpstr>Слайд 4</vt:lpstr>
      <vt:lpstr>Архімедові тіла</vt:lpstr>
      <vt:lpstr>Слайд 6</vt:lpstr>
      <vt:lpstr>Слайд 7</vt:lpstr>
      <vt:lpstr>Слайд 8</vt:lpstr>
      <vt:lpstr>Назви правильних многогранників</vt:lpstr>
      <vt:lpstr>Правильні многогранники у філософській картині світу Платона</vt:lpstr>
      <vt:lpstr>Слайд 11</vt:lpstr>
      <vt:lpstr>Домашнє завдання</vt:lpstr>
      <vt:lpstr>Домашнє завдання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Dell</dc:creator>
  <cp:lastModifiedBy>HP</cp:lastModifiedBy>
  <cp:revision>54</cp:revision>
  <dcterms:created xsi:type="dcterms:W3CDTF">2013-11-17T16:05:19Z</dcterms:created>
  <dcterms:modified xsi:type="dcterms:W3CDTF">2017-11-13T06:55:45Z</dcterms:modified>
</cp:coreProperties>
</file>