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717" r:id="rId3"/>
    <p:sldMasterId id="2147483741" r:id="rId4"/>
  </p:sldMasterIdLst>
  <p:notesMasterIdLst>
    <p:notesMasterId r:id="rId24"/>
  </p:notesMasterIdLst>
  <p:sldIdLst>
    <p:sldId id="256" r:id="rId5"/>
    <p:sldId id="257" r:id="rId6"/>
    <p:sldId id="308" r:id="rId7"/>
    <p:sldId id="266" r:id="rId8"/>
    <p:sldId id="267" r:id="rId9"/>
    <p:sldId id="268" r:id="rId10"/>
    <p:sldId id="310" r:id="rId11"/>
    <p:sldId id="311" r:id="rId12"/>
    <p:sldId id="312" r:id="rId13"/>
    <p:sldId id="313" r:id="rId14"/>
    <p:sldId id="281" r:id="rId15"/>
    <p:sldId id="258" r:id="rId16"/>
    <p:sldId id="263" r:id="rId17"/>
    <p:sldId id="315" r:id="rId18"/>
    <p:sldId id="259" r:id="rId19"/>
    <p:sldId id="260" r:id="rId20"/>
    <p:sldId id="261" r:id="rId21"/>
    <p:sldId id="316" r:id="rId22"/>
    <p:sldId id="31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66"/>
    <a:srgbClr val="020252"/>
    <a:srgbClr val="0000FF"/>
    <a:srgbClr val="FFCC00"/>
    <a:srgbClr val="777777"/>
    <a:srgbClr val="CC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 autoAdjust="0"/>
    <p:restoredTop sz="94673" autoAdjust="0"/>
  </p:normalViewPr>
  <p:slideViewPr>
    <p:cSldViewPr>
      <p:cViewPr varScale="1">
        <p:scale>
          <a:sx n="88" d="100"/>
          <a:sy n="88" d="100"/>
        </p:scale>
        <p:origin x="-5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7" Type="http://schemas.openxmlformats.org/officeDocument/2006/relationships/image" Target="../media/image47.wmf"/><Relationship Id="rId2" Type="http://schemas.openxmlformats.org/officeDocument/2006/relationships/image" Target="../media/image43.wmf"/><Relationship Id="rId1" Type="http://schemas.openxmlformats.org/officeDocument/2006/relationships/image" Target="../media/image36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36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16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16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/>
              </a:defRPr>
            </a:lvl1pPr>
          </a:lstStyle>
          <a:p>
            <a:pPr>
              <a:defRPr/>
            </a:pPr>
            <a:fld id="{F6D23500-71BE-46C9-B33F-9B8EA37B2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4962F-B603-4FC1-B14C-C97B49CFF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7A0A1-F66A-4D15-BE84-8E7B08193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6E324-4A90-4E5F-AE5C-30E8F3111E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5F5E2-4FB0-445B-BE5C-61885BAAB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uk-UA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37B48-6FF7-4939-9170-ECA8BC52C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24DB4-EA3D-4DF1-A3D8-BD0905627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A9945-161E-4270-957C-DFFA8ECCA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F965A-720B-42D7-9C95-79D364A13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</p:grpSp>
      <p:sp>
        <p:nvSpPr>
          <p:cNvPr id="8807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807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353EC3-C3D6-4C26-BB4C-06EF9D2CA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7A61F-7E2F-4A61-A289-83954EE09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706A3-485A-44BB-85C2-500735282A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C040C-949D-4B6D-AB41-244FE373D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95E1E-0266-489D-8B5C-F2924A867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E5827-EA52-4C85-9377-33F81D9D7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ECDAA-4C68-43F5-A669-86CD6EDFA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5E635-74EC-4C52-9B50-E221B72D8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A3CE6-E688-4DB3-A5F0-F2D1587C5C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8794E-3441-41D3-B53A-5F460F05C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942EE-2468-4180-AFF9-D6AE6A055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3AA0F-2654-4399-A056-9C633BA47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0C44962F-B603-4FC1-B14C-C97B49CFF9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C5C040C-949D-4B6D-AB41-244FE373D1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C2EA9-E1CB-4050-832E-867016629E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C2EA9-E1CB-4050-832E-867016629E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6FC0E1-70B7-49A7-96EA-57D237547F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CFB4F318-E1E3-401E-BD42-2DBB835F13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DF89E0-EA87-497E-A5FB-CF7C22F928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BEB9E0-881B-4395-8E6E-043B002DFC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97F23-2C85-43AB-8862-50A52C1B2B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FB28A1-A9D3-420E-85E7-1613BC2792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A0A1-F66A-4D15-BE84-8E7B08193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6E324-4A90-4E5F-AE5C-30E8F3111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0C44962F-B603-4FC1-B14C-C97B49CFF9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FC0E1-70B7-49A7-96EA-57D237547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BC5C040C-949D-4B6D-AB41-244FE373D1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53DC2EA9-E1CB-4050-832E-867016629E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6FC0E1-70B7-49A7-96EA-57D237547F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B4F318-E1E3-401E-BD42-2DBB835F13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F1DF89E0-EA87-497E-A5FB-CF7C22F928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BEB9E0-881B-4395-8E6E-043B002DFC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CDC97F23-2C85-43AB-8862-50A52C1B2B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4CFB28A1-A9D3-420E-85E7-1613BC2792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A0A1-F66A-4D15-BE84-8E7B08193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6E324-4A90-4E5F-AE5C-30E8F3111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4F318-E1E3-401E-BD42-2DBB835F1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F89E0-EA87-497E-A5FB-CF7C22F92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EB9E0-881B-4395-8E6E-043B002DF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97F23-2C85-43AB-8862-50A52C1B2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B28A1-A9D3-420E-85E7-1613BC279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/>
              </a:defRPr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/>
              </a:defRPr>
            </a:lvl1pPr>
          </a:lstStyle>
          <a:p>
            <a:pPr>
              <a:defRPr/>
            </a:pPr>
            <a:fld id="{C0A60081-76E5-4706-8F27-09890AF1A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ransition/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/>
              </a:defRPr>
            </a:lvl1pPr>
          </a:lstStyle>
          <a:p>
            <a:pPr>
              <a:defRPr/>
            </a:pPr>
            <a:fld id="{FBA918C1-2DE0-446E-A249-5AB3D146C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229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2296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704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8704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8704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8704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8705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sp>
          <p:nvSpPr>
            <p:cNvPr id="8705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8705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</p:grpSp>
      <p:sp>
        <p:nvSpPr>
          <p:cNvPr id="8705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705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/>
              </a:defRPr>
            </a:lvl1pPr>
          </a:lstStyle>
          <a:p>
            <a:pPr>
              <a:defRPr/>
            </a:pPr>
            <a:r>
              <a:rPr lang="ru-RU"/>
              <a:t>Ільюх С. М.</a:t>
            </a:r>
          </a:p>
        </p:txBody>
      </p:sp>
      <p:sp>
        <p:nvSpPr>
          <p:cNvPr id="8705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4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3" grpId="0"/>
      <p:bldP spid="87055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70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0A60081-76E5-4706-8F27-09890AF1A4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Ільюх С. М.</a:t>
            </a: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0A60081-76E5-4706-8F27-09890AF1A4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5.bin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Relationship Id="rId9" Type="http://schemas.openxmlformats.org/officeDocument/2006/relationships/oleObject" Target="../embeddings/oleObject3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7.bin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6.bin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5.bin"/><Relationship Id="rId9" Type="http://schemas.openxmlformats.org/officeDocument/2006/relationships/oleObject" Target="../embeddings/oleObject40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7.bin"/><Relationship Id="rId12" Type="http://schemas.openxmlformats.org/officeDocument/2006/relationships/oleObject" Target="../embeddings/oleObject52.bin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5.bin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9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hyperlink" Target="http://images.google.com.ua/imgres?imgurl=http://www.uniros.ru/imagens/ludi/newton/nyuton-2.jpg&amp;imgrefurl=http://www.uniros.ru/person/newton.php&amp;h=326&amp;w=224&amp;sz=12&amp;hl=uk&amp;start=11&amp;um=1&amp;tbnid=y0rI-aW_jNMr3M:&amp;tbnh=118&amp;tbnw=81&amp;prev=/images?q=%D0%9D%D1%8C%D1%8E%D1%82%D0%BE%D0%BD&amp;um=1&amp;hl=uk" TargetMode="External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jpeg"/><Relationship Id="rId4" Type="http://schemas.openxmlformats.org/officeDocument/2006/relationships/oleObject" Target="../embeddings/oleObject1.bin"/><Relationship Id="rId9" Type="http://schemas.openxmlformats.org/officeDocument/2006/relationships/hyperlink" Target="http://images.google.com.ua/imgres?imgurl=http://www.epochtimes.com.ua/rus/images/stories/science/2006/u68_r68_071112.jpg&amp;imgrefurl=http://www.epochtimes.com.ua/articles/view/7/4041.html&amp;h=380&amp;w=300&amp;sz=38&amp;hl=uk&amp;start=1&amp;um=1&amp;tbnid=VAngJXwZwQgIPM:&amp;tbnh=123&amp;tbnw=97&amp;prev=/images?q=%D0%9B%D0%B5%D0%B9%D0%B1%D0%BD%D1%96%D1%86&amp;um=1&amp;hl=uk&amp;sa=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7290" y="3143248"/>
            <a:ext cx="6169046" cy="19446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err="1" smtClean="0">
                <a:solidFill>
                  <a:srgbClr val="0202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Похідна</a:t>
            </a:r>
            <a:r>
              <a:rPr lang="uk-UA" dirty="0" smtClean="0">
                <a:solidFill>
                  <a:srgbClr val="0202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Фізичний і геометричний зміст похідної.</a:t>
            </a:r>
            <a:endParaRPr lang="en-US" dirty="0" smtClean="0">
              <a:solidFill>
                <a:srgbClr val="0202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uk-UA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Підготувала  студентка З-13 групи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Павучек</a:t>
            </a:r>
            <a:r>
              <a:rPr lang="uk-UA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Олена</a:t>
            </a:r>
            <a:endParaRPr lang="ru-RU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2339975" y="908050"/>
            <a:ext cx="4465638" cy="24479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Тема </a:t>
            </a:r>
            <a:r>
              <a:rPr lang="ru-RU" sz="3600" kern="1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заняття</a:t>
            </a:r>
            <a:r>
              <a:rPr lang="ru-RU" sz="36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:</a:t>
            </a:r>
            <a:endParaRPr lang="ru-RU" sz="36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FF66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4857760"/>
            <a:ext cx="7772400" cy="1500187"/>
          </a:xfrm>
        </p:spPr>
        <p:txBody>
          <a:bodyPr/>
          <a:lstStyle/>
          <a:p>
            <a:endParaRPr lang="uk-UA" sz="4000" dirty="0" smtClean="0">
              <a:effectLst/>
            </a:endParaRPr>
          </a:p>
          <a:p>
            <a:endParaRPr lang="uk-UA" sz="4000" dirty="0" smtClean="0">
              <a:effectLst/>
            </a:endParaRPr>
          </a:p>
          <a:p>
            <a:endParaRPr lang="uk-UA" sz="4000" dirty="0" smtClean="0">
              <a:effectLst/>
            </a:endParaRPr>
          </a:p>
          <a:p>
            <a:endParaRPr lang="uk-UA" sz="4000" dirty="0" smtClean="0">
              <a:effectLst/>
            </a:endParaRPr>
          </a:p>
          <a:p>
            <a:endParaRPr lang="uk-UA" sz="4000" dirty="0" smtClean="0">
              <a:effectLst/>
            </a:endParaRPr>
          </a:p>
          <a:p>
            <a:pPr>
              <a:spcBef>
                <a:spcPts val="0"/>
              </a:spcBef>
            </a:pPr>
            <a:endParaRPr lang="uk-UA" sz="4400" b="1" dirty="0" smtClean="0">
              <a:effectLst/>
            </a:endParaRPr>
          </a:p>
          <a:p>
            <a:pPr>
              <a:spcBef>
                <a:spcPts val="0"/>
              </a:spcBef>
            </a:pPr>
            <a:r>
              <a:rPr lang="uk-UA" sz="4400" b="1" dirty="0" smtClean="0">
                <a:effectLst/>
              </a:rPr>
              <a:t> відповідь : </a:t>
            </a:r>
          </a:p>
          <a:p>
            <a:pPr>
              <a:spcBef>
                <a:spcPts val="0"/>
              </a:spcBef>
            </a:pPr>
            <a:endParaRPr lang="ru-RU" sz="4400" b="1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428992" y="4786322"/>
          <a:ext cx="1071570" cy="1102682"/>
        </p:xfrm>
        <a:graphic>
          <a:graphicData uri="http://schemas.openxmlformats.org/presentationml/2006/ole">
            <p:oleObj spid="_x0000_s106499" name="Формула" r:id="rId3" imgW="520560" imgH="393480" progId="Equation.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928802"/>
            <a:ext cx="66627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ts val="0"/>
              </a:spcBef>
              <a:buClr>
                <a:srgbClr val="FFCC00"/>
              </a:buClr>
              <a:buSzPct val="70000"/>
            </a:pPr>
            <a:r>
              <a:rPr lang="uk-UA" sz="3600" b="1" kern="0" dirty="0">
                <a:solidFill>
                  <a:srgbClr val="FFFFFF"/>
                </a:solidFill>
                <a:effectLst/>
                <a:latin typeface="Garamond"/>
              </a:rPr>
              <a:t>Підставляючи у </a:t>
            </a:r>
            <a:r>
              <a:rPr lang="uk-UA" sz="3600" b="1" kern="0" dirty="0" smtClean="0">
                <a:solidFill>
                  <a:srgbClr val="FFFFFF"/>
                </a:solidFill>
                <a:effectLst/>
                <a:latin typeface="Garamond"/>
              </a:rPr>
              <a:t>формулу</a:t>
            </a:r>
          </a:p>
          <a:p>
            <a:pPr lvl="0" eaLnBrk="0" hangingPunct="0">
              <a:spcBef>
                <a:spcPts val="0"/>
              </a:spcBef>
              <a:buClr>
                <a:srgbClr val="FFCC00"/>
              </a:buClr>
              <a:buSzPct val="70000"/>
            </a:pPr>
            <a:endParaRPr lang="uk-UA" sz="3600" b="1" dirty="0" smtClean="0">
              <a:effectLst/>
            </a:endParaRPr>
          </a:p>
          <a:p>
            <a:pPr lvl="0" eaLnBrk="0" hangingPunct="0">
              <a:spcBef>
                <a:spcPts val="0"/>
              </a:spcBef>
              <a:buClr>
                <a:srgbClr val="FFCC00"/>
              </a:buClr>
              <a:buSzPct val="70000"/>
            </a:pPr>
            <a:endParaRPr lang="uk-UA" sz="3600" b="1" dirty="0" smtClean="0">
              <a:effectLst/>
            </a:endParaRPr>
          </a:p>
          <a:p>
            <a:pPr lvl="0" eaLnBrk="0" hangingPunct="0">
              <a:spcBef>
                <a:spcPts val="0"/>
              </a:spcBef>
              <a:buClr>
                <a:srgbClr val="FFCC00"/>
              </a:buClr>
              <a:buSzPct val="70000"/>
            </a:pPr>
            <a:r>
              <a:rPr lang="uk-UA" sz="3600" b="1" dirty="0" smtClean="0">
                <a:effectLst/>
              </a:rPr>
              <a:t>значення </a:t>
            </a:r>
            <a:r>
              <a:rPr lang="en-US" sz="3600" b="1" dirty="0" smtClean="0">
                <a:effectLst/>
              </a:rPr>
              <a:t>t</a:t>
            </a:r>
            <a:r>
              <a:rPr lang="uk-UA" sz="3600" b="1" dirty="0" smtClean="0">
                <a:effectLst/>
              </a:rPr>
              <a:t>=2, дістанемо </a:t>
            </a:r>
            <a:r>
              <a:rPr lang="uk-UA" sz="3600" b="1" kern="0" dirty="0" smtClean="0">
                <a:solidFill>
                  <a:srgbClr val="FFFFFF"/>
                </a:solidFill>
                <a:effectLst/>
                <a:latin typeface="Garamond"/>
              </a:rPr>
              <a:t> </a:t>
            </a:r>
            <a:endParaRPr lang="uk-UA" sz="3600" b="1" kern="0" dirty="0">
              <a:solidFill>
                <a:srgbClr val="FFFFFF"/>
              </a:solidFill>
              <a:effectLst/>
              <a:latin typeface="Garamond"/>
            </a:endParaRPr>
          </a:p>
        </p:txBody>
      </p:sp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785786" y="2786058"/>
          <a:ext cx="5011737" cy="898525"/>
        </p:xfrm>
        <a:graphic>
          <a:graphicData uri="http://schemas.openxmlformats.org/presentationml/2006/ole">
            <p:oleObj spid="_x0000_s106498" name="Формула" r:id="rId4" imgW="2336760" imgH="419040" progId="Equation.3">
              <p:embed/>
            </p:oleObj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827088" y="2708275"/>
            <a:ext cx="6696075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Геометричний зміст похідної</a:t>
            </a:r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1763713" y="620713"/>
            <a:ext cx="1152525" cy="1871662"/>
          </a:xfrm>
          <a:prstGeom prst="can">
            <a:avLst>
              <a:gd name="adj" fmla="val 40599"/>
            </a:avLst>
          </a:prstGeom>
          <a:solidFill>
            <a:schemeClr val="accent1"/>
          </a:solidFill>
          <a:ln w="9525">
            <a:solidFill>
              <a:srgbClr val="339966"/>
            </a:solidFill>
            <a:round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>
            <a:off x="7667625" y="2205038"/>
            <a:ext cx="1008063" cy="2087562"/>
          </a:xfrm>
          <a:prstGeom prst="curvedLeftArrow">
            <a:avLst>
              <a:gd name="adj1" fmla="val 41417"/>
              <a:gd name="adj2" fmla="val 8283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27662" name="AutoShape 14"/>
          <p:cNvSpPr>
            <a:spLocks noChangeArrowheads="1"/>
          </p:cNvSpPr>
          <p:nvPr/>
        </p:nvSpPr>
        <p:spPr bwMode="auto">
          <a:xfrm>
            <a:off x="3348038" y="4221163"/>
            <a:ext cx="2160587" cy="10795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Arc 3"/>
          <p:cNvSpPr>
            <a:spLocks/>
          </p:cNvSpPr>
          <p:nvPr/>
        </p:nvSpPr>
        <p:spPr bwMode="auto">
          <a:xfrm flipH="1">
            <a:off x="914400" y="2667000"/>
            <a:ext cx="2133600" cy="1905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H="1">
            <a:off x="381000" y="2133600"/>
            <a:ext cx="281940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4101" name="Arc 5"/>
          <p:cNvSpPr>
            <a:spLocks/>
          </p:cNvSpPr>
          <p:nvPr/>
        </p:nvSpPr>
        <p:spPr bwMode="auto">
          <a:xfrm>
            <a:off x="3048000" y="2667000"/>
            <a:ext cx="990600" cy="5334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038600" y="2971800"/>
            <a:ext cx="304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effectLst/>
                <a:latin typeface="Tahoma" pitchFamily="34" charset="0"/>
              </a:rPr>
              <a:t>N</a:t>
            </a:r>
            <a:endParaRPr lang="ru-RU" sz="1200">
              <a:effectLst/>
              <a:latin typeface="Tahoma" pitchFamily="34" charset="0"/>
            </a:endParaRPr>
          </a:p>
        </p:txBody>
      </p:sp>
      <p:cxnSp>
        <p:nvCxnSpPr>
          <p:cNvPr id="4103" name="AutoShape 7"/>
          <p:cNvCxnSpPr>
            <a:cxnSpLocks noChangeShapeType="1"/>
            <a:stCxn id="4100" idx="1"/>
            <a:endCxn id="4100" idx="1"/>
          </p:cNvCxnSpPr>
          <p:nvPr/>
        </p:nvCxnSpPr>
        <p:spPr bwMode="auto">
          <a:xfrm>
            <a:off x="379413" y="38862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3962400" y="3048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105" name="Oval 9"/>
          <p:cNvSpPr>
            <a:spLocks noChangeArrowheads="1"/>
          </p:cNvSpPr>
          <p:nvPr/>
        </p:nvSpPr>
        <p:spPr bwMode="auto">
          <a:xfrm>
            <a:off x="3581400" y="2743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106" name="Oval 10"/>
          <p:cNvSpPr>
            <a:spLocks noChangeArrowheads="1"/>
          </p:cNvSpPr>
          <p:nvPr/>
        </p:nvSpPr>
        <p:spPr bwMode="auto">
          <a:xfrm>
            <a:off x="3124200" y="2667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107" name="Oval 11"/>
          <p:cNvSpPr>
            <a:spLocks noChangeArrowheads="1"/>
          </p:cNvSpPr>
          <p:nvPr/>
        </p:nvSpPr>
        <p:spPr bwMode="auto">
          <a:xfrm>
            <a:off x="1752600" y="2971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cxnSp>
        <p:nvCxnSpPr>
          <p:cNvPr id="4108" name="AutoShape 12"/>
          <p:cNvCxnSpPr>
            <a:cxnSpLocks noChangeShapeType="1"/>
            <a:stCxn id="4107" idx="2"/>
            <a:endCxn id="4106" idx="5"/>
          </p:cNvCxnSpPr>
          <p:nvPr/>
        </p:nvCxnSpPr>
        <p:spPr bwMode="auto">
          <a:xfrm flipV="1">
            <a:off x="1752600" y="2732088"/>
            <a:ext cx="1436688" cy="2778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09" name="AutoShape 13"/>
          <p:cNvCxnSpPr>
            <a:cxnSpLocks noChangeShapeType="1"/>
            <a:stCxn id="4107" idx="5"/>
            <a:endCxn id="4105" idx="2"/>
          </p:cNvCxnSpPr>
          <p:nvPr/>
        </p:nvCxnSpPr>
        <p:spPr bwMode="auto">
          <a:xfrm flipV="1">
            <a:off x="1817688" y="2781300"/>
            <a:ext cx="1763712" cy="255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10" name="AutoShape 14"/>
          <p:cNvCxnSpPr>
            <a:cxnSpLocks noChangeShapeType="1"/>
            <a:stCxn id="4107" idx="3"/>
            <a:endCxn id="4104" idx="3"/>
          </p:cNvCxnSpPr>
          <p:nvPr/>
        </p:nvCxnSpPr>
        <p:spPr bwMode="auto">
          <a:xfrm>
            <a:off x="1763713" y="3036888"/>
            <a:ext cx="2209800" cy="76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304800" y="3124200"/>
            <a:ext cx="954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600">
                <a:solidFill>
                  <a:srgbClr val="FF0000"/>
                </a:solidFill>
                <a:effectLst/>
                <a:latin typeface="Tahoma" pitchFamily="34" charset="0"/>
              </a:rPr>
              <a:t>дотична</a:t>
            </a:r>
            <a:endParaRPr lang="ru-RU" sz="1600">
              <a:solidFill>
                <a:srgbClr val="FF0000"/>
              </a:solidFill>
              <a:effectLst/>
              <a:latin typeface="Tahoma" pitchFamily="34" charset="0"/>
            </a:endParaRP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2555875" y="3068638"/>
            <a:ext cx="106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>
                <a:solidFill>
                  <a:srgbClr val="FF0000"/>
                </a:solidFill>
                <a:effectLst/>
                <a:latin typeface="Tahoma" pitchFamily="34" charset="0"/>
              </a:rPr>
              <a:t>січна</a:t>
            </a:r>
            <a:endParaRPr lang="ru-RU">
              <a:solidFill>
                <a:srgbClr val="FF0000"/>
              </a:solidFill>
              <a:effectLst/>
              <a:latin typeface="Tahoma" pitchFamily="34" charset="0"/>
            </a:endParaRP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1676400" y="3124200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effectLst/>
                <a:latin typeface="Tahoma" pitchFamily="34" charset="0"/>
              </a:rPr>
              <a:t>M</a:t>
            </a:r>
            <a:endParaRPr lang="ru-RU" sz="1200">
              <a:effectLst/>
              <a:latin typeface="Tahoma" pitchFamily="34" charset="0"/>
            </a:endParaRPr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1752600" y="2971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uk-UA">
              <a:effectLst/>
            </a:endParaRP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4648200" y="1916113"/>
            <a:ext cx="410051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uk-UA" sz="2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Дотичною</a:t>
            </a:r>
            <a: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до кривої в даній точці </a:t>
            </a: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M</a:t>
            </a:r>
            <a: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, називається </a:t>
            </a:r>
            <a:r>
              <a:rPr lang="uk-UA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граничне положення січної</a:t>
            </a:r>
            <a: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MN</a:t>
            </a:r>
            <a: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, коли точка </a:t>
            </a: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N </a:t>
            </a:r>
            <a: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прямує вздовж кривої до точки</a:t>
            </a: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M</a:t>
            </a:r>
            <a: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.  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01" grpId="0" animBg="1"/>
      <p:bldP spid="4102" grpId="0"/>
      <p:bldP spid="4104" grpId="0" animBg="1"/>
      <p:bldP spid="4105" grpId="0" animBg="1"/>
      <p:bldP spid="4106" grpId="0" animBg="1"/>
      <p:bldP spid="4107" grpId="0" animBg="1"/>
      <p:bldP spid="4111" grpId="0"/>
      <p:bldP spid="4112" grpId="0"/>
      <p:bldP spid="4113" grpId="0"/>
      <p:bldP spid="4114" grpId="0" animBg="1"/>
      <p:bldP spid="41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5410200" y="914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 rot="-10800000">
            <a:off x="5257800" y="304800"/>
            <a:ext cx="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 rot="-5400000">
            <a:off x="6553200" y="1143000"/>
            <a:ext cx="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21" name="Arc 5"/>
          <p:cNvSpPr>
            <a:spLocks/>
          </p:cNvSpPr>
          <p:nvPr/>
        </p:nvSpPr>
        <p:spPr bwMode="auto">
          <a:xfrm flipH="1">
            <a:off x="6553200" y="1676400"/>
            <a:ext cx="1524000" cy="685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H="1">
            <a:off x="5562600" y="1219200"/>
            <a:ext cx="228600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6858000" y="1905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9224" name="Oval 8"/>
          <p:cNvSpPr>
            <a:spLocks noChangeArrowheads="1"/>
          </p:cNvSpPr>
          <p:nvPr/>
        </p:nvSpPr>
        <p:spPr bwMode="auto">
          <a:xfrm>
            <a:off x="7620000" y="1676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 flipV="1">
            <a:off x="6858000" y="2667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 flipV="1">
            <a:off x="7620000" y="2667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9227" name="Arc 11"/>
          <p:cNvSpPr>
            <a:spLocks/>
          </p:cNvSpPr>
          <p:nvPr/>
        </p:nvSpPr>
        <p:spPr bwMode="auto">
          <a:xfrm>
            <a:off x="5867400" y="2667000"/>
            <a:ext cx="76200" cy="76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5638800" y="1981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5867400" y="1981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6096000" y="1981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6324600" y="1981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6553200" y="1981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6858000" y="2362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6858000" y="205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5410200" y="1981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56388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58674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60960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63246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65532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54102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>
            <a:off x="70104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>
            <a:off x="67818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44" name="Line 28"/>
          <p:cNvSpPr>
            <a:spLocks noChangeShapeType="1"/>
          </p:cNvSpPr>
          <p:nvPr/>
        </p:nvSpPr>
        <p:spPr bwMode="auto">
          <a:xfrm>
            <a:off x="7620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45" name="Line 29"/>
          <p:cNvSpPr>
            <a:spLocks noChangeShapeType="1"/>
          </p:cNvSpPr>
          <p:nvPr/>
        </p:nvSpPr>
        <p:spPr bwMode="auto">
          <a:xfrm>
            <a:off x="7620000" y="1828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46" name="Line 30"/>
          <p:cNvSpPr>
            <a:spLocks noChangeShapeType="1"/>
          </p:cNvSpPr>
          <p:nvPr/>
        </p:nvSpPr>
        <p:spPr bwMode="auto">
          <a:xfrm>
            <a:off x="7620000" y="2438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5334000" y="304800"/>
            <a:ext cx="2063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200">
                <a:effectLst>
                  <a:outerShdw blurRad="38100" dist="38100" dir="2700000" algn="tl">
                    <a:srgbClr val="C0C0C0"/>
                  </a:outerShdw>
                </a:effectLst>
              </a:rPr>
              <a:t>y</a:t>
            </a:r>
            <a:endParaRPr lang="ru-RU" sz="1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8001000" y="2819400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200">
                <a:effectLst>
                  <a:outerShdw blurRad="38100" dist="38100" dir="2700000" algn="tl">
                    <a:srgbClr val="C0C0C0"/>
                  </a:outerShdw>
                </a:effectLst>
              </a:rPr>
              <a:t>x</a:t>
            </a:r>
            <a:endParaRPr lang="ru-RU" sz="1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9268" name="Rectangle 52"/>
          <p:cNvGraphicFramePr>
            <a:graphicFrameLocks/>
          </p:cNvGraphicFramePr>
          <p:nvPr>
            <p:ph sz="quarter" idx="2"/>
          </p:nvPr>
        </p:nvGraphicFramePr>
        <p:xfrm>
          <a:off x="6667500" y="2693988"/>
          <a:ext cx="0" cy="0"/>
        </p:xfrm>
        <a:graphic>
          <a:graphicData uri="http://schemas.openxmlformats.org/presentationml/2006/ole">
            <p:oleObj spid="_x0000_s4098" name="Формула" r:id="rId4" imgW="0" imgH="0" progId="Equation.3">
              <p:embed/>
            </p:oleObj>
          </a:graphicData>
        </a:graphic>
      </p:graphicFrame>
      <p:graphicFrame>
        <p:nvGraphicFramePr>
          <p:cNvPr id="9250" name="Object 34"/>
          <p:cNvGraphicFramePr>
            <a:graphicFrameLocks noChangeAspect="1"/>
          </p:cNvGraphicFramePr>
          <p:nvPr/>
        </p:nvGraphicFramePr>
        <p:xfrm>
          <a:off x="7164388" y="2819400"/>
          <a:ext cx="785812" cy="371475"/>
        </p:xfrm>
        <a:graphic>
          <a:graphicData uri="http://schemas.openxmlformats.org/presentationml/2006/ole">
            <p:oleObj spid="_x0000_s4099" name="Формула" r:id="rId5" imgW="482400" imgH="228600" progId="Equation.3">
              <p:embed/>
            </p:oleObj>
          </a:graphicData>
        </a:graphic>
      </p:graphicFrame>
      <p:graphicFrame>
        <p:nvGraphicFramePr>
          <p:cNvPr id="9251" name="Object 35"/>
          <p:cNvGraphicFramePr>
            <a:graphicFrameLocks noChangeAspect="1"/>
          </p:cNvGraphicFramePr>
          <p:nvPr/>
        </p:nvGraphicFramePr>
        <p:xfrm>
          <a:off x="6732588" y="2708275"/>
          <a:ext cx="417512" cy="576263"/>
        </p:xfrm>
        <a:graphic>
          <a:graphicData uri="http://schemas.openxmlformats.org/presentationml/2006/ole">
            <p:oleObj spid="_x0000_s4100" name="Формула" r:id="rId6" imgW="164880" imgH="228600" progId="Equation.3">
              <p:embed/>
            </p:oleObj>
          </a:graphicData>
        </a:graphic>
      </p:graphicFrame>
      <p:sp>
        <p:nvSpPr>
          <p:cNvPr id="9252" name="Oval 36"/>
          <p:cNvSpPr>
            <a:spLocks noChangeArrowheads="1"/>
          </p:cNvSpPr>
          <p:nvPr/>
        </p:nvSpPr>
        <p:spPr bwMode="auto">
          <a:xfrm flipH="1" flipV="1">
            <a:off x="5257800" y="1905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9253" name="Oval 37"/>
          <p:cNvSpPr>
            <a:spLocks noChangeArrowheads="1"/>
          </p:cNvSpPr>
          <p:nvPr/>
        </p:nvSpPr>
        <p:spPr bwMode="auto">
          <a:xfrm>
            <a:off x="5257800" y="1676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graphicFrame>
        <p:nvGraphicFramePr>
          <p:cNvPr id="9254" name="Object 38"/>
          <p:cNvGraphicFramePr>
            <a:graphicFrameLocks noChangeAspect="1"/>
          </p:cNvGraphicFramePr>
          <p:nvPr/>
        </p:nvGraphicFramePr>
        <p:xfrm>
          <a:off x="3995738" y="1484313"/>
          <a:ext cx="1270000" cy="414337"/>
        </p:xfrm>
        <a:graphic>
          <a:graphicData uri="http://schemas.openxmlformats.org/presentationml/2006/ole">
            <p:oleObj spid="_x0000_s4101" name="Формула" r:id="rId7" imgW="698400" imgH="228600" progId="Equation.3">
              <p:embed/>
            </p:oleObj>
          </a:graphicData>
        </a:graphic>
      </p:graphicFrame>
      <p:graphicFrame>
        <p:nvGraphicFramePr>
          <p:cNvPr id="9255" name="Object 39"/>
          <p:cNvGraphicFramePr>
            <a:graphicFrameLocks noChangeAspect="1"/>
          </p:cNvGraphicFramePr>
          <p:nvPr/>
        </p:nvGraphicFramePr>
        <p:xfrm>
          <a:off x="4356100" y="1844675"/>
          <a:ext cx="825500" cy="479425"/>
        </p:xfrm>
        <a:graphic>
          <a:graphicData uri="http://schemas.openxmlformats.org/presentationml/2006/ole">
            <p:oleObj spid="_x0000_s4102" name="Формула" r:id="rId8" imgW="393480" imgH="228600" progId="Equation.3">
              <p:embed/>
            </p:oleObj>
          </a:graphicData>
        </a:graphic>
      </p:graphicFrame>
      <p:graphicFrame>
        <p:nvGraphicFramePr>
          <p:cNvPr id="9256" name="Object 40"/>
          <p:cNvGraphicFramePr>
            <a:graphicFrameLocks noChangeAspect="1"/>
          </p:cNvGraphicFramePr>
          <p:nvPr/>
        </p:nvGraphicFramePr>
        <p:xfrm>
          <a:off x="7696200" y="1676400"/>
          <a:ext cx="404813" cy="381000"/>
        </p:xfrm>
        <a:graphic>
          <a:graphicData uri="http://schemas.openxmlformats.org/presentationml/2006/ole">
            <p:oleObj spid="_x0000_s4103" name="Формула" r:id="rId9" imgW="215640" imgH="203040" progId="Equation.3">
              <p:embed/>
            </p:oleObj>
          </a:graphicData>
        </a:graphic>
      </p:graphicFrame>
      <p:graphicFrame>
        <p:nvGraphicFramePr>
          <p:cNvPr id="9257" name="Object 41"/>
          <p:cNvGraphicFramePr>
            <a:graphicFrameLocks noChangeAspect="1"/>
          </p:cNvGraphicFramePr>
          <p:nvPr/>
        </p:nvGraphicFramePr>
        <p:xfrm>
          <a:off x="7019925" y="1989138"/>
          <a:ext cx="361950" cy="298450"/>
        </p:xfrm>
        <a:graphic>
          <a:graphicData uri="http://schemas.openxmlformats.org/presentationml/2006/ole">
            <p:oleObj spid="_x0000_s4104" name="Формула" r:id="rId10" imgW="215640" imgH="177480" progId="Equation.3">
              <p:embed/>
            </p:oleObj>
          </a:graphicData>
        </a:graphic>
      </p:graphicFrame>
      <p:graphicFrame>
        <p:nvGraphicFramePr>
          <p:cNvPr id="9258" name="Object 42"/>
          <p:cNvGraphicFramePr>
            <a:graphicFrameLocks noChangeAspect="1"/>
          </p:cNvGraphicFramePr>
          <p:nvPr/>
        </p:nvGraphicFramePr>
        <p:xfrm>
          <a:off x="7019925" y="2349500"/>
          <a:ext cx="360363" cy="296863"/>
        </p:xfrm>
        <a:graphic>
          <a:graphicData uri="http://schemas.openxmlformats.org/presentationml/2006/ole">
            <p:oleObj spid="_x0000_s4105" name="Формула" r:id="rId11" imgW="215640" imgH="177480" progId="Equation.3">
              <p:embed/>
            </p:oleObj>
          </a:graphicData>
        </a:graphic>
      </p:graphicFrame>
      <p:sp>
        <p:nvSpPr>
          <p:cNvPr id="9259" name="Line 43"/>
          <p:cNvSpPr>
            <a:spLocks noChangeShapeType="1"/>
          </p:cNvSpPr>
          <p:nvPr/>
        </p:nvSpPr>
        <p:spPr bwMode="auto">
          <a:xfrm>
            <a:off x="7315200" y="1981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260" name="Line 44"/>
          <p:cNvSpPr>
            <a:spLocks noChangeShapeType="1"/>
          </p:cNvSpPr>
          <p:nvPr/>
        </p:nvSpPr>
        <p:spPr bwMode="auto">
          <a:xfrm>
            <a:off x="7086600" y="1981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graphicFrame>
        <p:nvGraphicFramePr>
          <p:cNvPr id="9261" name="Object 45"/>
          <p:cNvGraphicFramePr>
            <a:graphicFrameLocks noChangeAspect="1"/>
          </p:cNvGraphicFramePr>
          <p:nvPr/>
        </p:nvGraphicFramePr>
        <p:xfrm>
          <a:off x="323850" y="620713"/>
          <a:ext cx="2532063" cy="793750"/>
        </p:xfrm>
        <a:graphic>
          <a:graphicData uri="http://schemas.openxmlformats.org/presentationml/2006/ole">
            <p:oleObj spid="_x0000_s4106" name="Формула" r:id="rId12" imgW="812520" imgH="228600" progId="Equation.3">
              <p:embed/>
            </p:oleObj>
          </a:graphicData>
        </a:graphic>
      </p:graphicFrame>
      <p:graphicFrame>
        <p:nvGraphicFramePr>
          <p:cNvPr id="9262" name="Object 46"/>
          <p:cNvGraphicFramePr>
            <a:graphicFrameLocks noChangeAspect="1"/>
          </p:cNvGraphicFramePr>
          <p:nvPr/>
        </p:nvGraphicFramePr>
        <p:xfrm>
          <a:off x="428596" y="2357430"/>
          <a:ext cx="3205162" cy="663575"/>
        </p:xfrm>
        <a:graphic>
          <a:graphicData uri="http://schemas.openxmlformats.org/presentationml/2006/ole">
            <p:oleObj spid="_x0000_s4107" name="Формула" r:id="rId13" imgW="1054080" imgH="228600" progId="Equation.3">
              <p:embed/>
            </p:oleObj>
          </a:graphicData>
        </a:graphic>
      </p:graphicFrame>
      <p:sp>
        <p:nvSpPr>
          <p:cNvPr id="9263" name="Text Box 47"/>
          <p:cNvSpPr txBox="1">
            <a:spLocks noChangeArrowheads="1"/>
          </p:cNvSpPr>
          <p:nvPr/>
        </p:nvSpPr>
        <p:spPr bwMode="auto">
          <a:xfrm>
            <a:off x="250825" y="1268413"/>
            <a:ext cx="3095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en-US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uk-UA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кутовий коефіцієнт</a:t>
            </a:r>
            <a:r>
              <a:rPr lang="uk-UA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64" name="Rectangle 48"/>
          <p:cNvSpPr>
            <a:spLocks noChangeArrowheads="1"/>
          </p:cNvSpPr>
          <p:nvPr/>
        </p:nvSpPr>
        <p:spPr bwMode="auto">
          <a:xfrm>
            <a:off x="827088" y="17732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uk-UA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66" name="Text Box 50"/>
          <p:cNvSpPr txBox="1">
            <a:spLocks noChangeArrowheads="1"/>
          </p:cNvSpPr>
          <p:nvPr/>
        </p:nvSpPr>
        <p:spPr bwMode="auto">
          <a:xfrm>
            <a:off x="3276600" y="26670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uk-UA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endParaRPr lang="ru-RU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4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10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4" dur="10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4" dur="10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4" dur="10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9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4" dur="1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9" dur="10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4" dur="10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9" dur="1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4" dur="10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9" dur="10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4" dur="10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9" dur="10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4" dur="10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9" dur="10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4" dur="10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9" dur="10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4" dur="10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9" dur="10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4" dur="10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9" dur="100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4" dur="1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47" grpId="0"/>
      <p:bldP spid="9248" grpId="0"/>
      <p:bldP spid="9252" grpId="0" animBg="1"/>
      <p:bldP spid="9253" grpId="0" animBg="1"/>
      <p:bldP spid="9263" grpId="0"/>
      <p:bldP spid="9264" grpId="0"/>
      <p:bldP spid="92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uk-UA" sz="4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uk-UA" sz="4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uk-UA" sz="4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uk-UA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uk-UA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геометричного змісту похідної</a:t>
            </a:r>
          </a:p>
          <a:p>
            <a:pPr eaLnBrk="1" hangingPunct="1">
              <a:buFontTx/>
              <a:buNone/>
              <a:defRPr/>
            </a:pPr>
            <a:r>
              <a:rPr lang="uk-U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           </a:t>
            </a:r>
            <a:endParaRPr lang="ru-RU" sz="40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31747" name="WordArt 6"/>
          <p:cNvSpPr>
            <a:spLocks noChangeArrowheads="1" noChangeShapeType="1" noTextEdit="1"/>
          </p:cNvSpPr>
          <p:nvPr/>
        </p:nvSpPr>
        <p:spPr bwMode="auto">
          <a:xfrm>
            <a:off x="2627313" y="2205038"/>
            <a:ext cx="3671887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Застосування</a:t>
            </a:r>
          </a:p>
        </p:txBody>
      </p:sp>
      <p:pic>
        <p:nvPicPr>
          <p:cNvPr id="31748" name="Picture 7" descr="1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47638"/>
            <a:ext cx="2293938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60350"/>
            <a:ext cx="8153400" cy="57975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800" smtClean="0"/>
              <a:t>   </a:t>
            </a:r>
            <a:r>
              <a:rPr lang="uk-UA" sz="2800" smtClean="0">
                <a:solidFill>
                  <a:srgbClr val="FF0000"/>
                </a:solidFill>
              </a:rPr>
              <a:t>1)</a:t>
            </a:r>
            <a:r>
              <a:rPr lang="uk-UA" sz="2800" smtClean="0"/>
              <a:t> Обчисліть          , якщо кут між дотичною проведеної до графіка функції              у точці з абсцисою          і додатнім напрямом осі </a:t>
            </a:r>
            <a:r>
              <a:rPr lang="en-US" sz="2800" smtClean="0"/>
              <a:t>OX</a:t>
            </a:r>
            <a:r>
              <a:rPr lang="uk-UA" sz="2800" smtClean="0"/>
              <a:t>, дорівнює     .</a:t>
            </a:r>
          </a:p>
          <a:p>
            <a:pPr eaLnBrk="1" hangingPunct="1">
              <a:buFontTx/>
              <a:buNone/>
            </a:pPr>
            <a:endParaRPr lang="uk-UA" sz="2800" smtClean="0"/>
          </a:p>
          <a:p>
            <a:pPr algn="ctr" eaLnBrk="1" hangingPunct="1">
              <a:buFontTx/>
              <a:buNone/>
            </a:pPr>
            <a:r>
              <a:rPr lang="uk-UA" sz="3600" smtClean="0">
                <a:solidFill>
                  <a:srgbClr val="FF0000"/>
                </a:solidFill>
              </a:rPr>
              <a:t>Розв</a:t>
            </a:r>
            <a:r>
              <a:rPr lang="en-US" sz="3600" smtClean="0">
                <a:solidFill>
                  <a:srgbClr val="FF0000"/>
                </a:solidFill>
              </a:rPr>
              <a:t>’</a:t>
            </a:r>
            <a:r>
              <a:rPr lang="uk-UA" sz="3600" smtClean="0">
                <a:solidFill>
                  <a:srgbClr val="FF0000"/>
                </a:solidFill>
              </a:rPr>
              <a:t>язання</a:t>
            </a:r>
          </a:p>
          <a:p>
            <a:pPr eaLnBrk="1" hangingPunct="1">
              <a:buFontTx/>
              <a:buNone/>
            </a:pPr>
            <a:endParaRPr lang="ru-RU" sz="2800" smtClean="0"/>
          </a:p>
        </p:txBody>
      </p:sp>
      <p:graphicFrame>
        <p:nvGraphicFramePr>
          <p:cNvPr id="5122" name="Rectangle 4"/>
          <p:cNvGraphicFramePr>
            <a:graphicFrameLocks/>
          </p:cNvGraphicFramePr>
          <p:nvPr>
            <p:ph sz="quarter" idx="2"/>
          </p:nvPr>
        </p:nvGraphicFramePr>
        <p:xfrm>
          <a:off x="5024438" y="1600200"/>
          <a:ext cx="3286125" cy="2187575"/>
        </p:xfrm>
        <a:graphic>
          <a:graphicData uri="http://schemas.openxmlformats.org/presentationml/2006/ole">
            <p:oleObj spid="_x0000_s5122" name="Формула" r:id="rId4" imgW="0" imgH="0" progId="Equation.3">
              <p:embed/>
            </p:oleObj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2987675" y="333375"/>
          <a:ext cx="762000" cy="434975"/>
        </p:xfrm>
        <a:graphic>
          <a:graphicData uri="http://schemas.openxmlformats.org/presentationml/2006/ole">
            <p:oleObj spid="_x0000_s5123" name="Формула" r:id="rId5" imgW="355320" imgH="203040" progId="Equation.3">
              <p:embed/>
            </p:oleObj>
          </a:graphicData>
        </a:graphic>
      </p:graphicFrame>
      <p:graphicFrame>
        <p:nvGraphicFramePr>
          <p:cNvPr id="5124" name="Object 6"/>
          <p:cNvGraphicFramePr>
            <a:graphicFrameLocks noChangeAspect="1"/>
          </p:cNvGraphicFramePr>
          <p:nvPr/>
        </p:nvGraphicFramePr>
        <p:xfrm>
          <a:off x="5940425" y="765175"/>
          <a:ext cx="1150938" cy="488950"/>
        </p:xfrm>
        <a:graphic>
          <a:graphicData uri="http://schemas.openxmlformats.org/presentationml/2006/ole">
            <p:oleObj spid="_x0000_s5124" name="Формула" r:id="rId6" imgW="583920" imgH="203040" progId="Equation.3">
              <p:embed/>
            </p:oleObj>
          </a:graphicData>
        </a:graphic>
      </p:graphicFrame>
      <p:graphicFrame>
        <p:nvGraphicFramePr>
          <p:cNvPr id="5125" name="Object 7"/>
          <p:cNvGraphicFramePr>
            <a:graphicFrameLocks noChangeAspect="1"/>
          </p:cNvGraphicFramePr>
          <p:nvPr/>
        </p:nvGraphicFramePr>
        <p:xfrm>
          <a:off x="2771775" y="1125538"/>
          <a:ext cx="762000" cy="533400"/>
        </p:xfrm>
        <a:graphic>
          <a:graphicData uri="http://schemas.openxmlformats.org/presentationml/2006/ole">
            <p:oleObj spid="_x0000_s5125" name="Формула" r:id="rId7" imgW="380880" imgH="228600" progId="Equation.3">
              <p:embed/>
            </p:oleObj>
          </a:graphicData>
        </a:graphic>
      </p:graphicFrame>
      <p:graphicFrame>
        <p:nvGraphicFramePr>
          <p:cNvPr id="5126" name="Object 8"/>
          <p:cNvGraphicFramePr>
            <a:graphicFrameLocks noChangeAspect="1"/>
          </p:cNvGraphicFramePr>
          <p:nvPr/>
        </p:nvGraphicFramePr>
        <p:xfrm>
          <a:off x="2339975" y="1628775"/>
          <a:ext cx="533400" cy="449263"/>
        </p:xfrm>
        <a:graphic>
          <a:graphicData uri="http://schemas.openxmlformats.org/presentationml/2006/ole">
            <p:oleObj spid="_x0000_s5126" name="Формула" r:id="rId8" imgW="241200" imgH="203040" progId="Equation.3">
              <p:embed/>
            </p:oleObj>
          </a:graphicData>
        </a:graphic>
      </p:graphicFrame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900113" y="3644900"/>
          <a:ext cx="4824412" cy="1728788"/>
        </p:xfrm>
        <a:graphic>
          <a:graphicData uri="http://schemas.openxmlformats.org/presentationml/2006/ole">
            <p:oleObj spid="_x0000_s5127" name="Формула" r:id="rId9" imgW="1206360" imgH="431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286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800" dirty="0" smtClean="0"/>
              <a:t>    </a:t>
            </a:r>
            <a:r>
              <a:rPr lang="uk-UA" sz="2800" dirty="0" smtClean="0">
                <a:solidFill>
                  <a:srgbClr val="FF0000"/>
                </a:solidFill>
              </a:rPr>
              <a:t>2)</a:t>
            </a:r>
            <a:r>
              <a:rPr lang="uk-UA" sz="2800" dirty="0" smtClean="0"/>
              <a:t> До графіка функції                    проведено дотичну у точці з абсцисою            . Обчисліть тангенс кута нахилу дотичної до </a:t>
            </a:r>
            <a:r>
              <a:rPr lang="uk-UA" sz="2800" dirty="0" err="1" smtClean="0"/>
              <a:t>додатнього</a:t>
            </a:r>
            <a:r>
              <a:rPr lang="uk-UA" sz="2800" dirty="0" smtClean="0"/>
              <a:t> напрямку осі </a:t>
            </a:r>
            <a:r>
              <a:rPr lang="uk-UA" sz="2800" dirty="0" smtClean="0"/>
              <a:t>абсцис.</a:t>
            </a:r>
            <a:endParaRPr lang="uk-UA" sz="2800" dirty="0" smtClean="0"/>
          </a:p>
          <a:p>
            <a:pPr algn="ctr" eaLnBrk="1" hangingPunct="1">
              <a:buFontTx/>
              <a:buNone/>
            </a:pPr>
            <a:r>
              <a:rPr lang="uk-UA" sz="3600" dirty="0" err="1" smtClean="0">
                <a:solidFill>
                  <a:srgbClr val="FF0000"/>
                </a:solidFill>
              </a:rPr>
              <a:t>Розв</a:t>
            </a:r>
            <a:r>
              <a:rPr lang="en-US" sz="3600" dirty="0" smtClean="0">
                <a:solidFill>
                  <a:srgbClr val="FF0000"/>
                </a:solidFill>
              </a:rPr>
              <a:t>’</a:t>
            </a:r>
            <a:r>
              <a:rPr lang="uk-UA" sz="3600" dirty="0" err="1" smtClean="0">
                <a:solidFill>
                  <a:srgbClr val="FF0000"/>
                </a:solidFill>
              </a:rPr>
              <a:t>язання</a:t>
            </a:r>
            <a:endParaRPr lang="uk-UA" sz="3600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   </a:t>
            </a:r>
            <a:endParaRPr lang="ru-RU" sz="28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4500563" y="188913"/>
          <a:ext cx="1752600" cy="584200"/>
        </p:xfrm>
        <a:graphic>
          <a:graphicData uri="http://schemas.openxmlformats.org/presentationml/2006/ole">
            <p:oleObj spid="_x0000_s6146" name="Формула" r:id="rId4" imgW="685800" imgH="228600" progId="Equation.3">
              <p:embed/>
            </p:oleObj>
          </a:graphicData>
        </a:graphic>
      </p:graphicFrame>
      <p:graphicFrame>
        <p:nvGraphicFramePr>
          <p:cNvPr id="6147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5486400" y="609600"/>
          <a:ext cx="1066800" cy="600075"/>
        </p:xfrm>
        <a:graphic>
          <a:graphicData uri="http://schemas.openxmlformats.org/presentationml/2006/ole">
            <p:oleObj spid="_x0000_s6147" name="Формула" r:id="rId5" imgW="406080" imgH="228600" progId="Equation.3">
              <p:embed/>
            </p:oleObj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1042988" y="3213100"/>
          <a:ext cx="5364162" cy="1444625"/>
        </p:xfrm>
        <a:graphic>
          <a:graphicData uri="http://schemas.openxmlformats.org/presentationml/2006/ole">
            <p:oleObj spid="_x0000_s6148" name="Формула" r:id="rId6" imgW="1600200" imgH="431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75072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>
                <a:solidFill>
                  <a:srgbClr val="FF0000"/>
                </a:solidFill>
                <a:effectLst/>
              </a:rPr>
              <a:t>3)</a:t>
            </a:r>
            <a:r>
              <a:rPr lang="uk-UA" sz="2800">
                <a:effectLst/>
              </a:rPr>
              <a:t> На малюнку зображено графік функції                  і дотичну до нього в точці з абсцисою     . </a:t>
            </a:r>
            <a:endParaRPr lang="ru-RU" sz="2800">
              <a:effectLst/>
            </a:endParaRP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7235825" y="333375"/>
          <a:ext cx="1908175" cy="600075"/>
        </p:xfrm>
        <a:graphic>
          <a:graphicData uri="http://schemas.openxmlformats.org/presentationml/2006/ole">
            <p:oleObj spid="_x0000_s7170" name="Формула" r:id="rId4" imgW="583920" imgH="203040" progId="Equation.3">
              <p:embed/>
            </p:oleObj>
          </a:graphicData>
        </a:graphic>
      </p:graphicFrame>
      <p:graphicFrame>
        <p:nvGraphicFramePr>
          <p:cNvPr id="7171" name="Object 4"/>
          <p:cNvGraphicFramePr>
            <a:graphicFrameLocks noChangeAspect="1"/>
          </p:cNvGraphicFramePr>
          <p:nvPr/>
        </p:nvGraphicFramePr>
        <p:xfrm>
          <a:off x="6588125" y="549275"/>
          <a:ext cx="635000" cy="792163"/>
        </p:xfrm>
        <a:graphic>
          <a:graphicData uri="http://schemas.openxmlformats.org/presentationml/2006/ole">
            <p:oleObj spid="_x0000_s7171" name="Формула" r:id="rId5" imgW="164880" imgH="228600" progId="Equation.3">
              <p:embed/>
            </p:oleObj>
          </a:graphicData>
        </a:graphic>
      </p:graphicFrame>
      <p:graphicFrame>
        <p:nvGraphicFramePr>
          <p:cNvPr id="7172" name="Object 5"/>
          <p:cNvGraphicFramePr>
            <a:graphicFrameLocks noChangeAspect="1"/>
          </p:cNvGraphicFramePr>
          <p:nvPr/>
        </p:nvGraphicFramePr>
        <p:xfrm>
          <a:off x="7164388" y="1125538"/>
          <a:ext cx="1979612" cy="687387"/>
        </p:xfrm>
        <a:graphic>
          <a:graphicData uri="http://schemas.openxmlformats.org/presentationml/2006/ole">
            <p:oleObj spid="_x0000_s7172" name="Формула" r:id="rId6" imgW="431640" imgH="228600" progId="Equation.3">
              <p:embed/>
            </p:oleObj>
          </a:graphicData>
        </a:graphic>
      </p:graphicFrame>
      <p:sp>
        <p:nvSpPr>
          <p:cNvPr id="7174" name="Line 6"/>
          <p:cNvSpPr>
            <a:spLocks noChangeShapeType="1"/>
          </p:cNvSpPr>
          <p:nvPr/>
        </p:nvSpPr>
        <p:spPr bwMode="auto">
          <a:xfrm flipV="1">
            <a:off x="2362200" y="1295400"/>
            <a:ext cx="0" cy="3581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533400" y="3886200"/>
            <a:ext cx="411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176" name="Arc 8"/>
          <p:cNvSpPr>
            <a:spLocks/>
          </p:cNvSpPr>
          <p:nvPr/>
        </p:nvSpPr>
        <p:spPr bwMode="auto">
          <a:xfrm rot="-10800000">
            <a:off x="1447800" y="1752600"/>
            <a:ext cx="1371600" cy="1752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1371600" y="2209800"/>
            <a:ext cx="137160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184" name="Oval 10"/>
          <p:cNvSpPr>
            <a:spLocks noChangeArrowheads="1"/>
          </p:cNvSpPr>
          <p:nvPr/>
        </p:nvSpPr>
        <p:spPr bwMode="auto">
          <a:xfrm>
            <a:off x="1828800" y="2971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uk-UA">
              <a:effectLst/>
            </a:endParaRPr>
          </a:p>
        </p:txBody>
      </p:sp>
      <p:sp>
        <p:nvSpPr>
          <p:cNvPr id="2" name="Line 11"/>
          <p:cNvSpPr>
            <a:spLocks noChangeShapeType="1"/>
          </p:cNvSpPr>
          <p:nvPr/>
        </p:nvSpPr>
        <p:spPr bwMode="auto">
          <a:xfrm>
            <a:off x="1828800" y="3124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1828800" y="3505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187" name="Oval 13"/>
          <p:cNvSpPr>
            <a:spLocks noChangeArrowheads="1"/>
          </p:cNvSpPr>
          <p:nvPr/>
        </p:nvSpPr>
        <p:spPr bwMode="auto">
          <a:xfrm>
            <a:off x="1828800" y="3810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uk-UA">
              <a:effectLst/>
            </a:endParaRPr>
          </a:p>
        </p:txBody>
      </p:sp>
      <p:sp>
        <p:nvSpPr>
          <p:cNvPr id="7188" name="Text Box 14"/>
          <p:cNvSpPr txBox="1">
            <a:spLocks noChangeArrowheads="1"/>
          </p:cNvSpPr>
          <p:nvPr/>
        </p:nvSpPr>
        <p:spPr bwMode="auto">
          <a:xfrm>
            <a:off x="2057400" y="1143000"/>
            <a:ext cx="457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effectLst/>
              </a:rPr>
              <a:t>y</a:t>
            </a:r>
            <a:endParaRPr lang="ru-RU" sz="1200">
              <a:effectLst/>
            </a:endParaRPr>
          </a:p>
        </p:txBody>
      </p:sp>
      <p:sp>
        <p:nvSpPr>
          <p:cNvPr id="7189" name="Text Box 15"/>
          <p:cNvSpPr txBox="1">
            <a:spLocks noChangeArrowheads="1"/>
          </p:cNvSpPr>
          <p:nvPr/>
        </p:nvSpPr>
        <p:spPr bwMode="auto">
          <a:xfrm>
            <a:off x="4648200" y="3962400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effectLst/>
              </a:rPr>
              <a:t>x</a:t>
            </a:r>
            <a:endParaRPr lang="ru-RU" sz="1200">
              <a:effectLst/>
            </a:endParaRPr>
          </a:p>
        </p:txBody>
      </p:sp>
      <p:sp>
        <p:nvSpPr>
          <p:cNvPr id="3" name="Line 16"/>
          <p:cNvSpPr>
            <a:spLocks noChangeShapeType="1"/>
          </p:cNvSpPr>
          <p:nvPr/>
        </p:nvSpPr>
        <p:spPr bwMode="auto">
          <a:xfrm>
            <a:off x="2133600" y="3886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185" name="Line 17"/>
          <p:cNvSpPr>
            <a:spLocks noChangeShapeType="1"/>
          </p:cNvSpPr>
          <p:nvPr/>
        </p:nvSpPr>
        <p:spPr bwMode="auto">
          <a:xfrm>
            <a:off x="2133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>
            <a:off x="2286000" y="3657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4" name="Line 19"/>
          <p:cNvSpPr>
            <a:spLocks noChangeShapeType="1"/>
          </p:cNvSpPr>
          <p:nvPr/>
        </p:nvSpPr>
        <p:spPr bwMode="auto">
          <a:xfrm>
            <a:off x="2133600" y="38100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194" name="Rectangle 20"/>
          <p:cNvSpPr>
            <a:spLocks noChangeArrowheads="1"/>
          </p:cNvSpPr>
          <p:nvPr/>
        </p:nvSpPr>
        <p:spPr bwMode="auto">
          <a:xfrm>
            <a:off x="2362200" y="3505200"/>
            <a:ext cx="268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>
                <a:effectLst/>
              </a:rPr>
              <a:t>1</a:t>
            </a:r>
            <a:endParaRPr lang="ru-RU" sz="1200">
              <a:effectLst/>
            </a:endParaRPr>
          </a:p>
        </p:txBody>
      </p:sp>
      <p:sp>
        <p:nvSpPr>
          <p:cNvPr id="7195" name="Rectangle 21"/>
          <p:cNvSpPr>
            <a:spLocks noChangeArrowheads="1"/>
          </p:cNvSpPr>
          <p:nvPr/>
        </p:nvSpPr>
        <p:spPr bwMode="auto">
          <a:xfrm>
            <a:off x="1981200" y="3962400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>
                <a:effectLst/>
              </a:rPr>
              <a:t> 1</a:t>
            </a:r>
            <a:endParaRPr lang="ru-RU" sz="1200">
              <a:effectLst/>
            </a:endParaRPr>
          </a:p>
        </p:txBody>
      </p:sp>
      <p:graphicFrame>
        <p:nvGraphicFramePr>
          <p:cNvPr id="7173" name="Object 22"/>
          <p:cNvGraphicFramePr>
            <a:graphicFrameLocks noChangeAspect="1"/>
          </p:cNvGraphicFramePr>
          <p:nvPr/>
        </p:nvGraphicFramePr>
        <p:xfrm>
          <a:off x="1676400" y="1905000"/>
          <a:ext cx="533400" cy="227013"/>
        </p:xfrm>
        <a:graphic>
          <a:graphicData uri="http://schemas.openxmlformats.org/presentationml/2006/ole">
            <p:oleObj spid="_x0000_s7173" name="Формула" r:id="rId7" imgW="583920" imgH="203040" progId="Equation.3">
              <p:embed/>
            </p:oleObj>
          </a:graphicData>
        </a:graphic>
      </p:graphicFrame>
      <p:graphicFrame>
        <p:nvGraphicFramePr>
          <p:cNvPr id="5" name="Object 23"/>
          <p:cNvGraphicFramePr>
            <a:graphicFrameLocks noChangeAspect="1"/>
          </p:cNvGraphicFramePr>
          <p:nvPr/>
        </p:nvGraphicFramePr>
        <p:xfrm>
          <a:off x="1752600" y="3962400"/>
          <a:ext cx="220663" cy="304800"/>
        </p:xfrm>
        <a:graphic>
          <a:graphicData uri="http://schemas.openxmlformats.org/presentationml/2006/ole">
            <p:oleObj spid="_x0000_s7174" name="Формула" r:id="rId8" imgW="164880" imgH="228600" progId="Equation.3">
              <p:embed/>
            </p:oleObj>
          </a:graphicData>
        </a:graphic>
      </p:graphicFrame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5435600" y="2276475"/>
            <a:ext cx="320040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Розв</a:t>
            </a: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язання</a:t>
            </a:r>
          </a:p>
          <a:p>
            <a:pPr algn="ctr">
              <a:spcBef>
                <a:spcPct val="50000"/>
              </a:spcBef>
              <a:defRPr/>
            </a:pPr>
            <a:r>
              <a:rPr lang="uk-UA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endParaRPr lang="ru-RU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7193" name="Object 25"/>
          <p:cNvGraphicFramePr>
            <a:graphicFrameLocks noChangeAspect="1"/>
          </p:cNvGraphicFramePr>
          <p:nvPr/>
        </p:nvGraphicFramePr>
        <p:xfrm>
          <a:off x="5364163" y="3284538"/>
          <a:ext cx="2951162" cy="720725"/>
        </p:xfrm>
        <a:graphic>
          <a:graphicData uri="http://schemas.openxmlformats.org/presentationml/2006/ole">
            <p:oleObj spid="_x0000_s7175" name="Формула" r:id="rId9" imgW="850680" imgH="228600" progId="Equation.3">
              <p:embed/>
            </p:oleObj>
          </a:graphicData>
        </a:graphic>
      </p:graphicFrame>
      <p:graphicFrame>
        <p:nvGraphicFramePr>
          <p:cNvPr id="6" name="Object 26"/>
          <p:cNvGraphicFramePr>
            <a:graphicFrameLocks noChangeAspect="1"/>
          </p:cNvGraphicFramePr>
          <p:nvPr/>
        </p:nvGraphicFramePr>
        <p:xfrm>
          <a:off x="5554663" y="4437063"/>
          <a:ext cx="2355850" cy="720725"/>
        </p:xfrm>
        <a:graphic>
          <a:graphicData uri="http://schemas.openxmlformats.org/presentationml/2006/ole">
            <p:oleObj spid="_x0000_s7176" name="Формула" r:id="rId10" imgW="609480" imgH="228600" progId="Equation.3">
              <p:embed/>
            </p:oleObj>
          </a:graphicData>
        </a:graphic>
      </p:graphicFrame>
      <p:graphicFrame>
        <p:nvGraphicFramePr>
          <p:cNvPr id="7" name="Object 27"/>
          <p:cNvGraphicFramePr>
            <a:graphicFrameLocks noChangeAspect="1"/>
          </p:cNvGraphicFramePr>
          <p:nvPr/>
        </p:nvGraphicFramePr>
        <p:xfrm>
          <a:off x="5165725" y="5300663"/>
          <a:ext cx="3421063" cy="649287"/>
        </p:xfrm>
        <a:graphic>
          <a:graphicData uri="http://schemas.openxmlformats.org/presentationml/2006/ole">
            <p:oleObj spid="_x0000_s7177" name="Формула" r:id="rId11" imgW="838080" imgH="228600" progId="Equation.3">
              <p:embed/>
            </p:oleObj>
          </a:graphicData>
        </a:graphic>
      </p:graphicFrame>
      <p:sp>
        <p:nvSpPr>
          <p:cNvPr id="7197" name="Rectangle 28"/>
          <p:cNvSpPr>
            <a:spLocks noChangeArrowheads="1"/>
          </p:cNvSpPr>
          <p:nvPr/>
        </p:nvSpPr>
        <p:spPr bwMode="auto">
          <a:xfrm>
            <a:off x="4356100" y="1196975"/>
            <a:ext cx="324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dirty="0">
                <a:effectLst/>
              </a:rPr>
              <a:t>Знайти значення</a:t>
            </a:r>
            <a:r>
              <a:rPr lang="uk-UA" dirty="0">
                <a:effectLst/>
              </a:rPr>
              <a:t>             </a:t>
            </a:r>
            <a:endParaRPr lang="ru-RU" dirty="0"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5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86868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>
                <a:solidFill>
                  <a:srgbClr val="FF0000"/>
                </a:solidFill>
                <a:effectLst/>
              </a:rPr>
              <a:t>4)</a:t>
            </a:r>
            <a:r>
              <a:rPr lang="uk-UA">
                <a:effectLst/>
              </a:rPr>
              <a:t> На малюнку зображений графік функції                та дотичні до нього в точках      </a:t>
            </a:r>
          </a:p>
          <a:p>
            <a:pPr>
              <a:spcBef>
                <a:spcPct val="50000"/>
              </a:spcBef>
            </a:pPr>
            <a:r>
              <a:rPr lang="uk-UA">
                <a:effectLst/>
              </a:rPr>
              <a:t>      . Користуючись геометричним змістом похідної, знайдіть                              .</a:t>
            </a:r>
            <a:endParaRPr lang="ru-RU">
              <a:effectLst/>
            </a:endParaRPr>
          </a:p>
        </p:txBody>
      </p:sp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4859338" y="333375"/>
          <a:ext cx="914400" cy="361950"/>
        </p:xfrm>
        <a:graphic>
          <a:graphicData uri="http://schemas.openxmlformats.org/presentationml/2006/ole">
            <p:oleObj spid="_x0000_s114690" name="Формула" r:id="rId3" imgW="583920" imgH="203040" progId="Equation.3">
              <p:embed/>
            </p:oleObj>
          </a:graphicData>
        </a:graphic>
      </p:graphicFrame>
      <p:graphicFrame>
        <p:nvGraphicFramePr>
          <p:cNvPr id="8195" name="Object 4"/>
          <p:cNvGraphicFramePr>
            <a:graphicFrameLocks noChangeAspect="1"/>
          </p:cNvGraphicFramePr>
          <p:nvPr/>
        </p:nvGraphicFramePr>
        <p:xfrm>
          <a:off x="8875713" y="260350"/>
          <a:ext cx="268287" cy="431800"/>
        </p:xfrm>
        <a:graphic>
          <a:graphicData uri="http://schemas.openxmlformats.org/presentationml/2006/ole">
            <p:oleObj spid="_x0000_s114691" name="Формула" r:id="rId4" imgW="152280" imgH="215640" progId="Equation.3">
              <p:embed/>
            </p:oleObj>
          </a:graphicData>
        </a:graphic>
      </p:graphicFrame>
      <p:graphicFrame>
        <p:nvGraphicFramePr>
          <p:cNvPr id="8196" name="Object 5"/>
          <p:cNvGraphicFramePr>
            <a:graphicFrameLocks noChangeAspect="1"/>
          </p:cNvGraphicFramePr>
          <p:nvPr/>
        </p:nvGraphicFramePr>
        <p:xfrm>
          <a:off x="381000" y="685800"/>
          <a:ext cx="292100" cy="381000"/>
        </p:xfrm>
        <a:graphic>
          <a:graphicData uri="http://schemas.openxmlformats.org/presentationml/2006/ole">
            <p:oleObj spid="_x0000_s114692" name="Формула" r:id="rId5" imgW="164880" imgH="215640" progId="Equation.3">
              <p:embed/>
            </p:oleObj>
          </a:graphicData>
        </a:graphic>
      </p:graphicFrame>
      <p:graphicFrame>
        <p:nvGraphicFramePr>
          <p:cNvPr id="8197" name="Object 6"/>
          <p:cNvGraphicFramePr>
            <a:graphicFrameLocks noChangeAspect="1"/>
          </p:cNvGraphicFramePr>
          <p:nvPr/>
        </p:nvGraphicFramePr>
        <p:xfrm>
          <a:off x="6858000" y="676275"/>
          <a:ext cx="1752600" cy="396875"/>
        </p:xfrm>
        <a:graphic>
          <a:graphicData uri="http://schemas.openxmlformats.org/presentationml/2006/ole">
            <p:oleObj spid="_x0000_s114693" name="Формула" r:id="rId6" imgW="952200" imgH="215640" progId="Equation.3">
              <p:embed/>
            </p:oleObj>
          </a:graphicData>
        </a:graphic>
      </p:graphicFrame>
      <p:sp>
        <p:nvSpPr>
          <p:cNvPr id="10247" name="Line 7"/>
          <p:cNvSpPr>
            <a:spLocks noChangeShapeType="1"/>
          </p:cNvSpPr>
          <p:nvPr/>
        </p:nvSpPr>
        <p:spPr bwMode="auto">
          <a:xfrm flipH="1" flipV="1">
            <a:off x="3048000" y="1295400"/>
            <a:ext cx="0" cy="335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609600" y="4114800"/>
            <a:ext cx="533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49" name="Freeform 9"/>
          <p:cNvSpPr>
            <a:spLocks/>
          </p:cNvSpPr>
          <p:nvPr/>
        </p:nvSpPr>
        <p:spPr bwMode="auto">
          <a:xfrm>
            <a:off x="990600" y="2057400"/>
            <a:ext cx="4114800" cy="1460500"/>
          </a:xfrm>
          <a:custGeom>
            <a:avLst/>
            <a:gdLst/>
            <a:ahLst/>
            <a:cxnLst>
              <a:cxn ang="0">
                <a:pos x="2736" y="56"/>
              </a:cxn>
              <a:cxn ang="0">
                <a:pos x="2016" y="584"/>
              </a:cxn>
              <a:cxn ang="0">
                <a:pos x="960" y="8"/>
              </a:cxn>
              <a:cxn ang="0">
                <a:pos x="0" y="632"/>
              </a:cxn>
            </a:cxnLst>
            <a:rect l="0" t="0" r="r" b="b"/>
            <a:pathLst>
              <a:path w="2736" h="632">
                <a:moveTo>
                  <a:pt x="2736" y="56"/>
                </a:moveTo>
                <a:cubicBezTo>
                  <a:pt x="2524" y="324"/>
                  <a:pt x="2312" y="592"/>
                  <a:pt x="2016" y="584"/>
                </a:cubicBezTo>
                <a:cubicBezTo>
                  <a:pt x="1720" y="576"/>
                  <a:pt x="1296" y="0"/>
                  <a:pt x="960" y="8"/>
                </a:cubicBezTo>
                <a:cubicBezTo>
                  <a:pt x="624" y="16"/>
                  <a:pt x="312" y="324"/>
                  <a:pt x="0" y="63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V="1">
            <a:off x="2362200" y="2667000"/>
            <a:ext cx="29718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1042988" y="2060575"/>
            <a:ext cx="2857500" cy="7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2895600" y="41148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8212" name="Text Box 13"/>
          <p:cNvSpPr txBox="1">
            <a:spLocks noChangeArrowheads="1"/>
          </p:cNvSpPr>
          <p:nvPr/>
        </p:nvSpPr>
        <p:spPr bwMode="auto">
          <a:xfrm>
            <a:off x="3124200" y="1371600"/>
            <a:ext cx="2063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effectLst/>
              </a:rPr>
              <a:t>y</a:t>
            </a:r>
            <a:endParaRPr lang="ru-RU" sz="1200">
              <a:effectLst/>
            </a:endParaRPr>
          </a:p>
        </p:txBody>
      </p:sp>
      <p:sp>
        <p:nvSpPr>
          <p:cNvPr id="8213" name="Text Box 14"/>
          <p:cNvSpPr txBox="1">
            <a:spLocks noChangeArrowheads="1"/>
          </p:cNvSpPr>
          <p:nvPr/>
        </p:nvSpPr>
        <p:spPr bwMode="auto">
          <a:xfrm>
            <a:off x="5943600" y="4114800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effectLst/>
              </a:rPr>
              <a:t>x</a:t>
            </a:r>
            <a:endParaRPr lang="ru-RU" sz="1200">
              <a:effectLst/>
            </a:endParaRPr>
          </a:p>
        </p:txBody>
      </p:sp>
      <p:sp>
        <p:nvSpPr>
          <p:cNvPr id="8214" name="Text Box 15"/>
          <p:cNvSpPr txBox="1">
            <a:spLocks noChangeArrowheads="1"/>
          </p:cNvSpPr>
          <p:nvPr/>
        </p:nvSpPr>
        <p:spPr bwMode="auto">
          <a:xfrm>
            <a:off x="3048000" y="4114800"/>
            <a:ext cx="304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200">
                <a:effectLst/>
              </a:rPr>
              <a:t>0</a:t>
            </a:r>
            <a:endParaRPr lang="ru-RU" sz="1200">
              <a:effectLst/>
            </a:endParaRPr>
          </a:p>
        </p:txBody>
      </p:sp>
      <p:graphicFrame>
        <p:nvGraphicFramePr>
          <p:cNvPr id="8198" name="Object 16"/>
          <p:cNvGraphicFramePr>
            <a:graphicFrameLocks noChangeAspect="1"/>
          </p:cNvGraphicFramePr>
          <p:nvPr/>
        </p:nvGraphicFramePr>
        <p:xfrm>
          <a:off x="2514600" y="4114800"/>
          <a:ext cx="254000" cy="203200"/>
        </p:xfrm>
        <a:graphic>
          <a:graphicData uri="http://schemas.openxmlformats.org/presentationml/2006/ole">
            <p:oleObj spid="_x0000_s114694" name="Формула" r:id="rId7" imgW="253800" imgH="203040" progId="Equation.3">
              <p:embed/>
            </p:oleObj>
          </a:graphicData>
        </a:graphic>
      </p:graphicFrame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2438400" y="205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58" name="Line 18"/>
          <p:cNvSpPr>
            <a:spLocks noChangeShapeType="1"/>
          </p:cNvSpPr>
          <p:nvPr/>
        </p:nvSpPr>
        <p:spPr bwMode="auto">
          <a:xfrm>
            <a:off x="2438400" y="2362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59" name="Line 19"/>
          <p:cNvSpPr>
            <a:spLocks noChangeShapeType="1"/>
          </p:cNvSpPr>
          <p:nvPr/>
        </p:nvSpPr>
        <p:spPr bwMode="auto">
          <a:xfrm>
            <a:off x="2438400" y="2590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60" name="Line 20"/>
          <p:cNvSpPr>
            <a:spLocks noChangeShapeType="1"/>
          </p:cNvSpPr>
          <p:nvPr/>
        </p:nvSpPr>
        <p:spPr bwMode="auto">
          <a:xfrm>
            <a:off x="2438400" y="2895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>
            <a:off x="24384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62" name="Line 22"/>
          <p:cNvSpPr>
            <a:spLocks noChangeShapeType="1"/>
          </p:cNvSpPr>
          <p:nvPr/>
        </p:nvSpPr>
        <p:spPr bwMode="auto">
          <a:xfrm>
            <a:off x="24384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63" name="Line 23"/>
          <p:cNvSpPr>
            <a:spLocks noChangeShapeType="1"/>
          </p:cNvSpPr>
          <p:nvPr/>
        </p:nvSpPr>
        <p:spPr bwMode="auto">
          <a:xfrm>
            <a:off x="2438400" y="3733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64" name="Oval 24"/>
          <p:cNvSpPr>
            <a:spLocks noChangeArrowheads="1"/>
          </p:cNvSpPr>
          <p:nvPr/>
        </p:nvSpPr>
        <p:spPr bwMode="auto">
          <a:xfrm>
            <a:off x="2438400" y="40386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graphicFrame>
        <p:nvGraphicFramePr>
          <p:cNvPr id="8199" name="Object 25"/>
          <p:cNvGraphicFramePr>
            <a:graphicFrameLocks noChangeAspect="1"/>
          </p:cNvGraphicFramePr>
          <p:nvPr/>
        </p:nvGraphicFramePr>
        <p:xfrm>
          <a:off x="4191000" y="4191000"/>
          <a:ext cx="160338" cy="228600"/>
        </p:xfrm>
        <a:graphic>
          <a:graphicData uri="http://schemas.openxmlformats.org/presentationml/2006/ole">
            <p:oleObj spid="_x0000_s114695" name="Формула" r:id="rId8" imgW="152280" imgH="215640" progId="Equation.3">
              <p:embed/>
            </p:oleObj>
          </a:graphicData>
        </a:graphic>
      </p:graphicFrame>
      <p:graphicFrame>
        <p:nvGraphicFramePr>
          <p:cNvPr id="8200" name="Object 26"/>
          <p:cNvGraphicFramePr>
            <a:graphicFrameLocks noChangeAspect="1"/>
          </p:cNvGraphicFramePr>
          <p:nvPr/>
        </p:nvGraphicFramePr>
        <p:xfrm>
          <a:off x="2286000" y="4191000"/>
          <a:ext cx="174625" cy="228600"/>
        </p:xfrm>
        <a:graphic>
          <a:graphicData uri="http://schemas.openxmlformats.org/presentationml/2006/ole">
            <p:oleObj spid="_x0000_s114696" name="Формула" r:id="rId9" imgW="164880" imgH="215640" progId="Equation.3">
              <p:embed/>
            </p:oleObj>
          </a:graphicData>
        </a:graphic>
      </p:graphicFrame>
      <p:sp>
        <p:nvSpPr>
          <p:cNvPr id="10267" name="Line 27"/>
          <p:cNvSpPr>
            <a:spLocks noChangeShapeType="1"/>
          </p:cNvSpPr>
          <p:nvPr/>
        </p:nvSpPr>
        <p:spPr bwMode="auto">
          <a:xfrm>
            <a:off x="42672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4267200" y="3657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69" name="Line 29"/>
          <p:cNvSpPr>
            <a:spLocks noChangeShapeType="1"/>
          </p:cNvSpPr>
          <p:nvPr/>
        </p:nvSpPr>
        <p:spPr bwMode="auto">
          <a:xfrm>
            <a:off x="4267200" y="3962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0270" name="Oval 30"/>
          <p:cNvSpPr>
            <a:spLocks noChangeArrowheads="1"/>
          </p:cNvSpPr>
          <p:nvPr/>
        </p:nvSpPr>
        <p:spPr bwMode="auto">
          <a:xfrm>
            <a:off x="4267200" y="40386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graphicFrame>
        <p:nvGraphicFramePr>
          <p:cNvPr id="10271" name="Object 31"/>
          <p:cNvGraphicFramePr>
            <a:graphicFrameLocks noChangeAspect="1"/>
          </p:cNvGraphicFramePr>
          <p:nvPr/>
        </p:nvGraphicFramePr>
        <p:xfrm>
          <a:off x="6156325" y="2205038"/>
          <a:ext cx="2701925" cy="576262"/>
        </p:xfrm>
        <a:graphic>
          <a:graphicData uri="http://schemas.openxmlformats.org/presentationml/2006/ole">
            <p:oleObj spid="_x0000_s114697" name="Формула" r:id="rId10" imgW="1155600" imgH="228600" progId="Equation.3">
              <p:embed/>
            </p:oleObj>
          </a:graphicData>
        </a:graphic>
      </p:graphicFrame>
      <p:graphicFrame>
        <p:nvGraphicFramePr>
          <p:cNvPr id="10272" name="Object 32"/>
          <p:cNvGraphicFramePr>
            <a:graphicFrameLocks noChangeAspect="1"/>
          </p:cNvGraphicFramePr>
          <p:nvPr/>
        </p:nvGraphicFramePr>
        <p:xfrm>
          <a:off x="6156325" y="2852738"/>
          <a:ext cx="2354263" cy="576262"/>
        </p:xfrm>
        <a:graphic>
          <a:graphicData uri="http://schemas.openxmlformats.org/presentationml/2006/ole">
            <p:oleObj spid="_x0000_s114698" name="Формула" r:id="rId11" imgW="1117440" imgH="228600" progId="Equation.3">
              <p:embed/>
            </p:oleObj>
          </a:graphicData>
        </a:graphic>
      </p:graphicFrame>
      <p:graphicFrame>
        <p:nvGraphicFramePr>
          <p:cNvPr id="10273" name="Object 33"/>
          <p:cNvGraphicFramePr>
            <a:graphicFrameLocks noChangeAspect="1"/>
          </p:cNvGraphicFramePr>
          <p:nvPr/>
        </p:nvGraphicFramePr>
        <p:xfrm>
          <a:off x="6156325" y="3500438"/>
          <a:ext cx="2654300" cy="596900"/>
        </p:xfrm>
        <a:graphic>
          <a:graphicData uri="http://schemas.openxmlformats.org/presentationml/2006/ole">
            <p:oleObj spid="_x0000_s114699" name="Формула" r:id="rId12" imgW="1155600" imgH="215640" progId="Equation.3">
              <p:embed/>
            </p:oleObj>
          </a:graphicData>
        </a:graphic>
      </p:graphicFrame>
      <p:sp>
        <p:nvSpPr>
          <p:cNvPr id="10274" name="Rectangle 34"/>
          <p:cNvSpPr>
            <a:spLocks noChangeArrowheads="1"/>
          </p:cNvSpPr>
          <p:nvPr/>
        </p:nvSpPr>
        <p:spPr bwMode="auto">
          <a:xfrm>
            <a:off x="6300788" y="1484313"/>
            <a:ext cx="25193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uk-UA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Розв’язання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2000240"/>
            <a:ext cx="6858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solidFill>
                  <a:srgbClr val="C00000"/>
                </a:solidFill>
                <a:effectLst/>
                <a:latin typeface="Arial Narrow" pitchFamily="34" charset="0"/>
              </a:rPr>
              <a:t>Дякую за увагу !</a:t>
            </a:r>
            <a:endParaRPr lang="ru-RU" sz="8000" dirty="0">
              <a:solidFill>
                <a:srgbClr val="C00000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428860" y="285728"/>
            <a:ext cx="4648200" cy="381000"/>
          </a:xfrm>
        </p:spPr>
        <p:txBody>
          <a:bodyPr/>
          <a:lstStyle/>
          <a:p>
            <a:pPr eaLnBrk="1" hangingPunct="1">
              <a:defRPr/>
            </a:pPr>
            <a:r>
              <a:rPr lang="uk-UA" sz="1800" dirty="0" smtClean="0">
                <a:solidFill>
                  <a:srgbClr val="CC0000"/>
                </a:solidFill>
              </a:rPr>
              <a:t>Похідна  функції</a:t>
            </a:r>
            <a:endParaRPr lang="ru-RU" sz="1800" dirty="0" smtClean="0">
              <a:solidFill>
                <a:srgbClr val="CC0000"/>
              </a:solidFill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406650" y="2565400"/>
          <a:ext cx="141288" cy="252413"/>
        </p:xfrm>
        <a:graphic>
          <a:graphicData uri="http://schemas.openxmlformats.org/presentationml/2006/ole">
            <p:oleObj spid="_x0000_s1026" name="Формула" r:id="rId4" imgW="139680" imgH="253800" progId="Equation.3">
              <p:embed/>
            </p:oleObj>
          </a:graphicData>
        </a:graphic>
      </p:graphicFrame>
      <p:sp>
        <p:nvSpPr>
          <p:cNvPr id="1039" name="AutoShape 4"/>
          <p:cNvSpPr>
            <a:spLocks noChangeArrowheads="1"/>
          </p:cNvSpPr>
          <p:nvPr/>
        </p:nvSpPr>
        <p:spPr bwMode="auto">
          <a:xfrm>
            <a:off x="3214678" y="714356"/>
            <a:ext cx="2362200" cy="6096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000">
                <a:effectLst/>
              </a:rPr>
              <a:t> Функція </a:t>
            </a:r>
            <a:r>
              <a:rPr lang="en-US" sz="1000">
                <a:effectLst/>
              </a:rPr>
              <a:t>f</a:t>
            </a:r>
            <a:r>
              <a:rPr lang="uk-UA" sz="1000">
                <a:effectLst/>
              </a:rPr>
              <a:t> має в точці </a:t>
            </a:r>
            <a:r>
              <a:rPr lang="en-US" sz="1000">
                <a:effectLst/>
              </a:rPr>
              <a:t>x </a:t>
            </a:r>
            <a:r>
              <a:rPr lang="uk-UA" sz="1000">
                <a:effectLst/>
              </a:rPr>
              <a:t>похідну:</a:t>
            </a:r>
          </a:p>
          <a:p>
            <a:pPr algn="ctr"/>
            <a:endParaRPr lang="uk-UA" sz="1000">
              <a:effectLst/>
            </a:endParaRPr>
          </a:p>
          <a:p>
            <a:pPr algn="ctr"/>
            <a:endParaRPr lang="en-US" sz="1000">
              <a:effectLst/>
            </a:endParaRPr>
          </a:p>
          <a:p>
            <a:pPr algn="ctr"/>
            <a:endParaRPr lang="uk-UA" sz="1000">
              <a:effectLst/>
            </a:endParaRPr>
          </a:p>
        </p:txBody>
      </p:sp>
      <p:sp>
        <p:nvSpPr>
          <p:cNvPr id="1040" name="AutoShape 5"/>
          <p:cNvSpPr>
            <a:spLocks noChangeArrowheads="1"/>
          </p:cNvSpPr>
          <p:nvPr/>
        </p:nvSpPr>
        <p:spPr bwMode="auto">
          <a:xfrm>
            <a:off x="2285984" y="1643050"/>
            <a:ext cx="2057400" cy="6096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000">
                <a:effectLst/>
              </a:rPr>
              <a:t>Фізичний зміст похідної:</a:t>
            </a:r>
          </a:p>
          <a:p>
            <a:pPr algn="ctr"/>
            <a:endParaRPr lang="uk-UA" sz="1000">
              <a:effectLst/>
            </a:endParaRPr>
          </a:p>
          <a:p>
            <a:pPr algn="ctr"/>
            <a:endParaRPr lang="uk-UA" sz="1000">
              <a:effectLst/>
            </a:endParaRPr>
          </a:p>
          <a:p>
            <a:pPr algn="ctr"/>
            <a:endParaRPr lang="ru-RU" sz="1000">
              <a:effectLst/>
            </a:endParaRPr>
          </a:p>
        </p:txBody>
      </p:sp>
      <p:sp>
        <p:nvSpPr>
          <p:cNvPr id="1041" name="AutoShape 6"/>
          <p:cNvSpPr>
            <a:spLocks noChangeArrowheads="1"/>
          </p:cNvSpPr>
          <p:nvPr/>
        </p:nvSpPr>
        <p:spPr bwMode="auto">
          <a:xfrm>
            <a:off x="4714876" y="1643050"/>
            <a:ext cx="2057400" cy="6096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000" dirty="0">
                <a:effectLst/>
              </a:rPr>
              <a:t>Геометричний зміст похідної:</a:t>
            </a:r>
          </a:p>
          <a:p>
            <a:pPr algn="ctr"/>
            <a:endParaRPr lang="uk-UA" sz="1000" dirty="0">
              <a:effectLst/>
            </a:endParaRPr>
          </a:p>
          <a:p>
            <a:pPr algn="ctr"/>
            <a:endParaRPr lang="uk-UA" sz="1000" dirty="0">
              <a:effectLst/>
            </a:endParaRPr>
          </a:p>
          <a:p>
            <a:pPr algn="ctr"/>
            <a:endParaRPr lang="ru-RU" sz="1000" dirty="0">
              <a:effectLst/>
            </a:endParaRPr>
          </a:p>
        </p:txBody>
      </p:sp>
      <p:graphicFrame>
        <p:nvGraphicFramePr>
          <p:cNvPr id="1027" name="Object 14"/>
          <p:cNvGraphicFramePr>
            <a:graphicFrameLocks noChangeAspect="1"/>
          </p:cNvGraphicFramePr>
          <p:nvPr>
            <p:ph sz="quarter" idx="4"/>
          </p:nvPr>
        </p:nvGraphicFramePr>
        <p:xfrm>
          <a:off x="3714744" y="857232"/>
          <a:ext cx="1416050" cy="412750"/>
        </p:xfrm>
        <a:graphic>
          <a:graphicData uri="http://schemas.openxmlformats.org/presentationml/2006/ole">
            <p:oleObj spid="_x0000_s1027" name="Формула" r:id="rId5" imgW="1231560" imgH="406080" progId="Equation.3">
              <p:embed/>
            </p:oleObj>
          </a:graphicData>
        </a:graphic>
      </p:graphicFrame>
      <p:graphicFrame>
        <p:nvGraphicFramePr>
          <p:cNvPr id="1028" name="Object 15"/>
          <p:cNvGraphicFramePr>
            <a:graphicFrameLocks noChangeAspect="1"/>
          </p:cNvGraphicFramePr>
          <p:nvPr>
            <p:ph sz="quarter" idx="3"/>
          </p:nvPr>
        </p:nvGraphicFramePr>
        <p:xfrm>
          <a:off x="2571736" y="1714488"/>
          <a:ext cx="1600200" cy="762000"/>
        </p:xfrm>
        <a:graphic>
          <a:graphicData uri="http://schemas.openxmlformats.org/presentationml/2006/ole">
            <p:oleObj spid="_x0000_s1028" name="Формула" r:id="rId6" imgW="1041120" imgH="660240" progId="Equation.3">
              <p:embed/>
            </p:oleObj>
          </a:graphicData>
        </a:graphic>
      </p:graphicFrame>
      <p:graphicFrame>
        <p:nvGraphicFramePr>
          <p:cNvPr id="1029" name="Object 16"/>
          <p:cNvGraphicFramePr>
            <a:graphicFrameLocks noChangeAspect="1"/>
          </p:cNvGraphicFramePr>
          <p:nvPr/>
        </p:nvGraphicFramePr>
        <p:xfrm>
          <a:off x="4857752" y="1785926"/>
          <a:ext cx="1790700" cy="398463"/>
        </p:xfrm>
        <a:graphic>
          <a:graphicData uri="http://schemas.openxmlformats.org/presentationml/2006/ole">
            <p:oleObj spid="_x0000_s1029" name="Формула" r:id="rId7" imgW="1028520" imgH="228600" progId="Equation.3">
              <p:embed/>
            </p:oleObj>
          </a:graphicData>
        </a:graphic>
      </p:graphicFrame>
      <p:graphicFrame>
        <p:nvGraphicFramePr>
          <p:cNvPr id="1036" name="Object 23"/>
          <p:cNvGraphicFramePr>
            <a:graphicFrameLocks noChangeAspect="1"/>
          </p:cNvGraphicFramePr>
          <p:nvPr/>
        </p:nvGraphicFramePr>
        <p:xfrm>
          <a:off x="3733800" y="6324600"/>
          <a:ext cx="1866900" cy="228600"/>
        </p:xfrm>
        <a:graphic>
          <a:graphicData uri="http://schemas.openxmlformats.org/presentationml/2006/ole">
            <p:oleObj spid="_x0000_s1036" name="Формула" r:id="rId8" imgW="1866600" imgH="228600" progId="Equation.3">
              <p:embed/>
            </p:oleObj>
          </a:graphicData>
        </a:graphic>
      </p:graphicFrame>
      <p:sp>
        <p:nvSpPr>
          <p:cNvPr id="3096" name="Line 24"/>
          <p:cNvSpPr>
            <a:spLocks noChangeShapeType="1"/>
          </p:cNvSpPr>
          <p:nvPr/>
        </p:nvSpPr>
        <p:spPr bwMode="auto">
          <a:xfrm flipH="1">
            <a:off x="3214678" y="1428736"/>
            <a:ext cx="1219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097" name="Line 25"/>
          <p:cNvSpPr>
            <a:spLocks noChangeShapeType="1"/>
          </p:cNvSpPr>
          <p:nvPr/>
        </p:nvSpPr>
        <p:spPr bwMode="auto">
          <a:xfrm>
            <a:off x="4572000" y="1428736"/>
            <a:ext cx="1219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3107" name="Picture 35" descr="u68_r68_071112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85918" y="2357430"/>
            <a:ext cx="2386012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9" name="Picture 37" descr="nyuton-2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00694" y="2357430"/>
            <a:ext cx="2151062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Заголовок 2"/>
          <p:cNvSpPr txBox="1">
            <a:spLocks/>
          </p:cNvSpPr>
          <p:nvPr/>
        </p:nvSpPr>
        <p:spPr bwMode="auto">
          <a:xfrm>
            <a:off x="1928794" y="5500702"/>
            <a:ext cx="21859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5000" lnSpcReduction="2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Ісаак</a:t>
            </a:r>
            <a:r>
              <a:rPr kumimoji="0" lang="uk-UA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Ньютон</a:t>
            </a:r>
            <a:br>
              <a:rPr kumimoji="0" lang="uk-UA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1643-1727</a:t>
            </a:r>
            <a:r>
              <a:rPr kumimoji="0" lang="uk-UA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Содержимое 1"/>
          <p:cNvSpPr txBox="1">
            <a:spLocks/>
          </p:cNvSpPr>
          <p:nvPr/>
        </p:nvSpPr>
        <p:spPr>
          <a:xfrm>
            <a:off x="5429256" y="5572140"/>
            <a:ext cx="2614602" cy="85725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Готфрід</a:t>
            </a: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uk-UA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Лейбніц</a:t>
            </a: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(1646-1716)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2400" dirty="0" smtClean="0"/>
              <a:t>   </a:t>
            </a:r>
            <a:r>
              <a:rPr lang="uk-UA" sz="6000" b="1" dirty="0" smtClean="0">
                <a:latin typeface="Monotype Corsiva" pitchFamily="66" charset="0"/>
              </a:rPr>
              <a:t>В  чому полягає суть фізичного та геометричного змісту похідної та як його використовувати в математичних задачах?</a:t>
            </a:r>
            <a:endParaRPr lang="ru-RU" sz="6000" b="1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1187450" y="1196975"/>
            <a:ext cx="6697663" cy="287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Фізичний зміст похідної</a:t>
            </a:r>
          </a:p>
        </p:txBody>
      </p:sp>
      <p:sp>
        <p:nvSpPr>
          <p:cNvPr id="17411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uk-UA" dirty="0" smtClean="0"/>
          </a:p>
          <a:p>
            <a:pPr eaLnBrk="1" hangingPunct="1"/>
            <a:endParaRPr lang="uk-UA" dirty="0" smtClean="0"/>
          </a:p>
          <a:p>
            <a:pPr eaLnBrk="1" hangingPunct="1"/>
            <a:endParaRPr lang="uk-UA" dirty="0" smtClean="0"/>
          </a:p>
          <a:p>
            <a:pPr eaLnBrk="1" hangingPunct="1"/>
            <a:endParaRPr lang="uk-UA" dirty="0" smtClean="0"/>
          </a:p>
          <a:p>
            <a:pPr eaLnBrk="1" hangingPunct="1"/>
            <a:endParaRPr lang="uk-UA" dirty="0" smtClean="0"/>
          </a:p>
          <a:p>
            <a:pPr eaLnBrk="1" hangingPunct="1">
              <a:buFontTx/>
              <a:buNone/>
            </a:pPr>
            <a:r>
              <a:rPr lang="uk-UA" dirty="0" smtClean="0"/>
              <a:t>                  </a:t>
            </a:r>
            <a:endParaRPr lang="ru-RU" sz="44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uk-UA" b="1" i="1" u="sng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І.Ньютон сформулював дві основні проблеми математичного аналізу:</a:t>
            </a:r>
            <a:endParaRPr lang="uk-UA" b="1" i="1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uk-UA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1).</a:t>
            </a:r>
            <a:r>
              <a:rPr lang="uk-UA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Довжина шляху, який долається, є постійною величиною (тобто в будь-який момент часу).</a:t>
            </a:r>
          </a:p>
          <a:p>
            <a:pPr eaLnBrk="1" hangingPunct="1">
              <a:buFontTx/>
              <a:buNone/>
              <a:defRPr/>
            </a:pPr>
            <a:r>
              <a:rPr lang="uk-UA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Необхідно знайти швидкість руху у пропонований час;</a:t>
            </a:r>
          </a:p>
          <a:p>
            <a:pPr eaLnBrk="1" hangingPunct="1">
              <a:buFontTx/>
              <a:buNone/>
              <a:defRPr/>
            </a:pPr>
            <a:r>
              <a:rPr lang="uk-UA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2).</a:t>
            </a:r>
            <a:r>
              <a:rPr lang="uk-UA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Швидкість руху дано.</a:t>
            </a:r>
          </a:p>
          <a:p>
            <a:pPr eaLnBrk="1" hangingPunct="1">
              <a:buFontTx/>
              <a:buNone/>
              <a:defRPr/>
            </a:pPr>
            <a:r>
              <a:rPr lang="uk-UA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Необхідно знайти довжину пройденого у запропонований час шляху.</a:t>
            </a:r>
            <a:endParaRPr lang="ru-RU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33375"/>
            <a:ext cx="8229600" cy="57927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i="1" dirty="0" smtClean="0">
                <a:solidFill>
                  <a:srgbClr val="CC0000"/>
                </a:solidFill>
              </a:rPr>
              <a:t>1). Задача про миттєву швидкість:</a:t>
            </a:r>
          </a:p>
          <a:p>
            <a:pPr eaLnBrk="1" hangingPunct="1"/>
            <a:endParaRPr lang="ru-RU" i="1" dirty="0" smtClean="0">
              <a:solidFill>
                <a:srgbClr val="CC0000"/>
              </a:solidFill>
            </a:endParaRPr>
          </a:p>
          <a:p>
            <a:pPr eaLnBrk="1" hangingPunct="1"/>
            <a:endParaRPr lang="uk-UA" i="1" dirty="0" smtClean="0"/>
          </a:p>
          <a:p>
            <a:pPr eaLnBrk="1" hangingPunct="1"/>
            <a:endParaRPr lang="uk-UA" i="1" dirty="0" smtClean="0"/>
          </a:p>
          <a:p>
            <a:pPr eaLnBrk="1" hangingPunct="1"/>
            <a:endParaRPr lang="ru-RU" i="1" dirty="0" smtClean="0"/>
          </a:p>
          <a:p>
            <a:pPr eaLnBrk="1" hangingPunct="1">
              <a:buFontTx/>
              <a:buNone/>
            </a:pPr>
            <a:endParaRPr lang="ru-RU" i="1" dirty="0" smtClean="0">
              <a:solidFill>
                <a:srgbClr val="CC0000"/>
              </a:solidFill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uk-UA"/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uk-UA"/>
          </a:p>
        </p:txBody>
      </p:sp>
      <p:graphicFrame>
        <p:nvGraphicFramePr>
          <p:cNvPr id="2050" name="Object 11"/>
          <p:cNvGraphicFramePr>
            <a:graphicFrameLocks noChangeAspect="1"/>
          </p:cNvGraphicFramePr>
          <p:nvPr/>
        </p:nvGraphicFramePr>
        <p:xfrm>
          <a:off x="3000364" y="3429000"/>
          <a:ext cx="2066925" cy="504825"/>
        </p:xfrm>
        <a:graphic>
          <a:graphicData uri="http://schemas.openxmlformats.org/presentationml/2006/ole">
            <p:oleObj spid="_x0000_s2050" name="Формула" r:id="rId4" imgW="2070100" imgH="508000" progId="Equation.3">
              <p:embed/>
            </p:oleObj>
          </a:graphicData>
        </a:graphic>
      </p:graphicFrame>
      <p:pic>
        <p:nvPicPr>
          <p:cNvPr id="2056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1571612"/>
            <a:ext cx="7134225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 sz="quarter"/>
          </p:nvPr>
        </p:nvSpPr>
        <p:spPr>
          <a:xfrm>
            <a:off x="500034" y="642918"/>
            <a:ext cx="7772400" cy="1143008"/>
          </a:xfrm>
        </p:spPr>
        <p:txBody>
          <a:bodyPr/>
          <a:lstStyle/>
          <a:p>
            <a:r>
              <a:rPr lang="uk-UA" dirty="0" smtClean="0"/>
              <a:t>Задача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sz="quarter" idx="1"/>
          </p:nvPr>
        </p:nvSpPr>
        <p:spPr>
          <a:xfrm>
            <a:off x="0" y="3071810"/>
            <a:ext cx="5857916" cy="2714644"/>
          </a:xfrm>
        </p:spPr>
        <p:txBody>
          <a:bodyPr/>
          <a:lstStyle/>
          <a:p>
            <a:r>
              <a:rPr lang="uk-UA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Нехай у момент часу 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</a:t>
            </a:r>
            <a:r>
              <a:rPr lang="uk-UA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через поперечний переріз провідника проходить кількість електрики </a:t>
            </a:r>
            <a:endParaRPr lang="en-US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uk-UA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uk-UA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Знайти силу струму у момент </a:t>
            </a:r>
          </a:p>
          <a:p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t=2 c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714612" y="4429132"/>
          <a:ext cx="1517656" cy="554528"/>
        </p:xfrm>
        <a:graphic>
          <a:graphicData uri="http://schemas.openxmlformats.org/presentationml/2006/ole">
            <p:oleObj spid="_x0000_s75779" name="Формула" r:id="rId4" imgW="660240" imgH="241200" progId="Equation.3">
              <p:embed/>
            </p:oleObj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0" y="2786058"/>
            <a:ext cx="6143636" cy="1500187"/>
          </a:xfrm>
        </p:spPr>
        <p:txBody>
          <a:bodyPr/>
          <a:lstStyle/>
          <a:p>
            <a:r>
              <a:rPr lang="uk-UA" sz="3200" b="1" dirty="0" smtClean="0">
                <a:solidFill>
                  <a:srgbClr val="C00000"/>
                </a:solidFill>
                <a:effectLst/>
              </a:rPr>
              <a:t>За формулою                                знайдемо середнє значення сили струму за інтервал часу  </a:t>
            </a:r>
            <a:r>
              <a:rPr lang="el-GR" sz="3200" b="1" dirty="0" smtClean="0">
                <a:solidFill>
                  <a:srgbClr val="C00000"/>
                </a:solidFill>
                <a:effectLst/>
              </a:rPr>
              <a:t>Δ</a:t>
            </a:r>
            <a:r>
              <a:rPr lang="en-US" sz="3200" b="1" dirty="0" smtClean="0">
                <a:solidFill>
                  <a:srgbClr val="C00000"/>
                </a:solidFill>
                <a:effectLst/>
              </a:rPr>
              <a:t>t</a:t>
            </a:r>
            <a:endParaRPr lang="ru-RU" sz="32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500034" y="928670"/>
            <a:ext cx="777240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Розв`язання </a:t>
            </a:r>
            <a:endParaRPr kumimoji="0" lang="ru-RU" sz="4000" b="1" i="0" u="none" strike="noStrike" kern="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Объект 7"/>
          <p:cNvGraphicFramePr>
            <a:graphicFrameLocks/>
          </p:cNvGraphicFramePr>
          <p:nvPr/>
        </p:nvGraphicFramePr>
        <p:xfrm>
          <a:off x="857224" y="4572008"/>
          <a:ext cx="2405058" cy="1246182"/>
        </p:xfrm>
        <a:graphic>
          <a:graphicData uri="http://schemas.openxmlformats.org/presentationml/2006/ole">
            <p:oleObj spid="_x0000_s104450" name="Формула" r:id="rId4" imgW="0" imgH="0" progId="Equation.3">
              <p:embed/>
            </p:oleObj>
          </a:graphicData>
        </a:graphic>
      </p:graphicFrame>
      <p:sp>
        <p:nvSpPr>
          <p:cNvPr id="9" name="Текст 5"/>
          <p:cNvSpPr txBox="1">
            <a:spLocks/>
          </p:cNvSpPr>
          <p:nvPr/>
        </p:nvSpPr>
        <p:spPr bwMode="auto">
          <a:xfrm>
            <a:off x="0" y="3500438"/>
            <a:ext cx="6143636" cy="785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786050" y="2857495"/>
          <a:ext cx="2000264" cy="602021"/>
        </p:xfrm>
        <a:graphic>
          <a:graphicData uri="http://schemas.openxmlformats.org/presentationml/2006/ole">
            <p:oleObj spid="_x0000_s104451" name="Формула" r:id="rId5" imgW="1307880" imgH="39348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214282" y="4429132"/>
          <a:ext cx="5339990" cy="854398"/>
        </p:xfrm>
        <a:graphic>
          <a:graphicData uri="http://schemas.openxmlformats.org/presentationml/2006/ole">
            <p:oleObj spid="_x0000_s104453" name="Формула" r:id="rId6" imgW="2857320" imgH="457200" progId="Equation.3">
              <p:embed/>
            </p:oleObj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5"/>
          <p:cNvSpPr txBox="1">
            <a:spLocks/>
          </p:cNvSpPr>
          <p:nvPr/>
        </p:nvSpPr>
        <p:spPr bwMode="auto">
          <a:xfrm>
            <a:off x="214282" y="2928934"/>
            <a:ext cx="585791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Перейдемо до границі, коли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і знайдемо значення сили струму в довільний момент часу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</a:t>
            </a: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endParaRPr lang="uk-UA" sz="2800" kern="0" dirty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uk-UA" sz="2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8" name="Объект 7"/>
          <p:cNvGraphicFramePr>
            <a:graphicFrameLocks/>
          </p:cNvGraphicFramePr>
          <p:nvPr/>
        </p:nvGraphicFramePr>
        <p:xfrm>
          <a:off x="1524000" y="4786322"/>
          <a:ext cx="1119174" cy="674678"/>
        </p:xfrm>
        <a:graphic>
          <a:graphicData uri="http://schemas.openxmlformats.org/presentationml/2006/ole">
            <p:oleObj spid="_x0000_s105475" name="Формула" r:id="rId4" imgW="0" imgH="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5072066" y="3000372"/>
          <a:ext cx="969516" cy="357190"/>
        </p:xfrm>
        <a:graphic>
          <a:graphicData uri="http://schemas.openxmlformats.org/presentationml/2006/ole">
            <p:oleObj spid="_x0000_s105476" name="Формула" r:id="rId5" imgW="482400" imgH="17748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500034" y="4530465"/>
          <a:ext cx="5011484" cy="898799"/>
        </p:xfrm>
        <a:graphic>
          <a:graphicData uri="http://schemas.openxmlformats.org/presentationml/2006/ole">
            <p:oleObj spid="_x0000_s105477" name="Формула" r:id="rId6" imgW="2336760" imgH="419040" progId="Equation.3">
              <p:embed/>
            </p:oleObj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342</Words>
  <Application>Microsoft Office PowerPoint</Application>
  <PresentationFormat>Экран (4:3)</PresentationFormat>
  <Paragraphs>92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Оформление по умолчанию</vt:lpstr>
      <vt:lpstr>Течение</vt:lpstr>
      <vt:lpstr>Трек</vt:lpstr>
      <vt:lpstr>Эркер</vt:lpstr>
      <vt:lpstr>Формула</vt:lpstr>
      <vt:lpstr>Слайд 1</vt:lpstr>
      <vt:lpstr>Похідна  функції</vt:lpstr>
      <vt:lpstr>Слайд 3</vt:lpstr>
      <vt:lpstr>Слайд 4</vt:lpstr>
      <vt:lpstr>Слайд 5</vt:lpstr>
      <vt:lpstr>Слайд 6</vt:lpstr>
      <vt:lpstr>Задача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Гімназія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</dc:title>
  <dc:creator>S-10</dc:creator>
  <cp:lastModifiedBy>Бібліотека</cp:lastModifiedBy>
  <cp:revision>46</cp:revision>
  <dcterms:created xsi:type="dcterms:W3CDTF">2008-04-09T07:45:31Z</dcterms:created>
  <dcterms:modified xsi:type="dcterms:W3CDTF">2011-02-28T09:26:23Z</dcterms:modified>
</cp:coreProperties>
</file>