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4" r:id="rId4"/>
    <p:sldId id="268" r:id="rId5"/>
    <p:sldId id="265" r:id="rId6"/>
    <p:sldId id="272" r:id="rId7"/>
    <p:sldId id="266" r:id="rId8"/>
    <p:sldId id="267" r:id="rId9"/>
    <p:sldId id="269" r:id="rId10"/>
    <p:sldId id="270" r:id="rId11"/>
    <p:sldId id="271" r:id="rId12"/>
    <p:sldId id="26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FF5BFF"/>
    <a:srgbClr val="FFC5B7"/>
    <a:srgbClr val="FF93FF"/>
    <a:srgbClr val="FF9C85"/>
    <a:srgbClr val="FF00FF"/>
    <a:srgbClr val="FF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altLang="ru-RU"/>
          </a:p>
        </p:txBody>
      </p:sp>
      <p:sp>
        <p:nvSpPr>
          <p:cNvPr id="61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F911AB2-F812-4627-8D07-A23E4DB4C5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7019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BFC8DC-00FC-4744-88CC-BA2F56104CF4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71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Шаблон для создания презентаций к урокам математики. Савченко Е.М.</a:t>
            </a:r>
          </a:p>
        </p:txBody>
      </p:sp>
    </p:spTree>
    <p:extLst>
      <p:ext uri="{BB962C8B-B14F-4D97-AF65-F5344CB8AC3E}">
        <p14:creationId xmlns:p14="http://schemas.microsoft.com/office/powerpoint/2010/main" val="1969101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564745-B1EE-4E78-AD56-ABF9280CFAF7}" type="slidenum">
              <a:rPr lang="ru-RU" altLang="ru-RU"/>
              <a:pPr/>
              <a:t>11</a:t>
            </a:fld>
            <a:endParaRPr lang="ru-RU" altLang="ru-RU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Шаблон для создания презентаций к урокам математики. Савченко Е.М.</a:t>
            </a:r>
          </a:p>
        </p:txBody>
      </p:sp>
    </p:spTree>
    <p:extLst>
      <p:ext uri="{BB962C8B-B14F-4D97-AF65-F5344CB8AC3E}">
        <p14:creationId xmlns:p14="http://schemas.microsoft.com/office/powerpoint/2010/main" val="3121550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DB528E-373C-40E6-97FF-8DE1A5CBAB4C}" type="slidenum">
              <a:rPr lang="ru-RU" altLang="ru-RU"/>
              <a:pPr/>
              <a:t>12</a:t>
            </a:fld>
            <a:endParaRPr lang="ru-RU" altLang="ru-RU"/>
          </a:p>
        </p:txBody>
      </p:sp>
      <p:sp>
        <p:nvSpPr>
          <p:cNvPr id="19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Шаблон для создания презентаций к урокам математики. Савченко Е.М.</a:t>
            </a:r>
          </a:p>
        </p:txBody>
      </p:sp>
    </p:spTree>
    <p:extLst>
      <p:ext uri="{BB962C8B-B14F-4D97-AF65-F5344CB8AC3E}">
        <p14:creationId xmlns:p14="http://schemas.microsoft.com/office/powerpoint/2010/main" val="2408566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DFFC65-BD24-4865-AE35-70B1EF937FF2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9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Шаблон для создания презентаций к урокам математики. Савченко Е.М.</a:t>
            </a:r>
          </a:p>
        </p:txBody>
      </p:sp>
    </p:spTree>
    <p:extLst>
      <p:ext uri="{BB962C8B-B14F-4D97-AF65-F5344CB8AC3E}">
        <p14:creationId xmlns:p14="http://schemas.microsoft.com/office/powerpoint/2010/main" val="3815063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CC7705-E71A-44A0-ACC6-67BB74775E63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33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Шаблон для создания презентаций к урокам математики. Савченко Е.М.</a:t>
            </a:r>
          </a:p>
        </p:txBody>
      </p:sp>
    </p:spTree>
    <p:extLst>
      <p:ext uri="{BB962C8B-B14F-4D97-AF65-F5344CB8AC3E}">
        <p14:creationId xmlns:p14="http://schemas.microsoft.com/office/powerpoint/2010/main" val="2183682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820249-2D40-4DA0-9EBB-793D15C2B565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Шаблон для создания презентаций к урокам математики. Савченко Е.М.</a:t>
            </a:r>
          </a:p>
        </p:txBody>
      </p:sp>
    </p:spTree>
    <p:extLst>
      <p:ext uri="{BB962C8B-B14F-4D97-AF65-F5344CB8AC3E}">
        <p14:creationId xmlns:p14="http://schemas.microsoft.com/office/powerpoint/2010/main" val="1434520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3E6E1F-BF9A-4971-901B-FEF1C3614423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35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Шаблон для создания презентаций к урокам математики. Савченко Е.М.</a:t>
            </a:r>
          </a:p>
        </p:txBody>
      </p:sp>
    </p:spTree>
    <p:extLst>
      <p:ext uri="{BB962C8B-B14F-4D97-AF65-F5344CB8AC3E}">
        <p14:creationId xmlns:p14="http://schemas.microsoft.com/office/powerpoint/2010/main" val="1137379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32862D-8BB8-446E-9522-A8D522D159F1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37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Шаблон для создания презентаций к урокам математики. Савченко Е.М.</a:t>
            </a:r>
          </a:p>
        </p:txBody>
      </p:sp>
    </p:spTree>
    <p:extLst>
      <p:ext uri="{BB962C8B-B14F-4D97-AF65-F5344CB8AC3E}">
        <p14:creationId xmlns:p14="http://schemas.microsoft.com/office/powerpoint/2010/main" val="3775372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BADC97-EC64-498E-AB6C-FD77679C7ED9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Шаблон для создания презентаций к урокам математики. Савченко Е.М.</a:t>
            </a:r>
          </a:p>
        </p:txBody>
      </p:sp>
    </p:spTree>
    <p:extLst>
      <p:ext uri="{BB962C8B-B14F-4D97-AF65-F5344CB8AC3E}">
        <p14:creationId xmlns:p14="http://schemas.microsoft.com/office/powerpoint/2010/main" val="2087102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83AE91-7FCE-40B7-8E04-F8E603D742A3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4110768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A3ED3A-6752-4BDF-B440-A330EC83A54A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Шаблон для создания презентаций к урокам математики. Савченко Е.М.</a:t>
            </a:r>
          </a:p>
        </p:txBody>
      </p:sp>
    </p:spTree>
    <p:extLst>
      <p:ext uri="{BB962C8B-B14F-4D97-AF65-F5344CB8AC3E}">
        <p14:creationId xmlns:p14="http://schemas.microsoft.com/office/powerpoint/2010/main" val="41810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C06C2-6718-4F6C-B788-7E66DA5849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8966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4013B-0CB0-4F62-BE7B-4CFBB45172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345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901D6-5DBC-46A9-BDD3-F8A70CE723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172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BF2D97-0B2E-4F8A-B15E-72E730C3ABE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2011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25D31-B9C0-4994-9D17-5DD2E8232A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705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C0673-2C81-4D3F-9A64-0586EC783A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8194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3AA06-D818-4733-8BE9-F292DE606A3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3504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27092-9019-4815-B87F-72E8BF0AF6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3386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A5CCCB-52F0-4C4E-B987-0CC2188683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1418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9FE82-8394-4D83-8D00-8A75B0F20C2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2635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2670F-9971-4762-9FB4-C0BC66C666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422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B9B4F78-2739-4A52-A65D-BFEF80C1108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WordArt 11"/>
          <p:cNvSpPr>
            <a:spLocks noChangeArrowheads="1" noChangeShapeType="1" noTextEdit="1"/>
          </p:cNvSpPr>
          <p:nvPr/>
        </p:nvSpPr>
        <p:spPr bwMode="auto">
          <a:xfrm>
            <a:off x="457200" y="1371600"/>
            <a:ext cx="8153400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kern="1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0099FF"/>
                    </a:gs>
                    <a:gs pos="100000">
                      <a:srgbClr val="0000FF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"Трикутник" у</a:t>
            </a:r>
          </a:p>
          <a:p>
            <a:pPr algn="ctr"/>
            <a:r>
              <a:rPr lang="ru-RU" sz="6600" b="1" kern="1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0099FF"/>
                    </a:gs>
                    <a:gs pos="100000">
                      <a:srgbClr val="0000FF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задачах</a:t>
            </a:r>
          </a:p>
        </p:txBody>
      </p:sp>
      <p:grpSp>
        <p:nvGrpSpPr>
          <p:cNvPr id="5137" name="Group 17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5138" name="Freeform 18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9" name="Freeform 19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0" name="Freeform 20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1" name="Freeform 21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2" name="Freeform 22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3" name="Freeform 23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5144" name="Group 24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45" name="Arc 2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6" name="Arc 2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47" name="Freeform 27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8" name="Freeform 28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5149" name="Group 29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50" name="Arc 30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51" name="Arc 31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152" name="Group 32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53" name="Arc 33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54" name="Arc 34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155" name="Group 35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56" name="Arc 3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57" name="Arc 3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5158" name="Group 38"/>
          <p:cNvGrpSpPr>
            <a:grpSpLocks/>
          </p:cNvGrpSpPr>
          <p:nvPr/>
        </p:nvGrpSpPr>
        <p:grpSpPr bwMode="auto">
          <a:xfrm rot="366378">
            <a:off x="228600" y="5105400"/>
            <a:ext cx="673100" cy="1612900"/>
            <a:chOff x="746" y="796"/>
            <a:chExt cx="903" cy="1999"/>
          </a:xfrm>
        </p:grpSpPr>
        <p:sp>
          <p:nvSpPr>
            <p:cNvPr id="5159" name="Freeform 39"/>
            <p:cNvSpPr>
              <a:spLocks/>
            </p:cNvSpPr>
            <p:nvPr/>
          </p:nvSpPr>
          <p:spPr bwMode="auto">
            <a:xfrm rot="78698">
              <a:off x="801" y="796"/>
              <a:ext cx="848" cy="1909"/>
            </a:xfrm>
            <a:custGeom>
              <a:avLst/>
              <a:gdLst>
                <a:gd name="T0" fmla="*/ 0 w 1252"/>
                <a:gd name="T1" fmla="*/ 90 h 3125"/>
                <a:gd name="T2" fmla="*/ 227 w 1252"/>
                <a:gd name="T3" fmla="*/ 0 h 3125"/>
                <a:gd name="T4" fmla="*/ 1179 w 1252"/>
                <a:gd name="T5" fmla="*/ 2540 h 3125"/>
                <a:gd name="T6" fmla="*/ 1252 w 1252"/>
                <a:gd name="T7" fmla="*/ 3125 h 3125"/>
                <a:gd name="T8" fmla="*/ 952 w 1252"/>
                <a:gd name="T9" fmla="*/ 2630 h 3125"/>
                <a:gd name="T10" fmla="*/ 0 w 1252"/>
                <a:gd name="T11" fmla="*/ 90 h 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33CCFF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60" name="Freeform 40"/>
            <p:cNvSpPr>
              <a:spLocks/>
            </p:cNvSpPr>
            <p:nvPr/>
          </p:nvSpPr>
          <p:spPr bwMode="auto">
            <a:xfrm rot="78698">
              <a:off x="1429" y="2356"/>
              <a:ext cx="214" cy="371"/>
            </a:xfrm>
            <a:custGeom>
              <a:avLst/>
              <a:gdLst>
                <a:gd name="T0" fmla="*/ 316 w 316"/>
                <a:gd name="T1" fmla="*/ 608 h 608"/>
                <a:gd name="T2" fmla="*/ 227 w 316"/>
                <a:gd name="T3" fmla="*/ 0 h 608"/>
                <a:gd name="T4" fmla="*/ 0 w 316"/>
                <a:gd name="T5" fmla="*/ 90 h 608"/>
                <a:gd name="T6" fmla="*/ 316 w 316"/>
                <a:gd name="T7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61" name="Freeform 41"/>
            <p:cNvSpPr>
              <a:spLocks/>
            </p:cNvSpPr>
            <p:nvPr/>
          </p:nvSpPr>
          <p:spPr bwMode="auto">
            <a:xfrm rot="78698">
              <a:off x="1554" y="2578"/>
              <a:ext cx="82" cy="141"/>
            </a:xfrm>
            <a:custGeom>
              <a:avLst/>
              <a:gdLst>
                <a:gd name="T0" fmla="*/ 85 w 121"/>
                <a:gd name="T1" fmla="*/ 0 h 230"/>
                <a:gd name="T2" fmla="*/ 0 w 121"/>
                <a:gd name="T3" fmla="*/ 25 h 230"/>
                <a:gd name="T4" fmla="*/ 121 w 121"/>
                <a:gd name="T5" fmla="*/ 230 h 230"/>
                <a:gd name="T6" fmla="*/ 85 w 121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5162" name="Group 42"/>
            <p:cNvGrpSpPr>
              <a:grpSpLocks/>
            </p:cNvGrpSpPr>
            <p:nvPr/>
          </p:nvGrpSpPr>
          <p:grpSpPr bwMode="auto">
            <a:xfrm>
              <a:off x="746" y="807"/>
              <a:ext cx="864" cy="1988"/>
              <a:chOff x="738" y="806"/>
              <a:chExt cx="864" cy="1988"/>
            </a:xfrm>
          </p:grpSpPr>
          <p:sp>
            <p:nvSpPr>
              <p:cNvPr id="5163" name="Freeform 43"/>
              <p:cNvSpPr>
                <a:spLocks/>
              </p:cNvSpPr>
              <p:nvPr/>
            </p:nvSpPr>
            <p:spPr bwMode="auto">
              <a:xfrm rot="78698">
                <a:off x="861" y="806"/>
                <a:ext cx="741" cy="1595"/>
              </a:xfrm>
              <a:custGeom>
                <a:avLst/>
                <a:gdLst>
                  <a:gd name="T0" fmla="*/ 867 w 1094"/>
                  <a:gd name="T1" fmla="*/ 2612 h 2612"/>
                  <a:gd name="T2" fmla="*/ 1094 w 1094"/>
                  <a:gd name="T3" fmla="*/ 2522 h 2612"/>
                  <a:gd name="T4" fmla="*/ 1016 w 1094"/>
                  <a:gd name="T5" fmla="*/ 2554 h 2612"/>
                  <a:gd name="T6" fmla="*/ 84 w 1094"/>
                  <a:gd name="T7" fmla="*/ 0 h 2612"/>
                  <a:gd name="T8" fmla="*/ 0 w 1094"/>
                  <a:gd name="T9" fmla="*/ 30 h 2612"/>
                  <a:gd name="T10" fmla="*/ 940 w 1094"/>
                  <a:gd name="T11" fmla="*/ 2584 h 2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33CCFF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164" name="Group 44"/>
              <p:cNvGrpSpPr>
                <a:grpSpLocks/>
              </p:cNvGrpSpPr>
              <p:nvPr/>
            </p:nvGrpSpPr>
            <p:grpSpPr bwMode="auto">
              <a:xfrm rot="78698">
                <a:off x="738" y="936"/>
                <a:ext cx="382" cy="1858"/>
                <a:chOff x="1292" y="1570"/>
                <a:chExt cx="363" cy="1905"/>
              </a:xfrm>
            </p:grpSpPr>
            <p:sp>
              <p:nvSpPr>
                <p:cNvPr id="5165" name="Freeform 45"/>
                <p:cNvSpPr>
                  <a:spLocks/>
                </p:cNvSpPr>
                <p:nvPr/>
              </p:nvSpPr>
              <p:spPr bwMode="auto">
                <a:xfrm>
                  <a:off x="1292" y="1616"/>
                  <a:ext cx="227" cy="1859"/>
                </a:xfrm>
                <a:custGeom>
                  <a:avLst/>
                  <a:gdLst>
                    <a:gd name="T0" fmla="*/ 227 w 227"/>
                    <a:gd name="T1" fmla="*/ 136 h 1859"/>
                    <a:gd name="T2" fmla="*/ 0 w 227"/>
                    <a:gd name="T3" fmla="*/ 1859 h 1859"/>
                    <a:gd name="T4" fmla="*/ 0 w 227"/>
                    <a:gd name="T5" fmla="*/ 1633 h 1859"/>
                    <a:gd name="T6" fmla="*/ 137 w 227"/>
                    <a:gd name="T7" fmla="*/ 0 h 1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7" h="1859">
                      <a:moveTo>
                        <a:pt x="227" y="136"/>
                      </a:moveTo>
                      <a:lnTo>
                        <a:pt x="0" y="1859"/>
                      </a:lnTo>
                      <a:lnTo>
                        <a:pt x="0" y="1633"/>
                      </a:lnTo>
                      <a:lnTo>
                        <a:pt x="137" y="0"/>
                      </a:lnTo>
                    </a:path>
                  </a:pathLst>
                </a:custGeom>
                <a:solidFill>
                  <a:srgbClr val="777777"/>
                </a:solidFill>
                <a:ln w="31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66" name="Oval 46"/>
                <p:cNvSpPr>
                  <a:spLocks noChangeArrowheads="1"/>
                </p:cNvSpPr>
                <p:nvPr/>
              </p:nvSpPr>
              <p:spPr bwMode="auto">
                <a:xfrm>
                  <a:off x="1383" y="1570"/>
                  <a:ext cx="272" cy="272"/>
                </a:xfrm>
                <a:prstGeom prst="ellipse">
                  <a:avLst/>
                </a:pr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5172" name="Group 52"/>
          <p:cNvGrpSpPr>
            <a:grpSpLocks/>
          </p:cNvGrpSpPr>
          <p:nvPr/>
        </p:nvGrpSpPr>
        <p:grpSpPr bwMode="auto">
          <a:xfrm rot="-24815424">
            <a:off x="1240632" y="5769768"/>
            <a:ext cx="596900" cy="1401763"/>
            <a:chOff x="3797" y="754"/>
            <a:chExt cx="852" cy="1931"/>
          </a:xfrm>
        </p:grpSpPr>
        <p:sp>
          <p:nvSpPr>
            <p:cNvPr id="5173" name="Freeform 53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90 h 3125"/>
                <a:gd name="T2" fmla="*/ 227 w 1252"/>
                <a:gd name="T3" fmla="*/ 0 h 3125"/>
                <a:gd name="T4" fmla="*/ 1179 w 1252"/>
                <a:gd name="T5" fmla="*/ 2540 h 3125"/>
                <a:gd name="T6" fmla="*/ 1252 w 1252"/>
                <a:gd name="T7" fmla="*/ 3125 h 3125"/>
                <a:gd name="T8" fmla="*/ 952 w 1252"/>
                <a:gd name="T9" fmla="*/ 2630 h 3125"/>
                <a:gd name="T10" fmla="*/ 0 w 1252"/>
                <a:gd name="T11" fmla="*/ 90 h 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74" name="Freeform 54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>
                <a:gd name="T0" fmla="*/ 316 w 316"/>
                <a:gd name="T1" fmla="*/ 608 h 608"/>
                <a:gd name="T2" fmla="*/ 227 w 316"/>
                <a:gd name="T3" fmla="*/ 0 h 608"/>
                <a:gd name="T4" fmla="*/ 0 w 316"/>
                <a:gd name="T5" fmla="*/ 90 h 608"/>
                <a:gd name="T6" fmla="*/ 316 w 316"/>
                <a:gd name="T7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75" name="Freeform 55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85 w 121"/>
                <a:gd name="T1" fmla="*/ 0 h 230"/>
                <a:gd name="T2" fmla="*/ 0 w 121"/>
                <a:gd name="T3" fmla="*/ 25 h 230"/>
                <a:gd name="T4" fmla="*/ 121 w 121"/>
                <a:gd name="T5" fmla="*/ 230 h 230"/>
                <a:gd name="T6" fmla="*/ 85 w 121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76" name="Freeform 56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867 w 1094"/>
                <a:gd name="T1" fmla="*/ 2612 h 2612"/>
                <a:gd name="T2" fmla="*/ 1094 w 1094"/>
                <a:gd name="T3" fmla="*/ 2522 h 2612"/>
                <a:gd name="T4" fmla="*/ 1016 w 1094"/>
                <a:gd name="T5" fmla="*/ 2554 h 2612"/>
                <a:gd name="T6" fmla="*/ 84 w 1094"/>
                <a:gd name="T7" fmla="*/ 0 h 2612"/>
                <a:gd name="T8" fmla="*/ 0 w 1094"/>
                <a:gd name="T9" fmla="*/ 30 h 2612"/>
                <a:gd name="T10" fmla="*/ 940 w 1094"/>
                <a:gd name="T11" fmla="*/ 2584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67" name="Group 47"/>
          <p:cNvGrpSpPr>
            <a:grpSpLocks/>
          </p:cNvGrpSpPr>
          <p:nvPr/>
        </p:nvGrpSpPr>
        <p:grpSpPr bwMode="auto">
          <a:xfrm rot="5400000">
            <a:off x="7804150" y="5607050"/>
            <a:ext cx="546100" cy="1524000"/>
            <a:chOff x="3797" y="754"/>
            <a:chExt cx="852" cy="1931"/>
          </a:xfrm>
        </p:grpSpPr>
        <p:sp>
          <p:nvSpPr>
            <p:cNvPr id="5168" name="Freeform 48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90 h 3125"/>
                <a:gd name="T2" fmla="*/ 227 w 1252"/>
                <a:gd name="T3" fmla="*/ 0 h 3125"/>
                <a:gd name="T4" fmla="*/ 1179 w 1252"/>
                <a:gd name="T5" fmla="*/ 2540 h 3125"/>
                <a:gd name="T6" fmla="*/ 1252 w 1252"/>
                <a:gd name="T7" fmla="*/ 3125 h 3125"/>
                <a:gd name="T8" fmla="*/ 952 w 1252"/>
                <a:gd name="T9" fmla="*/ 2630 h 3125"/>
                <a:gd name="T10" fmla="*/ 0 w 1252"/>
                <a:gd name="T11" fmla="*/ 90 h 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69" name="Freeform 49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>
                <a:gd name="T0" fmla="*/ 316 w 316"/>
                <a:gd name="T1" fmla="*/ 608 h 608"/>
                <a:gd name="T2" fmla="*/ 227 w 316"/>
                <a:gd name="T3" fmla="*/ 0 h 608"/>
                <a:gd name="T4" fmla="*/ 0 w 316"/>
                <a:gd name="T5" fmla="*/ 90 h 608"/>
                <a:gd name="T6" fmla="*/ 316 w 316"/>
                <a:gd name="T7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70" name="Freeform 50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85 w 121"/>
                <a:gd name="T1" fmla="*/ 0 h 230"/>
                <a:gd name="T2" fmla="*/ 0 w 121"/>
                <a:gd name="T3" fmla="*/ 25 h 230"/>
                <a:gd name="T4" fmla="*/ 121 w 121"/>
                <a:gd name="T5" fmla="*/ 230 h 230"/>
                <a:gd name="T6" fmla="*/ 85 w 121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71" name="Freeform 51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867 w 1094"/>
                <a:gd name="T1" fmla="*/ 2612 h 2612"/>
                <a:gd name="T2" fmla="*/ 1094 w 1094"/>
                <a:gd name="T3" fmla="*/ 2522 h 2612"/>
                <a:gd name="T4" fmla="*/ 1016 w 1094"/>
                <a:gd name="T5" fmla="*/ 2554 h 2612"/>
                <a:gd name="T6" fmla="*/ 84 w 1094"/>
                <a:gd name="T7" fmla="*/ 0 h 2612"/>
                <a:gd name="T8" fmla="*/ 0 w 1094"/>
                <a:gd name="T9" fmla="*/ 30 h 2612"/>
                <a:gd name="T10" fmla="*/ 940 w 1094"/>
                <a:gd name="T11" fmla="*/ 2584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FF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78" name="WordArt 58"/>
          <p:cNvSpPr>
            <a:spLocks noChangeArrowheads="1" noChangeShapeType="1" noTextEdit="1"/>
          </p:cNvSpPr>
          <p:nvPr/>
        </p:nvSpPr>
        <p:spPr bwMode="auto">
          <a:xfrm>
            <a:off x="1800225" y="4662488"/>
            <a:ext cx="6338888" cy="2195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b="1" kern="1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0099FF"/>
                    </a:gs>
                    <a:gs pos="100000">
                      <a:srgbClr val="0000FF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Підготували: </a:t>
            </a:r>
          </a:p>
          <a:p>
            <a:pPr algn="ctr"/>
            <a:r>
              <a:rPr lang="ru-RU" sz="1600" b="1" kern="1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0099FF"/>
                    </a:gs>
                    <a:gs pos="100000">
                      <a:srgbClr val="0000FF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Чемердовський Віталій, </a:t>
            </a:r>
          </a:p>
          <a:p>
            <a:pPr algn="ctr"/>
            <a:r>
              <a:rPr lang="ru-RU" sz="1600" b="1" kern="1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0099FF"/>
                    </a:gs>
                    <a:gs pos="100000">
                      <a:srgbClr val="0000FF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Росоха Михайло,</a:t>
            </a:r>
          </a:p>
          <a:p>
            <a:pPr algn="ctr"/>
            <a:r>
              <a:rPr lang="ru-RU" sz="1600" b="1" kern="1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0099FF"/>
                    </a:gs>
                    <a:gs pos="100000">
                      <a:srgbClr val="0000FF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Рокосовик Вікторія</a:t>
            </a:r>
          </a:p>
          <a:p>
            <a:pPr algn="ctr"/>
            <a:endParaRPr lang="ru-RU" sz="1600" b="1" kern="10">
              <a:ln w="2540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FF"/>
                  </a:gs>
                  <a:gs pos="50000">
                    <a:srgbClr val="0099FF"/>
                  </a:gs>
                  <a:gs pos="100000">
                    <a:srgbClr val="0000FF"/>
                  </a:gs>
                </a:gsLst>
                <a:lin ang="189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33" name="Rectangle 53"/>
          <p:cNvSpPr>
            <a:spLocks noChangeArrowheads="1"/>
          </p:cNvSpPr>
          <p:nvPr/>
        </p:nvSpPr>
        <p:spPr bwMode="auto">
          <a:xfrm>
            <a:off x="5256213" y="2420938"/>
            <a:ext cx="27368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ru-RU" b="1" i="1">
                <a:solidFill>
                  <a:srgbClr val="0066CC"/>
                </a:solidFill>
              </a:rPr>
              <a:t>Відповідь.</a:t>
            </a:r>
          </a:p>
          <a:p>
            <a:r>
              <a:rPr lang="uk-UA" altLang="ru-RU" b="1" i="1">
                <a:solidFill>
                  <a:srgbClr val="0066CC"/>
                </a:solidFill>
              </a:rPr>
              <a:t>Р= 54 см;</a:t>
            </a:r>
          </a:p>
          <a:p>
            <a:r>
              <a:rPr lang="uk-UA" altLang="ru-RU" b="1" i="1">
                <a:solidFill>
                  <a:srgbClr val="0066CC"/>
                </a:solidFill>
              </a:rPr>
              <a:t>АВ=АС=ВС=18 см.</a:t>
            </a:r>
            <a:endParaRPr lang="ru-RU" altLang="ru-RU" b="1" i="1">
              <a:solidFill>
                <a:srgbClr val="0066CC"/>
              </a:solidFill>
            </a:endParaRP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46084" name="Freeform 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085" name="Freeform 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086" name="Freeform 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087" name="Freeform 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088" name="Freeform 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089" name="Freeform 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6090" name="Group 1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46091" name="Arc 1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092" name="Arc 1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6093" name="Freeform 1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094" name="Freeform 1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6095" name="Group 1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46096" name="Arc 1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097" name="Arc 1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6098" name="Group 1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46099" name="Arc 1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00" name="Arc 2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6101" name="Group 2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46102" name="Arc 2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03" name="Arc 2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6104" name="Freeform 24"/>
          <p:cNvSpPr>
            <a:spLocks/>
          </p:cNvSpPr>
          <p:nvPr/>
        </p:nvSpPr>
        <p:spPr bwMode="auto">
          <a:xfrm flipH="1">
            <a:off x="3962400" y="381000"/>
            <a:ext cx="4953000" cy="76200"/>
          </a:xfrm>
          <a:custGeom>
            <a:avLst/>
            <a:gdLst>
              <a:gd name="T0" fmla="*/ 70 w 3594"/>
              <a:gd name="T1" fmla="*/ 4 h 46"/>
              <a:gd name="T2" fmla="*/ 3575 w 3594"/>
              <a:gd name="T3" fmla="*/ 0 h 46"/>
              <a:gd name="T4" fmla="*/ 3594 w 3594"/>
              <a:gd name="T5" fmla="*/ 30 h 46"/>
              <a:gd name="T6" fmla="*/ 3580 w 3594"/>
              <a:gd name="T7" fmla="*/ 46 h 46"/>
              <a:gd name="T8" fmla="*/ 3552 w 3594"/>
              <a:gd name="T9" fmla="*/ 46 h 46"/>
              <a:gd name="T10" fmla="*/ 85 w 3594"/>
              <a:gd name="T11" fmla="*/ 35 h 46"/>
              <a:gd name="T12" fmla="*/ 69 w 3594"/>
              <a:gd name="T13" fmla="*/ 27 h 46"/>
              <a:gd name="T14" fmla="*/ 0 w 3594"/>
              <a:gd name="T15" fmla="*/ 16 h 46"/>
              <a:gd name="T16" fmla="*/ 84 w 3594"/>
              <a:gd name="T17" fmla="*/ 4 h 46"/>
              <a:gd name="T18" fmla="*/ 669 w 3594"/>
              <a:gd name="T19" fmla="*/ 7 h 46"/>
              <a:gd name="T20" fmla="*/ 747 w 3594"/>
              <a:gd name="T21" fmla="*/ 8 h 46"/>
              <a:gd name="T22" fmla="*/ 70 w 3594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6105" name="Group 25"/>
          <p:cNvGrpSpPr>
            <a:grpSpLocks/>
          </p:cNvGrpSpPr>
          <p:nvPr/>
        </p:nvGrpSpPr>
        <p:grpSpPr bwMode="auto">
          <a:xfrm>
            <a:off x="3635375" y="417513"/>
            <a:ext cx="5180013" cy="6440487"/>
            <a:chOff x="2064" y="192"/>
            <a:chExt cx="3599" cy="4057"/>
          </a:xfrm>
        </p:grpSpPr>
        <p:sp>
          <p:nvSpPr>
            <p:cNvPr id="46106" name="Freeform 26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6107" name="Group 27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46108" name="Oval 28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09" name="Freeform 29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6110" name="Group 30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46111" name="Oval 3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12" name="Freeform 32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6113" name="Group 33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46114" name="Oval 34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15" name="Freeform 35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6116" name="Group 36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46117" name="Oval 37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18" name="Freeform 38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6119" name="Group 39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46120" name="Oval 4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21" name="Freeform 4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6122" name="Group 42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46123" name="Oval 4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24" name="Freeform 4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6125" name="Freeform 45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126" name="Freeform 46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127" name="Freeform 47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6128" name="Group 48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46129" name="Oval 4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30" name="Freeform 5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6131" name="Rectangle 51"/>
          <p:cNvSpPr>
            <a:spLocks noChangeArrowheads="1"/>
          </p:cNvSpPr>
          <p:nvPr/>
        </p:nvSpPr>
        <p:spPr bwMode="auto">
          <a:xfrm>
            <a:off x="609600" y="1524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46132" name="Text Box 52"/>
          <p:cNvSpPr txBox="1">
            <a:spLocks noChangeArrowheads="1"/>
          </p:cNvSpPr>
          <p:nvPr/>
        </p:nvSpPr>
        <p:spPr bwMode="auto">
          <a:xfrm>
            <a:off x="228600" y="1600200"/>
            <a:ext cx="37338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11275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335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35585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8130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702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274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846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altLang="ru-RU" b="1">
                <a:solidFill>
                  <a:srgbClr val="000000"/>
                </a:solidFill>
              </a:rPr>
              <a:t>	 Василько з куска дроту, довжиною 54 см зігнув  фігуру – рівносторонній трикутник.</a:t>
            </a:r>
            <a:r>
              <a:rPr lang="ru-RU" altLang="ru-RU" b="1">
                <a:solidFill>
                  <a:srgbClr val="000000"/>
                </a:solidFill>
              </a:rPr>
              <a:t> Який периметр цього трикутника?  Яка довжина сторони?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0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5256213" y="2420938"/>
            <a:ext cx="2736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ru-RU" b="1" i="1">
                <a:solidFill>
                  <a:srgbClr val="0066CC"/>
                </a:solidFill>
              </a:rPr>
              <a:t>Відповідь.</a:t>
            </a:r>
          </a:p>
          <a:p>
            <a:r>
              <a:rPr lang="uk-UA" altLang="ru-RU" b="1" i="1">
                <a:solidFill>
                  <a:srgbClr val="0066CC"/>
                </a:solidFill>
              </a:rPr>
              <a:t>Р= 2+3+6=11(см).</a:t>
            </a:r>
          </a:p>
        </p:txBody>
      </p:sp>
      <p:grpSp>
        <p:nvGrpSpPr>
          <p:cNvPr id="48131" name="Group 3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48132" name="Freeform 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3" name="Freeform 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4" name="Freeform 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5" name="Freeform 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6" name="Freeform 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7" name="Freeform 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8138" name="Group 1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48139" name="Arc 1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40" name="Arc 1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8141" name="Freeform 1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42" name="Freeform 1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8143" name="Group 1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48144" name="Arc 1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45" name="Arc 1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8146" name="Group 1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48147" name="Arc 1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48" name="Arc 2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8149" name="Group 2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48150" name="Arc 2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51" name="Arc 2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8152" name="Freeform 24"/>
          <p:cNvSpPr>
            <a:spLocks/>
          </p:cNvSpPr>
          <p:nvPr/>
        </p:nvSpPr>
        <p:spPr bwMode="auto">
          <a:xfrm flipH="1">
            <a:off x="3962400" y="381000"/>
            <a:ext cx="4953000" cy="76200"/>
          </a:xfrm>
          <a:custGeom>
            <a:avLst/>
            <a:gdLst>
              <a:gd name="T0" fmla="*/ 70 w 3594"/>
              <a:gd name="T1" fmla="*/ 4 h 46"/>
              <a:gd name="T2" fmla="*/ 3575 w 3594"/>
              <a:gd name="T3" fmla="*/ 0 h 46"/>
              <a:gd name="T4" fmla="*/ 3594 w 3594"/>
              <a:gd name="T5" fmla="*/ 30 h 46"/>
              <a:gd name="T6" fmla="*/ 3580 w 3594"/>
              <a:gd name="T7" fmla="*/ 46 h 46"/>
              <a:gd name="T8" fmla="*/ 3552 w 3594"/>
              <a:gd name="T9" fmla="*/ 46 h 46"/>
              <a:gd name="T10" fmla="*/ 85 w 3594"/>
              <a:gd name="T11" fmla="*/ 35 h 46"/>
              <a:gd name="T12" fmla="*/ 69 w 3594"/>
              <a:gd name="T13" fmla="*/ 27 h 46"/>
              <a:gd name="T14" fmla="*/ 0 w 3594"/>
              <a:gd name="T15" fmla="*/ 16 h 46"/>
              <a:gd name="T16" fmla="*/ 84 w 3594"/>
              <a:gd name="T17" fmla="*/ 4 h 46"/>
              <a:gd name="T18" fmla="*/ 669 w 3594"/>
              <a:gd name="T19" fmla="*/ 7 h 46"/>
              <a:gd name="T20" fmla="*/ 747 w 3594"/>
              <a:gd name="T21" fmla="*/ 8 h 46"/>
              <a:gd name="T22" fmla="*/ 70 w 3594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8153" name="Group 25"/>
          <p:cNvGrpSpPr>
            <a:grpSpLocks/>
          </p:cNvGrpSpPr>
          <p:nvPr/>
        </p:nvGrpSpPr>
        <p:grpSpPr bwMode="auto">
          <a:xfrm>
            <a:off x="3671888" y="417513"/>
            <a:ext cx="5148262" cy="6440487"/>
            <a:chOff x="2064" y="192"/>
            <a:chExt cx="3599" cy="4057"/>
          </a:xfrm>
        </p:grpSpPr>
        <p:sp>
          <p:nvSpPr>
            <p:cNvPr id="48154" name="Freeform 26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8155" name="Group 27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48156" name="Oval 28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57" name="Freeform 29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8158" name="Group 30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48159" name="Oval 3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60" name="Freeform 32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8161" name="Group 33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48162" name="Oval 34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63" name="Freeform 35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8164" name="Group 36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48165" name="Oval 37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66" name="Freeform 38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8167" name="Group 39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48168" name="Oval 4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69" name="Freeform 4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8170" name="Group 42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48171" name="Oval 4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72" name="Freeform 4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8173" name="Freeform 45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74" name="Freeform 46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75" name="Freeform 47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8176" name="Group 48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48177" name="Oval 4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178" name="Freeform 5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8179" name="Rectangle 51"/>
          <p:cNvSpPr>
            <a:spLocks noChangeArrowheads="1"/>
          </p:cNvSpPr>
          <p:nvPr/>
        </p:nvSpPr>
        <p:spPr bwMode="auto">
          <a:xfrm>
            <a:off x="609600" y="1524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10</a:t>
            </a:r>
          </a:p>
        </p:txBody>
      </p:sp>
      <p:sp>
        <p:nvSpPr>
          <p:cNvPr id="48182" name="Text Box 54"/>
          <p:cNvSpPr txBox="1">
            <a:spLocks noChangeArrowheads="1"/>
          </p:cNvSpPr>
          <p:nvPr/>
        </p:nvSpPr>
        <p:spPr bwMode="auto">
          <a:xfrm>
            <a:off x="684213" y="2816225"/>
            <a:ext cx="280828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ru-RU"/>
              <a:t>Знайдіть периметр трикутника </a:t>
            </a:r>
            <a:r>
              <a:rPr lang="en-US" altLang="ru-RU"/>
              <a:t>ABC</a:t>
            </a:r>
            <a:r>
              <a:rPr lang="uk-UA" altLang="ru-RU"/>
              <a:t>, якщо АВ=2 см, АС=3 см, ВС=6 см.</a:t>
            </a:r>
          </a:p>
        </p:txBody>
      </p:sp>
      <p:sp>
        <p:nvSpPr>
          <p:cNvPr id="48183" name="Text Box 55"/>
          <p:cNvSpPr txBox="1">
            <a:spLocks noChangeArrowheads="1"/>
          </p:cNvSpPr>
          <p:nvPr/>
        </p:nvSpPr>
        <p:spPr bwMode="auto">
          <a:xfrm>
            <a:off x="4535488" y="2960688"/>
            <a:ext cx="34559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ru-RU" b="1">
                <a:solidFill>
                  <a:schemeClr val="hlink"/>
                </a:solidFill>
              </a:rPr>
              <a:t>Відповідь.</a:t>
            </a:r>
            <a:r>
              <a:rPr lang="uk-UA" altLang="ru-RU" b="1">
                <a:solidFill>
                  <a:srgbClr val="FF0000"/>
                </a:solidFill>
              </a:rPr>
              <a:t> Трикутника з такими сторонами не існує!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99815E-6 L 0.63351 -0.00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8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594 -0.00925 L 0.01354 -0.0104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8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28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2951E-6 L 0.56701 -0.0048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51" y="-25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-0.01041 L 0.64948 -0.0196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8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88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52" grpId="0" animBg="1"/>
      <p:bldP spid="481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 rot="21233622" flipH="1">
            <a:off x="8267700" y="5111750"/>
            <a:ext cx="673100" cy="1612900"/>
            <a:chOff x="746" y="796"/>
            <a:chExt cx="903" cy="1999"/>
          </a:xfrm>
        </p:grpSpPr>
        <p:sp>
          <p:nvSpPr>
            <p:cNvPr id="18435" name="Freeform 3"/>
            <p:cNvSpPr>
              <a:spLocks/>
            </p:cNvSpPr>
            <p:nvPr/>
          </p:nvSpPr>
          <p:spPr bwMode="auto">
            <a:xfrm rot="78698">
              <a:off x="801" y="796"/>
              <a:ext cx="848" cy="1909"/>
            </a:xfrm>
            <a:custGeom>
              <a:avLst/>
              <a:gdLst>
                <a:gd name="T0" fmla="*/ 0 w 1252"/>
                <a:gd name="T1" fmla="*/ 90 h 3125"/>
                <a:gd name="T2" fmla="*/ 227 w 1252"/>
                <a:gd name="T3" fmla="*/ 0 h 3125"/>
                <a:gd name="T4" fmla="*/ 1179 w 1252"/>
                <a:gd name="T5" fmla="*/ 2540 h 3125"/>
                <a:gd name="T6" fmla="*/ 1252 w 1252"/>
                <a:gd name="T7" fmla="*/ 3125 h 3125"/>
                <a:gd name="T8" fmla="*/ 952 w 1252"/>
                <a:gd name="T9" fmla="*/ 2630 h 3125"/>
                <a:gd name="T10" fmla="*/ 0 w 1252"/>
                <a:gd name="T11" fmla="*/ 90 h 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33CCFF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auto">
            <a:xfrm rot="78698">
              <a:off x="1429" y="2356"/>
              <a:ext cx="214" cy="371"/>
            </a:xfrm>
            <a:custGeom>
              <a:avLst/>
              <a:gdLst>
                <a:gd name="T0" fmla="*/ 316 w 316"/>
                <a:gd name="T1" fmla="*/ 608 h 608"/>
                <a:gd name="T2" fmla="*/ 227 w 316"/>
                <a:gd name="T3" fmla="*/ 0 h 608"/>
                <a:gd name="T4" fmla="*/ 0 w 316"/>
                <a:gd name="T5" fmla="*/ 90 h 608"/>
                <a:gd name="T6" fmla="*/ 316 w 316"/>
                <a:gd name="T7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auto">
            <a:xfrm rot="78698">
              <a:off x="1554" y="2578"/>
              <a:ext cx="82" cy="141"/>
            </a:xfrm>
            <a:custGeom>
              <a:avLst/>
              <a:gdLst>
                <a:gd name="T0" fmla="*/ 85 w 121"/>
                <a:gd name="T1" fmla="*/ 0 h 230"/>
                <a:gd name="T2" fmla="*/ 0 w 121"/>
                <a:gd name="T3" fmla="*/ 25 h 230"/>
                <a:gd name="T4" fmla="*/ 121 w 121"/>
                <a:gd name="T5" fmla="*/ 230 h 230"/>
                <a:gd name="T6" fmla="*/ 85 w 121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8438" name="Group 6"/>
            <p:cNvGrpSpPr>
              <a:grpSpLocks/>
            </p:cNvGrpSpPr>
            <p:nvPr/>
          </p:nvGrpSpPr>
          <p:grpSpPr bwMode="auto">
            <a:xfrm>
              <a:off x="746" y="807"/>
              <a:ext cx="864" cy="1988"/>
              <a:chOff x="738" y="806"/>
              <a:chExt cx="864" cy="1988"/>
            </a:xfrm>
          </p:grpSpPr>
          <p:sp>
            <p:nvSpPr>
              <p:cNvPr id="18439" name="Freeform 7"/>
              <p:cNvSpPr>
                <a:spLocks/>
              </p:cNvSpPr>
              <p:nvPr/>
            </p:nvSpPr>
            <p:spPr bwMode="auto">
              <a:xfrm rot="78698">
                <a:off x="861" y="806"/>
                <a:ext cx="741" cy="1595"/>
              </a:xfrm>
              <a:custGeom>
                <a:avLst/>
                <a:gdLst>
                  <a:gd name="T0" fmla="*/ 867 w 1094"/>
                  <a:gd name="T1" fmla="*/ 2612 h 2612"/>
                  <a:gd name="T2" fmla="*/ 1094 w 1094"/>
                  <a:gd name="T3" fmla="*/ 2522 h 2612"/>
                  <a:gd name="T4" fmla="*/ 1016 w 1094"/>
                  <a:gd name="T5" fmla="*/ 2554 h 2612"/>
                  <a:gd name="T6" fmla="*/ 84 w 1094"/>
                  <a:gd name="T7" fmla="*/ 0 h 2612"/>
                  <a:gd name="T8" fmla="*/ 0 w 1094"/>
                  <a:gd name="T9" fmla="*/ 30 h 2612"/>
                  <a:gd name="T10" fmla="*/ 940 w 1094"/>
                  <a:gd name="T11" fmla="*/ 2584 h 2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33CCFF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8440" name="Group 8"/>
              <p:cNvGrpSpPr>
                <a:grpSpLocks/>
              </p:cNvGrpSpPr>
              <p:nvPr/>
            </p:nvGrpSpPr>
            <p:grpSpPr bwMode="auto">
              <a:xfrm rot="78698">
                <a:off x="738" y="936"/>
                <a:ext cx="382" cy="1858"/>
                <a:chOff x="1292" y="1570"/>
                <a:chExt cx="363" cy="1905"/>
              </a:xfrm>
            </p:grpSpPr>
            <p:sp>
              <p:nvSpPr>
                <p:cNvPr id="18441" name="Freeform 9"/>
                <p:cNvSpPr>
                  <a:spLocks/>
                </p:cNvSpPr>
                <p:nvPr/>
              </p:nvSpPr>
              <p:spPr bwMode="auto">
                <a:xfrm>
                  <a:off x="1292" y="1616"/>
                  <a:ext cx="227" cy="1859"/>
                </a:xfrm>
                <a:custGeom>
                  <a:avLst/>
                  <a:gdLst>
                    <a:gd name="T0" fmla="*/ 227 w 227"/>
                    <a:gd name="T1" fmla="*/ 136 h 1859"/>
                    <a:gd name="T2" fmla="*/ 0 w 227"/>
                    <a:gd name="T3" fmla="*/ 1859 h 1859"/>
                    <a:gd name="T4" fmla="*/ 0 w 227"/>
                    <a:gd name="T5" fmla="*/ 1633 h 1859"/>
                    <a:gd name="T6" fmla="*/ 137 w 227"/>
                    <a:gd name="T7" fmla="*/ 0 h 1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7" h="1859">
                      <a:moveTo>
                        <a:pt x="227" y="136"/>
                      </a:moveTo>
                      <a:lnTo>
                        <a:pt x="0" y="1859"/>
                      </a:lnTo>
                      <a:lnTo>
                        <a:pt x="0" y="1633"/>
                      </a:lnTo>
                      <a:lnTo>
                        <a:pt x="137" y="0"/>
                      </a:lnTo>
                    </a:path>
                  </a:pathLst>
                </a:custGeom>
                <a:solidFill>
                  <a:srgbClr val="777777"/>
                </a:solidFill>
                <a:ln w="31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442" name="Oval 10"/>
                <p:cNvSpPr>
                  <a:spLocks noChangeArrowheads="1"/>
                </p:cNvSpPr>
                <p:nvPr/>
              </p:nvSpPr>
              <p:spPr bwMode="auto">
                <a:xfrm>
                  <a:off x="1383" y="1570"/>
                  <a:ext cx="272" cy="272"/>
                </a:xfrm>
                <a:prstGeom prst="ellipse">
                  <a:avLst/>
                </a:pr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8448" name="Group 16"/>
          <p:cNvGrpSpPr>
            <a:grpSpLocks/>
          </p:cNvGrpSpPr>
          <p:nvPr/>
        </p:nvGrpSpPr>
        <p:grpSpPr bwMode="auto">
          <a:xfrm rot="2942647" flipH="1">
            <a:off x="6737350" y="5607050"/>
            <a:ext cx="546100" cy="1524000"/>
            <a:chOff x="3797" y="754"/>
            <a:chExt cx="852" cy="1931"/>
          </a:xfrm>
        </p:grpSpPr>
        <p:sp>
          <p:nvSpPr>
            <p:cNvPr id="18449" name="Freeform 17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90 h 3125"/>
                <a:gd name="T2" fmla="*/ 227 w 1252"/>
                <a:gd name="T3" fmla="*/ 0 h 3125"/>
                <a:gd name="T4" fmla="*/ 1179 w 1252"/>
                <a:gd name="T5" fmla="*/ 2540 h 3125"/>
                <a:gd name="T6" fmla="*/ 1252 w 1252"/>
                <a:gd name="T7" fmla="*/ 3125 h 3125"/>
                <a:gd name="T8" fmla="*/ 952 w 1252"/>
                <a:gd name="T9" fmla="*/ 2630 h 3125"/>
                <a:gd name="T10" fmla="*/ 0 w 1252"/>
                <a:gd name="T11" fmla="*/ 90 h 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FF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>
                <a:gd name="T0" fmla="*/ 316 w 316"/>
                <a:gd name="T1" fmla="*/ 608 h 608"/>
                <a:gd name="T2" fmla="*/ 227 w 316"/>
                <a:gd name="T3" fmla="*/ 0 h 608"/>
                <a:gd name="T4" fmla="*/ 0 w 316"/>
                <a:gd name="T5" fmla="*/ 90 h 608"/>
                <a:gd name="T6" fmla="*/ 316 w 316"/>
                <a:gd name="T7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85 w 121"/>
                <a:gd name="T1" fmla="*/ 0 h 230"/>
                <a:gd name="T2" fmla="*/ 0 w 121"/>
                <a:gd name="T3" fmla="*/ 25 h 230"/>
                <a:gd name="T4" fmla="*/ 121 w 121"/>
                <a:gd name="T5" fmla="*/ 230 h 230"/>
                <a:gd name="T6" fmla="*/ 85 w 121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52" name="Freeform 20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867 w 1094"/>
                <a:gd name="T1" fmla="*/ 2612 h 2612"/>
                <a:gd name="T2" fmla="*/ 1094 w 1094"/>
                <a:gd name="T3" fmla="*/ 2522 h 2612"/>
                <a:gd name="T4" fmla="*/ 1016 w 1094"/>
                <a:gd name="T5" fmla="*/ 2554 h 2612"/>
                <a:gd name="T6" fmla="*/ 84 w 1094"/>
                <a:gd name="T7" fmla="*/ 0 h 2612"/>
                <a:gd name="T8" fmla="*/ 0 w 1094"/>
                <a:gd name="T9" fmla="*/ 30 h 2612"/>
                <a:gd name="T10" fmla="*/ 940 w 1094"/>
                <a:gd name="T11" fmla="*/ 2584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FF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474" name="Group 42"/>
          <p:cNvGrpSpPr>
            <a:grpSpLocks/>
          </p:cNvGrpSpPr>
          <p:nvPr/>
        </p:nvGrpSpPr>
        <p:grpSpPr bwMode="auto">
          <a:xfrm rot="3659299" flipH="1">
            <a:off x="7260432" y="5845968"/>
            <a:ext cx="596900" cy="1401763"/>
            <a:chOff x="3797" y="754"/>
            <a:chExt cx="852" cy="1931"/>
          </a:xfrm>
        </p:grpSpPr>
        <p:sp>
          <p:nvSpPr>
            <p:cNvPr id="18475" name="Freeform 43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90 h 3125"/>
                <a:gd name="T2" fmla="*/ 227 w 1252"/>
                <a:gd name="T3" fmla="*/ 0 h 3125"/>
                <a:gd name="T4" fmla="*/ 1179 w 1252"/>
                <a:gd name="T5" fmla="*/ 2540 h 3125"/>
                <a:gd name="T6" fmla="*/ 1252 w 1252"/>
                <a:gd name="T7" fmla="*/ 3125 h 3125"/>
                <a:gd name="T8" fmla="*/ 952 w 1252"/>
                <a:gd name="T9" fmla="*/ 2630 h 3125"/>
                <a:gd name="T10" fmla="*/ 0 w 1252"/>
                <a:gd name="T11" fmla="*/ 90 h 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76" name="Freeform 44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>
                <a:gd name="T0" fmla="*/ 316 w 316"/>
                <a:gd name="T1" fmla="*/ 608 h 608"/>
                <a:gd name="T2" fmla="*/ 227 w 316"/>
                <a:gd name="T3" fmla="*/ 0 h 608"/>
                <a:gd name="T4" fmla="*/ 0 w 316"/>
                <a:gd name="T5" fmla="*/ 90 h 608"/>
                <a:gd name="T6" fmla="*/ 316 w 316"/>
                <a:gd name="T7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77" name="Freeform 45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85 w 121"/>
                <a:gd name="T1" fmla="*/ 0 h 230"/>
                <a:gd name="T2" fmla="*/ 0 w 121"/>
                <a:gd name="T3" fmla="*/ 25 h 230"/>
                <a:gd name="T4" fmla="*/ 121 w 121"/>
                <a:gd name="T5" fmla="*/ 230 h 230"/>
                <a:gd name="T6" fmla="*/ 85 w 121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78" name="Freeform 46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867 w 1094"/>
                <a:gd name="T1" fmla="*/ 2612 h 2612"/>
                <a:gd name="T2" fmla="*/ 1094 w 1094"/>
                <a:gd name="T3" fmla="*/ 2522 h 2612"/>
                <a:gd name="T4" fmla="*/ 1016 w 1094"/>
                <a:gd name="T5" fmla="*/ 2554 h 2612"/>
                <a:gd name="T6" fmla="*/ 84 w 1094"/>
                <a:gd name="T7" fmla="*/ 0 h 2612"/>
                <a:gd name="T8" fmla="*/ 0 w 1094"/>
                <a:gd name="T9" fmla="*/ 30 h 2612"/>
                <a:gd name="T10" fmla="*/ 940 w 1094"/>
                <a:gd name="T11" fmla="*/ 2584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521" name="Group 89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18522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523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524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525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526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527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8528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18529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30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8531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532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8533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18534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35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8536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18537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38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8539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18540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541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8546" name="WordArt 114"/>
          <p:cNvSpPr>
            <a:spLocks noChangeArrowheads="1" noChangeShapeType="1" noTextEdit="1"/>
          </p:cNvSpPr>
          <p:nvPr/>
        </p:nvSpPr>
        <p:spPr bwMode="auto">
          <a:xfrm>
            <a:off x="431800" y="549275"/>
            <a:ext cx="8153400" cy="3678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19"/>
              </a:avLst>
            </a:prstTxWarp>
          </a:bodyPr>
          <a:lstStyle/>
          <a:p>
            <a:pPr algn="ctr"/>
            <a:r>
              <a:rPr lang="ru-RU" sz="6600" b="1" kern="1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0099FF"/>
                    </a:gs>
                    <a:gs pos="100000">
                      <a:srgbClr val="0000FF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Дякуємо </a:t>
            </a:r>
          </a:p>
          <a:p>
            <a:pPr algn="ctr"/>
            <a:r>
              <a:rPr lang="ru-RU" sz="6600" b="1" kern="1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0099FF"/>
                    </a:gs>
                    <a:gs pos="100000">
                      <a:srgbClr val="0000FF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 увагу</a:t>
            </a:r>
          </a:p>
        </p:txBody>
      </p:sp>
      <p:pic>
        <p:nvPicPr>
          <p:cNvPr id="18547" name="Picture 2" descr="C:\Users\Hp\Downloads\image0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4005263"/>
            <a:ext cx="18669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3" descr="C:\Users\Hp\Downloads\image001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879" y="4154296"/>
            <a:ext cx="2514394" cy="236353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1" name="Text Box 69"/>
          <p:cNvSpPr txBox="1">
            <a:spLocks noChangeArrowheads="1"/>
          </p:cNvSpPr>
          <p:nvPr/>
        </p:nvSpPr>
        <p:spPr bwMode="auto">
          <a:xfrm>
            <a:off x="5184775" y="2852738"/>
            <a:ext cx="3635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ru-RU" sz="2000"/>
              <a:t>Відповідь. 9 см, 9 см, 9 см</a:t>
            </a:r>
          </a:p>
        </p:txBody>
      </p:sp>
      <p:grpSp>
        <p:nvGrpSpPr>
          <p:cNvPr id="8235" name="Group 43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8236" name="Freeform 4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37" name="Freeform 4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38" name="Freeform 4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39" name="Freeform 4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0" name="Freeform 4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1" name="Freeform 4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8242" name="Group 5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8243" name="Arc 5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4" name="Arc 5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245" name="Freeform 5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Freeform 5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8247" name="Group 5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8248" name="Arc 5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9" name="Arc 5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50" name="Group 5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8251" name="Arc 5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2" name="Arc 6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53" name="Group 6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8254" name="Arc 6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5" name="Arc 6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208" name="Freeform 16"/>
          <p:cNvSpPr>
            <a:spLocks/>
          </p:cNvSpPr>
          <p:nvPr/>
        </p:nvSpPr>
        <p:spPr bwMode="auto">
          <a:xfrm flipH="1">
            <a:off x="4267200" y="387350"/>
            <a:ext cx="4953000" cy="76200"/>
          </a:xfrm>
          <a:custGeom>
            <a:avLst/>
            <a:gdLst>
              <a:gd name="T0" fmla="*/ 70 w 3594"/>
              <a:gd name="T1" fmla="*/ 4 h 46"/>
              <a:gd name="T2" fmla="*/ 3575 w 3594"/>
              <a:gd name="T3" fmla="*/ 0 h 46"/>
              <a:gd name="T4" fmla="*/ 3594 w 3594"/>
              <a:gd name="T5" fmla="*/ 30 h 46"/>
              <a:gd name="T6" fmla="*/ 3580 w 3594"/>
              <a:gd name="T7" fmla="*/ 46 h 46"/>
              <a:gd name="T8" fmla="*/ 3552 w 3594"/>
              <a:gd name="T9" fmla="*/ 46 h 46"/>
              <a:gd name="T10" fmla="*/ 85 w 3594"/>
              <a:gd name="T11" fmla="*/ 35 h 46"/>
              <a:gd name="T12" fmla="*/ 69 w 3594"/>
              <a:gd name="T13" fmla="*/ 27 h 46"/>
              <a:gd name="T14" fmla="*/ 0 w 3594"/>
              <a:gd name="T15" fmla="*/ 16 h 46"/>
              <a:gd name="T16" fmla="*/ 84 w 3594"/>
              <a:gd name="T17" fmla="*/ 4 h 46"/>
              <a:gd name="T18" fmla="*/ 669 w 3594"/>
              <a:gd name="T19" fmla="*/ 7 h 46"/>
              <a:gd name="T20" fmla="*/ 747 w 3594"/>
              <a:gd name="T21" fmla="*/ 8 h 46"/>
              <a:gd name="T22" fmla="*/ 70 w 3594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209" name="Group 17"/>
          <p:cNvGrpSpPr>
            <a:grpSpLocks/>
          </p:cNvGrpSpPr>
          <p:nvPr/>
        </p:nvGrpSpPr>
        <p:grpSpPr bwMode="auto">
          <a:xfrm>
            <a:off x="3816350" y="417513"/>
            <a:ext cx="5180013" cy="6440487"/>
            <a:chOff x="2064" y="192"/>
            <a:chExt cx="3599" cy="4057"/>
          </a:xfrm>
        </p:grpSpPr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8211" name="Group 19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8212" name="Oval 2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3" name="Freeform 2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14" name="Group 22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8215" name="Oval 2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6" name="Freeform 2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17" name="Group 25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8218" name="Oval 2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9" name="Freeform 2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20" name="Group 28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8221" name="Oval 2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2" name="Freeform 3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23" name="Group 31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8224" name="Oval 3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5" name="Freeform 3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26" name="Group 34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8227" name="Oval 3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8" name="Freeform 36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229" name="Freeform 37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30" name="Freeform 38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31" name="Freeform 39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8232" name="Group 40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8233" name="Oval 4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4" name="Freeform 42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256" name="Rectangle 64"/>
          <p:cNvSpPr>
            <a:spLocks noChangeArrowheads="1"/>
          </p:cNvSpPr>
          <p:nvPr/>
        </p:nvSpPr>
        <p:spPr bwMode="auto">
          <a:xfrm>
            <a:off x="609600" y="1524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</a:t>
            </a:r>
          </a:p>
        </p:txBody>
      </p:sp>
      <p:sp>
        <p:nvSpPr>
          <p:cNvPr id="8258" name="Text Box 66"/>
          <p:cNvSpPr txBox="1">
            <a:spLocks noChangeArrowheads="1"/>
          </p:cNvSpPr>
          <p:nvPr/>
        </p:nvSpPr>
        <p:spPr bwMode="auto">
          <a:xfrm>
            <a:off x="228600" y="4267200"/>
            <a:ext cx="4038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11275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335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35585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8130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702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274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846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uk-UA" altLang="ru-RU" sz="2000"/>
              <a:t>Периметр трикутника дорівнює 27 см. Знайдіть сторони цього трикутника.</a:t>
            </a:r>
            <a:endParaRPr lang="ru-RU" altLang="ru-RU" sz="2000"/>
          </a:p>
        </p:txBody>
      </p:sp>
      <p:pic>
        <p:nvPicPr>
          <p:cNvPr id="8260" name="Рисунок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3276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35" name="Rectangle 67"/>
          <p:cNvSpPr>
            <a:spLocks noChangeArrowheads="1"/>
          </p:cNvSpPr>
          <p:nvPr/>
        </p:nvSpPr>
        <p:spPr bwMode="auto">
          <a:xfrm>
            <a:off x="5257800" y="2895600"/>
            <a:ext cx="27432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ru-RU" b="1">
                <a:solidFill>
                  <a:srgbClr val="002060"/>
                </a:solidFill>
              </a:rPr>
              <a:t>А – 3</a:t>
            </a:r>
            <a:endParaRPr lang="en-US" altLang="ru-RU" b="1">
              <a:solidFill>
                <a:srgbClr val="002060"/>
              </a:solidFill>
            </a:endParaRPr>
          </a:p>
          <a:p>
            <a:r>
              <a:rPr lang="uk-UA" altLang="ru-RU" b="1">
                <a:solidFill>
                  <a:srgbClr val="002060"/>
                </a:solidFill>
              </a:rPr>
              <a:t>В </a:t>
            </a:r>
            <a:r>
              <a:rPr lang="uk-UA" altLang="ru-RU"/>
              <a:t> </a:t>
            </a:r>
            <a:r>
              <a:rPr lang="uk-UA" altLang="ru-RU" b="1">
                <a:solidFill>
                  <a:srgbClr val="002060"/>
                </a:solidFill>
              </a:rPr>
              <a:t>– 1</a:t>
            </a:r>
            <a:endParaRPr lang="en-US" altLang="ru-RU" b="1">
              <a:solidFill>
                <a:srgbClr val="002060"/>
              </a:solidFill>
            </a:endParaRPr>
          </a:p>
          <a:p>
            <a:r>
              <a:rPr lang="uk-UA" altLang="ru-RU" b="1">
                <a:solidFill>
                  <a:srgbClr val="002060"/>
                </a:solidFill>
              </a:rPr>
              <a:t>С </a:t>
            </a:r>
            <a:r>
              <a:rPr lang="uk-UA" altLang="ru-RU"/>
              <a:t> </a:t>
            </a:r>
            <a:r>
              <a:rPr lang="uk-UA" altLang="ru-RU" b="1">
                <a:solidFill>
                  <a:srgbClr val="002060"/>
                </a:solidFill>
              </a:rPr>
              <a:t>– 2</a:t>
            </a:r>
          </a:p>
        </p:txBody>
      </p:sp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32771" name="Freeform 3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72" name="Freeform 4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73" name="Freeform 5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74" name="Freeform 6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75" name="Freeform 7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76" name="Freeform 8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2777" name="Group 9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32778" name="Arc 10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779" name="Arc 11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780" name="Freeform 12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81" name="Freeform 13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2782" name="Group 14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32783" name="Arc 1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784" name="Arc 1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2785" name="Group 17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32786" name="Arc 1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787" name="Arc 1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2788" name="Group 20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32789" name="Arc 2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790" name="Arc 2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2791" name="Freeform 23"/>
          <p:cNvSpPr>
            <a:spLocks/>
          </p:cNvSpPr>
          <p:nvPr/>
        </p:nvSpPr>
        <p:spPr bwMode="auto">
          <a:xfrm flipH="1">
            <a:off x="4267200" y="387350"/>
            <a:ext cx="4953000" cy="76200"/>
          </a:xfrm>
          <a:custGeom>
            <a:avLst/>
            <a:gdLst>
              <a:gd name="T0" fmla="*/ 70 w 3594"/>
              <a:gd name="T1" fmla="*/ 4 h 46"/>
              <a:gd name="T2" fmla="*/ 3575 w 3594"/>
              <a:gd name="T3" fmla="*/ 0 h 46"/>
              <a:gd name="T4" fmla="*/ 3594 w 3594"/>
              <a:gd name="T5" fmla="*/ 30 h 46"/>
              <a:gd name="T6" fmla="*/ 3580 w 3594"/>
              <a:gd name="T7" fmla="*/ 46 h 46"/>
              <a:gd name="T8" fmla="*/ 3552 w 3594"/>
              <a:gd name="T9" fmla="*/ 46 h 46"/>
              <a:gd name="T10" fmla="*/ 85 w 3594"/>
              <a:gd name="T11" fmla="*/ 35 h 46"/>
              <a:gd name="T12" fmla="*/ 69 w 3594"/>
              <a:gd name="T13" fmla="*/ 27 h 46"/>
              <a:gd name="T14" fmla="*/ 0 w 3594"/>
              <a:gd name="T15" fmla="*/ 16 h 46"/>
              <a:gd name="T16" fmla="*/ 84 w 3594"/>
              <a:gd name="T17" fmla="*/ 4 h 46"/>
              <a:gd name="T18" fmla="*/ 669 w 3594"/>
              <a:gd name="T19" fmla="*/ 7 h 46"/>
              <a:gd name="T20" fmla="*/ 747 w 3594"/>
              <a:gd name="T21" fmla="*/ 8 h 46"/>
              <a:gd name="T22" fmla="*/ 70 w 3594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2792" name="Group 24"/>
          <p:cNvGrpSpPr>
            <a:grpSpLocks/>
          </p:cNvGrpSpPr>
          <p:nvPr/>
        </p:nvGrpSpPr>
        <p:grpSpPr bwMode="auto">
          <a:xfrm>
            <a:off x="3963988" y="417513"/>
            <a:ext cx="5180012" cy="6440487"/>
            <a:chOff x="2064" y="192"/>
            <a:chExt cx="3599" cy="4057"/>
          </a:xfrm>
        </p:grpSpPr>
        <p:sp>
          <p:nvSpPr>
            <p:cNvPr id="32793" name="Freeform 25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2794" name="Group 26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32795" name="Oval 27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796" name="Freeform 28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2797" name="Group 29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32798" name="Oval 3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799" name="Freeform 3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2800" name="Group 32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32801" name="Oval 3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02" name="Freeform 3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2803" name="Group 35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32804" name="Oval 3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05" name="Freeform 3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2806" name="Group 38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32807" name="Oval 3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08" name="Freeform 4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2809" name="Group 41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32810" name="Oval 4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11" name="Freeform 4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2812" name="Freeform 44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813" name="Freeform 45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814" name="Freeform 46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2815" name="Group 47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32816" name="Oval 48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17" name="Freeform 49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2818" name="Rectangle 50"/>
          <p:cNvSpPr>
            <a:spLocks noChangeArrowheads="1"/>
          </p:cNvSpPr>
          <p:nvPr/>
        </p:nvSpPr>
        <p:spPr bwMode="auto">
          <a:xfrm>
            <a:off x="609600" y="1524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2</a:t>
            </a:r>
          </a:p>
        </p:txBody>
      </p:sp>
      <p:sp>
        <p:nvSpPr>
          <p:cNvPr id="32822" name="Text Box 54"/>
          <p:cNvSpPr txBox="1">
            <a:spLocks noChangeArrowheads="1"/>
          </p:cNvSpPr>
          <p:nvPr/>
        </p:nvSpPr>
        <p:spPr bwMode="auto">
          <a:xfrm>
            <a:off x="381000" y="914400"/>
            <a:ext cx="3505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ru-RU"/>
              <a:t>ВСТАНОВИ ВІДПОВІДНІСТЬ</a:t>
            </a: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381000" y="1295400"/>
            <a:ext cx="1801813" cy="1198563"/>
          </a:xfrm>
          <a:prstGeom prst="triangle">
            <a:avLst>
              <a:gd name="adj" fmla="val 50000"/>
            </a:avLst>
          </a:prstGeom>
          <a:solidFill>
            <a:srgbClr val="FF00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04800" y="3276600"/>
            <a:ext cx="2854325" cy="908050"/>
          </a:xfrm>
          <a:prstGeom prst="triangle">
            <a:avLst>
              <a:gd name="adj" fmla="val 47609"/>
            </a:avLst>
          </a:prstGeom>
          <a:solidFill>
            <a:srgbClr val="99FF33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Равнобедренный треугольник 4"/>
          <p:cNvSpPr>
            <a:spLocks noChangeArrowheads="1"/>
          </p:cNvSpPr>
          <p:nvPr/>
        </p:nvSpPr>
        <p:spPr bwMode="auto">
          <a:xfrm rot="-5821702">
            <a:off x="1954213" y="1703387"/>
            <a:ext cx="2133600" cy="1470025"/>
          </a:xfrm>
          <a:prstGeom prst="triangle">
            <a:avLst>
              <a:gd name="adj" fmla="val 13745"/>
            </a:avLst>
          </a:prstGeom>
          <a:solidFill>
            <a:srgbClr val="00B0F0"/>
          </a:soli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dk1"/>
              </a:solidFill>
              <a:latin typeface="+mn-lt"/>
            </a:endParaRPr>
          </a:p>
        </p:txBody>
      </p:sp>
      <p:sp>
        <p:nvSpPr>
          <p:cNvPr id="32826" name="Rectangle 58"/>
          <p:cNvSpPr>
            <a:spLocks noChangeArrowheads="1"/>
          </p:cNvSpPr>
          <p:nvPr/>
        </p:nvSpPr>
        <p:spPr bwMode="auto">
          <a:xfrm>
            <a:off x="609600" y="4953000"/>
            <a:ext cx="31337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ru-RU" sz="2000" b="1">
                <a:solidFill>
                  <a:srgbClr val="002060"/>
                </a:solidFill>
              </a:rPr>
              <a:t>А. Рівнобедрений </a:t>
            </a:r>
            <a:r>
              <a:rPr lang="uk-UA" altLang="ru-RU" b="1">
                <a:solidFill>
                  <a:srgbClr val="002060"/>
                </a:solidFill>
              </a:rPr>
              <a:t>— …</a:t>
            </a:r>
            <a:r>
              <a:rPr lang="uk-UA" altLang="ru-RU" sz="2000" b="1">
                <a:solidFill>
                  <a:srgbClr val="002060"/>
                </a:solidFill>
              </a:rPr>
              <a:t> </a:t>
            </a:r>
            <a:endParaRPr lang="en-US" altLang="ru-RU" sz="2000" b="1">
              <a:solidFill>
                <a:srgbClr val="002060"/>
              </a:solidFill>
            </a:endParaRPr>
          </a:p>
          <a:p>
            <a:r>
              <a:rPr lang="uk-UA" altLang="ru-RU" sz="2000" b="1">
                <a:solidFill>
                  <a:srgbClr val="002060"/>
                </a:solidFill>
              </a:rPr>
              <a:t>В. Рівносторонній </a:t>
            </a:r>
            <a:r>
              <a:rPr lang="uk-UA" altLang="ru-RU" b="1">
                <a:solidFill>
                  <a:srgbClr val="002060"/>
                </a:solidFill>
              </a:rPr>
              <a:t>— …</a:t>
            </a:r>
            <a:r>
              <a:rPr lang="uk-UA" altLang="ru-RU"/>
              <a:t> </a:t>
            </a:r>
            <a:r>
              <a:rPr lang="uk-UA" altLang="ru-RU" sz="2000" b="1">
                <a:solidFill>
                  <a:srgbClr val="002060"/>
                </a:solidFill>
              </a:rPr>
              <a:t>С. Різносторонній </a:t>
            </a:r>
            <a:r>
              <a:rPr lang="uk-UA" altLang="ru-RU" b="1">
                <a:solidFill>
                  <a:srgbClr val="002060"/>
                </a:solidFill>
              </a:rPr>
              <a:t>— …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66800" y="1676400"/>
            <a:ext cx="762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altLang="ru-RU" sz="4000" b="1">
                <a:latin typeface="Times New Roman" panose="02020603050405020304" pitchFamily="18" charset="0"/>
                <a:cs typeface="Arial" panose="020B0604020202020204" pitchFamily="34" charset="0"/>
              </a:rPr>
              <a:t>1</a:t>
            </a:r>
            <a:endParaRPr lang="ru-RU" altLang="ru-RU" sz="4000" b="1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 Box 60"/>
          <p:cNvSpPr txBox="1">
            <a:spLocks noChangeArrowheads="1"/>
          </p:cNvSpPr>
          <p:nvPr/>
        </p:nvSpPr>
        <p:spPr bwMode="auto">
          <a:xfrm>
            <a:off x="3048000" y="2438400"/>
            <a:ext cx="533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altLang="ru-RU" sz="4000" b="1">
                <a:latin typeface="Times New Roman" panose="02020603050405020304" pitchFamily="18" charset="0"/>
                <a:cs typeface="Arial" panose="020B0604020202020204" pitchFamily="34" charset="0"/>
              </a:rPr>
              <a:t>2</a:t>
            </a:r>
            <a:endParaRPr lang="ru-RU" altLang="ru-RU" sz="4000" b="1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Text Box 61"/>
          <p:cNvSpPr txBox="1">
            <a:spLocks noChangeArrowheads="1"/>
          </p:cNvSpPr>
          <p:nvPr/>
        </p:nvSpPr>
        <p:spPr bwMode="auto">
          <a:xfrm>
            <a:off x="1295400" y="3429000"/>
            <a:ext cx="533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altLang="ru-RU" sz="4000" b="1">
                <a:latin typeface="Times New Roman" panose="02020603050405020304" pitchFamily="18" charset="0"/>
                <a:cs typeface="Arial" panose="020B0604020202020204" pitchFamily="34" charset="0"/>
              </a:rPr>
              <a:t>3</a:t>
            </a:r>
            <a:endParaRPr lang="ru-RU" altLang="ru-RU" sz="4000" b="1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2830" name="Line 62"/>
          <p:cNvSpPr>
            <a:spLocks noChangeShapeType="1"/>
          </p:cNvSpPr>
          <p:nvPr/>
        </p:nvSpPr>
        <p:spPr bwMode="auto">
          <a:xfrm flipH="1">
            <a:off x="1600200" y="1828800"/>
            <a:ext cx="228600" cy="152400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31" name="Line 63"/>
          <p:cNvSpPr>
            <a:spLocks noChangeShapeType="1"/>
          </p:cNvSpPr>
          <p:nvPr/>
        </p:nvSpPr>
        <p:spPr bwMode="auto">
          <a:xfrm flipH="1">
            <a:off x="1295400" y="2362200"/>
            <a:ext cx="0" cy="228600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32" name="Line 64"/>
          <p:cNvSpPr>
            <a:spLocks noChangeShapeType="1"/>
          </p:cNvSpPr>
          <p:nvPr/>
        </p:nvSpPr>
        <p:spPr bwMode="auto">
          <a:xfrm>
            <a:off x="762000" y="1828800"/>
            <a:ext cx="152400" cy="152400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33" name="Line 65"/>
          <p:cNvSpPr>
            <a:spLocks noChangeShapeType="1"/>
          </p:cNvSpPr>
          <p:nvPr/>
        </p:nvSpPr>
        <p:spPr bwMode="auto">
          <a:xfrm flipH="1">
            <a:off x="2133600" y="3581400"/>
            <a:ext cx="228600" cy="152400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34" name="Line 66"/>
          <p:cNvSpPr>
            <a:spLocks noChangeShapeType="1"/>
          </p:cNvSpPr>
          <p:nvPr/>
        </p:nvSpPr>
        <p:spPr bwMode="auto">
          <a:xfrm>
            <a:off x="990600" y="3581400"/>
            <a:ext cx="152400" cy="152400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2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1" grpId="0" animBg="1"/>
      <p:bldP spid="6" grpId="0"/>
      <p:bldP spid="2" grpId="0"/>
      <p:bldP spid="7" grpId="0"/>
      <p:bldP spid="32830" grpId="0" animBg="1"/>
      <p:bldP spid="32831" grpId="0" animBg="1"/>
      <p:bldP spid="32832" grpId="0" animBg="1"/>
      <p:bldP spid="32833" grpId="0" animBg="1"/>
      <p:bldP spid="328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7" name="Rectangle 77"/>
          <p:cNvSpPr>
            <a:spLocks noChangeArrowheads="1"/>
          </p:cNvSpPr>
          <p:nvPr/>
        </p:nvSpPr>
        <p:spPr bwMode="auto">
          <a:xfrm>
            <a:off x="4800600" y="2895600"/>
            <a:ext cx="3200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ru-RU" sz="2000" b="1">
                <a:solidFill>
                  <a:srgbClr val="002060"/>
                </a:solidFill>
              </a:rPr>
              <a:t>А — 3</a:t>
            </a:r>
          </a:p>
          <a:p>
            <a:r>
              <a:rPr lang="uk-UA" altLang="ru-RU" sz="2000" b="1">
                <a:solidFill>
                  <a:srgbClr val="002060"/>
                </a:solidFill>
              </a:rPr>
              <a:t>В — 2</a:t>
            </a:r>
          </a:p>
          <a:p>
            <a:r>
              <a:rPr lang="uk-UA" altLang="ru-RU" sz="2000" b="1">
                <a:solidFill>
                  <a:srgbClr val="002060"/>
                </a:solidFill>
              </a:rPr>
              <a:t>С — 1</a:t>
            </a:r>
            <a:endParaRPr lang="ru-RU" altLang="ru-RU" sz="2000" b="1">
              <a:solidFill>
                <a:srgbClr val="002060"/>
              </a:solidFill>
            </a:endParaRPr>
          </a:p>
        </p:txBody>
      </p:sp>
      <p:grpSp>
        <p:nvGrpSpPr>
          <p:cNvPr id="40963" name="Group 3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40964" name="Freeform 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965" name="Freeform 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966" name="Freeform 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967" name="Freeform 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968" name="Freeform 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969" name="Freeform 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0970" name="Group 1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40971" name="Arc 1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972" name="Arc 1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973" name="Freeform 1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974" name="Freeform 1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0975" name="Group 1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40976" name="Arc 1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977" name="Arc 1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0978" name="Group 1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40979" name="Arc 1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980" name="Arc 2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0981" name="Group 2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40982" name="Arc 2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983" name="Arc 2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0984" name="Freeform 24"/>
          <p:cNvSpPr>
            <a:spLocks/>
          </p:cNvSpPr>
          <p:nvPr/>
        </p:nvSpPr>
        <p:spPr bwMode="auto">
          <a:xfrm flipH="1">
            <a:off x="4267200" y="387350"/>
            <a:ext cx="4953000" cy="76200"/>
          </a:xfrm>
          <a:custGeom>
            <a:avLst/>
            <a:gdLst>
              <a:gd name="T0" fmla="*/ 70 w 3594"/>
              <a:gd name="T1" fmla="*/ 4 h 46"/>
              <a:gd name="T2" fmla="*/ 3575 w 3594"/>
              <a:gd name="T3" fmla="*/ 0 h 46"/>
              <a:gd name="T4" fmla="*/ 3594 w 3594"/>
              <a:gd name="T5" fmla="*/ 30 h 46"/>
              <a:gd name="T6" fmla="*/ 3580 w 3594"/>
              <a:gd name="T7" fmla="*/ 46 h 46"/>
              <a:gd name="T8" fmla="*/ 3552 w 3594"/>
              <a:gd name="T9" fmla="*/ 46 h 46"/>
              <a:gd name="T10" fmla="*/ 85 w 3594"/>
              <a:gd name="T11" fmla="*/ 35 h 46"/>
              <a:gd name="T12" fmla="*/ 69 w 3594"/>
              <a:gd name="T13" fmla="*/ 27 h 46"/>
              <a:gd name="T14" fmla="*/ 0 w 3594"/>
              <a:gd name="T15" fmla="*/ 16 h 46"/>
              <a:gd name="T16" fmla="*/ 84 w 3594"/>
              <a:gd name="T17" fmla="*/ 4 h 46"/>
              <a:gd name="T18" fmla="*/ 669 w 3594"/>
              <a:gd name="T19" fmla="*/ 7 h 46"/>
              <a:gd name="T20" fmla="*/ 747 w 3594"/>
              <a:gd name="T21" fmla="*/ 8 h 46"/>
              <a:gd name="T22" fmla="*/ 70 w 3594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0985" name="Group 25"/>
          <p:cNvGrpSpPr>
            <a:grpSpLocks/>
          </p:cNvGrpSpPr>
          <p:nvPr/>
        </p:nvGrpSpPr>
        <p:grpSpPr bwMode="auto">
          <a:xfrm>
            <a:off x="3963988" y="417513"/>
            <a:ext cx="5180012" cy="6440487"/>
            <a:chOff x="2064" y="192"/>
            <a:chExt cx="3599" cy="4057"/>
          </a:xfrm>
        </p:grpSpPr>
        <p:sp>
          <p:nvSpPr>
            <p:cNvPr id="40986" name="Freeform 26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0987" name="Group 27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40988" name="Oval 28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989" name="Freeform 29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0990" name="Group 30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40991" name="Oval 3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992" name="Freeform 32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0993" name="Group 33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40994" name="Oval 34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995" name="Freeform 35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0996" name="Group 36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40997" name="Oval 37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998" name="Freeform 38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0999" name="Group 39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41000" name="Oval 4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01" name="Freeform 4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1002" name="Group 42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41003" name="Oval 4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04" name="Freeform 4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1005" name="Freeform 45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06" name="Freeform 46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07" name="Freeform 47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1008" name="Group 48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41009" name="Oval 4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10" name="Freeform 5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1011" name="Rectangle 51"/>
          <p:cNvSpPr>
            <a:spLocks noChangeArrowheads="1"/>
          </p:cNvSpPr>
          <p:nvPr/>
        </p:nvSpPr>
        <p:spPr bwMode="auto">
          <a:xfrm>
            <a:off x="609600" y="1524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</a:p>
        </p:txBody>
      </p:sp>
      <p:sp>
        <p:nvSpPr>
          <p:cNvPr id="41013" name="Text Box 53"/>
          <p:cNvSpPr txBox="1">
            <a:spLocks noChangeArrowheads="1"/>
          </p:cNvSpPr>
          <p:nvPr/>
        </p:nvSpPr>
        <p:spPr bwMode="auto">
          <a:xfrm>
            <a:off x="457200" y="762000"/>
            <a:ext cx="3505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ru-RU" b="1">
                <a:solidFill>
                  <a:srgbClr val="0066CC"/>
                </a:solidFill>
              </a:rPr>
              <a:t>ВСТАНОВИ ВІДПОВІДНІСТЬ</a:t>
            </a:r>
          </a:p>
        </p:txBody>
      </p:sp>
      <p:sp>
        <p:nvSpPr>
          <p:cNvPr id="41017" name="Rectangle 57"/>
          <p:cNvSpPr>
            <a:spLocks noChangeArrowheads="1"/>
          </p:cNvSpPr>
          <p:nvPr/>
        </p:nvSpPr>
        <p:spPr bwMode="auto">
          <a:xfrm>
            <a:off x="609600" y="5181600"/>
            <a:ext cx="3200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ru-RU" sz="2000" b="1">
                <a:solidFill>
                  <a:srgbClr val="002060"/>
                </a:solidFill>
              </a:rPr>
              <a:t>А. Гострокутний — …</a:t>
            </a:r>
          </a:p>
          <a:p>
            <a:r>
              <a:rPr lang="uk-UA" altLang="ru-RU" sz="2000" b="1">
                <a:solidFill>
                  <a:srgbClr val="002060"/>
                </a:solidFill>
              </a:rPr>
              <a:t>В. Прямокутний — …</a:t>
            </a:r>
          </a:p>
          <a:p>
            <a:r>
              <a:rPr lang="uk-UA" altLang="ru-RU" sz="2000" b="1">
                <a:solidFill>
                  <a:srgbClr val="002060"/>
                </a:solidFill>
              </a:rPr>
              <a:t>С. Тупокутний — …</a:t>
            </a:r>
            <a:endParaRPr lang="ru-RU" altLang="ru-RU" sz="2000" b="1">
              <a:solidFill>
                <a:srgbClr val="002060"/>
              </a:solidFill>
            </a:endParaRPr>
          </a:p>
        </p:txBody>
      </p:sp>
      <p:grpSp>
        <p:nvGrpSpPr>
          <p:cNvPr id="12" name="Равнобедренный треугольник 11"/>
          <p:cNvGrpSpPr>
            <a:grpSpLocks/>
          </p:cNvGrpSpPr>
          <p:nvPr/>
        </p:nvGrpSpPr>
        <p:grpSpPr bwMode="auto">
          <a:xfrm>
            <a:off x="381000" y="1219200"/>
            <a:ext cx="1905000" cy="1905000"/>
            <a:chOff x="530" y="868"/>
            <a:chExt cx="1824" cy="1367"/>
          </a:xfrm>
        </p:grpSpPr>
        <p:pic>
          <p:nvPicPr>
            <p:cNvPr id="41027" name="Picture 6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" y="868"/>
              <a:ext cx="1824" cy="1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028" name="Text Box 68"/>
            <p:cNvSpPr txBox="1">
              <a:spLocks noChangeArrowheads="1"/>
            </p:cNvSpPr>
            <p:nvPr/>
          </p:nvSpPr>
          <p:spPr bwMode="auto">
            <a:xfrm rot="12987877">
              <a:off x="842" y="1540"/>
              <a:ext cx="1091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uk-UA" altLang="ru-RU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Равнобедренный треугольник 3"/>
          <p:cNvSpPr/>
          <p:nvPr/>
        </p:nvSpPr>
        <p:spPr>
          <a:xfrm>
            <a:off x="900848" y="3312691"/>
            <a:ext cx="2428892" cy="1428760"/>
          </a:xfrm>
          <a:prstGeom prst="triangle">
            <a:avLst>
              <a:gd name="adj" fmla="val 71043"/>
            </a:avLst>
          </a:prstGeom>
          <a:solidFill>
            <a:srgbClr val="004C22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2351716" y="1495907"/>
            <a:ext cx="1784955" cy="1549624"/>
          </a:xfrm>
          <a:prstGeom prst="triangle">
            <a:avLst>
              <a:gd name="adj" fmla="val 100000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uk-UA" altLang="ru-RU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76"/>
          <p:cNvSpPr txBox="1">
            <a:spLocks noChangeArrowheads="1"/>
          </p:cNvSpPr>
          <p:nvPr/>
        </p:nvSpPr>
        <p:spPr bwMode="auto">
          <a:xfrm>
            <a:off x="2133600" y="3962400"/>
            <a:ext cx="53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altLang="ru-RU" sz="3200" b="1">
                <a:latin typeface="Times New Roman" panose="02020603050405020304" pitchFamily="18" charset="0"/>
                <a:cs typeface="Arial" panose="020B0604020202020204" pitchFamily="34" charset="0"/>
              </a:rPr>
              <a:t>3</a:t>
            </a:r>
            <a:endParaRPr lang="ru-RU" altLang="ru-RU" sz="3200" b="1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41040" name="Group 80"/>
          <p:cNvGrpSpPr>
            <a:grpSpLocks/>
          </p:cNvGrpSpPr>
          <p:nvPr/>
        </p:nvGrpSpPr>
        <p:grpSpPr bwMode="auto">
          <a:xfrm>
            <a:off x="3352800" y="2362200"/>
            <a:ext cx="787400" cy="671513"/>
            <a:chOff x="2112" y="1488"/>
            <a:chExt cx="496" cy="423"/>
          </a:xfrm>
        </p:grpSpPr>
        <p:sp>
          <p:nvSpPr>
            <p:cNvPr id="2" name="Text Box 75"/>
            <p:cNvSpPr txBox="1">
              <a:spLocks noChangeArrowheads="1"/>
            </p:cNvSpPr>
            <p:nvPr/>
          </p:nvSpPr>
          <p:spPr bwMode="auto">
            <a:xfrm>
              <a:off x="2112" y="1488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uk-UA" altLang="ru-RU" sz="3200" b="1">
                  <a:latin typeface="Times New Roman" panose="02020603050405020304" pitchFamily="18" charset="0"/>
                  <a:cs typeface="Arial" panose="020B0604020202020204" pitchFamily="34" charset="0"/>
                </a:rPr>
                <a:t>2</a:t>
              </a:r>
              <a:endParaRPr lang="ru-RU" altLang="ru-RU" sz="3200" b="1"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1038" name="Line 78"/>
            <p:cNvSpPr>
              <a:spLocks noChangeShapeType="1"/>
            </p:cNvSpPr>
            <p:nvPr/>
          </p:nvSpPr>
          <p:spPr bwMode="auto">
            <a:xfrm flipH="1">
              <a:off x="2494" y="1797"/>
              <a:ext cx="11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39" name="Line 79"/>
            <p:cNvSpPr>
              <a:spLocks noChangeShapeType="1"/>
            </p:cNvSpPr>
            <p:nvPr/>
          </p:nvSpPr>
          <p:spPr bwMode="auto">
            <a:xfrm>
              <a:off x="2494" y="1797"/>
              <a:ext cx="0" cy="1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047" name="Group 87"/>
          <p:cNvGrpSpPr>
            <a:grpSpLocks/>
          </p:cNvGrpSpPr>
          <p:nvPr/>
        </p:nvGrpSpPr>
        <p:grpSpPr bwMode="auto">
          <a:xfrm>
            <a:off x="900113" y="2097088"/>
            <a:ext cx="533400" cy="971550"/>
            <a:chOff x="567" y="1321"/>
            <a:chExt cx="336" cy="612"/>
          </a:xfrm>
        </p:grpSpPr>
        <p:sp>
          <p:nvSpPr>
            <p:cNvPr id="5" name="TextBox 5"/>
            <p:cNvSpPr txBox="1">
              <a:spLocks noChangeArrowheads="1"/>
            </p:cNvSpPr>
            <p:nvPr/>
          </p:nvSpPr>
          <p:spPr bwMode="auto">
            <a:xfrm>
              <a:off x="567" y="1321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uk-UA" altLang="ru-RU" sz="3200" b="1">
                  <a:latin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endParaRPr lang="ru-RU" altLang="ru-RU" sz="3200" b="1"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1043" name="Arc 83"/>
            <p:cNvSpPr>
              <a:spLocks/>
            </p:cNvSpPr>
            <p:nvPr/>
          </p:nvSpPr>
          <p:spPr bwMode="auto">
            <a:xfrm>
              <a:off x="577" y="1752"/>
              <a:ext cx="216" cy="181"/>
            </a:xfrm>
            <a:custGeom>
              <a:avLst/>
              <a:gdLst>
                <a:gd name="G0" fmla="+- 1275 0 0"/>
                <a:gd name="G1" fmla="+- 21600 0 0"/>
                <a:gd name="G2" fmla="+- 21600 0 0"/>
                <a:gd name="T0" fmla="*/ 0 w 22875"/>
                <a:gd name="T1" fmla="*/ 38 h 21600"/>
                <a:gd name="T2" fmla="*/ 22875 w 22875"/>
                <a:gd name="T3" fmla="*/ 21600 h 21600"/>
                <a:gd name="T4" fmla="*/ 1275 w 2287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75" h="21600" fill="none" extrusionOk="0">
                  <a:moveTo>
                    <a:pt x="-1" y="37"/>
                  </a:moveTo>
                  <a:cubicBezTo>
                    <a:pt x="424" y="12"/>
                    <a:pt x="849" y="0"/>
                    <a:pt x="1275" y="0"/>
                  </a:cubicBezTo>
                  <a:cubicBezTo>
                    <a:pt x="13204" y="0"/>
                    <a:pt x="22875" y="9670"/>
                    <a:pt x="22875" y="21600"/>
                  </a:cubicBezTo>
                </a:path>
                <a:path w="22875" h="21600" stroke="0" extrusionOk="0">
                  <a:moveTo>
                    <a:pt x="-1" y="37"/>
                  </a:moveTo>
                  <a:cubicBezTo>
                    <a:pt x="424" y="12"/>
                    <a:pt x="849" y="0"/>
                    <a:pt x="1275" y="0"/>
                  </a:cubicBezTo>
                  <a:cubicBezTo>
                    <a:pt x="13204" y="0"/>
                    <a:pt x="22875" y="9670"/>
                    <a:pt x="22875" y="21600"/>
                  </a:cubicBezTo>
                  <a:lnTo>
                    <a:pt x="127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1046" name="Object 86"/>
            <p:cNvGraphicFramePr>
              <a:graphicFrameLocks noChangeAspect="1"/>
            </p:cNvGraphicFramePr>
            <p:nvPr/>
          </p:nvGraphicFramePr>
          <p:xfrm>
            <a:off x="680" y="1661"/>
            <a:ext cx="192" cy="1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49" name="Формула" r:id="rId5" imgW="304560" imgH="203040" progId="Equation.3">
                    <p:embed/>
                  </p:oleObj>
                </mc:Choice>
                <mc:Fallback>
                  <p:oleObj name="Формула" r:id="rId5" imgW="304560" imgH="203040" progId="Equation.3">
                    <p:embed/>
                    <p:pic>
                      <p:nvPicPr>
                        <p:cNvPr id="0" name="Object 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0" y="1661"/>
                          <a:ext cx="192" cy="1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13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4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71" name="Text Box 55"/>
          <p:cNvSpPr txBox="1">
            <a:spLocks noChangeArrowheads="1"/>
          </p:cNvSpPr>
          <p:nvPr/>
        </p:nvSpPr>
        <p:spPr bwMode="auto">
          <a:xfrm>
            <a:off x="4343400" y="1981200"/>
            <a:ext cx="43434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ru-RU" b="1"/>
              <a:t>Відповідь.  </a:t>
            </a:r>
          </a:p>
          <a:p>
            <a:r>
              <a:rPr lang="uk-UA" altLang="ru-RU"/>
              <a:t>1-А</a:t>
            </a:r>
            <a:r>
              <a:rPr lang="uk-UA" altLang="ru-RU" b="1"/>
              <a:t> </a:t>
            </a:r>
            <a:r>
              <a:rPr lang="uk-UA" altLang="ru-RU"/>
              <a:t>(відрізок із вершини трикутника до протилежної сторони, проведений під прямим кутом);</a:t>
            </a:r>
            <a:endParaRPr lang="uk-UA" altLang="ru-RU" b="1"/>
          </a:p>
          <a:p>
            <a:endParaRPr lang="uk-UA" altLang="ru-RU"/>
          </a:p>
          <a:p>
            <a:r>
              <a:rPr lang="uk-UA" altLang="ru-RU"/>
              <a:t>2-С (відрізок, проведений із вершини трикутника до протилежної сторони, ділить кут навпіл);</a:t>
            </a:r>
          </a:p>
          <a:p>
            <a:endParaRPr lang="uk-UA" altLang="ru-RU"/>
          </a:p>
          <a:p>
            <a:r>
              <a:rPr lang="uk-UA" altLang="ru-RU"/>
              <a:t>3-В (відрізок, проведений із вершини трикутника, ділить протилежну сторону на два рівні відрізки). </a:t>
            </a:r>
          </a:p>
        </p:txBody>
      </p:sp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34819" name="Freeform 3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20" name="Freeform 4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21" name="Freeform 5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22" name="Freeform 6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23" name="Freeform 7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24" name="Freeform 8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4825" name="Group 9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34826" name="Arc 10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27" name="Arc 11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4828" name="Freeform 12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29" name="Freeform 13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4830" name="Group 14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34831" name="Arc 1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32" name="Arc 1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4833" name="Group 17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34834" name="Arc 1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35" name="Arc 1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4836" name="Group 20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34837" name="Arc 2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38" name="Arc 2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4839" name="Freeform 23"/>
          <p:cNvSpPr>
            <a:spLocks/>
          </p:cNvSpPr>
          <p:nvPr/>
        </p:nvSpPr>
        <p:spPr bwMode="auto">
          <a:xfrm flipH="1">
            <a:off x="4267200" y="387350"/>
            <a:ext cx="4953000" cy="76200"/>
          </a:xfrm>
          <a:custGeom>
            <a:avLst/>
            <a:gdLst>
              <a:gd name="T0" fmla="*/ 70 w 3594"/>
              <a:gd name="T1" fmla="*/ 4 h 46"/>
              <a:gd name="T2" fmla="*/ 3575 w 3594"/>
              <a:gd name="T3" fmla="*/ 0 h 46"/>
              <a:gd name="T4" fmla="*/ 3594 w 3594"/>
              <a:gd name="T5" fmla="*/ 30 h 46"/>
              <a:gd name="T6" fmla="*/ 3580 w 3594"/>
              <a:gd name="T7" fmla="*/ 46 h 46"/>
              <a:gd name="T8" fmla="*/ 3552 w 3594"/>
              <a:gd name="T9" fmla="*/ 46 h 46"/>
              <a:gd name="T10" fmla="*/ 85 w 3594"/>
              <a:gd name="T11" fmla="*/ 35 h 46"/>
              <a:gd name="T12" fmla="*/ 69 w 3594"/>
              <a:gd name="T13" fmla="*/ 27 h 46"/>
              <a:gd name="T14" fmla="*/ 0 w 3594"/>
              <a:gd name="T15" fmla="*/ 16 h 46"/>
              <a:gd name="T16" fmla="*/ 84 w 3594"/>
              <a:gd name="T17" fmla="*/ 4 h 46"/>
              <a:gd name="T18" fmla="*/ 669 w 3594"/>
              <a:gd name="T19" fmla="*/ 7 h 46"/>
              <a:gd name="T20" fmla="*/ 747 w 3594"/>
              <a:gd name="T21" fmla="*/ 8 h 46"/>
              <a:gd name="T22" fmla="*/ 70 w 3594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4840" name="Group 24"/>
          <p:cNvGrpSpPr>
            <a:grpSpLocks/>
          </p:cNvGrpSpPr>
          <p:nvPr/>
        </p:nvGrpSpPr>
        <p:grpSpPr bwMode="auto">
          <a:xfrm>
            <a:off x="3708400" y="417513"/>
            <a:ext cx="5180013" cy="6440487"/>
            <a:chOff x="2064" y="192"/>
            <a:chExt cx="3599" cy="4057"/>
          </a:xfrm>
        </p:grpSpPr>
        <p:sp>
          <p:nvSpPr>
            <p:cNvPr id="34841" name="Freeform 25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4842" name="Group 26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34843" name="Oval 27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44" name="Freeform 28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4845" name="Group 29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34846" name="Oval 3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47" name="Freeform 3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4848" name="Group 32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34849" name="Oval 3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50" name="Freeform 3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4851" name="Group 35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34852" name="Oval 3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53" name="Freeform 3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4854" name="Group 38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34855" name="Oval 3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56" name="Freeform 4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4857" name="Group 41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34858" name="Oval 4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59" name="Freeform 4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4860" name="Freeform 44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61" name="Freeform 45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62" name="Freeform 46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4863" name="Group 47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34864" name="Oval 48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65" name="Freeform 49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4866" name="Rectangle 50"/>
          <p:cNvSpPr>
            <a:spLocks noChangeArrowheads="1"/>
          </p:cNvSpPr>
          <p:nvPr/>
        </p:nvSpPr>
        <p:spPr bwMode="auto">
          <a:xfrm>
            <a:off x="609600" y="1524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4</a:t>
            </a:r>
          </a:p>
        </p:txBody>
      </p:sp>
      <p:sp>
        <p:nvSpPr>
          <p:cNvPr id="34868" name="Text Box 52"/>
          <p:cNvSpPr txBox="1">
            <a:spLocks noChangeArrowheads="1"/>
          </p:cNvSpPr>
          <p:nvPr/>
        </p:nvSpPr>
        <p:spPr bwMode="auto">
          <a:xfrm>
            <a:off x="762000" y="5410200"/>
            <a:ext cx="24384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11275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335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35585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8130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702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274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846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altLang="ru-RU"/>
              <a:t>А. висота</a:t>
            </a:r>
          </a:p>
          <a:p>
            <a:r>
              <a:rPr lang="uk-UA" altLang="ru-RU"/>
              <a:t>В. медіана</a:t>
            </a:r>
          </a:p>
          <a:p>
            <a:r>
              <a:rPr lang="uk-UA" altLang="ru-RU"/>
              <a:t>С. бісектриса </a:t>
            </a:r>
            <a:endParaRPr lang="ru-RU" altLang="ru-RU"/>
          </a:p>
        </p:txBody>
      </p:sp>
      <p:pic>
        <p:nvPicPr>
          <p:cNvPr id="34869" name="Рисунок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09800"/>
            <a:ext cx="34290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70" name="Rectangle 54"/>
          <p:cNvSpPr>
            <a:spLocks noChangeArrowheads="1"/>
          </p:cNvSpPr>
          <p:nvPr/>
        </p:nvSpPr>
        <p:spPr bwMode="auto">
          <a:xfrm>
            <a:off x="381000" y="641350"/>
            <a:ext cx="35877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uk-UA" altLang="ru-RU" sz="2000"/>
              <a:t>Приведіть у відповідність назву лінії трикутника з малюнком, на якому ця лінія зображена.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258888" y="0"/>
            <a:ext cx="7127875" cy="1311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uk-UA" altLang="ru-RU" sz="3200" b="1" i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Хвилинка відпочинку</a:t>
            </a:r>
          </a:p>
          <a:p>
            <a:pPr>
              <a:spcBef>
                <a:spcPct val="50000"/>
              </a:spcBef>
            </a:pPr>
            <a:r>
              <a:rPr kumimoji="1" lang="uk-UA" altLang="ru-RU" sz="3200" b="1" i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Arial" panose="020B0604020202020204" pitchFamily="34" charset="0"/>
              </a:rPr>
              <a:t>Назвіть елементи трикутника?</a:t>
            </a:r>
            <a:endParaRPr kumimoji="1" lang="ru-RU" altLang="ru-RU" sz="3200" b="1" i="1">
              <a:solidFill>
                <a:srgbClr val="33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1692275" y="5949950"/>
            <a:ext cx="65516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 flipV="1">
            <a:off x="1692275" y="1773238"/>
            <a:ext cx="2016125" cy="41767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3708400" y="1773238"/>
            <a:ext cx="4535488" cy="41767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3708400" y="1773238"/>
            <a:ext cx="863600" cy="41767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 rot="10800000">
            <a:off x="2843213" y="3357563"/>
            <a:ext cx="1223962" cy="358775"/>
          </a:xfrm>
          <a:custGeom>
            <a:avLst/>
            <a:gdLst>
              <a:gd name="T0" fmla="*/ 1965015882 w 21600"/>
              <a:gd name="T1" fmla="*/ 0 h 21600"/>
              <a:gd name="T2" fmla="*/ 3275118 w 21600"/>
              <a:gd name="T3" fmla="*/ 46595139 h 21600"/>
              <a:gd name="T4" fmla="*/ 1965015882 w 21600"/>
              <a:gd name="T5" fmla="*/ 0 h 21600"/>
              <a:gd name="T6" fmla="*/ 2147483647 w 21600"/>
              <a:gd name="T7" fmla="*/ 46595139 h 21600"/>
              <a:gd name="T8" fmla="*/ 0 60000 65536"/>
              <a:gd name="T9" fmla="*/ 0 60000 65536"/>
              <a:gd name="T10" fmla="*/ 0 60000 65536"/>
              <a:gd name="T11" fmla="*/ 0 60000 65536"/>
              <a:gd name="T12" fmla="*/ 275 w 21600"/>
              <a:gd name="T13" fmla="*/ 0 h 21600"/>
              <a:gd name="T14" fmla="*/ 21325 w 21600"/>
              <a:gd name="T15" fmla="*/ 1322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" y="10168"/>
                </a:moveTo>
                <a:cubicBezTo>
                  <a:pt x="352" y="4459"/>
                  <a:pt x="5080" y="-1"/>
                  <a:pt x="10800" y="0"/>
                </a:cubicBezTo>
                <a:cubicBezTo>
                  <a:pt x="16519" y="0"/>
                  <a:pt x="21247" y="4459"/>
                  <a:pt x="21581" y="10168"/>
                </a:cubicBezTo>
                <a:cubicBezTo>
                  <a:pt x="21247" y="4459"/>
                  <a:pt x="16519" y="-1"/>
                  <a:pt x="10799" y="0"/>
                </a:cubicBezTo>
                <a:cubicBezTo>
                  <a:pt x="5080" y="0"/>
                  <a:pt x="352" y="4459"/>
                  <a:pt x="18" y="10168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ru-RU">
              <a:cs typeface="Arial" panose="020B0604020202020204" pitchFamily="34" charset="0"/>
            </a:endParaRPr>
          </a:p>
        </p:txBody>
      </p:sp>
      <p:sp>
        <p:nvSpPr>
          <p:cNvPr id="28682" name="AutoShape 10"/>
          <p:cNvSpPr>
            <a:spLocks noChangeArrowheads="1"/>
          </p:cNvSpPr>
          <p:nvPr/>
        </p:nvSpPr>
        <p:spPr bwMode="auto">
          <a:xfrm rot="10333252">
            <a:off x="4062413" y="3357563"/>
            <a:ext cx="1512887" cy="287337"/>
          </a:xfrm>
          <a:custGeom>
            <a:avLst/>
            <a:gdLst>
              <a:gd name="T0" fmla="*/ 2147483647 w 21600"/>
              <a:gd name="T1" fmla="*/ 0 h 21600"/>
              <a:gd name="T2" fmla="*/ 89338642 w 21600"/>
              <a:gd name="T3" fmla="*/ 19868023 h 21600"/>
              <a:gd name="T4" fmla="*/ 2147483647 w 21600"/>
              <a:gd name="T5" fmla="*/ 0 h 21600"/>
              <a:gd name="T6" fmla="*/ 2147483647 w 21600"/>
              <a:gd name="T7" fmla="*/ 19868023 h 21600"/>
              <a:gd name="T8" fmla="*/ 0 60000 65536"/>
              <a:gd name="T9" fmla="*/ 0 60000 65536"/>
              <a:gd name="T10" fmla="*/ 0 60000 65536"/>
              <a:gd name="T11" fmla="*/ 0 60000 65536"/>
              <a:gd name="T12" fmla="*/ 13 w 21600"/>
              <a:gd name="T13" fmla="*/ 0 h 21600"/>
              <a:gd name="T14" fmla="*/ 21587 w 21600"/>
              <a:gd name="T15" fmla="*/ 1133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0" y="8440"/>
                </a:moveTo>
                <a:cubicBezTo>
                  <a:pt x="1365" y="3507"/>
                  <a:pt x="5744" y="-1"/>
                  <a:pt x="10800" y="0"/>
                </a:cubicBezTo>
                <a:cubicBezTo>
                  <a:pt x="15855" y="0"/>
                  <a:pt x="20234" y="3507"/>
                  <a:pt x="21339" y="8440"/>
                </a:cubicBezTo>
                <a:cubicBezTo>
                  <a:pt x="20234" y="3507"/>
                  <a:pt x="15855" y="-1"/>
                  <a:pt x="10799" y="0"/>
                </a:cubicBezTo>
                <a:cubicBezTo>
                  <a:pt x="5744" y="0"/>
                  <a:pt x="1365" y="3507"/>
                  <a:pt x="260" y="8440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ru-RU">
              <a:cs typeface="Arial" panose="020B0604020202020204" pitchFamily="34" charset="0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1476375" y="5851525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А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3708400" y="1387475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В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8172450" y="5805488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4551363" y="5897563"/>
            <a:ext cx="369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Р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 flipV="1">
            <a:off x="1692275" y="2781300"/>
            <a:ext cx="3095625" cy="31686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>
            <a:off x="4572000" y="2997200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 flipV="1">
            <a:off x="4787900" y="2997200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4716463" y="2395538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 flipH="1" flipV="1">
            <a:off x="2771775" y="3716338"/>
            <a:ext cx="5472113" cy="22336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3059113" y="2852738"/>
            <a:ext cx="288925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>
            <a:off x="2268538" y="4508500"/>
            <a:ext cx="2889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4" name="Text Box 22"/>
          <p:cNvSpPr txBox="1">
            <a:spLocks noChangeArrowheads="1"/>
          </p:cNvSpPr>
          <p:nvPr/>
        </p:nvSpPr>
        <p:spPr bwMode="auto">
          <a:xfrm>
            <a:off x="2384425" y="3376613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Т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3708400" y="1773238"/>
            <a:ext cx="0" cy="41767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>
            <a:off x="3708400" y="566102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7" name="Line 25"/>
          <p:cNvSpPr>
            <a:spLocks noChangeShapeType="1"/>
          </p:cNvSpPr>
          <p:nvPr/>
        </p:nvSpPr>
        <p:spPr bwMode="auto">
          <a:xfrm>
            <a:off x="3995738" y="566102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3348038" y="5876925"/>
            <a:ext cx="40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en-US" altLang="ru-RU" sz="2400" b="1"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 flipV="1">
            <a:off x="1692275" y="3716338"/>
            <a:ext cx="4103688" cy="22336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700" name="Text Box 28"/>
          <p:cNvSpPr txBox="1">
            <a:spLocks noChangeArrowheads="1"/>
          </p:cNvSpPr>
          <p:nvPr/>
        </p:nvSpPr>
        <p:spPr bwMode="auto">
          <a:xfrm>
            <a:off x="5795963" y="3376613"/>
            <a:ext cx="40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К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701" name="Line 29"/>
          <p:cNvSpPr>
            <a:spLocks noChangeShapeType="1"/>
          </p:cNvSpPr>
          <p:nvPr/>
        </p:nvSpPr>
        <p:spPr bwMode="auto">
          <a:xfrm flipH="1">
            <a:off x="5076825" y="3068638"/>
            <a:ext cx="21590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702" name="Line 30"/>
          <p:cNvSpPr>
            <a:spLocks noChangeShapeType="1"/>
          </p:cNvSpPr>
          <p:nvPr/>
        </p:nvSpPr>
        <p:spPr bwMode="auto">
          <a:xfrm flipH="1">
            <a:off x="6443663" y="4365625"/>
            <a:ext cx="2159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703" name="Text Box 31"/>
          <p:cNvSpPr txBox="1">
            <a:spLocks noChangeArrowheads="1"/>
          </p:cNvSpPr>
          <p:nvPr/>
        </p:nvSpPr>
        <p:spPr bwMode="auto">
          <a:xfrm>
            <a:off x="2319338" y="3521075"/>
            <a:ext cx="420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uk-UA" altLang="ru-RU" sz="2400" b="1">
                <a:solidFill>
                  <a:srgbClr val="0033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Н</a:t>
            </a:r>
            <a:endParaRPr kumimoji="1" lang="ru-RU" altLang="ru-RU" sz="2400" b="1">
              <a:solidFill>
                <a:srgbClr val="0033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704" name="AutoShape 32"/>
          <p:cNvSpPr>
            <a:spLocks noChangeArrowheads="1"/>
          </p:cNvSpPr>
          <p:nvPr/>
        </p:nvSpPr>
        <p:spPr bwMode="auto">
          <a:xfrm rot="-4061974">
            <a:off x="5572125" y="5275263"/>
            <a:ext cx="866775" cy="460375"/>
          </a:xfrm>
          <a:custGeom>
            <a:avLst/>
            <a:gdLst>
              <a:gd name="T0" fmla="*/ 697881713 w 21600"/>
              <a:gd name="T1" fmla="*/ 0 h 21600"/>
              <a:gd name="T2" fmla="*/ 0 w 21600"/>
              <a:gd name="T3" fmla="*/ 104770954 h 21600"/>
              <a:gd name="T4" fmla="*/ 697881713 w 21600"/>
              <a:gd name="T5" fmla="*/ 0 h 21600"/>
              <a:gd name="T6" fmla="*/ 1395762141 w 21600"/>
              <a:gd name="T7" fmla="*/ 10477095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10821"/>
                </a:moveTo>
                <a:cubicBezTo>
                  <a:pt x="0" y="10814"/>
                  <a:pt x="0" y="10807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07"/>
                  <a:pt x="21599" y="10814"/>
                  <a:pt x="21599" y="10821"/>
                </a:cubicBezTo>
                <a:cubicBezTo>
                  <a:pt x="21599" y="10814"/>
                  <a:pt x="21600" y="10807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07"/>
                  <a:pt x="0" y="10814"/>
                  <a:pt x="0" y="10821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ru-RU">
              <a:cs typeface="Arial" panose="020B0604020202020204" pitchFamily="34" charset="0"/>
            </a:endParaRPr>
          </a:p>
        </p:txBody>
      </p:sp>
      <p:sp>
        <p:nvSpPr>
          <p:cNvPr id="28705" name="AutoShape 33"/>
          <p:cNvSpPr>
            <a:spLocks noChangeArrowheads="1"/>
          </p:cNvSpPr>
          <p:nvPr/>
        </p:nvSpPr>
        <p:spPr bwMode="auto">
          <a:xfrm rot="-4061974">
            <a:off x="5903119" y="4456906"/>
            <a:ext cx="795338" cy="460375"/>
          </a:xfrm>
          <a:custGeom>
            <a:avLst/>
            <a:gdLst>
              <a:gd name="T0" fmla="*/ 539159877 w 21600"/>
              <a:gd name="T1" fmla="*/ 0 h 21600"/>
              <a:gd name="T2" fmla="*/ 0 w 21600"/>
              <a:gd name="T3" fmla="*/ 104770954 h 21600"/>
              <a:gd name="T4" fmla="*/ 539159877 w 21600"/>
              <a:gd name="T5" fmla="*/ 0 h 21600"/>
              <a:gd name="T6" fmla="*/ 1078319754 w 21600"/>
              <a:gd name="T7" fmla="*/ 10477095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10821"/>
                </a:moveTo>
                <a:cubicBezTo>
                  <a:pt x="0" y="10814"/>
                  <a:pt x="0" y="10807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07"/>
                  <a:pt x="21599" y="10814"/>
                  <a:pt x="21599" y="10821"/>
                </a:cubicBezTo>
                <a:cubicBezTo>
                  <a:pt x="21599" y="10814"/>
                  <a:pt x="21600" y="10807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07"/>
                  <a:pt x="0" y="10814"/>
                  <a:pt x="0" y="10821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ru-RU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9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2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8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9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2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5" dur="5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8" dur="5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nimBg="1"/>
      <p:bldP spid="28678" grpId="0" animBg="1"/>
      <p:bldP spid="28679" grpId="0" animBg="1"/>
      <p:bldP spid="28680" grpId="0" animBg="1"/>
      <p:bldP spid="28680" grpId="1" animBg="1"/>
      <p:bldP spid="28681" grpId="0" animBg="1"/>
      <p:bldP spid="28681" grpId="1" animBg="1"/>
      <p:bldP spid="28682" grpId="0" animBg="1"/>
      <p:bldP spid="28682" grpId="1" animBg="1"/>
      <p:bldP spid="28683" grpId="0"/>
      <p:bldP spid="28684" grpId="0"/>
      <p:bldP spid="28685" grpId="0"/>
      <p:bldP spid="28686" grpId="0"/>
      <p:bldP spid="28686" grpId="1"/>
      <p:bldP spid="28687" grpId="0" animBg="1"/>
      <p:bldP spid="28687" grpId="1" animBg="1"/>
      <p:bldP spid="28688" grpId="0" animBg="1"/>
      <p:bldP spid="28688" grpId="1" animBg="1"/>
      <p:bldP spid="28689" grpId="0" animBg="1"/>
      <p:bldP spid="28689" grpId="1" animBg="1"/>
      <p:bldP spid="28690" grpId="0"/>
      <p:bldP spid="28690" grpId="1"/>
      <p:bldP spid="28691" grpId="0" animBg="1"/>
      <p:bldP spid="28691" grpId="1" animBg="1"/>
      <p:bldP spid="28691" grpId="2" animBg="1"/>
      <p:bldP spid="28692" grpId="0" animBg="1"/>
      <p:bldP spid="28692" grpId="1" animBg="1"/>
      <p:bldP spid="28693" grpId="0" animBg="1"/>
      <p:bldP spid="28693" grpId="1" animBg="1"/>
      <p:bldP spid="28694" grpId="0"/>
      <p:bldP spid="28694" grpId="1"/>
      <p:bldP spid="28695" grpId="0" animBg="1"/>
      <p:bldP spid="28695" grpId="1" animBg="1"/>
      <p:bldP spid="28696" grpId="0" animBg="1"/>
      <p:bldP spid="28696" grpId="1" animBg="1"/>
      <p:bldP spid="28697" grpId="0" animBg="1"/>
      <p:bldP spid="28697" grpId="1" animBg="1"/>
      <p:bldP spid="28698" grpId="0"/>
      <p:bldP spid="28698" grpId="1"/>
      <p:bldP spid="28699" grpId="0" animBg="1"/>
      <p:bldP spid="28699" grpId="1" animBg="1"/>
      <p:bldP spid="28700" grpId="0"/>
      <p:bldP spid="28700" grpId="1"/>
      <p:bldP spid="28701" grpId="0" animBg="1"/>
      <p:bldP spid="28701" grpId="1" animBg="1"/>
      <p:bldP spid="28702" grpId="0" animBg="1"/>
      <p:bldP spid="28702" grpId="1" animBg="1"/>
      <p:bldP spid="28703" grpId="0"/>
      <p:bldP spid="28704" grpId="0" animBg="1"/>
      <p:bldP spid="2870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36867" name="Freeform 3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68" name="Freeform 4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69" name="Freeform 5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70" name="Freeform 6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71" name="Freeform 7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72" name="Freeform 8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6873" name="Group 9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36874" name="Arc 10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75" name="Arc 11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6876" name="Freeform 12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877" name="Freeform 13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6878" name="Group 14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36879" name="Arc 1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80" name="Arc 1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6881" name="Group 17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36882" name="Arc 1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83" name="Arc 1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6884" name="Group 20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36885" name="Arc 2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86" name="Arc 2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6887" name="Freeform 23"/>
          <p:cNvSpPr>
            <a:spLocks/>
          </p:cNvSpPr>
          <p:nvPr/>
        </p:nvSpPr>
        <p:spPr bwMode="auto">
          <a:xfrm flipH="1">
            <a:off x="4267200" y="387350"/>
            <a:ext cx="4953000" cy="76200"/>
          </a:xfrm>
          <a:custGeom>
            <a:avLst/>
            <a:gdLst>
              <a:gd name="T0" fmla="*/ 70 w 3594"/>
              <a:gd name="T1" fmla="*/ 4 h 46"/>
              <a:gd name="T2" fmla="*/ 3575 w 3594"/>
              <a:gd name="T3" fmla="*/ 0 h 46"/>
              <a:gd name="T4" fmla="*/ 3594 w 3594"/>
              <a:gd name="T5" fmla="*/ 30 h 46"/>
              <a:gd name="T6" fmla="*/ 3580 w 3594"/>
              <a:gd name="T7" fmla="*/ 46 h 46"/>
              <a:gd name="T8" fmla="*/ 3552 w 3594"/>
              <a:gd name="T9" fmla="*/ 46 h 46"/>
              <a:gd name="T10" fmla="*/ 85 w 3594"/>
              <a:gd name="T11" fmla="*/ 35 h 46"/>
              <a:gd name="T12" fmla="*/ 69 w 3594"/>
              <a:gd name="T13" fmla="*/ 27 h 46"/>
              <a:gd name="T14" fmla="*/ 0 w 3594"/>
              <a:gd name="T15" fmla="*/ 16 h 46"/>
              <a:gd name="T16" fmla="*/ 84 w 3594"/>
              <a:gd name="T17" fmla="*/ 4 h 46"/>
              <a:gd name="T18" fmla="*/ 669 w 3594"/>
              <a:gd name="T19" fmla="*/ 7 h 46"/>
              <a:gd name="T20" fmla="*/ 747 w 3594"/>
              <a:gd name="T21" fmla="*/ 8 h 46"/>
              <a:gd name="T22" fmla="*/ 70 w 3594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6888" name="Group 24"/>
          <p:cNvGrpSpPr>
            <a:grpSpLocks/>
          </p:cNvGrpSpPr>
          <p:nvPr/>
        </p:nvGrpSpPr>
        <p:grpSpPr bwMode="auto">
          <a:xfrm>
            <a:off x="3810000" y="387350"/>
            <a:ext cx="5180013" cy="6440488"/>
            <a:chOff x="2064" y="192"/>
            <a:chExt cx="3599" cy="4057"/>
          </a:xfrm>
        </p:grpSpPr>
        <p:sp>
          <p:nvSpPr>
            <p:cNvPr id="36889" name="Freeform 25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6890" name="Group 26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36891" name="Oval 27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92" name="Freeform 28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6893" name="Group 29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36894" name="Oval 3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95" name="Freeform 3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6896" name="Group 32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36897" name="Oval 3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98" name="Freeform 3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6899" name="Group 35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36900" name="Oval 3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901" name="Freeform 3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6902" name="Group 38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36903" name="Oval 3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904" name="Freeform 4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6905" name="Group 41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36906" name="Oval 4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907" name="Freeform 4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6908" name="Freeform 44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909" name="Freeform 45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910" name="Freeform 46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6911" name="Group 47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36912" name="Oval 48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913" name="Freeform 49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6914" name="Rectangle 50"/>
          <p:cNvSpPr>
            <a:spLocks noChangeArrowheads="1"/>
          </p:cNvSpPr>
          <p:nvPr/>
        </p:nvSpPr>
        <p:spPr bwMode="auto">
          <a:xfrm>
            <a:off x="609600" y="1524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5</a:t>
            </a:r>
          </a:p>
        </p:txBody>
      </p:sp>
      <p:sp>
        <p:nvSpPr>
          <p:cNvPr id="36917" name="Text Box 53"/>
          <p:cNvSpPr txBox="1">
            <a:spLocks noChangeArrowheads="1"/>
          </p:cNvSpPr>
          <p:nvPr/>
        </p:nvSpPr>
        <p:spPr bwMode="auto">
          <a:xfrm>
            <a:off x="457200" y="762000"/>
            <a:ext cx="3505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ru-RU" sz="2000" b="1">
                <a:solidFill>
                  <a:srgbClr val="0066CC"/>
                </a:solidFill>
              </a:rPr>
              <a:t>Чи можна побудувати трикутник з відрізків заданої довжини?</a:t>
            </a:r>
          </a:p>
        </p:txBody>
      </p:sp>
      <p:sp>
        <p:nvSpPr>
          <p:cNvPr id="342020" name="Line 4"/>
          <p:cNvSpPr>
            <a:spLocks noChangeShapeType="1"/>
          </p:cNvSpPr>
          <p:nvPr/>
        </p:nvSpPr>
        <p:spPr bwMode="auto">
          <a:xfrm>
            <a:off x="609600" y="3810000"/>
            <a:ext cx="2663825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42021" name="Line 5"/>
          <p:cNvSpPr>
            <a:spLocks noChangeShapeType="1"/>
          </p:cNvSpPr>
          <p:nvPr/>
        </p:nvSpPr>
        <p:spPr bwMode="auto">
          <a:xfrm>
            <a:off x="381000" y="5334000"/>
            <a:ext cx="3671888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42022" name="Line 6"/>
          <p:cNvSpPr>
            <a:spLocks noChangeShapeType="1"/>
          </p:cNvSpPr>
          <p:nvPr/>
        </p:nvSpPr>
        <p:spPr bwMode="auto">
          <a:xfrm>
            <a:off x="1219200" y="2971800"/>
            <a:ext cx="1584325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6921" name="Text Box 7"/>
          <p:cNvSpPr txBox="1">
            <a:spLocks noChangeArrowheads="1"/>
          </p:cNvSpPr>
          <p:nvPr/>
        </p:nvSpPr>
        <p:spPr bwMode="auto">
          <a:xfrm>
            <a:off x="1743075" y="52482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ru-RU">
              <a:cs typeface="Arial" panose="020B0604020202020204" pitchFamily="34" charset="0"/>
            </a:endParaRPr>
          </a:p>
        </p:txBody>
      </p:sp>
      <p:sp>
        <p:nvSpPr>
          <p:cNvPr id="36922" name="Line 8"/>
          <p:cNvSpPr>
            <a:spLocks noChangeShapeType="1"/>
          </p:cNvSpPr>
          <p:nvPr/>
        </p:nvSpPr>
        <p:spPr bwMode="auto">
          <a:xfrm>
            <a:off x="7556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2025" name="Text Box 9"/>
          <p:cNvSpPr txBox="1">
            <a:spLocks noChangeArrowheads="1"/>
          </p:cNvSpPr>
          <p:nvPr/>
        </p:nvSpPr>
        <p:spPr bwMode="auto">
          <a:xfrm>
            <a:off x="1447800" y="2209800"/>
            <a:ext cx="9191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3200">
                <a:cs typeface="Arial" panose="020B0604020202020204" pitchFamily="34" charset="0"/>
              </a:rPr>
              <a:t>3см</a:t>
            </a:r>
          </a:p>
        </p:txBody>
      </p:sp>
      <p:sp>
        <p:nvSpPr>
          <p:cNvPr id="342026" name="Text Box 10"/>
          <p:cNvSpPr txBox="1">
            <a:spLocks noChangeArrowheads="1"/>
          </p:cNvSpPr>
          <p:nvPr/>
        </p:nvSpPr>
        <p:spPr bwMode="auto">
          <a:xfrm>
            <a:off x="1447800" y="3200400"/>
            <a:ext cx="9556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5см</a:t>
            </a:r>
          </a:p>
        </p:txBody>
      </p:sp>
      <p:sp>
        <p:nvSpPr>
          <p:cNvPr id="342028" name="Text Box 12"/>
          <p:cNvSpPr txBox="1">
            <a:spLocks noChangeArrowheads="1"/>
          </p:cNvSpPr>
          <p:nvPr/>
        </p:nvSpPr>
        <p:spPr bwMode="auto">
          <a:xfrm>
            <a:off x="1447800" y="4572000"/>
            <a:ext cx="9556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7см</a:t>
            </a:r>
          </a:p>
        </p:txBody>
      </p:sp>
      <p:sp>
        <p:nvSpPr>
          <p:cNvPr id="342032" name="Line 16"/>
          <p:cNvSpPr>
            <a:spLocks noChangeShapeType="1"/>
          </p:cNvSpPr>
          <p:nvPr/>
        </p:nvSpPr>
        <p:spPr bwMode="auto">
          <a:xfrm flipV="1">
            <a:off x="381000" y="4267200"/>
            <a:ext cx="1296988" cy="10668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42033" name="Line 17"/>
          <p:cNvSpPr>
            <a:spLocks noChangeShapeType="1"/>
          </p:cNvSpPr>
          <p:nvPr/>
        </p:nvSpPr>
        <p:spPr bwMode="auto">
          <a:xfrm>
            <a:off x="1676400" y="4267200"/>
            <a:ext cx="2362200" cy="10668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6928" name="Text Box 11"/>
          <p:cNvSpPr txBox="1">
            <a:spLocks noChangeArrowheads="1"/>
          </p:cNvSpPr>
          <p:nvPr/>
        </p:nvSpPr>
        <p:spPr bwMode="auto">
          <a:xfrm>
            <a:off x="4767263" y="2081213"/>
            <a:ext cx="11731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ru-RU">
              <a:cs typeface="Arial" panose="020B0604020202020204" pitchFamily="34" charset="0"/>
            </a:endParaRPr>
          </a:p>
        </p:txBody>
      </p:sp>
      <p:sp>
        <p:nvSpPr>
          <p:cNvPr id="342031" name="Text Box 15"/>
          <p:cNvSpPr txBox="1">
            <a:spLocks noChangeArrowheads="1"/>
          </p:cNvSpPr>
          <p:nvPr/>
        </p:nvSpPr>
        <p:spPr bwMode="auto">
          <a:xfrm>
            <a:off x="5327650" y="2133600"/>
            <a:ext cx="1787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7 </a:t>
            </a:r>
            <a:r>
              <a:rPr lang="en-US" altLang="ru-RU" sz="3200">
                <a:cs typeface="Arial" panose="020B0604020202020204" pitchFamily="34" charset="0"/>
              </a:rPr>
              <a:t>&lt;</a:t>
            </a:r>
            <a:r>
              <a:rPr lang="ru-RU" altLang="ru-RU" sz="3200">
                <a:cs typeface="Arial" panose="020B0604020202020204" pitchFamily="34" charset="0"/>
              </a:rPr>
              <a:t> 3 + 5</a:t>
            </a:r>
          </a:p>
        </p:txBody>
      </p:sp>
      <p:sp>
        <p:nvSpPr>
          <p:cNvPr id="342034" name="Rectangle 18"/>
          <p:cNvSpPr>
            <a:spLocks noChangeArrowheads="1"/>
          </p:cNvSpPr>
          <p:nvPr/>
        </p:nvSpPr>
        <p:spPr bwMode="auto">
          <a:xfrm>
            <a:off x="5127625" y="4017963"/>
            <a:ext cx="2232025" cy="719137"/>
          </a:xfrm>
          <a:prstGeom prst="rect">
            <a:avLst/>
          </a:prstGeom>
          <a:solidFill>
            <a:srgbClr val="FFFFFF">
              <a:alpha val="0"/>
            </a:srgbClr>
          </a:solidFill>
          <a:ln w="76200">
            <a:solidFill>
              <a:srgbClr val="66CC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ru-RU">
              <a:cs typeface="Arial" panose="020B0604020202020204" pitchFamily="34" charset="0"/>
            </a:endParaRPr>
          </a:p>
        </p:txBody>
      </p:sp>
      <p:sp>
        <p:nvSpPr>
          <p:cNvPr id="342035" name="Text Box 19"/>
          <p:cNvSpPr txBox="1">
            <a:spLocks noChangeArrowheads="1"/>
          </p:cNvSpPr>
          <p:nvPr/>
        </p:nvSpPr>
        <p:spPr bwMode="auto">
          <a:xfrm>
            <a:off x="5354638" y="4071938"/>
            <a:ext cx="17795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altLang="ru-RU" sz="4000">
                <a:solidFill>
                  <a:srgbClr val="3366FF"/>
                </a:solidFill>
                <a:cs typeface="Arial" panose="020B0604020202020204" pitchFamily="34" charset="0"/>
              </a:rPr>
              <a:t>ВІРНО</a:t>
            </a:r>
            <a:endParaRPr lang="ru-RU" altLang="ru-RU" sz="4000">
              <a:solidFill>
                <a:srgbClr val="3366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2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2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2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2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2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2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42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342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42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-0.00799 0.293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00" y="146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2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59259E-6 L 0.09843 0.1469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00" y="73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2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2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2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2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1" dur="1000"/>
                                        <p:tgtEl>
                                          <p:spTgt spid="34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7" grpId="0" animBg="1"/>
      <p:bldP spid="342025" grpId="0"/>
      <p:bldP spid="342025" grpId="1"/>
      <p:bldP spid="342026" grpId="0"/>
      <p:bldP spid="342026" grpId="1"/>
      <p:bldP spid="342028" grpId="0"/>
      <p:bldP spid="342028" grpId="1"/>
      <p:bldP spid="342031" grpId="0"/>
      <p:bldP spid="342034" grpId="0" animBg="1"/>
      <p:bldP spid="3420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2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38915" name="Freeform 3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16" name="Freeform 4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17" name="Freeform 5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18" name="Freeform 6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19" name="Freeform 7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0" name="Freeform 8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8921" name="Group 9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38922" name="Arc 10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23" name="Arc 11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8924" name="Freeform 12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25" name="Freeform 13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8926" name="Group 14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38927" name="Arc 1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28" name="Arc 1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8929" name="Group 17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38930" name="Arc 1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31" name="Arc 1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8932" name="Group 20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38933" name="Arc 2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34" name="Arc 2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8935" name="Freeform 23"/>
          <p:cNvSpPr>
            <a:spLocks/>
          </p:cNvSpPr>
          <p:nvPr/>
        </p:nvSpPr>
        <p:spPr bwMode="auto">
          <a:xfrm flipH="1">
            <a:off x="4267200" y="387350"/>
            <a:ext cx="4953000" cy="76200"/>
          </a:xfrm>
          <a:custGeom>
            <a:avLst/>
            <a:gdLst>
              <a:gd name="T0" fmla="*/ 70 w 3594"/>
              <a:gd name="T1" fmla="*/ 4 h 46"/>
              <a:gd name="T2" fmla="*/ 3575 w 3594"/>
              <a:gd name="T3" fmla="*/ 0 h 46"/>
              <a:gd name="T4" fmla="*/ 3594 w 3594"/>
              <a:gd name="T5" fmla="*/ 30 h 46"/>
              <a:gd name="T6" fmla="*/ 3580 w 3594"/>
              <a:gd name="T7" fmla="*/ 46 h 46"/>
              <a:gd name="T8" fmla="*/ 3552 w 3594"/>
              <a:gd name="T9" fmla="*/ 46 h 46"/>
              <a:gd name="T10" fmla="*/ 85 w 3594"/>
              <a:gd name="T11" fmla="*/ 35 h 46"/>
              <a:gd name="T12" fmla="*/ 69 w 3594"/>
              <a:gd name="T13" fmla="*/ 27 h 46"/>
              <a:gd name="T14" fmla="*/ 0 w 3594"/>
              <a:gd name="T15" fmla="*/ 16 h 46"/>
              <a:gd name="T16" fmla="*/ 84 w 3594"/>
              <a:gd name="T17" fmla="*/ 4 h 46"/>
              <a:gd name="T18" fmla="*/ 669 w 3594"/>
              <a:gd name="T19" fmla="*/ 7 h 46"/>
              <a:gd name="T20" fmla="*/ 747 w 3594"/>
              <a:gd name="T21" fmla="*/ 8 h 46"/>
              <a:gd name="T22" fmla="*/ 70 w 3594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8936" name="Group 24"/>
          <p:cNvGrpSpPr>
            <a:grpSpLocks/>
          </p:cNvGrpSpPr>
          <p:nvPr/>
        </p:nvGrpSpPr>
        <p:grpSpPr bwMode="auto">
          <a:xfrm>
            <a:off x="3963988" y="417513"/>
            <a:ext cx="5180012" cy="6440487"/>
            <a:chOff x="2064" y="192"/>
            <a:chExt cx="3599" cy="4057"/>
          </a:xfrm>
        </p:grpSpPr>
        <p:sp>
          <p:nvSpPr>
            <p:cNvPr id="38937" name="Freeform 25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8938" name="Group 26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38939" name="Oval 27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40" name="Freeform 28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8941" name="Group 29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38942" name="Oval 3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43" name="Freeform 3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8944" name="Group 32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38945" name="Oval 3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46" name="Freeform 3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8947" name="Group 35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38948" name="Oval 3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49" name="Freeform 3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8950" name="Group 38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38951" name="Oval 3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52" name="Freeform 4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8953" name="Group 41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38954" name="Oval 4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55" name="Freeform 4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956" name="Freeform 44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57" name="Freeform 45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958" name="Freeform 46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8959" name="Group 47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38960" name="Oval 48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61" name="Freeform 49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8962" name="Rectangle 50"/>
          <p:cNvSpPr>
            <a:spLocks noChangeArrowheads="1"/>
          </p:cNvSpPr>
          <p:nvPr/>
        </p:nvSpPr>
        <p:spPr bwMode="auto">
          <a:xfrm>
            <a:off x="609600" y="1524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6</a:t>
            </a:r>
          </a:p>
        </p:txBody>
      </p:sp>
      <p:sp>
        <p:nvSpPr>
          <p:cNvPr id="38965" name="Text Box 53"/>
          <p:cNvSpPr txBox="1">
            <a:spLocks noChangeArrowheads="1"/>
          </p:cNvSpPr>
          <p:nvPr/>
        </p:nvSpPr>
        <p:spPr bwMode="auto">
          <a:xfrm>
            <a:off x="457200" y="762000"/>
            <a:ext cx="3505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ru-RU" sz="2000" b="1">
                <a:solidFill>
                  <a:srgbClr val="0066CC"/>
                </a:solidFill>
              </a:rPr>
              <a:t>Чи можна побудувати трикутник з відрізків заданої довжини?</a:t>
            </a:r>
          </a:p>
        </p:txBody>
      </p:sp>
      <p:sp>
        <p:nvSpPr>
          <p:cNvPr id="338948" name="Line 4"/>
          <p:cNvSpPr>
            <a:spLocks noChangeShapeType="1"/>
          </p:cNvSpPr>
          <p:nvPr/>
        </p:nvSpPr>
        <p:spPr bwMode="auto">
          <a:xfrm>
            <a:off x="457200" y="5121275"/>
            <a:ext cx="3527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949" name="Line 5"/>
          <p:cNvSpPr>
            <a:spLocks noChangeShapeType="1"/>
          </p:cNvSpPr>
          <p:nvPr/>
        </p:nvSpPr>
        <p:spPr bwMode="auto">
          <a:xfrm>
            <a:off x="1447800" y="2819400"/>
            <a:ext cx="1150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950" name="Line 6"/>
          <p:cNvSpPr>
            <a:spLocks noChangeShapeType="1"/>
          </p:cNvSpPr>
          <p:nvPr/>
        </p:nvSpPr>
        <p:spPr bwMode="auto">
          <a:xfrm>
            <a:off x="838200" y="3733800"/>
            <a:ext cx="2376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951" name="Text Box 7"/>
          <p:cNvSpPr txBox="1">
            <a:spLocks noChangeArrowheads="1"/>
          </p:cNvSpPr>
          <p:nvPr/>
        </p:nvSpPr>
        <p:spPr bwMode="auto">
          <a:xfrm>
            <a:off x="1524000" y="2057400"/>
            <a:ext cx="10048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2 см</a:t>
            </a:r>
          </a:p>
        </p:txBody>
      </p:sp>
      <p:sp>
        <p:nvSpPr>
          <p:cNvPr id="338952" name="Text Box 8"/>
          <p:cNvSpPr txBox="1">
            <a:spLocks noChangeArrowheads="1"/>
          </p:cNvSpPr>
          <p:nvPr/>
        </p:nvSpPr>
        <p:spPr bwMode="auto">
          <a:xfrm>
            <a:off x="1676400" y="3124200"/>
            <a:ext cx="10048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4 см</a:t>
            </a:r>
          </a:p>
        </p:txBody>
      </p:sp>
      <p:sp>
        <p:nvSpPr>
          <p:cNvPr id="338953" name="Text Box 9"/>
          <p:cNvSpPr txBox="1">
            <a:spLocks noChangeArrowheads="1"/>
          </p:cNvSpPr>
          <p:nvPr/>
        </p:nvSpPr>
        <p:spPr bwMode="auto">
          <a:xfrm>
            <a:off x="1752600" y="4419600"/>
            <a:ext cx="10048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6 см</a:t>
            </a:r>
          </a:p>
        </p:txBody>
      </p:sp>
      <p:sp>
        <p:nvSpPr>
          <p:cNvPr id="338954" name="Text Box 10"/>
          <p:cNvSpPr txBox="1">
            <a:spLocks noChangeArrowheads="1"/>
          </p:cNvSpPr>
          <p:nvPr/>
        </p:nvSpPr>
        <p:spPr bwMode="auto">
          <a:xfrm>
            <a:off x="5219700" y="2268538"/>
            <a:ext cx="1689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6 =2 + 4</a:t>
            </a:r>
          </a:p>
        </p:txBody>
      </p:sp>
      <p:sp>
        <p:nvSpPr>
          <p:cNvPr id="338955" name="Text Box 11"/>
          <p:cNvSpPr txBox="1">
            <a:spLocks noChangeArrowheads="1"/>
          </p:cNvSpPr>
          <p:nvPr/>
        </p:nvSpPr>
        <p:spPr bwMode="auto">
          <a:xfrm>
            <a:off x="5716588" y="3211513"/>
            <a:ext cx="696912" cy="706437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uk-UA" sz="4000" dirty="0" smtClean="0">
                <a:solidFill>
                  <a:srgbClr val="3366FF"/>
                </a:solidFill>
              </a:rPr>
              <a:t>НІ</a:t>
            </a:r>
            <a:endParaRPr lang="ru-RU" sz="4000" dirty="0" smtClean="0">
              <a:solidFill>
                <a:srgbClr val="33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8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8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8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8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8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8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8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8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8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8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8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8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8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389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3389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389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816 0.07354 L -0.23316 0.07354 C -0.17709 0.07354 -0.10816 0.14246 -0.10816 0.19866 L -0.10816 0.32354 " pathEditMode="relative" rAng="0" ptsTypes="FfFF">
                                      <p:cBhvr>
                                        <p:cTn id="55" dur="2000" fill="hold"/>
                                        <p:tgtEl>
                                          <p:spTgt spid="3389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00" y="12488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55 0.19172 C 0.15347 0.19172 0.20955 0.2123 0.20955 0.23797 C 0.20955 0.26365 0.15347 0.28446 0.08455 0.28446 C 0.01562 0.28446 -0.04045 0.26365 -0.04045 0.23797 C -0.04045 0.2123 0.01562 0.19172 0.08455 0.19172 Z " pathEditMode="relative" rAng="0" ptsTypes="fffff">
                                      <p:cBhvr>
                                        <p:cTn id="57" dur="2000" fill="hold"/>
                                        <p:tgtEl>
                                          <p:spTgt spid="3389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2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8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8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8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8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5" grpId="0" animBg="1"/>
      <p:bldP spid="338948" grpId="0" animBg="1"/>
      <p:bldP spid="338949" grpId="0" animBg="1"/>
      <p:bldP spid="338949" grpId="1" animBg="1"/>
      <p:bldP spid="338950" grpId="0" animBg="1"/>
      <p:bldP spid="338950" grpId="1" animBg="1"/>
      <p:bldP spid="338951" grpId="0"/>
      <p:bldP spid="338951" grpId="1"/>
      <p:bldP spid="338952" grpId="0"/>
      <p:bldP spid="338952" grpId="1"/>
      <p:bldP spid="338953" grpId="0"/>
      <p:bldP spid="338953" grpId="1"/>
      <p:bldP spid="338954" grpId="0"/>
      <p:bldP spid="3389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44035" name="Freeform 3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36" name="Freeform 4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37" name="Freeform 5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38" name="Freeform 6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39" name="Freeform 7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40" name="Freeform 8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4041" name="Group 9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44042" name="Arc 10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43" name="Arc 11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4044" name="Freeform 12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45" name="Freeform 13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4046" name="Group 14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44047" name="Arc 1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48" name="Arc 1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4049" name="Group 17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44050" name="Arc 1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1" name="Arc 1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4052" name="Group 20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44053" name="Arc 2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0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4" name="Arc 2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0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4055" name="Freeform 23"/>
          <p:cNvSpPr>
            <a:spLocks/>
          </p:cNvSpPr>
          <p:nvPr/>
        </p:nvSpPr>
        <p:spPr bwMode="auto">
          <a:xfrm flipH="1">
            <a:off x="4267200" y="387350"/>
            <a:ext cx="4953000" cy="76200"/>
          </a:xfrm>
          <a:custGeom>
            <a:avLst/>
            <a:gdLst>
              <a:gd name="T0" fmla="*/ 70 w 3594"/>
              <a:gd name="T1" fmla="*/ 4 h 46"/>
              <a:gd name="T2" fmla="*/ 3575 w 3594"/>
              <a:gd name="T3" fmla="*/ 0 h 46"/>
              <a:gd name="T4" fmla="*/ 3594 w 3594"/>
              <a:gd name="T5" fmla="*/ 30 h 46"/>
              <a:gd name="T6" fmla="*/ 3580 w 3594"/>
              <a:gd name="T7" fmla="*/ 46 h 46"/>
              <a:gd name="T8" fmla="*/ 3552 w 3594"/>
              <a:gd name="T9" fmla="*/ 46 h 46"/>
              <a:gd name="T10" fmla="*/ 85 w 3594"/>
              <a:gd name="T11" fmla="*/ 35 h 46"/>
              <a:gd name="T12" fmla="*/ 69 w 3594"/>
              <a:gd name="T13" fmla="*/ 27 h 46"/>
              <a:gd name="T14" fmla="*/ 0 w 3594"/>
              <a:gd name="T15" fmla="*/ 16 h 46"/>
              <a:gd name="T16" fmla="*/ 84 w 3594"/>
              <a:gd name="T17" fmla="*/ 4 h 46"/>
              <a:gd name="T18" fmla="*/ 669 w 3594"/>
              <a:gd name="T19" fmla="*/ 7 h 46"/>
              <a:gd name="T20" fmla="*/ 747 w 3594"/>
              <a:gd name="T21" fmla="*/ 8 h 46"/>
              <a:gd name="T22" fmla="*/ 70 w 3594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4056" name="Group 24"/>
          <p:cNvGrpSpPr>
            <a:grpSpLocks/>
          </p:cNvGrpSpPr>
          <p:nvPr/>
        </p:nvGrpSpPr>
        <p:grpSpPr bwMode="auto">
          <a:xfrm>
            <a:off x="3810000" y="387350"/>
            <a:ext cx="5180013" cy="6440488"/>
            <a:chOff x="2064" y="192"/>
            <a:chExt cx="3599" cy="4057"/>
          </a:xfrm>
        </p:grpSpPr>
        <p:sp>
          <p:nvSpPr>
            <p:cNvPr id="44057" name="Freeform 25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4058" name="Group 26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44059" name="Oval 27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0" name="Freeform 28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4061" name="Group 29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44062" name="Oval 3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3" name="Freeform 3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4064" name="Group 32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44065" name="Oval 3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6" name="Freeform 3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4067" name="Group 35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44068" name="Oval 3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9" name="Freeform 3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4070" name="Group 38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44071" name="Oval 3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2" name="Freeform 4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4073" name="Group 41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44074" name="Oval 4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5" name="Freeform 4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4076" name="Freeform 44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77" name="Freeform 45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78" name="Freeform 46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4079" name="Group 47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44080" name="Oval 48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1" name="Freeform 49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4082" name="Rectangle 50"/>
          <p:cNvSpPr>
            <a:spLocks noChangeArrowheads="1"/>
          </p:cNvSpPr>
          <p:nvPr/>
        </p:nvSpPr>
        <p:spPr bwMode="auto">
          <a:xfrm>
            <a:off x="609600" y="152400"/>
            <a:ext cx="800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7</a:t>
            </a:r>
          </a:p>
        </p:txBody>
      </p:sp>
      <p:sp>
        <p:nvSpPr>
          <p:cNvPr id="44085" name="Text Box 53"/>
          <p:cNvSpPr txBox="1">
            <a:spLocks noChangeArrowheads="1"/>
          </p:cNvSpPr>
          <p:nvPr/>
        </p:nvSpPr>
        <p:spPr bwMode="auto">
          <a:xfrm>
            <a:off x="457200" y="762000"/>
            <a:ext cx="3505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ru-RU" sz="2000" b="1">
                <a:solidFill>
                  <a:srgbClr val="0066CC"/>
                </a:solidFill>
              </a:rPr>
              <a:t>Чи можна побудувати трикутник з відрізків заданої довжини?</a:t>
            </a:r>
          </a:p>
        </p:txBody>
      </p:sp>
      <p:sp>
        <p:nvSpPr>
          <p:cNvPr id="341002" name="Text Box 10"/>
          <p:cNvSpPr txBox="1">
            <a:spLocks noChangeArrowheads="1"/>
          </p:cNvSpPr>
          <p:nvPr/>
        </p:nvSpPr>
        <p:spPr bwMode="auto">
          <a:xfrm>
            <a:off x="6011863" y="2457450"/>
            <a:ext cx="18510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5 </a:t>
            </a:r>
            <a:r>
              <a:rPr lang="en-US" altLang="ru-RU" sz="3200">
                <a:cs typeface="Arial" panose="020B0604020202020204" pitchFamily="34" charset="0"/>
              </a:rPr>
              <a:t>&lt;</a:t>
            </a:r>
            <a:r>
              <a:rPr lang="ru-RU" altLang="ru-RU" sz="3200">
                <a:cs typeface="Arial" panose="020B0604020202020204" pitchFamily="34" charset="0"/>
              </a:rPr>
              <a:t> 1 + 3</a:t>
            </a:r>
            <a:r>
              <a:rPr lang="ru-RU" altLang="ru-RU">
                <a:cs typeface="Arial" panose="020B0604020202020204" pitchFamily="34" charset="0"/>
              </a:rPr>
              <a:t> </a:t>
            </a:r>
          </a:p>
        </p:txBody>
      </p:sp>
      <p:sp>
        <p:nvSpPr>
          <p:cNvPr id="341003" name="Text Box 11"/>
          <p:cNvSpPr txBox="1">
            <a:spLocks noChangeArrowheads="1"/>
          </p:cNvSpPr>
          <p:nvPr/>
        </p:nvSpPr>
        <p:spPr bwMode="auto">
          <a:xfrm>
            <a:off x="6516688" y="3249613"/>
            <a:ext cx="730250" cy="739775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uk-UA" sz="4000" dirty="0" smtClean="0">
                <a:solidFill>
                  <a:srgbClr val="3366FF"/>
                </a:solidFill>
              </a:rPr>
              <a:t>НІ</a:t>
            </a:r>
            <a:endParaRPr lang="ru-RU" sz="4000" dirty="0" smtClean="0">
              <a:solidFill>
                <a:srgbClr val="3366FF"/>
              </a:solidFill>
            </a:endParaRPr>
          </a:p>
        </p:txBody>
      </p:sp>
      <p:sp>
        <p:nvSpPr>
          <p:cNvPr id="340996" name="Line 4"/>
          <p:cNvSpPr>
            <a:spLocks noChangeShapeType="1"/>
          </p:cNvSpPr>
          <p:nvPr/>
        </p:nvSpPr>
        <p:spPr bwMode="auto">
          <a:xfrm>
            <a:off x="2627313" y="2708275"/>
            <a:ext cx="8651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0997" name="Line 5"/>
          <p:cNvSpPr>
            <a:spLocks noChangeShapeType="1"/>
          </p:cNvSpPr>
          <p:nvPr/>
        </p:nvSpPr>
        <p:spPr bwMode="auto">
          <a:xfrm>
            <a:off x="1692275" y="3608388"/>
            <a:ext cx="25193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0998" name="Line 6"/>
          <p:cNvSpPr>
            <a:spLocks noChangeShapeType="1"/>
          </p:cNvSpPr>
          <p:nvPr/>
        </p:nvSpPr>
        <p:spPr bwMode="auto">
          <a:xfrm flipV="1">
            <a:off x="215900" y="5408613"/>
            <a:ext cx="3851275" cy="36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0999" name="Text Box 7"/>
          <p:cNvSpPr txBox="1">
            <a:spLocks noChangeArrowheads="1"/>
          </p:cNvSpPr>
          <p:nvPr/>
        </p:nvSpPr>
        <p:spPr bwMode="auto">
          <a:xfrm>
            <a:off x="2663825" y="2097088"/>
            <a:ext cx="892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1см</a:t>
            </a:r>
          </a:p>
        </p:txBody>
      </p:sp>
      <p:sp>
        <p:nvSpPr>
          <p:cNvPr id="341000" name="Text Box 8"/>
          <p:cNvSpPr txBox="1">
            <a:spLocks noChangeArrowheads="1"/>
          </p:cNvSpPr>
          <p:nvPr/>
        </p:nvSpPr>
        <p:spPr bwMode="auto">
          <a:xfrm>
            <a:off x="2700338" y="3068638"/>
            <a:ext cx="892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3см</a:t>
            </a:r>
          </a:p>
        </p:txBody>
      </p:sp>
      <p:sp>
        <p:nvSpPr>
          <p:cNvPr id="341001" name="Text Box 9"/>
          <p:cNvSpPr txBox="1">
            <a:spLocks noChangeArrowheads="1"/>
          </p:cNvSpPr>
          <p:nvPr/>
        </p:nvSpPr>
        <p:spPr bwMode="auto">
          <a:xfrm>
            <a:off x="2152650" y="4224338"/>
            <a:ext cx="892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cs typeface="Arial" panose="020B0604020202020204" pitchFamily="34" charset="0"/>
              </a:rPr>
              <a:t>5см</a:t>
            </a:r>
          </a:p>
        </p:txBody>
      </p:sp>
      <p:sp>
        <p:nvSpPr>
          <p:cNvPr id="341004" name="Line 12"/>
          <p:cNvSpPr>
            <a:spLocks noChangeShapeType="1"/>
          </p:cNvSpPr>
          <p:nvPr/>
        </p:nvSpPr>
        <p:spPr bwMode="auto">
          <a:xfrm>
            <a:off x="2016125" y="5192713"/>
            <a:ext cx="2016125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1005" name="Line 13"/>
          <p:cNvSpPr>
            <a:spLocks noChangeShapeType="1"/>
          </p:cNvSpPr>
          <p:nvPr/>
        </p:nvSpPr>
        <p:spPr bwMode="auto">
          <a:xfrm flipV="1">
            <a:off x="250825" y="5265738"/>
            <a:ext cx="863600" cy="179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4096" name="Picture 2" descr="D:\Дизайн і оформлення\картинки шкільні\lup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060575"/>
            <a:ext cx="2227262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0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0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1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1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0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0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1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1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34" dur="3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340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41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41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81481E-6 L 2.77778E-7 0.262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25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0.21667 0.1365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00" y="68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1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1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1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1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5" grpId="0" animBg="1"/>
      <p:bldP spid="341002" grpId="0"/>
      <p:bldP spid="340996" grpId="0" animBg="1"/>
      <p:bldP spid="340996" grpId="1" animBg="1"/>
      <p:bldP spid="340996" grpId="2" animBg="1"/>
      <p:bldP spid="340997" grpId="0" animBg="1"/>
      <p:bldP spid="340997" grpId="1" animBg="1"/>
      <p:bldP spid="340997" grpId="2" animBg="1"/>
      <p:bldP spid="340998" grpId="0" animBg="1"/>
      <p:bldP spid="340999" grpId="0"/>
      <p:bldP spid="340999" grpId="1"/>
      <p:bldP spid="341000" grpId="0"/>
      <p:bldP spid="341000" grpId="1"/>
      <p:bldP spid="341001" grpId="0"/>
      <p:bldP spid="341001" grpId="1"/>
      <p:bldP spid="341004" grpId="0" animBg="1"/>
      <p:bldP spid="341005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</TotalTime>
  <Words>423</Words>
  <Application>Microsoft Office PowerPoint</Application>
  <PresentationFormat>Экран (4:3)</PresentationFormat>
  <Paragraphs>106</Paragraphs>
  <Slides>12</Slides>
  <Notes>11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Оформление по умолчанию</vt:lpstr>
      <vt:lpstr>Microsoft Equation 3.0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Савченко Е.М</dc:creator>
  <cp:lastModifiedBy>User</cp:lastModifiedBy>
  <cp:revision>31</cp:revision>
  <cp:lastPrinted>1601-01-01T00:00:00Z</cp:lastPrinted>
  <dcterms:created xsi:type="dcterms:W3CDTF">1601-01-01T00:00:00Z</dcterms:created>
  <dcterms:modified xsi:type="dcterms:W3CDTF">2017-11-13T21:26:22Z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