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66" r:id="rId3"/>
    <p:sldId id="267" r:id="rId4"/>
    <p:sldId id="268" r:id="rId5"/>
    <p:sldId id="265" r:id="rId6"/>
    <p:sldId id="271" r:id="rId7"/>
    <p:sldId id="264" r:id="rId8"/>
    <p:sldId id="272" r:id="rId9"/>
    <p:sldId id="273" r:id="rId10"/>
    <p:sldId id="275" r:id="rId11"/>
    <p:sldId id="276" r:id="rId12"/>
    <p:sldId id="277" r:id="rId13"/>
    <p:sldId id="279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1C0B"/>
    <a:srgbClr val="99FF33"/>
    <a:srgbClr val="004C22"/>
    <a:srgbClr val="144C17"/>
    <a:srgbClr val="FFFF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2" autoAdjust="0"/>
    <p:restoredTop sz="94660"/>
  </p:normalViewPr>
  <p:slideViewPr>
    <p:cSldViewPr>
      <p:cViewPr varScale="1">
        <p:scale>
          <a:sx n="70" d="100"/>
          <a:sy n="70" d="100"/>
        </p:scale>
        <p:origin x="138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E4B10409-8D2A-4A7B-A5B5-01A9EFA6B4AA}" type="datetimeFigureOut">
              <a:rPr lang="ru-RU"/>
              <a:pPr>
                <a:defRPr/>
              </a:pPr>
              <a:t>13.11.2017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DB36DF4-57AC-4A38-ABA1-C23DCB5EDCA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46852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altLang="ru-RU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98B130D-C6D8-4BFC-984B-0FCE30F48FAB}" type="slidenum">
              <a:rPr lang="ru-RU" altLang="ru-RU">
                <a:latin typeface="Calibri" panose="020F0502020204030204" pitchFamily="34" charset="0"/>
              </a:rPr>
              <a:pPr eaLnBrk="1" hangingPunct="1"/>
              <a:t>2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8633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post-279854-1298288370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938" y="-428625"/>
            <a:ext cx="1643062" cy="164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7" descr="post-279854-1298288370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4313"/>
            <a:ext cx="2357438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8" descr="97e6b01896c7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40000">
            <a:off x="-628650" y="-349250"/>
            <a:ext cx="3330575" cy="268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7AE6B0-9E7F-46E5-B425-EC1C3402F507}" type="datetimeFigureOut">
              <a:rPr lang="ru-RU"/>
              <a:pPr>
                <a:defRPr/>
              </a:pPr>
              <a:t>13.11.2017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E1E3AF-EBAB-4DD5-8564-446C1037CBB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273042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71481C-C584-4671-B050-3B71874F6660}" type="datetimeFigureOut">
              <a:rPr lang="ru-RU"/>
              <a:pPr>
                <a:defRPr/>
              </a:pPr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767D16-606E-4321-96F8-05AD1355796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445173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FD3B2-5232-4A22-AD48-F54E94FE9EAC}" type="datetimeFigureOut">
              <a:rPr lang="ru-RU"/>
              <a:pPr>
                <a:defRPr/>
              </a:pPr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C7DE91-A314-4B7A-B36A-7E12CC6CE16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19802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29251D-CC73-4C60-94AA-BB97880AEEDD}" type="datetimeFigureOut">
              <a:rPr lang="ru-RU"/>
              <a:pPr>
                <a:defRPr/>
              </a:pPr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99777D-E844-4846-987B-FC7DB061216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626392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7CD512-BB15-4C8F-8272-2645319A154D}" type="datetimeFigureOut">
              <a:rPr lang="ru-RU"/>
              <a:pPr>
                <a:defRPr/>
              </a:pPr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2B1CE9-3399-46EC-832C-BE46DE15D2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67707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4D0C9E-6C4C-41CA-8675-AB874B9870F8}" type="datetimeFigureOut">
              <a:rPr lang="ru-RU"/>
              <a:pPr>
                <a:defRPr/>
              </a:pPr>
              <a:t>13.11.2017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6939B5-5C50-4D3B-8F87-D61FC4AB59B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77947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9CD69A-CC67-4C6E-A5C1-83E881388239}" type="datetimeFigureOut">
              <a:rPr lang="ru-RU"/>
              <a:pPr>
                <a:defRPr/>
              </a:pPr>
              <a:t>13.11.2017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9CB33B-9D08-40E6-82E4-44569B08F78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81370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AFB5C1-2C53-4358-9724-CF072EDDB546}" type="datetimeFigureOut">
              <a:rPr lang="ru-RU"/>
              <a:pPr>
                <a:defRPr/>
              </a:pPr>
              <a:t>13.11.2017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D9F6C4-218B-4053-B59E-CB90621026B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53896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7890A5-2994-42C9-85DA-D7130CCD969B}" type="datetimeFigureOut">
              <a:rPr lang="ru-RU"/>
              <a:pPr>
                <a:defRPr/>
              </a:pPr>
              <a:t>13.11.2017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C351B8-076A-4320-AEA7-B63C3E579E3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41277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1E31C2-0DFF-427E-BA85-C7ED36FC7BF9}" type="datetimeFigureOut">
              <a:rPr lang="ru-RU"/>
              <a:pPr>
                <a:defRPr/>
              </a:pPr>
              <a:t>13.11.2017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7D3FA6-1D4C-4FE4-9F1B-4879C133B52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82472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B5A9DD-83BF-47B7-A62C-2D40A8067478}" type="datetimeFigureOut">
              <a:rPr lang="ru-RU"/>
              <a:pPr>
                <a:defRPr/>
              </a:pPr>
              <a:t>13.11.2017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C7560E-684C-44DE-883C-2B175631EAB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37453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614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A69DA65-E36C-4729-9220-7A2D2AD9D4CF}" type="datetimeFigureOut">
              <a:rPr lang="ru-RU"/>
              <a:pPr>
                <a:defRPr/>
              </a:pPr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80B14685-B1DB-4E08-BCF8-4A931D42E51C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0" r:id="rId3"/>
    <p:sldLayoutId id="2147483669" r:id="rId4"/>
    <p:sldLayoutId id="2147483668" r:id="rId5"/>
    <p:sldLayoutId id="2147483667" r:id="rId6"/>
    <p:sldLayoutId id="2147483666" r:id="rId7"/>
    <p:sldLayoutId id="2147483665" r:id="rId8"/>
    <p:sldLayoutId id="2147483664" r:id="rId9"/>
    <p:sldLayoutId id="2147483663" r:id="rId10"/>
    <p:sldLayoutId id="214748366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9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7" Type="http://schemas.openxmlformats.org/officeDocument/2006/relationships/image" Target="../media/image2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3.bin"/><Relationship Id="rId5" Type="http://schemas.openxmlformats.org/officeDocument/2006/relationships/oleObject" Target="../embeddings/oleObject12.bin"/><Relationship Id="rId4" Type="http://schemas.openxmlformats.org/officeDocument/2006/relationships/image" Target="../media/image20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22.w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7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image" Target="../media/image11.png"/><Relationship Id="rId7" Type="http://schemas.openxmlformats.org/officeDocument/2006/relationships/image" Target="../media/image8.wmf"/><Relationship Id="rId12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11" Type="http://schemas.openxmlformats.org/officeDocument/2006/relationships/oleObject" Target="../embeddings/oleObject8.bin"/><Relationship Id="rId5" Type="http://schemas.openxmlformats.org/officeDocument/2006/relationships/image" Target="../media/image16.png"/><Relationship Id="rId10" Type="http://schemas.openxmlformats.org/officeDocument/2006/relationships/oleObject" Target="../embeddings/oleObject7.bin"/><Relationship Id="rId4" Type="http://schemas.openxmlformats.org/officeDocument/2006/relationships/image" Target="../media/image15.png"/><Relationship Id="rId9" Type="http://schemas.openxmlformats.org/officeDocument/2006/relationships/oleObject" Target="../embeddings/oleObject6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ctrTitle"/>
          </p:nvPr>
        </p:nvSpPr>
        <p:spPr>
          <a:xfrm>
            <a:off x="2376488" y="441325"/>
            <a:ext cx="5832475" cy="2722563"/>
          </a:xfrm>
        </p:spPr>
        <p:txBody>
          <a:bodyPr/>
          <a:lstStyle/>
          <a:p>
            <a:pPr eaLnBrk="1" hangingPunct="1"/>
            <a:r>
              <a:rPr lang="uk-UA" altLang="ru-RU" sz="4800" b="1" smtClean="0">
                <a:solidFill>
                  <a:srgbClr val="FF0000"/>
                </a:solidFill>
                <a:latin typeface="Franklin Gothic Demi" panose="020B0703020102020204" pitchFamily="34" charset="0"/>
                <a:cs typeface="Aharoni" pitchFamily="2" charset="-79"/>
              </a:rPr>
              <a:t>Трикутник</a:t>
            </a:r>
            <a:r>
              <a:rPr lang="uk-UA" altLang="ru-RU" sz="4800" b="1" smtClean="0">
                <a:solidFill>
                  <a:srgbClr val="FF0000"/>
                </a:solidFill>
                <a:latin typeface="Arial" panose="020B0604020202020204" pitchFamily="34" charset="0"/>
                <a:cs typeface="Aharoni" pitchFamily="2" charset="-79"/>
              </a:rPr>
              <a:t>и.</a:t>
            </a:r>
            <a:br>
              <a:rPr lang="uk-UA" altLang="ru-RU" sz="4800" b="1" smtClean="0">
                <a:solidFill>
                  <a:srgbClr val="FF0000"/>
                </a:solidFill>
                <a:latin typeface="Arial" panose="020B0604020202020204" pitchFamily="34" charset="0"/>
                <a:cs typeface="Aharoni" pitchFamily="2" charset="-79"/>
              </a:rPr>
            </a:br>
            <a:r>
              <a:rPr lang="uk-UA" altLang="ru-RU" sz="4800" b="1" smtClean="0">
                <a:solidFill>
                  <a:srgbClr val="FF0000"/>
                </a:solidFill>
                <a:latin typeface="Franklin Gothic Demi" panose="020B0703020102020204" pitchFamily="34" charset="0"/>
                <a:cs typeface="Aharoni" pitchFamily="2" charset="-79"/>
              </a:rPr>
              <a:t> Види трикутників</a:t>
            </a:r>
            <a:endParaRPr lang="ru-RU" altLang="ru-RU" sz="4800" b="1" smtClean="0">
              <a:solidFill>
                <a:srgbClr val="FF0000"/>
              </a:solidFill>
              <a:latin typeface="Franklin Gothic Demi" panose="020B0703020102020204" pitchFamily="34" charset="0"/>
              <a:cs typeface="Aharoni" pitchFamily="2" charset="-79"/>
            </a:endParaRPr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2808288" y="2781300"/>
            <a:ext cx="1368425" cy="1319213"/>
          </a:xfrm>
          <a:prstGeom prst="triangle">
            <a:avLst>
              <a:gd name="adj" fmla="val 50000"/>
            </a:avLst>
          </a:prstGeom>
          <a:solidFill>
            <a:srgbClr val="FF6699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2" name="Равнобедренный треугольник 3"/>
          <p:cNvGrpSpPr>
            <a:grpSpLocks/>
          </p:cNvGrpSpPr>
          <p:nvPr/>
        </p:nvGrpSpPr>
        <p:grpSpPr bwMode="auto">
          <a:xfrm>
            <a:off x="6335713" y="2852738"/>
            <a:ext cx="1774825" cy="1233487"/>
            <a:chOff x="1448" y="2250"/>
            <a:chExt cx="1824" cy="1367"/>
          </a:xfrm>
        </p:grpSpPr>
        <p:pic>
          <p:nvPicPr>
            <p:cNvPr id="8199" name="Равнобедренный треугольник 3"/>
            <p:cNvPicPr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8" y="2250"/>
              <a:ext cx="1824" cy="1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00" name="Text Box 4"/>
            <p:cNvSpPr txBox="1">
              <a:spLocks noChangeArrowheads="1"/>
            </p:cNvSpPr>
            <p:nvPr/>
          </p:nvSpPr>
          <p:spPr bwMode="auto">
            <a:xfrm rot="-8612123">
              <a:off x="1762" y="2922"/>
              <a:ext cx="1091" cy="3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endParaRPr lang="uk-UA" altLang="ru-RU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5" name="Равнобедренный треугольник 4"/>
          <p:cNvSpPr>
            <a:spLocks noChangeArrowheads="1"/>
          </p:cNvSpPr>
          <p:nvPr/>
        </p:nvSpPr>
        <p:spPr bwMode="auto">
          <a:xfrm rot="-5821702">
            <a:off x="4455319" y="2645569"/>
            <a:ext cx="1546225" cy="1601787"/>
          </a:xfrm>
          <a:prstGeom prst="triangle">
            <a:avLst>
              <a:gd name="adj" fmla="val 13745"/>
            </a:avLst>
          </a:prstGeom>
          <a:solidFill>
            <a:srgbClr val="0070C0"/>
          </a:solidFill>
          <a:ln w="9525" algn="ctr">
            <a:solidFill>
              <a:srgbClr val="46AAC5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eaVert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dk1"/>
              </a:solidFill>
              <a:latin typeface="+mn-lt"/>
              <a:cs typeface="+mn-cs"/>
            </a:endParaRPr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2987675" y="4797425"/>
            <a:ext cx="5508625" cy="110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uk-UA" altLang="ru-RU"/>
              <a:t>Виконали учні 7 класу</a:t>
            </a:r>
            <a:r>
              <a:rPr lang="uk-UA" altLang="ru-RU" sz="1600"/>
              <a:t>: Путраш Богдана,</a:t>
            </a:r>
          </a:p>
          <a:p>
            <a:pPr eaLnBrk="1" hangingPunct="1"/>
            <a:r>
              <a:rPr lang="uk-UA" altLang="ru-RU" sz="1600"/>
              <a:t>	      	           Скорондяк Станіслав,</a:t>
            </a:r>
          </a:p>
          <a:p>
            <a:pPr eaLnBrk="1" hangingPunct="1"/>
            <a:r>
              <a:rPr lang="uk-UA" altLang="ru-RU" sz="1600"/>
              <a:t>                      	           Юрик Олександр</a:t>
            </a:r>
          </a:p>
          <a:p>
            <a:pPr eaLnBrk="1" hangingPunct="1"/>
            <a:r>
              <a:rPr lang="uk-UA" altLang="ru-RU" sz="1600"/>
              <a:t>Учитель: Деяк Тетяна Юріївна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5" name="Line 5"/>
          <p:cNvSpPr>
            <a:spLocks noChangeShapeType="1"/>
          </p:cNvSpPr>
          <p:nvPr/>
        </p:nvSpPr>
        <p:spPr bwMode="auto">
          <a:xfrm>
            <a:off x="1763713" y="4652963"/>
            <a:ext cx="31686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5606" name="Line 6"/>
          <p:cNvSpPr>
            <a:spLocks noChangeShapeType="1"/>
          </p:cNvSpPr>
          <p:nvPr/>
        </p:nvSpPr>
        <p:spPr bwMode="auto">
          <a:xfrm flipV="1">
            <a:off x="1763713" y="1557338"/>
            <a:ext cx="647700" cy="30956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5607" name="Line 7"/>
          <p:cNvSpPr>
            <a:spLocks noChangeShapeType="1"/>
          </p:cNvSpPr>
          <p:nvPr/>
        </p:nvSpPr>
        <p:spPr bwMode="auto">
          <a:xfrm>
            <a:off x="2411413" y="1557338"/>
            <a:ext cx="2520950" cy="30956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2535238" y="1362075"/>
            <a:ext cx="3365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kumimoji="1" lang="uk-UA" altLang="ru-RU" b="1">
                <a:solidFill>
                  <a:srgbClr val="0033CC"/>
                </a:solidFill>
                <a:latin typeface="Times New Roman" panose="02020603050405020304" pitchFamily="18" charset="0"/>
              </a:rPr>
              <a:t>В</a:t>
            </a:r>
            <a:endParaRPr kumimoji="1" lang="ru-RU" altLang="ru-RU" b="1">
              <a:solidFill>
                <a:srgbClr val="00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1476375" y="4575175"/>
            <a:ext cx="3492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kumimoji="1" lang="uk-UA" altLang="ru-RU" b="1">
                <a:solidFill>
                  <a:srgbClr val="0033CC"/>
                </a:solidFill>
                <a:latin typeface="Times New Roman" panose="02020603050405020304" pitchFamily="18" charset="0"/>
              </a:rPr>
              <a:t>А</a:t>
            </a:r>
            <a:endParaRPr kumimoji="1" lang="ru-RU" altLang="ru-RU" b="1">
              <a:solidFill>
                <a:srgbClr val="00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4840288" y="4575175"/>
            <a:ext cx="3492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kumimoji="1" lang="uk-UA" altLang="ru-RU" b="1">
                <a:solidFill>
                  <a:srgbClr val="0033CC"/>
                </a:solidFill>
                <a:latin typeface="Times New Roman" panose="02020603050405020304" pitchFamily="18" charset="0"/>
              </a:rPr>
              <a:t>С</a:t>
            </a:r>
            <a:endParaRPr kumimoji="1" lang="ru-RU" altLang="ru-RU" b="1">
              <a:solidFill>
                <a:srgbClr val="00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11" name="Line 11"/>
          <p:cNvSpPr>
            <a:spLocks noChangeShapeType="1"/>
          </p:cNvSpPr>
          <p:nvPr/>
        </p:nvSpPr>
        <p:spPr bwMode="auto">
          <a:xfrm>
            <a:off x="2411413" y="1557338"/>
            <a:ext cx="936625" cy="3095625"/>
          </a:xfrm>
          <a:prstGeom prst="line">
            <a:avLst/>
          </a:prstGeom>
          <a:noFill/>
          <a:ln w="57150">
            <a:solidFill>
              <a:srgbClr val="FF66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5612" name="Line 12"/>
          <p:cNvSpPr>
            <a:spLocks noChangeShapeType="1"/>
          </p:cNvSpPr>
          <p:nvPr/>
        </p:nvSpPr>
        <p:spPr bwMode="auto">
          <a:xfrm>
            <a:off x="2484438" y="4437063"/>
            <a:ext cx="0" cy="431800"/>
          </a:xfrm>
          <a:prstGeom prst="line">
            <a:avLst/>
          </a:prstGeom>
          <a:noFill/>
          <a:ln w="28575">
            <a:solidFill>
              <a:srgbClr val="FF66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5613" name="Line 13"/>
          <p:cNvSpPr>
            <a:spLocks noChangeShapeType="1"/>
          </p:cNvSpPr>
          <p:nvPr/>
        </p:nvSpPr>
        <p:spPr bwMode="auto">
          <a:xfrm>
            <a:off x="3995738" y="4437063"/>
            <a:ext cx="0" cy="431800"/>
          </a:xfrm>
          <a:prstGeom prst="line">
            <a:avLst/>
          </a:prstGeom>
          <a:noFill/>
          <a:ln w="28575">
            <a:solidFill>
              <a:srgbClr val="FF66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5614" name="Text Box 14"/>
          <p:cNvSpPr txBox="1">
            <a:spLocks noChangeArrowheads="1"/>
          </p:cNvSpPr>
          <p:nvPr/>
        </p:nvSpPr>
        <p:spPr bwMode="auto">
          <a:xfrm>
            <a:off x="3327400" y="4602163"/>
            <a:ext cx="4000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kumimoji="1" lang="uk-UA" altLang="ru-RU" b="1">
                <a:solidFill>
                  <a:srgbClr val="0033CC"/>
                </a:solidFill>
                <a:latin typeface="Times New Roman" panose="02020603050405020304" pitchFamily="18" charset="0"/>
              </a:rPr>
              <a:t>М</a:t>
            </a:r>
            <a:endParaRPr kumimoji="1" lang="ru-RU" altLang="ru-RU" b="1">
              <a:solidFill>
                <a:srgbClr val="00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15" name="Text Box 15"/>
          <p:cNvSpPr txBox="1">
            <a:spLocks noChangeArrowheads="1"/>
          </p:cNvSpPr>
          <p:nvPr/>
        </p:nvSpPr>
        <p:spPr bwMode="auto">
          <a:xfrm>
            <a:off x="4572000" y="1700213"/>
            <a:ext cx="4103688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uk-UA" altLang="ru-RU" sz="2400" b="1" i="1">
                <a:solidFill>
                  <a:srgbClr val="0033CC"/>
                </a:solidFill>
                <a:latin typeface="Times New Roman" panose="02020603050405020304" pitchFamily="18" charset="0"/>
              </a:rPr>
              <a:t>АМ = СМ,</a:t>
            </a:r>
          </a:p>
          <a:p>
            <a:pPr eaLnBrk="1" hangingPunct="1">
              <a:spcBef>
                <a:spcPct val="50000"/>
              </a:spcBef>
            </a:pPr>
            <a:r>
              <a:rPr kumimoji="1" lang="uk-UA" altLang="ru-RU" sz="2400" b="1" i="1">
                <a:solidFill>
                  <a:srgbClr val="0033CC"/>
                </a:solidFill>
                <a:latin typeface="Times New Roman" panose="02020603050405020304" pitchFamily="18" charset="0"/>
              </a:rPr>
              <a:t>ВМ – медіана     АВС</a:t>
            </a:r>
            <a:r>
              <a:rPr kumimoji="1" lang="en-US" altLang="ru-RU" sz="2400" b="1" i="1">
                <a:solidFill>
                  <a:srgbClr val="0033CC"/>
                </a:solidFill>
                <a:latin typeface="Times New Roman" panose="02020603050405020304" pitchFamily="18" charset="0"/>
              </a:rPr>
              <a:t>.</a:t>
            </a:r>
            <a:endParaRPr kumimoji="1" lang="uk-UA" altLang="ru-RU" sz="2400" b="1" i="1">
              <a:solidFill>
                <a:srgbClr val="0033CC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25616" name="Object 16"/>
          <p:cNvGraphicFramePr>
            <a:graphicFrameLocks noChangeAspect="1"/>
          </p:cNvGraphicFramePr>
          <p:nvPr/>
        </p:nvGraphicFramePr>
        <p:xfrm>
          <a:off x="6767513" y="2349500"/>
          <a:ext cx="276225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Формула" r:id="rId3" imgW="152268" imgH="164957" progId="Equation.3">
                  <p:embed/>
                </p:oleObj>
              </mc:Choice>
              <mc:Fallback>
                <p:oleObj name="Формула" r:id="rId3" imgW="152268" imgH="164957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67513" y="2349500"/>
                        <a:ext cx="276225" cy="298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17" name="Text Box 17"/>
          <p:cNvSpPr txBox="1">
            <a:spLocks noChangeArrowheads="1"/>
          </p:cNvSpPr>
          <p:nvPr/>
        </p:nvSpPr>
        <p:spPr bwMode="auto">
          <a:xfrm>
            <a:off x="5292725" y="2924175"/>
            <a:ext cx="3600450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uk-UA" altLang="ru-RU" sz="2400" b="1" u="sng">
                <a:solidFill>
                  <a:schemeClr val="hlink"/>
                </a:solidFill>
                <a:latin typeface="Times New Roman" panose="02020603050405020304" pitchFamily="18" charset="0"/>
              </a:rPr>
              <a:t>Медіаною трикутника</a:t>
            </a:r>
            <a:r>
              <a:rPr kumimoji="1" lang="uk-UA" altLang="ru-RU" sz="2400">
                <a:solidFill>
                  <a:schemeClr val="hlink"/>
                </a:solidFill>
                <a:latin typeface="Times New Roman" panose="02020603050405020304" pitchFamily="18" charset="0"/>
              </a:rPr>
              <a:t> називається відрізок, що сполучає вершину трикутника із серединою протилежної  сторони.</a:t>
            </a:r>
            <a:endParaRPr kumimoji="1" lang="ru-RU" altLang="ru-RU" sz="2400">
              <a:solidFill>
                <a:schemeClr val="hlink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71550" y="260350"/>
            <a:ext cx="7489825" cy="89376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endParaRPr kumimoji="1" lang="en-US" altLang="ru-RU" sz="1200" b="1">
              <a:solidFill>
                <a:srgbClr val="F91C0B"/>
              </a:solidFill>
              <a:latin typeface="Times New Roman" pitchFamily="18" charset="0"/>
              <a:cs typeface="Arial" charset="0"/>
            </a:endParaRPr>
          </a:p>
          <a:p>
            <a:pPr algn="ctr">
              <a:defRPr/>
            </a:pPr>
            <a:r>
              <a:rPr kumimoji="1" lang="uk-UA" altLang="ru-RU" sz="2800" b="1">
                <a:solidFill>
                  <a:srgbClr val="F91C0B"/>
                </a:solidFill>
                <a:latin typeface="Times New Roman" pitchFamily="18" charset="0"/>
                <a:cs typeface="Arial" charset="0"/>
              </a:rPr>
              <a:t>Медіана</a:t>
            </a:r>
            <a:endParaRPr kumimoji="1" lang="ru-RU" altLang="ru-RU" sz="2800" b="1">
              <a:solidFill>
                <a:srgbClr val="F91C0B"/>
              </a:solidFill>
              <a:latin typeface="Times New Roman" pitchFamily="18" charset="0"/>
              <a:cs typeface="Arial" charset="0"/>
            </a:endParaRPr>
          </a:p>
          <a:p>
            <a:pPr algn="ctr">
              <a:defRPr/>
            </a:pPr>
            <a:endParaRPr lang="ru-RU" sz="1200" b="1">
              <a:solidFill>
                <a:srgbClr val="F91C0B"/>
              </a:solidFill>
              <a:latin typeface="Times New Roman" pitchFamily="18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4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6" dur="1000"/>
                                        <p:tgtEl>
                                          <p:spTgt spid="256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8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50" dur="1000"/>
                                        <p:tgtEl>
                                          <p:spTgt spid="256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53" dur="10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 animBg="1"/>
      <p:bldP spid="25606" grpId="0" animBg="1"/>
      <p:bldP spid="25607" grpId="0" animBg="1"/>
      <p:bldP spid="25608" grpId="0"/>
      <p:bldP spid="25609" grpId="0"/>
      <p:bldP spid="25610" grpId="0"/>
      <p:bldP spid="25611" grpId="0" animBg="1"/>
      <p:bldP spid="25612" grpId="0" animBg="1"/>
      <p:bldP spid="25613" grpId="0" animBg="1"/>
      <p:bldP spid="25614" grpId="0"/>
      <p:bldP spid="256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9" name="Line 5"/>
          <p:cNvSpPr>
            <a:spLocks noChangeShapeType="1"/>
          </p:cNvSpPr>
          <p:nvPr/>
        </p:nvSpPr>
        <p:spPr bwMode="auto">
          <a:xfrm>
            <a:off x="1908175" y="5229225"/>
            <a:ext cx="29511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6630" name="Line 6"/>
          <p:cNvSpPr>
            <a:spLocks noChangeShapeType="1"/>
          </p:cNvSpPr>
          <p:nvPr/>
        </p:nvSpPr>
        <p:spPr bwMode="auto">
          <a:xfrm flipV="1">
            <a:off x="1908175" y="2060575"/>
            <a:ext cx="719138" cy="31686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6631" name="Line 7"/>
          <p:cNvSpPr>
            <a:spLocks noChangeShapeType="1"/>
          </p:cNvSpPr>
          <p:nvPr/>
        </p:nvSpPr>
        <p:spPr bwMode="auto">
          <a:xfrm>
            <a:off x="2627313" y="2060575"/>
            <a:ext cx="2232025" cy="31686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6632" name="Line 8"/>
          <p:cNvSpPr>
            <a:spLocks noChangeShapeType="1"/>
          </p:cNvSpPr>
          <p:nvPr/>
        </p:nvSpPr>
        <p:spPr bwMode="auto">
          <a:xfrm>
            <a:off x="2627313" y="2060575"/>
            <a:ext cx="649287" cy="3168650"/>
          </a:xfrm>
          <a:prstGeom prst="line">
            <a:avLst/>
          </a:prstGeom>
          <a:noFill/>
          <a:ln w="38100">
            <a:solidFill>
              <a:srgbClr val="99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6634" name="AutoShape 10"/>
          <p:cNvSpPr>
            <a:spLocks noChangeArrowheads="1"/>
          </p:cNvSpPr>
          <p:nvPr/>
        </p:nvSpPr>
        <p:spPr bwMode="auto">
          <a:xfrm rot="9780506">
            <a:off x="2911475" y="3176588"/>
            <a:ext cx="504825" cy="241300"/>
          </a:xfrm>
          <a:custGeom>
            <a:avLst/>
            <a:gdLst>
              <a:gd name="T0" fmla="*/ 137009315 w 21600"/>
              <a:gd name="T1" fmla="*/ 0 h 21600"/>
              <a:gd name="T2" fmla="*/ 0 w 21600"/>
              <a:gd name="T3" fmla="*/ 12956493 h 21600"/>
              <a:gd name="T4" fmla="*/ 137009315 w 21600"/>
              <a:gd name="T5" fmla="*/ 0 h 21600"/>
              <a:gd name="T6" fmla="*/ 274018630 w 21600"/>
              <a:gd name="T7" fmla="*/ 12956493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71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4" y="-1"/>
                  <a:pt x="21599" y="4835"/>
                  <a:pt x="216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uk-UA" altLang="ru-RU"/>
          </a:p>
        </p:txBody>
      </p:sp>
      <p:sp>
        <p:nvSpPr>
          <p:cNvPr id="26635" name="AutoShape 11"/>
          <p:cNvSpPr>
            <a:spLocks noChangeArrowheads="1"/>
          </p:cNvSpPr>
          <p:nvPr/>
        </p:nvSpPr>
        <p:spPr bwMode="auto">
          <a:xfrm rot="-10508136">
            <a:off x="2336800" y="3284538"/>
            <a:ext cx="542925" cy="215900"/>
          </a:xfrm>
          <a:custGeom>
            <a:avLst/>
            <a:gdLst>
              <a:gd name="T0" fmla="*/ 193215627 w 21600"/>
              <a:gd name="T1" fmla="*/ 0 h 21600"/>
              <a:gd name="T2" fmla="*/ 0 w 21600"/>
              <a:gd name="T3" fmla="*/ 10626939 h 21600"/>
              <a:gd name="T4" fmla="*/ 193215627 w 21600"/>
              <a:gd name="T5" fmla="*/ 0 h 21600"/>
              <a:gd name="T6" fmla="*/ 386431253 w 21600"/>
              <a:gd name="T7" fmla="*/ 1062693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71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4" y="-1"/>
                  <a:pt x="21599" y="4835"/>
                  <a:pt x="216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uk-UA" altLang="ru-RU"/>
          </a:p>
        </p:txBody>
      </p:sp>
      <p:sp>
        <p:nvSpPr>
          <p:cNvPr id="26636" name="Text Box 12"/>
          <p:cNvSpPr txBox="1">
            <a:spLocks noChangeArrowheads="1"/>
          </p:cNvSpPr>
          <p:nvPr/>
        </p:nvSpPr>
        <p:spPr bwMode="auto">
          <a:xfrm>
            <a:off x="1743075" y="5178425"/>
            <a:ext cx="3492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kumimoji="1" lang="uk-UA" altLang="ru-RU" b="1">
                <a:solidFill>
                  <a:srgbClr val="0033CC"/>
                </a:solidFill>
                <a:latin typeface="Times New Roman" panose="02020603050405020304" pitchFamily="18" charset="0"/>
              </a:rPr>
              <a:t>А</a:t>
            </a:r>
            <a:endParaRPr kumimoji="1" lang="ru-RU" altLang="ru-RU" b="1">
              <a:solidFill>
                <a:srgbClr val="00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37" name="Text Box 13"/>
          <p:cNvSpPr txBox="1">
            <a:spLocks noChangeArrowheads="1"/>
          </p:cNvSpPr>
          <p:nvPr/>
        </p:nvSpPr>
        <p:spPr bwMode="auto">
          <a:xfrm>
            <a:off x="2555875" y="1722438"/>
            <a:ext cx="3365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kumimoji="1" lang="uk-UA" altLang="ru-RU" b="1">
                <a:solidFill>
                  <a:srgbClr val="0033CC"/>
                </a:solidFill>
                <a:latin typeface="Times New Roman" panose="02020603050405020304" pitchFamily="18" charset="0"/>
              </a:rPr>
              <a:t>В</a:t>
            </a:r>
            <a:endParaRPr kumimoji="1" lang="ru-RU" altLang="ru-RU" b="1">
              <a:solidFill>
                <a:srgbClr val="00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38" name="Text Box 14"/>
          <p:cNvSpPr txBox="1">
            <a:spLocks noChangeArrowheads="1"/>
          </p:cNvSpPr>
          <p:nvPr/>
        </p:nvSpPr>
        <p:spPr bwMode="auto">
          <a:xfrm>
            <a:off x="4787900" y="5106988"/>
            <a:ext cx="349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kumimoji="1" lang="uk-UA" altLang="ru-RU" b="1">
                <a:solidFill>
                  <a:srgbClr val="0033CC"/>
                </a:solidFill>
                <a:latin typeface="Times New Roman" panose="02020603050405020304" pitchFamily="18" charset="0"/>
              </a:rPr>
              <a:t>С</a:t>
            </a:r>
            <a:endParaRPr kumimoji="1" lang="ru-RU" altLang="ru-RU" b="1">
              <a:solidFill>
                <a:srgbClr val="00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39" name="Text Box 15"/>
          <p:cNvSpPr txBox="1">
            <a:spLocks noChangeArrowheads="1"/>
          </p:cNvSpPr>
          <p:nvPr/>
        </p:nvSpPr>
        <p:spPr bwMode="auto">
          <a:xfrm>
            <a:off x="3184525" y="5157788"/>
            <a:ext cx="3365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kumimoji="1" lang="en-US" altLang="ru-RU" b="1">
                <a:solidFill>
                  <a:srgbClr val="0033CC"/>
                </a:solidFill>
                <a:latin typeface="Times New Roman" panose="02020603050405020304" pitchFamily="18" charset="0"/>
              </a:rPr>
              <a:t>L</a:t>
            </a:r>
            <a:endParaRPr kumimoji="1" lang="ru-RU" altLang="ru-RU" b="1">
              <a:solidFill>
                <a:srgbClr val="0033CC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26640" name="Object 16"/>
          <p:cNvGraphicFramePr>
            <a:graphicFrameLocks noChangeAspect="1"/>
          </p:cNvGraphicFramePr>
          <p:nvPr/>
        </p:nvGraphicFramePr>
        <p:xfrm>
          <a:off x="4922838" y="1773238"/>
          <a:ext cx="369887" cy="28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1" name="Формула" r:id="rId3" imgW="164885" imgH="164885" progId="Equation.3">
                  <p:embed/>
                </p:oleObj>
              </mc:Choice>
              <mc:Fallback>
                <p:oleObj name="Формула" r:id="rId3" imgW="164885" imgH="164885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2838" y="1773238"/>
                        <a:ext cx="369887" cy="287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41" name="Text Box 17"/>
          <p:cNvSpPr txBox="1">
            <a:spLocks noChangeArrowheads="1"/>
          </p:cNvSpPr>
          <p:nvPr/>
        </p:nvSpPr>
        <p:spPr bwMode="auto">
          <a:xfrm>
            <a:off x="5146675" y="1676400"/>
            <a:ext cx="10255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kumimoji="1" lang="en-US" altLang="ru-RU" sz="2400" b="1" i="1">
                <a:solidFill>
                  <a:srgbClr val="0033CC"/>
                </a:solidFill>
                <a:latin typeface="Times New Roman" panose="02020603050405020304" pitchFamily="18" charset="0"/>
              </a:rPr>
              <a:t>ABL </a:t>
            </a:r>
            <a:r>
              <a:rPr kumimoji="1" lang="en-US" altLang="ru-RU" sz="2400" b="1" i="1">
                <a:solidFill>
                  <a:srgbClr val="993300"/>
                </a:solidFill>
                <a:latin typeface="Times New Roman" panose="02020603050405020304" pitchFamily="18" charset="0"/>
              </a:rPr>
              <a:t>=</a:t>
            </a:r>
            <a:endParaRPr kumimoji="1" lang="ru-RU" altLang="ru-RU" sz="2400" b="1" i="1">
              <a:solidFill>
                <a:srgbClr val="9933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26642" name="Object 18"/>
          <p:cNvGraphicFramePr>
            <a:graphicFrameLocks noChangeAspect="1"/>
          </p:cNvGraphicFramePr>
          <p:nvPr/>
        </p:nvGraphicFramePr>
        <p:xfrm>
          <a:off x="6156325" y="1773238"/>
          <a:ext cx="369888" cy="28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2" name="Формула" r:id="rId5" imgW="164885" imgH="164885" progId="Equation.3">
                  <p:embed/>
                </p:oleObj>
              </mc:Choice>
              <mc:Fallback>
                <p:oleObj name="Формула" r:id="rId5" imgW="164885" imgH="164885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325" y="1773238"/>
                        <a:ext cx="369888" cy="287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43" name="Text Box 19"/>
          <p:cNvSpPr txBox="1">
            <a:spLocks noChangeArrowheads="1"/>
          </p:cNvSpPr>
          <p:nvPr/>
        </p:nvSpPr>
        <p:spPr bwMode="auto">
          <a:xfrm>
            <a:off x="6372225" y="1676400"/>
            <a:ext cx="8524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kumimoji="1" lang="en-US" altLang="ru-RU" sz="2400" b="1" i="1">
                <a:solidFill>
                  <a:srgbClr val="0033CC"/>
                </a:solidFill>
                <a:latin typeface="Times New Roman" panose="02020603050405020304" pitchFamily="18" charset="0"/>
              </a:rPr>
              <a:t>LBC</a:t>
            </a:r>
            <a:r>
              <a:rPr kumimoji="1" lang="uk-UA" altLang="ru-RU" sz="2400" b="1" i="1">
                <a:solidFill>
                  <a:srgbClr val="0033CC"/>
                </a:solidFill>
                <a:latin typeface="Times New Roman" panose="02020603050405020304" pitchFamily="18" charset="0"/>
              </a:rPr>
              <a:t>,</a:t>
            </a:r>
            <a:endParaRPr kumimoji="1" lang="ru-RU" altLang="ru-RU" sz="2400" b="1" i="1">
              <a:solidFill>
                <a:srgbClr val="00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44" name="Text Box 20"/>
          <p:cNvSpPr txBox="1">
            <a:spLocks noChangeArrowheads="1"/>
          </p:cNvSpPr>
          <p:nvPr/>
        </p:nvSpPr>
        <p:spPr bwMode="auto">
          <a:xfrm>
            <a:off x="4284663" y="2312988"/>
            <a:ext cx="45005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ru-RU" sz="2400" b="1" i="1">
                <a:solidFill>
                  <a:srgbClr val="0033CC"/>
                </a:solidFill>
                <a:latin typeface="Times New Roman" panose="02020603050405020304" pitchFamily="18" charset="0"/>
              </a:rPr>
              <a:t>BL</a:t>
            </a:r>
            <a:r>
              <a:rPr kumimoji="1" lang="uk-UA" altLang="ru-RU" sz="2400" b="1" i="1">
                <a:solidFill>
                  <a:srgbClr val="0033CC"/>
                </a:solidFill>
                <a:latin typeface="Times New Roman" panose="02020603050405020304" pitchFamily="18" charset="0"/>
              </a:rPr>
              <a:t> – бісектриса     АВС.</a:t>
            </a:r>
            <a:endParaRPr kumimoji="1" lang="ru-RU" altLang="ru-RU" sz="2400" b="1" i="1">
              <a:solidFill>
                <a:srgbClr val="0033CC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26645" name="Object 21"/>
          <p:cNvGraphicFramePr>
            <a:graphicFrameLocks noChangeAspect="1"/>
          </p:cNvGraphicFramePr>
          <p:nvPr/>
        </p:nvGraphicFramePr>
        <p:xfrm>
          <a:off x="6985000" y="2384425"/>
          <a:ext cx="276225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3" name="Формула" r:id="rId6" imgW="152268" imgH="164957" progId="Equation.3">
                  <p:embed/>
                </p:oleObj>
              </mc:Choice>
              <mc:Fallback>
                <p:oleObj name="Формула" r:id="rId6" imgW="152268" imgH="164957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85000" y="2384425"/>
                        <a:ext cx="276225" cy="298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46" name="Text Box 22"/>
          <p:cNvSpPr txBox="1">
            <a:spLocks noChangeArrowheads="1"/>
          </p:cNvSpPr>
          <p:nvPr/>
        </p:nvSpPr>
        <p:spPr bwMode="auto">
          <a:xfrm>
            <a:off x="5256213" y="2889250"/>
            <a:ext cx="3492500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kumimoji="1" lang="uk-UA" altLang="ru-RU" sz="2200" b="1" u="sng">
                <a:solidFill>
                  <a:schemeClr val="hlink"/>
                </a:solidFill>
                <a:latin typeface="Times New Roman" panose="02020603050405020304" pitchFamily="18" charset="0"/>
              </a:rPr>
              <a:t>Бісектрисою трикутника</a:t>
            </a:r>
          </a:p>
          <a:p>
            <a:pPr eaLnBrk="1" hangingPunct="1"/>
            <a:r>
              <a:rPr kumimoji="1" lang="uk-UA" altLang="ru-RU" sz="2200">
                <a:solidFill>
                  <a:schemeClr val="hlink"/>
                </a:solidFill>
                <a:latin typeface="Times New Roman" panose="02020603050405020304" pitchFamily="18" charset="0"/>
              </a:rPr>
              <a:t>називається відрізок бісектриси кута трикутника, що сполучає його вершину з точкою на протилежній стороні трикутника</a:t>
            </a:r>
            <a:r>
              <a:rPr kumimoji="1" lang="en-US" altLang="ru-RU" sz="2200">
                <a:solidFill>
                  <a:schemeClr val="hlink"/>
                </a:solidFill>
                <a:latin typeface="Times New Roman" panose="02020603050405020304" pitchFamily="18" charset="0"/>
              </a:rPr>
              <a:t>.</a:t>
            </a:r>
            <a:endParaRPr kumimoji="1" lang="ru-RU" altLang="ru-RU" sz="2200">
              <a:solidFill>
                <a:schemeClr val="hlink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08063" y="296863"/>
            <a:ext cx="7489825" cy="89376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endParaRPr kumimoji="1" lang="en-US" altLang="ru-RU" sz="1200" b="1">
              <a:solidFill>
                <a:srgbClr val="F91C0B"/>
              </a:solidFill>
              <a:latin typeface="Times New Roman" pitchFamily="18" charset="0"/>
              <a:cs typeface="Arial" charset="0"/>
            </a:endParaRPr>
          </a:p>
          <a:p>
            <a:pPr algn="ctr">
              <a:defRPr/>
            </a:pPr>
            <a:r>
              <a:rPr kumimoji="1" lang="uk-UA" altLang="ru-RU" sz="2800" b="1">
                <a:solidFill>
                  <a:srgbClr val="F91C0B"/>
                </a:solidFill>
                <a:latin typeface="Times New Roman" pitchFamily="18" charset="0"/>
                <a:cs typeface="Arial" charset="0"/>
              </a:rPr>
              <a:t>Бісектриса</a:t>
            </a:r>
            <a:endParaRPr kumimoji="1" lang="ru-RU" altLang="ru-RU" sz="2800" b="1">
              <a:solidFill>
                <a:srgbClr val="F91C0B"/>
              </a:solidFill>
              <a:latin typeface="Times New Roman" pitchFamily="18" charset="0"/>
              <a:cs typeface="Arial" charset="0"/>
            </a:endParaRPr>
          </a:p>
          <a:p>
            <a:pPr algn="ctr">
              <a:defRPr/>
            </a:pPr>
            <a:endParaRPr lang="ru-RU" sz="1200" b="1">
              <a:solidFill>
                <a:srgbClr val="F91C0B"/>
              </a:solidFill>
              <a:latin typeface="Times New Roman" pitchFamily="18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6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6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6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6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65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67" dur="1000"/>
                                        <p:tgtEl>
                                          <p:spTgt spid="26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6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 animBg="1"/>
      <p:bldP spid="26630" grpId="0" animBg="1"/>
      <p:bldP spid="26631" grpId="0" animBg="1"/>
      <p:bldP spid="26632" grpId="0" animBg="1"/>
      <p:bldP spid="26634" grpId="0" animBg="1"/>
      <p:bldP spid="26635" grpId="0" animBg="1"/>
      <p:bldP spid="26636" grpId="0"/>
      <p:bldP spid="26637" grpId="0"/>
      <p:bldP spid="26638" grpId="0"/>
      <p:bldP spid="26639" grpId="0"/>
      <p:bldP spid="26641" grpId="0"/>
      <p:bldP spid="26643" grpId="0"/>
      <p:bldP spid="26644" grpId="0"/>
      <p:bldP spid="2664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3" name="Line 5"/>
          <p:cNvSpPr>
            <a:spLocks noChangeShapeType="1"/>
          </p:cNvSpPr>
          <p:nvPr/>
        </p:nvSpPr>
        <p:spPr bwMode="auto">
          <a:xfrm>
            <a:off x="1692275" y="4797425"/>
            <a:ext cx="33115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654" name="Line 6"/>
          <p:cNvSpPr>
            <a:spLocks noChangeShapeType="1"/>
          </p:cNvSpPr>
          <p:nvPr/>
        </p:nvSpPr>
        <p:spPr bwMode="auto">
          <a:xfrm flipV="1">
            <a:off x="1692275" y="1700213"/>
            <a:ext cx="935038" cy="30972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655" name="Line 7"/>
          <p:cNvSpPr>
            <a:spLocks noChangeShapeType="1"/>
          </p:cNvSpPr>
          <p:nvPr/>
        </p:nvSpPr>
        <p:spPr bwMode="auto">
          <a:xfrm>
            <a:off x="2627313" y="1700213"/>
            <a:ext cx="2376487" cy="30972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656" name="Line 8"/>
          <p:cNvSpPr>
            <a:spLocks noChangeShapeType="1"/>
          </p:cNvSpPr>
          <p:nvPr/>
        </p:nvSpPr>
        <p:spPr bwMode="auto">
          <a:xfrm>
            <a:off x="2627313" y="1700213"/>
            <a:ext cx="0" cy="30972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657" name="Line 9"/>
          <p:cNvSpPr>
            <a:spLocks noChangeShapeType="1"/>
          </p:cNvSpPr>
          <p:nvPr/>
        </p:nvSpPr>
        <p:spPr bwMode="auto">
          <a:xfrm>
            <a:off x="2627313" y="4508500"/>
            <a:ext cx="288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658" name="Line 10"/>
          <p:cNvSpPr>
            <a:spLocks noChangeShapeType="1"/>
          </p:cNvSpPr>
          <p:nvPr/>
        </p:nvSpPr>
        <p:spPr bwMode="auto">
          <a:xfrm>
            <a:off x="2916238" y="4508500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659" name="Text Box 11"/>
          <p:cNvSpPr txBox="1">
            <a:spLocks noChangeArrowheads="1"/>
          </p:cNvSpPr>
          <p:nvPr/>
        </p:nvSpPr>
        <p:spPr bwMode="auto">
          <a:xfrm>
            <a:off x="1485900" y="4746625"/>
            <a:ext cx="3492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kumimoji="1" lang="uk-UA" altLang="ru-RU" b="1">
                <a:solidFill>
                  <a:srgbClr val="0033CC"/>
                </a:solidFill>
                <a:latin typeface="Times New Roman" panose="02020603050405020304" pitchFamily="18" charset="0"/>
              </a:rPr>
              <a:t>А</a:t>
            </a:r>
            <a:endParaRPr kumimoji="1" lang="ru-RU" altLang="ru-RU" b="1">
              <a:solidFill>
                <a:srgbClr val="00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60" name="Text Box 12"/>
          <p:cNvSpPr txBox="1">
            <a:spLocks noChangeArrowheads="1"/>
          </p:cNvSpPr>
          <p:nvPr/>
        </p:nvSpPr>
        <p:spPr bwMode="auto">
          <a:xfrm>
            <a:off x="2555875" y="1362075"/>
            <a:ext cx="3365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kumimoji="1" lang="uk-UA" altLang="ru-RU" b="1">
                <a:solidFill>
                  <a:srgbClr val="0033CC"/>
                </a:solidFill>
                <a:latin typeface="Times New Roman" panose="02020603050405020304" pitchFamily="18" charset="0"/>
              </a:rPr>
              <a:t>В</a:t>
            </a:r>
            <a:endParaRPr kumimoji="1" lang="ru-RU" altLang="ru-RU" b="1">
              <a:solidFill>
                <a:srgbClr val="00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61" name="Text Box 13"/>
          <p:cNvSpPr txBox="1">
            <a:spLocks noChangeArrowheads="1"/>
          </p:cNvSpPr>
          <p:nvPr/>
        </p:nvSpPr>
        <p:spPr bwMode="auto">
          <a:xfrm>
            <a:off x="4911725" y="4718050"/>
            <a:ext cx="3492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kumimoji="1" lang="uk-UA" altLang="ru-RU" b="1">
                <a:solidFill>
                  <a:srgbClr val="0033CC"/>
                </a:solidFill>
                <a:latin typeface="Times New Roman" panose="02020603050405020304" pitchFamily="18" charset="0"/>
              </a:rPr>
              <a:t>С</a:t>
            </a:r>
            <a:endParaRPr kumimoji="1" lang="ru-RU" altLang="ru-RU" b="1">
              <a:solidFill>
                <a:srgbClr val="00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62" name="Text Box 14"/>
          <p:cNvSpPr txBox="1">
            <a:spLocks noChangeArrowheads="1"/>
          </p:cNvSpPr>
          <p:nvPr/>
        </p:nvSpPr>
        <p:spPr bwMode="auto">
          <a:xfrm>
            <a:off x="2463800" y="4791075"/>
            <a:ext cx="3619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kumimoji="1" lang="uk-UA" altLang="ru-RU" b="1">
                <a:solidFill>
                  <a:srgbClr val="0033CC"/>
                </a:solidFill>
                <a:latin typeface="Times New Roman" panose="02020603050405020304" pitchFamily="18" charset="0"/>
              </a:rPr>
              <a:t>Н</a:t>
            </a:r>
            <a:endParaRPr kumimoji="1" lang="ru-RU" altLang="ru-RU" b="1">
              <a:solidFill>
                <a:srgbClr val="00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63" name="Text Box 15"/>
          <p:cNvSpPr txBox="1">
            <a:spLocks noChangeArrowheads="1"/>
          </p:cNvSpPr>
          <p:nvPr/>
        </p:nvSpPr>
        <p:spPr bwMode="auto">
          <a:xfrm>
            <a:off x="5508625" y="4184650"/>
            <a:ext cx="647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uk-UA" altLang="ru-RU" sz="2400" b="1">
                <a:solidFill>
                  <a:srgbClr val="0033CC"/>
                </a:solidFill>
                <a:latin typeface="Times New Roman" panose="02020603050405020304" pitchFamily="18" charset="0"/>
              </a:rPr>
              <a:t>ВН </a:t>
            </a:r>
            <a:endParaRPr kumimoji="1" lang="ru-RU" altLang="ru-RU" sz="2400" b="1">
              <a:solidFill>
                <a:srgbClr val="0033CC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27664" name="Object 16"/>
          <p:cNvGraphicFramePr>
            <a:graphicFrameLocks noChangeAspect="1"/>
          </p:cNvGraphicFramePr>
          <p:nvPr/>
        </p:nvGraphicFramePr>
        <p:xfrm>
          <a:off x="6084888" y="4257675"/>
          <a:ext cx="341312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3" name="Формула" r:id="rId3" imgW="152268" imgH="164957" progId="Equation.3">
                  <p:embed/>
                </p:oleObj>
              </mc:Choice>
              <mc:Fallback>
                <p:oleObj name="Формула" r:id="rId3" imgW="152268" imgH="164957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4888" y="4257675"/>
                        <a:ext cx="341312" cy="369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65" name="Text Box 17"/>
          <p:cNvSpPr txBox="1">
            <a:spLocks noChangeArrowheads="1"/>
          </p:cNvSpPr>
          <p:nvPr/>
        </p:nvSpPr>
        <p:spPr bwMode="auto">
          <a:xfrm>
            <a:off x="6443663" y="4184650"/>
            <a:ext cx="701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kumimoji="1" lang="uk-UA" altLang="ru-RU" sz="2400" b="1">
                <a:solidFill>
                  <a:srgbClr val="0033CC"/>
                </a:solidFill>
                <a:latin typeface="Times New Roman" panose="02020603050405020304" pitchFamily="18" charset="0"/>
              </a:rPr>
              <a:t>АС,</a:t>
            </a:r>
            <a:endParaRPr kumimoji="1" lang="ru-RU" altLang="ru-RU" sz="2400" b="1">
              <a:solidFill>
                <a:srgbClr val="00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66" name="Text Box 18"/>
          <p:cNvSpPr txBox="1">
            <a:spLocks noChangeArrowheads="1"/>
          </p:cNvSpPr>
          <p:nvPr/>
        </p:nvSpPr>
        <p:spPr bwMode="auto">
          <a:xfrm>
            <a:off x="5364163" y="4797425"/>
            <a:ext cx="29606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kumimoji="1" lang="uk-UA" altLang="ru-RU" sz="2400" b="1">
                <a:solidFill>
                  <a:srgbClr val="0033CC"/>
                </a:solidFill>
                <a:latin typeface="Times New Roman" panose="02020603050405020304" pitchFamily="18" charset="0"/>
              </a:rPr>
              <a:t>ВН – висота    АВС. </a:t>
            </a:r>
            <a:endParaRPr kumimoji="1" lang="ru-RU" altLang="ru-RU" sz="2400" b="1">
              <a:solidFill>
                <a:srgbClr val="0033CC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27667" name="Object 19"/>
          <p:cNvGraphicFramePr>
            <a:graphicFrameLocks noChangeAspect="1"/>
          </p:cNvGraphicFramePr>
          <p:nvPr/>
        </p:nvGraphicFramePr>
        <p:xfrm>
          <a:off x="7343775" y="4905375"/>
          <a:ext cx="276225" cy="287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4" name="Формула" r:id="rId5" imgW="152268" imgH="164957" progId="Equation.3">
                  <p:embed/>
                </p:oleObj>
              </mc:Choice>
              <mc:Fallback>
                <p:oleObj name="Формула" r:id="rId5" imgW="152268" imgH="164957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43775" y="4905375"/>
                        <a:ext cx="276225" cy="287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68" name="Text Box 20"/>
          <p:cNvSpPr txBox="1">
            <a:spLocks noChangeArrowheads="1"/>
          </p:cNvSpPr>
          <p:nvPr/>
        </p:nvSpPr>
        <p:spPr bwMode="auto">
          <a:xfrm>
            <a:off x="4859338" y="1268413"/>
            <a:ext cx="3457575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uk-UA" altLang="ru-RU" sz="2400" b="1" u="sng">
                <a:solidFill>
                  <a:schemeClr val="hlink"/>
                </a:solidFill>
                <a:latin typeface="Times New Roman" panose="02020603050405020304" pitchFamily="18" charset="0"/>
              </a:rPr>
              <a:t>Висотою трикутника </a:t>
            </a:r>
            <a:r>
              <a:rPr kumimoji="1" lang="uk-UA" altLang="ru-RU" sz="2400">
                <a:solidFill>
                  <a:schemeClr val="hlink"/>
                </a:solidFill>
                <a:latin typeface="Times New Roman" panose="02020603050405020304" pitchFamily="18" charset="0"/>
              </a:rPr>
              <a:t>називається перпендикуляр, проведений з вершини трикутника до прямої, що містить його протилежну сторону.</a:t>
            </a:r>
            <a:endParaRPr kumimoji="1" lang="ru-RU" altLang="ru-RU" sz="2400" b="1" u="sng">
              <a:solidFill>
                <a:schemeClr val="hlink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08063" y="296863"/>
            <a:ext cx="7489825" cy="89376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endParaRPr kumimoji="1" lang="uk-UA" altLang="ru-RU" sz="1200" b="1">
              <a:solidFill>
                <a:srgbClr val="F91C0B"/>
              </a:solidFill>
              <a:latin typeface="Times New Roman" pitchFamily="18" charset="0"/>
              <a:cs typeface="Arial" charset="0"/>
            </a:endParaRPr>
          </a:p>
          <a:p>
            <a:pPr algn="ctr">
              <a:defRPr/>
            </a:pPr>
            <a:r>
              <a:rPr kumimoji="1" lang="uk-UA" altLang="ru-RU" sz="2800" b="1">
                <a:solidFill>
                  <a:srgbClr val="F91C0B"/>
                </a:solidFill>
                <a:latin typeface="Times New Roman" pitchFamily="18" charset="0"/>
                <a:cs typeface="Arial" charset="0"/>
              </a:rPr>
              <a:t>Висота</a:t>
            </a:r>
            <a:endParaRPr kumimoji="1" lang="ru-RU" altLang="ru-RU" sz="2800" b="1">
              <a:solidFill>
                <a:srgbClr val="F91C0B"/>
              </a:solidFill>
              <a:latin typeface="Times New Roman" pitchFamily="18" charset="0"/>
              <a:cs typeface="Arial" charset="0"/>
            </a:endParaRPr>
          </a:p>
          <a:p>
            <a:pPr algn="ctr">
              <a:defRPr/>
            </a:pPr>
            <a:endParaRPr lang="ru-RU" sz="1200" b="1">
              <a:solidFill>
                <a:srgbClr val="F91C0B"/>
              </a:solidFill>
              <a:latin typeface="Times New Roman" pitchFamily="18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7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27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62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 animBg="1"/>
      <p:bldP spid="27654" grpId="0" animBg="1"/>
      <p:bldP spid="27655" grpId="0" animBg="1"/>
      <p:bldP spid="27656" grpId="0" animBg="1"/>
      <p:bldP spid="27657" grpId="0" animBg="1"/>
      <p:bldP spid="27658" grpId="0" animBg="1"/>
      <p:bldP spid="27659" grpId="0"/>
      <p:bldP spid="27660" grpId="0"/>
      <p:bldP spid="27661" grpId="0"/>
      <p:bldP spid="27662" grpId="0"/>
      <p:bldP spid="27663" grpId="0"/>
      <p:bldP spid="27665" grpId="0"/>
      <p:bldP spid="27666" grpId="0"/>
      <p:bldP spid="2766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2735263" y="1412875"/>
            <a:ext cx="5832475" cy="2722563"/>
          </a:xfrm>
        </p:spPr>
        <p:txBody>
          <a:bodyPr/>
          <a:lstStyle/>
          <a:p>
            <a:pPr eaLnBrk="1" hangingPunct="1"/>
            <a:r>
              <a:rPr lang="uk-UA" altLang="ru-RU" sz="4800" b="1" smtClean="0">
                <a:solidFill>
                  <a:srgbClr val="FF0000"/>
                </a:solidFill>
                <a:latin typeface="Franklin Gothic Demi" panose="020B0703020102020204" pitchFamily="34" charset="0"/>
                <a:cs typeface="Aharoni" pitchFamily="2" charset="-79"/>
              </a:rPr>
              <a:t>Дякуємо за увагу</a:t>
            </a:r>
            <a:r>
              <a:rPr lang="uk-UA" altLang="ru-RU" sz="4800" b="1" smtClean="0">
                <a:solidFill>
                  <a:srgbClr val="FF0000"/>
                </a:solidFill>
                <a:latin typeface="Arial" panose="020B0604020202020204" pitchFamily="34" charset="0"/>
                <a:cs typeface="Aharoni" pitchFamily="2" charset="-79"/>
              </a:rPr>
              <a:t/>
            </a:r>
            <a:br>
              <a:rPr lang="uk-UA" altLang="ru-RU" sz="4800" b="1" smtClean="0">
                <a:solidFill>
                  <a:srgbClr val="FF0000"/>
                </a:solidFill>
                <a:latin typeface="Arial" panose="020B0604020202020204" pitchFamily="34" charset="0"/>
                <a:cs typeface="Aharoni" pitchFamily="2" charset="-79"/>
              </a:rPr>
            </a:br>
            <a:endParaRPr lang="ru-RU" altLang="ru-RU" sz="4800" b="1" smtClean="0">
              <a:solidFill>
                <a:srgbClr val="FF0000"/>
              </a:solidFill>
              <a:latin typeface="Franklin Gothic Demi" panose="020B0703020102020204" pitchFamily="34" charset="0"/>
              <a:cs typeface="Aharoni" pitchFamily="2" charset="-79"/>
            </a:endParaRPr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3563938" y="2816225"/>
            <a:ext cx="1368425" cy="1319213"/>
          </a:xfrm>
          <a:prstGeom prst="triangle">
            <a:avLst>
              <a:gd name="adj" fmla="val 50000"/>
            </a:avLst>
          </a:prstGeom>
          <a:solidFill>
            <a:srgbClr val="FF6699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2" name="Равнобедренный треугольник 3"/>
          <p:cNvGrpSpPr>
            <a:grpSpLocks/>
          </p:cNvGrpSpPr>
          <p:nvPr/>
        </p:nvGrpSpPr>
        <p:grpSpPr bwMode="auto">
          <a:xfrm>
            <a:off x="4932363" y="1016000"/>
            <a:ext cx="1274762" cy="1009650"/>
            <a:chOff x="1448" y="2250"/>
            <a:chExt cx="1824" cy="1367"/>
          </a:xfrm>
        </p:grpSpPr>
        <p:pic>
          <p:nvPicPr>
            <p:cNvPr id="16390" name="Равнобедренный треугольник 3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8" y="2250"/>
              <a:ext cx="1824" cy="1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1" name="Text Box 6"/>
            <p:cNvSpPr txBox="1">
              <a:spLocks noChangeArrowheads="1"/>
            </p:cNvSpPr>
            <p:nvPr/>
          </p:nvSpPr>
          <p:spPr bwMode="auto">
            <a:xfrm rot="-8612123">
              <a:off x="1762" y="2922"/>
              <a:ext cx="1091" cy="3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endParaRPr lang="uk-UA" altLang="ru-RU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5" name="Равнобедренный треугольник 4"/>
          <p:cNvSpPr>
            <a:spLocks noChangeArrowheads="1"/>
          </p:cNvSpPr>
          <p:nvPr/>
        </p:nvSpPr>
        <p:spPr bwMode="auto">
          <a:xfrm rot="-5821702">
            <a:off x="6198394" y="2950369"/>
            <a:ext cx="1144588" cy="1079500"/>
          </a:xfrm>
          <a:prstGeom prst="triangle">
            <a:avLst>
              <a:gd name="adj" fmla="val 13745"/>
            </a:avLst>
          </a:prstGeom>
          <a:solidFill>
            <a:srgbClr val="0070C0"/>
          </a:solidFill>
          <a:ln w="9525" algn="ctr">
            <a:solidFill>
              <a:srgbClr val="46AAC5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eaVert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dk1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739775" y="5670550"/>
            <a:ext cx="581025" cy="6461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cs typeface="+mn-cs"/>
              </a:rPr>
              <a:t>В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3429000" y="5429250"/>
            <a:ext cx="425450" cy="6461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cs typeface="+mn-cs"/>
              </a:rPr>
              <a:t>А</a:t>
            </a: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501775" y="3211513"/>
            <a:ext cx="425450" cy="64611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cs typeface="+mn-cs"/>
              </a:rPr>
              <a:t>С</a:t>
            </a: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2347913" y="3457575"/>
            <a:ext cx="64293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b="1" i="1">
                <a:solidFill>
                  <a:srgbClr val="144C17"/>
                </a:solidFill>
                <a:latin typeface="Georgia" panose="02040502050405020303" pitchFamily="18" charset="0"/>
              </a:rPr>
              <a:t>Точки А, В і С – вершини трикутника</a:t>
            </a:r>
            <a:r>
              <a:rPr lang="ru-RU" altLang="ru-RU" sz="2000" b="1" i="1">
                <a:solidFill>
                  <a:srgbClr val="144C17"/>
                </a:solidFill>
              </a:rPr>
              <a:t>.</a:t>
            </a:r>
          </a:p>
        </p:txBody>
      </p:sp>
      <p:sp>
        <p:nvSpPr>
          <p:cNvPr id="16" name="Text Box 11"/>
          <p:cNvSpPr txBox="1">
            <a:spLocks noChangeArrowheads="1"/>
          </p:cNvSpPr>
          <p:nvPr/>
        </p:nvSpPr>
        <p:spPr bwMode="auto">
          <a:xfrm>
            <a:off x="2643188" y="4000500"/>
            <a:ext cx="57213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 i="1">
                <a:solidFill>
                  <a:srgbClr val="000099"/>
                </a:solidFill>
                <a:latin typeface="Georgia" panose="02040502050405020303" pitchFamily="18" charset="0"/>
              </a:rPr>
              <a:t>     </a:t>
            </a:r>
            <a:r>
              <a:rPr lang="ru-RU" altLang="ru-RU" b="1" i="1">
                <a:solidFill>
                  <a:srgbClr val="144C17"/>
                </a:solidFill>
                <a:latin typeface="Georgia" panose="02040502050405020303" pitchFamily="18" charset="0"/>
              </a:rPr>
              <a:t>Відрізки  АВ, ВС і АС – сторони трикутника</a:t>
            </a:r>
            <a:r>
              <a:rPr lang="ru-RU" altLang="ru-RU" b="1" i="1">
                <a:solidFill>
                  <a:srgbClr val="144C17"/>
                </a:solidFill>
              </a:rPr>
              <a:t>.</a:t>
            </a: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2686050" y="4492625"/>
            <a:ext cx="5716588" cy="396875"/>
            <a:chOff x="2164" y="3015"/>
            <a:chExt cx="3907" cy="249"/>
          </a:xfrm>
        </p:grpSpPr>
        <p:sp>
          <p:nvSpPr>
            <p:cNvPr id="1047" name="Text Box 13"/>
            <p:cNvSpPr txBox="1">
              <a:spLocks noChangeArrowheads="1"/>
            </p:cNvSpPr>
            <p:nvPr/>
          </p:nvSpPr>
          <p:spPr bwMode="auto">
            <a:xfrm>
              <a:off x="2353" y="3015"/>
              <a:ext cx="3718" cy="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2000" b="1" i="1">
                  <a:solidFill>
                    <a:srgbClr val="144C17"/>
                  </a:solidFill>
                  <a:latin typeface="Georgia" panose="02040502050405020303" pitchFamily="18" charset="0"/>
                </a:rPr>
                <a:t>А</a:t>
              </a:r>
              <a:r>
                <a:rPr lang="en-US" altLang="ru-RU" sz="2000" b="1" i="1">
                  <a:solidFill>
                    <a:srgbClr val="144C17"/>
                  </a:solidFill>
                  <a:latin typeface="Georgia" panose="02040502050405020303" pitchFamily="18" charset="0"/>
                </a:rPr>
                <a:t>B</a:t>
              </a:r>
              <a:r>
                <a:rPr lang="ru-RU" altLang="ru-RU" sz="2000" b="1" i="1">
                  <a:solidFill>
                    <a:srgbClr val="144C17"/>
                  </a:solidFill>
                  <a:latin typeface="Georgia" panose="02040502050405020303" pitchFamily="18" charset="0"/>
                </a:rPr>
                <a:t>С,     ВАС,     ВСА –  кути трикутника</a:t>
              </a:r>
              <a:r>
                <a:rPr lang="ru-RU" altLang="ru-RU" sz="2000" b="1" i="1">
                  <a:solidFill>
                    <a:srgbClr val="144C17"/>
                  </a:solidFill>
                </a:rPr>
                <a:t>.</a:t>
              </a:r>
            </a:p>
          </p:txBody>
        </p:sp>
        <p:graphicFrame>
          <p:nvGraphicFramePr>
            <p:cNvPr id="1026" name="Object 48"/>
            <p:cNvGraphicFramePr>
              <a:graphicFrameLocks noChangeAspect="1"/>
            </p:cNvGraphicFramePr>
            <p:nvPr/>
          </p:nvGraphicFramePr>
          <p:xfrm>
            <a:off x="3534" y="3023"/>
            <a:ext cx="230" cy="2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2" name="Формула" r:id="rId4" imgW="164957" imgH="152268" progId="Equation.3">
                    <p:embed/>
                  </p:oleObj>
                </mc:Choice>
                <mc:Fallback>
                  <p:oleObj name="Формула" r:id="rId4" imgW="164957" imgH="152268" progId="Equation.3">
                    <p:embed/>
                    <p:pic>
                      <p:nvPicPr>
                        <p:cNvPr id="0" name="Object 4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34" y="3023"/>
                          <a:ext cx="230" cy="2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12700">
                              <a:solidFill>
                                <a:schemeClr val="tx1"/>
                              </a:solidFill>
                              <a:miter lim="800000"/>
                              <a:headEnd type="none" w="sm" len="sm"/>
                              <a:tailEnd type="none" w="sm" len="sm"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27" name="Object 49"/>
            <p:cNvGraphicFramePr>
              <a:graphicFrameLocks noChangeAspect="1"/>
            </p:cNvGraphicFramePr>
            <p:nvPr/>
          </p:nvGraphicFramePr>
          <p:xfrm>
            <a:off x="2840" y="3030"/>
            <a:ext cx="245" cy="22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3" name="Формула" r:id="rId6" imgW="164957" imgH="152268" progId="Equation.3">
                    <p:embed/>
                  </p:oleObj>
                </mc:Choice>
                <mc:Fallback>
                  <p:oleObj name="Формула" r:id="rId6" imgW="164957" imgH="152268" progId="Equation.3">
                    <p:embed/>
                    <p:pic>
                      <p:nvPicPr>
                        <p:cNvPr id="0" name="Object 4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40" y="3030"/>
                          <a:ext cx="245" cy="22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12700">
                              <a:solidFill>
                                <a:schemeClr val="tx1"/>
                              </a:solidFill>
                              <a:miter lim="800000"/>
                              <a:headEnd type="none" w="sm" len="sm"/>
                              <a:tailEnd type="none" w="sm" len="sm"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28" name="Object 50"/>
            <p:cNvGraphicFramePr>
              <a:graphicFrameLocks noChangeAspect="1"/>
            </p:cNvGraphicFramePr>
            <p:nvPr/>
          </p:nvGraphicFramePr>
          <p:xfrm>
            <a:off x="2164" y="3015"/>
            <a:ext cx="243" cy="2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4" name="Формула" r:id="rId8" imgW="164957" imgH="152268" progId="Equation.3">
                    <p:embed/>
                  </p:oleObj>
                </mc:Choice>
                <mc:Fallback>
                  <p:oleObj name="Формула" r:id="rId8" imgW="164957" imgH="152268" progId="Equation.3">
                    <p:embed/>
                    <p:pic>
                      <p:nvPicPr>
                        <p:cNvPr id="0" name="Object 5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64" y="3015"/>
                          <a:ext cx="243" cy="2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12700">
                              <a:solidFill>
                                <a:schemeClr val="tx1"/>
                              </a:solidFill>
                              <a:miter lim="800000"/>
                              <a:headEnd type="none" w="sm" len="sm"/>
                              <a:tailEnd type="none" w="sm" len="sm"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9" name="Rectangle 24"/>
          <p:cNvSpPr>
            <a:spLocks noChangeArrowheads="1"/>
          </p:cNvSpPr>
          <p:nvPr/>
        </p:nvSpPr>
        <p:spPr bwMode="auto">
          <a:xfrm>
            <a:off x="5292725" y="5084763"/>
            <a:ext cx="2557463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  <a:latin typeface="Symbol" pitchFamily="18" charset="2"/>
                <a:cs typeface="+mn-cs"/>
              </a:rPr>
              <a:t>D</a:t>
            </a:r>
            <a:r>
              <a:rPr lang="ru-RU" sz="6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АВС</a:t>
            </a:r>
            <a:r>
              <a:rPr lang="ru-RU" sz="8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036" name="Прямоугольник 29"/>
          <p:cNvSpPr>
            <a:spLocks noChangeArrowheads="1"/>
          </p:cNvSpPr>
          <p:nvPr/>
        </p:nvSpPr>
        <p:spPr bwMode="auto">
          <a:xfrm>
            <a:off x="928688" y="1500188"/>
            <a:ext cx="78581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uk-UA" altLang="ru-RU" b="1" i="1">
                <a:latin typeface="Calibri" panose="020F0502020204030204" pitchFamily="34" charset="0"/>
              </a:rPr>
              <a:t> </a:t>
            </a:r>
            <a:endParaRPr lang="ru-RU" altLang="ru-RU" sz="2800">
              <a:solidFill>
                <a:srgbClr val="144C17"/>
              </a:solidFill>
              <a:latin typeface="Georgia" panose="02040502050405020303" pitchFamily="18" charset="0"/>
            </a:endParaRPr>
          </a:p>
        </p:txBody>
      </p:sp>
      <p:sp>
        <p:nvSpPr>
          <p:cNvPr id="31" name="Прямоугольник 30"/>
          <p:cNvSpPr>
            <a:spLocks noChangeArrowheads="1"/>
          </p:cNvSpPr>
          <p:nvPr/>
        </p:nvSpPr>
        <p:spPr bwMode="auto">
          <a:xfrm>
            <a:off x="552450" y="422275"/>
            <a:ext cx="8320088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uk-UA" altLang="ru-RU" sz="3200" b="1" i="1" dirty="0">
                <a:solidFill>
                  <a:srgbClr val="144C17"/>
                </a:solidFill>
                <a:latin typeface="Georgia" panose="02040502050405020303" pitchFamily="18" charset="0"/>
              </a:rPr>
              <a:t>Трикутник – </a:t>
            </a:r>
            <a:endParaRPr lang="uk-UA" altLang="ru-RU" sz="3200" b="1" i="1" dirty="0">
              <a:solidFill>
                <a:srgbClr val="144C17"/>
              </a:solidFill>
            </a:endParaRPr>
          </a:p>
          <a:p>
            <a:pPr algn="ctr" eaLnBrk="1" hangingPunct="1"/>
            <a:r>
              <a:rPr lang="uk-UA" altLang="ru-RU" sz="2400" b="1" i="1" dirty="0">
                <a:solidFill>
                  <a:srgbClr val="144C17"/>
                </a:solidFill>
                <a:latin typeface="Georgia" panose="02040502050405020303" pitchFamily="18" charset="0"/>
              </a:rPr>
              <a:t>це геометрична фігура, яка</a:t>
            </a:r>
            <a:r>
              <a:rPr lang="uk-UA" altLang="ru-RU" sz="3200" b="1" i="1" dirty="0">
                <a:solidFill>
                  <a:srgbClr val="144C17"/>
                </a:solidFill>
              </a:rPr>
              <a:t> </a:t>
            </a:r>
            <a:r>
              <a:rPr lang="uk-UA" altLang="ru-RU" sz="2400" b="1" i="1" dirty="0">
                <a:solidFill>
                  <a:srgbClr val="144C17"/>
                </a:solidFill>
              </a:rPr>
              <a:t>складається з </a:t>
            </a:r>
            <a:r>
              <a:rPr lang="uk-UA" altLang="ru-RU" sz="2400" b="1" i="1" dirty="0">
                <a:solidFill>
                  <a:srgbClr val="FF0000"/>
                </a:solidFill>
              </a:rPr>
              <a:t>трьох точок</a:t>
            </a:r>
            <a:r>
              <a:rPr lang="uk-UA" altLang="ru-RU" sz="2400" b="1" i="1" dirty="0">
                <a:solidFill>
                  <a:srgbClr val="144C17"/>
                </a:solidFill>
              </a:rPr>
              <a:t>, що не лежать на одній прямій  </a:t>
            </a:r>
            <a:r>
              <a:rPr lang="uk-UA" altLang="ru-RU" sz="2400" b="1" i="1" dirty="0">
                <a:solidFill>
                  <a:srgbClr val="FF0000"/>
                </a:solidFill>
              </a:rPr>
              <a:t>і трьох відрізків</a:t>
            </a:r>
            <a:r>
              <a:rPr lang="uk-UA" altLang="ru-RU" sz="2400" b="1" i="1" dirty="0">
                <a:solidFill>
                  <a:srgbClr val="144C17"/>
                </a:solidFill>
              </a:rPr>
              <a:t>, що послідовно сполучають ці точки. </a:t>
            </a:r>
            <a:endParaRPr lang="ru-RU" altLang="ru-RU" sz="2400" dirty="0">
              <a:solidFill>
                <a:srgbClr val="144C17"/>
              </a:solidFill>
            </a:endParaRPr>
          </a:p>
          <a:p>
            <a:pPr algn="ctr" eaLnBrk="1" hangingPunct="1"/>
            <a:endParaRPr lang="ru-RU" altLang="ru-RU" sz="2400" dirty="0">
              <a:solidFill>
                <a:srgbClr val="144C17"/>
              </a:solidFill>
              <a:latin typeface="Calibri" panose="020F0502020204030204" pitchFamily="34" charset="0"/>
            </a:endParaRPr>
          </a:p>
        </p:txBody>
      </p:sp>
      <p:cxnSp>
        <p:nvCxnSpPr>
          <p:cNvPr id="68" name="Прямая соединительная линия 67"/>
          <p:cNvCxnSpPr/>
          <p:nvPr/>
        </p:nvCxnSpPr>
        <p:spPr>
          <a:xfrm rot="16200000" flipH="1">
            <a:off x="1571625" y="4071938"/>
            <a:ext cx="1785938" cy="164306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rot="10800000">
            <a:off x="1000125" y="5643563"/>
            <a:ext cx="2286000" cy="14287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 rot="5400000">
            <a:off x="500062" y="4500563"/>
            <a:ext cx="1643063" cy="64293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6" name="Блок-схема: узел 75"/>
          <p:cNvSpPr/>
          <p:nvPr/>
        </p:nvSpPr>
        <p:spPr>
          <a:xfrm>
            <a:off x="3214688" y="5715000"/>
            <a:ext cx="142875" cy="142875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7" name="Блок-схема: узел 76"/>
          <p:cNvSpPr/>
          <p:nvPr/>
        </p:nvSpPr>
        <p:spPr>
          <a:xfrm>
            <a:off x="1571625" y="3929063"/>
            <a:ext cx="142875" cy="142875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8" name="Блок-схема: узел 77"/>
          <p:cNvSpPr/>
          <p:nvPr/>
        </p:nvSpPr>
        <p:spPr>
          <a:xfrm>
            <a:off x="928688" y="5572125"/>
            <a:ext cx="142875" cy="142875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Дуга 24"/>
          <p:cNvSpPr/>
          <p:nvPr/>
        </p:nvSpPr>
        <p:spPr>
          <a:xfrm rot="15165257">
            <a:off x="2850357" y="5441156"/>
            <a:ext cx="357188" cy="428625"/>
          </a:xfrm>
          <a:prstGeom prst="arc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Дуга 25"/>
          <p:cNvSpPr/>
          <p:nvPr/>
        </p:nvSpPr>
        <p:spPr>
          <a:xfrm rot="7064249">
            <a:off x="1451769" y="3901281"/>
            <a:ext cx="357188" cy="428625"/>
          </a:xfrm>
          <a:prstGeom prst="arc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Дуга 26"/>
          <p:cNvSpPr/>
          <p:nvPr/>
        </p:nvSpPr>
        <p:spPr>
          <a:xfrm rot="21231527">
            <a:off x="950913" y="5446713"/>
            <a:ext cx="357187" cy="428625"/>
          </a:xfrm>
          <a:prstGeom prst="arc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7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5" grpId="0"/>
      <p:bldP spid="16" grpId="0"/>
      <p:bldP spid="29" grpId="0"/>
      <p:bldP spid="31" grpId="0"/>
      <p:bldP spid="76" grpId="0" animBg="1"/>
      <p:bldP spid="77" grpId="0" animBg="1"/>
      <p:bldP spid="7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Прямая соединительная линия 22"/>
          <p:cNvCxnSpPr/>
          <p:nvPr/>
        </p:nvCxnSpPr>
        <p:spPr>
          <a:xfrm rot="16200000" flipH="1">
            <a:off x="2267744" y="3717131"/>
            <a:ext cx="2016125" cy="1439863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rot="10800000" flipV="1">
            <a:off x="1476375" y="5435600"/>
            <a:ext cx="2519363" cy="80963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H="1">
            <a:off x="1476375" y="3429000"/>
            <a:ext cx="1050925" cy="2087563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" name="Овал 3"/>
          <p:cNvSpPr/>
          <p:nvPr/>
        </p:nvSpPr>
        <p:spPr>
          <a:xfrm>
            <a:off x="1403350" y="5445125"/>
            <a:ext cx="142875" cy="1428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2484438" y="3429000"/>
            <a:ext cx="142875" cy="1428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223" name="Заголовок 6"/>
          <p:cNvSpPr>
            <a:spLocks noGrp="1"/>
          </p:cNvSpPr>
          <p:nvPr>
            <p:ph type="title"/>
          </p:nvPr>
        </p:nvSpPr>
        <p:spPr>
          <a:xfrm>
            <a:off x="249238" y="260350"/>
            <a:ext cx="8429625" cy="857250"/>
          </a:xfrm>
        </p:spPr>
        <p:txBody>
          <a:bodyPr/>
          <a:lstStyle/>
          <a:p>
            <a:r>
              <a:rPr kumimoji="1" lang="uk-UA" altLang="ru-RU" sz="3200" b="1" i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Точки – це вершини трикутника</a:t>
            </a:r>
            <a:endParaRPr lang="ru-RU" altLang="ru-RU" sz="3200" b="1" i="1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Заголовок 6"/>
          <p:cNvSpPr txBox="1">
            <a:spLocks/>
          </p:cNvSpPr>
          <p:nvPr/>
        </p:nvSpPr>
        <p:spPr>
          <a:xfrm>
            <a:off x="357188" y="1500188"/>
            <a:ext cx="8429625" cy="71437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kumimoji="1" lang="uk-UA" sz="2400" b="1" i="1" dirty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Відрізки – це сторони трикутника</a:t>
            </a:r>
            <a:endParaRPr lang="ru-RU" sz="2400" b="1" i="1" dirty="0">
              <a:solidFill>
                <a:srgbClr val="FF000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9225" name="Заголовок 6"/>
          <p:cNvSpPr txBox="1">
            <a:spLocks/>
          </p:cNvSpPr>
          <p:nvPr/>
        </p:nvSpPr>
        <p:spPr bwMode="auto">
          <a:xfrm>
            <a:off x="646113" y="946150"/>
            <a:ext cx="8316912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kumimoji="1" lang="en-US" altLang="ru-RU" sz="2000" b="1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kumimoji="1" lang="uk-UA" altLang="ru-RU" sz="2000" b="1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позначаються великими латинськими літерами  </a:t>
            </a:r>
            <a:r>
              <a:rPr kumimoji="1" lang="uk-UA" altLang="ru-RU" sz="20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А, В, С</a:t>
            </a:r>
            <a:r>
              <a:rPr kumimoji="1" lang="en-US" altLang="ru-RU" sz="20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kumimoji="1" lang="uk-UA" altLang="ru-RU" sz="20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2000" b="1" i="1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86" name="Picture 2" descr="C:\Documents and Settings\Пользователь\Рабочий стол\Новая папка (4)\b4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7488" y="3392488"/>
            <a:ext cx="1944687" cy="277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Заголовок 6"/>
          <p:cNvSpPr txBox="1">
            <a:spLocks/>
          </p:cNvSpPr>
          <p:nvPr/>
        </p:nvSpPr>
        <p:spPr>
          <a:xfrm>
            <a:off x="1789113" y="3286125"/>
            <a:ext cx="357187" cy="4286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4800" b="1" dirty="0">
                <a:solidFill>
                  <a:srgbClr val="FF0000"/>
                </a:solidFill>
                <a:latin typeface="Monotype Corsiva" pitchFamily="66" charset="0"/>
                <a:ea typeface="+mj-ea"/>
                <a:cs typeface="+mj-cs"/>
              </a:rPr>
              <a:t>А</a:t>
            </a:r>
            <a:endParaRPr lang="ru-RU" sz="4800" b="1" dirty="0">
              <a:solidFill>
                <a:srgbClr val="FF0000"/>
              </a:solidFill>
              <a:latin typeface="Monotype Corsiva" pitchFamily="66" charset="0"/>
              <a:ea typeface="+mj-ea"/>
              <a:cs typeface="+mj-cs"/>
            </a:endParaRPr>
          </a:p>
        </p:txBody>
      </p:sp>
      <p:sp>
        <p:nvSpPr>
          <p:cNvPr id="49" name="Заголовок 6"/>
          <p:cNvSpPr txBox="1">
            <a:spLocks/>
          </p:cNvSpPr>
          <p:nvPr/>
        </p:nvSpPr>
        <p:spPr>
          <a:xfrm>
            <a:off x="3927475" y="5535613"/>
            <a:ext cx="538163" cy="49847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4800" b="1" dirty="0">
                <a:solidFill>
                  <a:srgbClr val="FF0000"/>
                </a:solidFill>
                <a:latin typeface="Monotype Corsiva" pitchFamily="66" charset="0"/>
                <a:ea typeface="+mj-ea"/>
                <a:cs typeface="+mj-cs"/>
              </a:rPr>
              <a:t>В</a:t>
            </a:r>
            <a:endParaRPr lang="ru-RU" sz="4800" b="1" dirty="0">
              <a:solidFill>
                <a:srgbClr val="FF0000"/>
              </a:solidFill>
              <a:latin typeface="Monotype Corsiva" pitchFamily="66" charset="0"/>
              <a:ea typeface="+mj-ea"/>
              <a:cs typeface="+mj-cs"/>
            </a:endParaRPr>
          </a:p>
        </p:txBody>
      </p:sp>
      <p:sp>
        <p:nvSpPr>
          <p:cNvPr id="50" name="Заголовок 6"/>
          <p:cNvSpPr txBox="1">
            <a:spLocks/>
          </p:cNvSpPr>
          <p:nvPr/>
        </p:nvSpPr>
        <p:spPr>
          <a:xfrm>
            <a:off x="900113" y="5589588"/>
            <a:ext cx="536575" cy="56515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4800" b="1" dirty="0">
                <a:solidFill>
                  <a:srgbClr val="FF0000"/>
                </a:solidFill>
                <a:latin typeface="Monotype Corsiva" pitchFamily="66" charset="0"/>
                <a:ea typeface="+mj-ea"/>
                <a:cs typeface="+mj-cs"/>
              </a:rPr>
              <a:t>С</a:t>
            </a:r>
            <a:endParaRPr lang="ru-RU" sz="4800" b="1" dirty="0">
              <a:solidFill>
                <a:srgbClr val="FF0000"/>
              </a:solidFill>
              <a:latin typeface="Monotype Corsiva" pitchFamily="66" charset="0"/>
              <a:ea typeface="+mj-ea"/>
              <a:cs typeface="+mj-cs"/>
            </a:endParaRPr>
          </a:p>
        </p:txBody>
      </p:sp>
      <p:sp>
        <p:nvSpPr>
          <p:cNvPr id="9230" name="Заголовок 6"/>
          <p:cNvSpPr txBox="1">
            <a:spLocks/>
          </p:cNvSpPr>
          <p:nvPr/>
        </p:nvSpPr>
        <p:spPr bwMode="auto">
          <a:xfrm>
            <a:off x="0" y="1916113"/>
            <a:ext cx="8929688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kumimoji="1" lang="en-US" altLang="ru-RU" sz="2000" b="1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kumimoji="1" lang="uk-UA" altLang="ru-RU" sz="2000" b="1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позначаються  двома  великими латинськими літерами  </a:t>
            </a:r>
          </a:p>
          <a:p>
            <a:pPr algn="ctr" eaLnBrk="1" hangingPunct="1"/>
            <a:r>
              <a:rPr kumimoji="1" lang="uk-UA" altLang="ru-RU" sz="20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АВ, ВС, АС </a:t>
            </a:r>
            <a:r>
              <a:rPr kumimoji="1" lang="uk-UA" altLang="ru-RU" sz="2000" b="1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або однією маленькою </a:t>
            </a:r>
            <a:r>
              <a:rPr kumimoji="1" lang="uk-UA" altLang="ru-RU" sz="20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а, в, с</a:t>
            </a:r>
            <a:r>
              <a:rPr kumimoji="1" lang="en-US" altLang="ru-RU" sz="20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kumimoji="1" lang="uk-UA" altLang="ru-RU" sz="20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1" lang="ru-RU" altLang="ru-RU" sz="2000" b="1" i="1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Заголовок 6"/>
          <p:cNvSpPr txBox="1">
            <a:spLocks/>
          </p:cNvSpPr>
          <p:nvPr/>
        </p:nvSpPr>
        <p:spPr>
          <a:xfrm>
            <a:off x="5724525" y="3473450"/>
            <a:ext cx="2644775" cy="636588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4800" b="1" i="1" dirty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АВ = а,</a:t>
            </a:r>
            <a:endParaRPr lang="ru-RU" sz="4800" b="1" i="1" dirty="0">
              <a:solidFill>
                <a:srgbClr val="FF000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4" name="Заголовок 6"/>
          <p:cNvSpPr txBox="1">
            <a:spLocks/>
          </p:cNvSpPr>
          <p:nvPr/>
        </p:nvSpPr>
        <p:spPr>
          <a:xfrm>
            <a:off x="5724525" y="4110038"/>
            <a:ext cx="2625725" cy="668337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4800" b="1" i="1" dirty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ВС = в,</a:t>
            </a:r>
            <a:endParaRPr lang="ru-RU" sz="4800" b="1" i="1" dirty="0">
              <a:solidFill>
                <a:srgbClr val="FF000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5" name="Заголовок 6"/>
          <p:cNvSpPr txBox="1">
            <a:spLocks/>
          </p:cNvSpPr>
          <p:nvPr/>
        </p:nvSpPr>
        <p:spPr>
          <a:xfrm>
            <a:off x="5724525" y="4727575"/>
            <a:ext cx="2625725" cy="708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4800" b="1" i="1" dirty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АС = с.</a:t>
            </a:r>
            <a:endParaRPr lang="ru-RU" sz="4800" b="1" i="1" dirty="0">
              <a:solidFill>
                <a:srgbClr val="FF000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3924300" y="5373688"/>
            <a:ext cx="142875" cy="1428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6"/>
          <p:cNvSpPr txBox="1">
            <a:spLocks/>
          </p:cNvSpPr>
          <p:nvPr/>
        </p:nvSpPr>
        <p:spPr bwMode="auto">
          <a:xfrm>
            <a:off x="2627313" y="5589588"/>
            <a:ext cx="357187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ru-RU" sz="4800" b="1" i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ru-RU" altLang="ru-RU" sz="4800" b="1" i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Заголовок 6"/>
          <p:cNvSpPr txBox="1">
            <a:spLocks/>
          </p:cNvSpPr>
          <p:nvPr/>
        </p:nvSpPr>
        <p:spPr bwMode="auto">
          <a:xfrm>
            <a:off x="1403350" y="4149725"/>
            <a:ext cx="538163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ru-RU" sz="4800" b="1" i="1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ru-RU" altLang="ru-RU" sz="4800" b="1" i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Заголовок 6"/>
          <p:cNvSpPr txBox="1">
            <a:spLocks/>
          </p:cNvSpPr>
          <p:nvPr/>
        </p:nvSpPr>
        <p:spPr bwMode="auto">
          <a:xfrm>
            <a:off x="3276600" y="3968750"/>
            <a:ext cx="536575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ru-RU" sz="4800" b="1" i="1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ru-RU" altLang="ru-RU" sz="4800" b="1" i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5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5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48" grpId="0"/>
      <p:bldP spid="49" grpId="0"/>
      <p:bldP spid="50" grpId="0"/>
      <p:bldP spid="53" grpId="0"/>
      <p:bldP spid="54" grpId="0"/>
      <p:bldP spid="55" grpId="0"/>
      <p:bldP spid="19" grpId="0" animBg="1"/>
      <p:bldP spid="2" grpId="0"/>
      <p:bldP spid="3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357188"/>
            <a:ext cx="8229600" cy="439737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i="1" dirty="0" smtClean="0">
                <a:solidFill>
                  <a:srgbClr val="0000FF"/>
                </a:solidFill>
                <a:latin typeface="Monotype Corsiva" pitchFamily="66" charset="0"/>
              </a:rPr>
              <a:t>Периметр трикутника</a:t>
            </a:r>
            <a:endParaRPr lang="ru-RU" b="1" i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10243" name="Rectangle 3"/>
          <p:cNvSpPr txBox="1">
            <a:spLocks noChangeArrowheads="1"/>
          </p:cNvSpPr>
          <p:nvPr/>
        </p:nvSpPr>
        <p:spPr bwMode="auto">
          <a:xfrm>
            <a:off x="1303338" y="1027113"/>
            <a:ext cx="7018337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uk-UA" altLang="ru-RU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Периметр  трикутника   -  це сума </a:t>
            </a:r>
          </a:p>
          <a:p>
            <a:pPr algn="ctr" eaLnBrk="1" hangingPunct="1">
              <a:spcBef>
                <a:spcPct val="20000"/>
              </a:spcBef>
            </a:pPr>
            <a:r>
              <a:rPr lang="uk-UA" altLang="ru-RU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довжин  всіх  його сторін</a:t>
            </a:r>
            <a:r>
              <a:rPr lang="uk-UA" altLang="ru-RU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0244" name="Прямоугольник 7"/>
          <p:cNvSpPr>
            <a:spLocks noChangeArrowheads="1"/>
          </p:cNvSpPr>
          <p:nvPr/>
        </p:nvSpPr>
        <p:spPr bwMode="auto">
          <a:xfrm>
            <a:off x="5219700" y="2184400"/>
            <a:ext cx="278606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kumimoji="1" lang="en-US" altLang="ru-RU" sz="40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kumimoji="1" lang="uk-UA" altLang="ru-RU" sz="40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ru-RU" sz="16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kumimoji="1" lang="en-US" altLang="ru-RU" sz="40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</a:t>
            </a:r>
            <a:r>
              <a:rPr kumimoji="1" lang="uk-UA" altLang="ru-RU" sz="40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kumimoji="1" lang="ru-RU" altLang="ru-RU" sz="4000" b="1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245" name="Группа 13"/>
          <p:cNvGrpSpPr>
            <a:grpSpLocks/>
          </p:cNvGrpSpPr>
          <p:nvPr/>
        </p:nvGrpSpPr>
        <p:grpSpPr bwMode="auto">
          <a:xfrm rot="-682742">
            <a:off x="703263" y="1946275"/>
            <a:ext cx="4305300" cy="3441700"/>
            <a:chOff x="1871064" y="1858596"/>
            <a:chExt cx="4304734" cy="3442316"/>
          </a:xfrm>
        </p:grpSpPr>
        <p:sp>
          <p:nvSpPr>
            <p:cNvPr id="10252" name="Прямоугольник 10"/>
            <p:cNvSpPr>
              <a:spLocks noChangeArrowheads="1"/>
            </p:cNvSpPr>
            <p:nvPr/>
          </p:nvSpPr>
          <p:spPr bwMode="auto">
            <a:xfrm>
              <a:off x="4404932" y="1858596"/>
              <a:ext cx="51809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kumimoji="1" lang="uk-UA" altLang="ru-RU" sz="36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А</a:t>
              </a:r>
              <a:endParaRPr kumimoji="1" lang="ru-RU" altLang="ru-RU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253" name="Прямоугольник 11"/>
            <p:cNvSpPr>
              <a:spLocks noChangeArrowheads="1"/>
            </p:cNvSpPr>
            <p:nvPr/>
          </p:nvSpPr>
          <p:spPr bwMode="auto">
            <a:xfrm>
              <a:off x="5683355" y="4654581"/>
              <a:ext cx="49244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kumimoji="1" lang="uk-UA" altLang="ru-RU" sz="36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</a:t>
              </a:r>
              <a:endParaRPr kumimoji="1" lang="ru-RU" altLang="ru-RU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254" name="Прямоугольник 12"/>
            <p:cNvSpPr>
              <a:spLocks noChangeArrowheads="1"/>
            </p:cNvSpPr>
            <p:nvPr/>
          </p:nvSpPr>
          <p:spPr bwMode="auto">
            <a:xfrm>
              <a:off x="1871064" y="4616426"/>
              <a:ext cx="51809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kumimoji="1" lang="uk-UA" altLang="ru-RU" sz="36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</a:t>
              </a:r>
              <a:endParaRPr kumimoji="1" lang="ru-RU" altLang="ru-RU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4568825" y="3190875"/>
            <a:ext cx="4597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ru-RU" sz="2800" b="1" i="1">
                <a:latin typeface="Times New Roman" panose="02020603050405020304" pitchFamily="18" charset="0"/>
              </a:rPr>
              <a:t>P</a:t>
            </a:r>
            <a:r>
              <a:rPr kumimoji="1" lang="uk-UA" altLang="ru-RU" sz="2800" b="1" i="1">
                <a:latin typeface="Times New Roman" panose="02020603050405020304" pitchFamily="18" charset="0"/>
              </a:rPr>
              <a:t>  </a:t>
            </a:r>
            <a:r>
              <a:rPr kumimoji="1" lang="en-US" altLang="ru-RU" sz="1400" b="1" i="1">
                <a:latin typeface="Times New Roman" panose="02020603050405020304" pitchFamily="18" charset="0"/>
              </a:rPr>
              <a:t>ABC</a:t>
            </a:r>
            <a:r>
              <a:rPr kumimoji="1" lang="en-US" altLang="ru-RU" sz="2800" b="1" i="1">
                <a:latin typeface="Times New Roman" panose="02020603050405020304" pitchFamily="18" charset="0"/>
              </a:rPr>
              <a:t> = AB + BC + AC</a:t>
            </a:r>
            <a:endParaRPr kumimoji="1" lang="ru-RU" altLang="ru-RU" sz="2800" b="1" i="1">
              <a:latin typeface="Times New Roman" panose="02020603050405020304" pitchFamily="18" charset="0"/>
            </a:endParaRPr>
          </a:p>
        </p:txBody>
      </p:sp>
      <p:pic>
        <p:nvPicPr>
          <p:cNvPr id="10247" name="Picture 8" descr="C:\Documents and Settings\Пользователь\Рабочий стол\Новая папка (4)\54025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0738" y="3881438"/>
            <a:ext cx="3436937" cy="257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Равнобедренный треугольник 3"/>
          <p:cNvSpPr>
            <a:spLocks noChangeArrowheads="1"/>
          </p:cNvSpPr>
          <p:nvPr/>
        </p:nvSpPr>
        <p:spPr bwMode="auto">
          <a:xfrm>
            <a:off x="5580063" y="2636838"/>
            <a:ext cx="71437" cy="100012"/>
          </a:xfrm>
          <a:prstGeom prst="triangle">
            <a:avLst>
              <a:gd name="adj" fmla="val 56616"/>
            </a:avLst>
          </a:prstGeom>
          <a:solidFill>
            <a:schemeClr val="accent1"/>
          </a:solidFill>
          <a:ln w="25400" algn="ctr">
            <a:solidFill>
              <a:srgbClr val="385D8A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16" name="Равнобедренный треугольник 15"/>
          <p:cNvSpPr>
            <a:spLocks noChangeArrowheads="1"/>
          </p:cNvSpPr>
          <p:nvPr/>
        </p:nvSpPr>
        <p:spPr bwMode="auto">
          <a:xfrm flipH="1">
            <a:off x="4932363" y="3471863"/>
            <a:ext cx="71437" cy="1016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25400" algn="ctr">
            <a:solidFill>
              <a:srgbClr val="385D8A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>
              <a:solidFill>
                <a:schemeClr val="lt1"/>
              </a:solidFill>
              <a:latin typeface="+mn-lt"/>
              <a:cs typeface="+mn-cs"/>
            </a:endParaRPr>
          </a:p>
        </p:txBody>
      </p:sp>
      <p:pic>
        <p:nvPicPr>
          <p:cNvPr id="102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60147">
            <a:off x="1157288" y="2557463"/>
            <a:ext cx="3321050" cy="249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1" name="Picture 2" descr="D:\Дизайн і оформлення\картинки шкільні\8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376238"/>
            <a:ext cx="2341563" cy="348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97035" y="2139808"/>
            <a:ext cx="4196134" cy="2555332"/>
          </a:xfrm>
          <a:prstGeom prst="roundRect">
            <a:avLst>
              <a:gd name="adj" fmla="val 16667"/>
            </a:avLst>
          </a:prstGeom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  <p:sp>
        <p:nvSpPr>
          <p:cNvPr id="3" name="Прямоугольник 2"/>
          <p:cNvSpPr/>
          <p:nvPr/>
        </p:nvSpPr>
        <p:spPr>
          <a:xfrm>
            <a:off x="1331913" y="319088"/>
            <a:ext cx="6553200" cy="646112"/>
          </a:xfrm>
          <a:prstGeom prst="rect">
            <a:avLst/>
          </a:prstGeom>
          <a:ln>
            <a:solidFill>
              <a:srgbClr val="144C17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uk-UA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Класифікація трикутників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92083" y="1201706"/>
            <a:ext cx="4824536" cy="4905119"/>
          </a:xfrm>
          <a:prstGeom prst="rect">
            <a:avLst/>
          </a:prstGeom>
          <a:scene3d>
            <a:camera prst="perspectiveContrastingRightFacing"/>
            <a:lightRig rig="threePt" dir="t"/>
          </a:scene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uk-UA" sz="2800" dirty="0"/>
              <a:t>Поглянь на цю фігуру</a:t>
            </a:r>
          </a:p>
          <a:p>
            <a:pPr>
              <a:defRPr/>
            </a:pPr>
            <a:r>
              <a:rPr lang="uk-UA" sz="2800" dirty="0"/>
              <a:t>у  неї всього три - </a:t>
            </a:r>
          </a:p>
          <a:p>
            <a:pPr>
              <a:defRPr/>
            </a:pPr>
            <a:r>
              <a:rPr lang="uk-UA" sz="2800" dirty="0"/>
              <a:t>три сторони, вершини, </a:t>
            </a:r>
          </a:p>
          <a:p>
            <a:pPr>
              <a:defRPr/>
            </a:pPr>
            <a:r>
              <a:rPr lang="uk-UA" sz="2800" dirty="0"/>
              <a:t>а отже, три кути.</a:t>
            </a:r>
          </a:p>
          <a:p>
            <a:pPr>
              <a:defRPr/>
            </a:pPr>
            <a:r>
              <a:rPr lang="uk-UA" sz="2800" dirty="0"/>
              <a:t>Це найпростіший многокутник,</a:t>
            </a:r>
          </a:p>
          <a:p>
            <a:pPr>
              <a:defRPr/>
            </a:pPr>
            <a:r>
              <a:rPr lang="uk-UA" sz="2800" dirty="0"/>
              <a:t>і зветься він трикутник.</a:t>
            </a:r>
          </a:p>
          <a:p>
            <a:pPr>
              <a:defRPr/>
            </a:pPr>
            <a:r>
              <a:rPr lang="uk-UA" sz="2800" dirty="0"/>
              <a:t>Серед многокутників</a:t>
            </a:r>
          </a:p>
          <a:p>
            <a:pPr>
              <a:defRPr/>
            </a:pPr>
            <a:r>
              <a:rPr lang="uk-UA" sz="2800" dirty="0"/>
              <a:t>трикутників багато. </a:t>
            </a:r>
          </a:p>
          <a:p>
            <a:pPr>
              <a:defRPr/>
            </a:pPr>
            <a:r>
              <a:rPr lang="uk-UA" sz="2800" dirty="0"/>
              <a:t>А як же нам їх розпізнати?</a:t>
            </a:r>
          </a:p>
          <a:p>
            <a:pPr>
              <a:defRPr/>
            </a:pPr>
            <a:r>
              <a:rPr lang="uk-UA" sz="2800" dirty="0"/>
              <a:t>Просто треба класифікувати</a:t>
            </a:r>
            <a:endParaRPr lang="ru-RU" sz="2800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165193"/>
            <a:ext cx="5292080" cy="473516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892175" y="260350"/>
            <a:ext cx="7385050" cy="95408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uk-UA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Залежно від міри кутів</a:t>
            </a:r>
          </a:p>
          <a:p>
            <a:pPr algn="ctr">
              <a:defRPr/>
            </a:pPr>
            <a:r>
              <a:rPr lang="uk-UA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трикутники поділяються на  види: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341" name="Прямокутник 3"/>
          <p:cNvSpPr>
            <a:spLocks noChangeArrowheads="1"/>
          </p:cNvSpPr>
          <p:nvPr/>
        </p:nvSpPr>
        <p:spPr bwMode="auto">
          <a:xfrm>
            <a:off x="827088" y="3613150"/>
            <a:ext cx="27114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uk-UA" altLang="ru-RU" sz="2400"/>
              <a:t>Прямокутний — </a:t>
            </a:r>
          </a:p>
        </p:txBody>
      </p:sp>
      <p:sp>
        <p:nvSpPr>
          <p:cNvPr id="11343" name="Прямокутник 4"/>
          <p:cNvSpPr>
            <a:spLocks noChangeArrowheads="1"/>
          </p:cNvSpPr>
          <p:nvPr/>
        </p:nvSpPr>
        <p:spPr bwMode="auto">
          <a:xfrm>
            <a:off x="827088" y="5229225"/>
            <a:ext cx="24415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uk-UA" altLang="ru-RU" sz="2400"/>
              <a:t>Тупокутний — </a:t>
            </a:r>
          </a:p>
        </p:txBody>
      </p:sp>
      <p:grpSp>
        <p:nvGrpSpPr>
          <p:cNvPr id="2" name="Group 100"/>
          <p:cNvGrpSpPr>
            <a:grpSpLocks/>
          </p:cNvGrpSpPr>
          <p:nvPr/>
        </p:nvGrpSpPr>
        <p:grpSpPr bwMode="auto">
          <a:xfrm>
            <a:off x="3348038" y="1196975"/>
            <a:ext cx="2541587" cy="1639888"/>
            <a:chOff x="1610" y="754"/>
            <a:chExt cx="1873" cy="993"/>
          </a:xfrm>
        </p:grpSpPr>
        <p:pic>
          <p:nvPicPr>
            <p:cNvPr id="207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0" y="754"/>
              <a:ext cx="1613" cy="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77" name="TextBox 5"/>
            <p:cNvSpPr txBox="1">
              <a:spLocks noChangeArrowheads="1"/>
            </p:cNvSpPr>
            <p:nvPr/>
          </p:nvSpPr>
          <p:spPr bwMode="auto">
            <a:xfrm>
              <a:off x="1610" y="1525"/>
              <a:ext cx="181" cy="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uk-UA" altLang="ru-RU"/>
                <a:t>А</a:t>
              </a:r>
            </a:p>
          </p:txBody>
        </p:sp>
        <p:sp>
          <p:nvSpPr>
            <p:cNvPr id="2078" name="TextBox 6"/>
            <p:cNvSpPr txBox="1">
              <a:spLocks noChangeArrowheads="1"/>
            </p:cNvSpPr>
            <p:nvPr/>
          </p:nvSpPr>
          <p:spPr bwMode="auto">
            <a:xfrm>
              <a:off x="2881" y="754"/>
              <a:ext cx="181" cy="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uk-UA" altLang="ru-RU"/>
                <a:t>В</a:t>
              </a:r>
            </a:p>
          </p:txBody>
        </p:sp>
        <p:sp>
          <p:nvSpPr>
            <p:cNvPr id="2079" name="TextBox 7"/>
            <p:cNvSpPr txBox="1">
              <a:spLocks noChangeArrowheads="1"/>
            </p:cNvSpPr>
            <p:nvPr/>
          </p:nvSpPr>
          <p:spPr bwMode="auto">
            <a:xfrm>
              <a:off x="3243" y="1525"/>
              <a:ext cx="240" cy="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uk-UA" altLang="ru-RU"/>
                <a:t>С</a:t>
              </a:r>
            </a:p>
          </p:txBody>
        </p:sp>
      </p:grpSp>
      <p:grpSp>
        <p:nvGrpSpPr>
          <p:cNvPr id="3" name="Group 101"/>
          <p:cNvGrpSpPr>
            <a:grpSpLocks/>
          </p:cNvGrpSpPr>
          <p:nvPr/>
        </p:nvGrpSpPr>
        <p:grpSpPr bwMode="auto">
          <a:xfrm>
            <a:off x="3276600" y="2852738"/>
            <a:ext cx="2592388" cy="1635125"/>
            <a:chOff x="2109" y="1752"/>
            <a:chExt cx="1728" cy="1170"/>
          </a:xfrm>
        </p:grpSpPr>
        <p:pic>
          <p:nvPicPr>
            <p:cNvPr id="2072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45" y="1797"/>
              <a:ext cx="1429" cy="10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73" name="TextBox 8"/>
            <p:cNvSpPr txBox="1">
              <a:spLocks noChangeArrowheads="1"/>
            </p:cNvSpPr>
            <p:nvPr/>
          </p:nvSpPr>
          <p:spPr bwMode="auto">
            <a:xfrm>
              <a:off x="2109" y="2658"/>
              <a:ext cx="228" cy="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uk-UA" altLang="ru-RU"/>
                <a:t>А</a:t>
              </a:r>
            </a:p>
          </p:txBody>
        </p:sp>
        <p:sp>
          <p:nvSpPr>
            <p:cNvPr id="2074" name="TextBox 9"/>
            <p:cNvSpPr txBox="1">
              <a:spLocks noChangeArrowheads="1"/>
            </p:cNvSpPr>
            <p:nvPr/>
          </p:nvSpPr>
          <p:spPr bwMode="auto">
            <a:xfrm>
              <a:off x="3606" y="1752"/>
              <a:ext cx="231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uk-UA" altLang="ru-RU"/>
                <a:t>О</a:t>
              </a:r>
            </a:p>
          </p:txBody>
        </p:sp>
        <p:sp>
          <p:nvSpPr>
            <p:cNvPr id="2075" name="TextBox 11"/>
            <p:cNvSpPr txBox="1">
              <a:spLocks noChangeArrowheads="1"/>
            </p:cNvSpPr>
            <p:nvPr/>
          </p:nvSpPr>
          <p:spPr bwMode="auto">
            <a:xfrm>
              <a:off x="3606" y="2659"/>
              <a:ext cx="178" cy="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/>
                <a:t>D</a:t>
              </a:r>
              <a:endParaRPr lang="uk-UA" altLang="ru-RU"/>
            </a:p>
          </p:txBody>
        </p:sp>
      </p:grpSp>
      <p:grpSp>
        <p:nvGrpSpPr>
          <p:cNvPr id="4" name="Group 102"/>
          <p:cNvGrpSpPr>
            <a:grpSpLocks/>
          </p:cNvGrpSpPr>
          <p:nvPr/>
        </p:nvGrpSpPr>
        <p:grpSpPr bwMode="auto">
          <a:xfrm>
            <a:off x="2484438" y="4348163"/>
            <a:ext cx="3487737" cy="2509837"/>
            <a:chOff x="1746" y="2825"/>
            <a:chExt cx="2197" cy="1581"/>
          </a:xfrm>
        </p:grpSpPr>
        <p:pic>
          <p:nvPicPr>
            <p:cNvPr id="2068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46" y="2825"/>
              <a:ext cx="2019" cy="1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69" name="TextBox 12"/>
            <p:cNvSpPr txBox="1">
              <a:spLocks noChangeArrowheads="1"/>
            </p:cNvSpPr>
            <p:nvPr/>
          </p:nvSpPr>
          <p:spPr bwMode="auto">
            <a:xfrm>
              <a:off x="1973" y="2840"/>
              <a:ext cx="213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/>
                <a:t>K</a:t>
              </a:r>
              <a:endParaRPr lang="uk-UA" altLang="ru-RU"/>
            </a:p>
          </p:txBody>
        </p:sp>
        <p:sp>
          <p:nvSpPr>
            <p:cNvPr id="2070" name="TextBox 13"/>
            <p:cNvSpPr txBox="1">
              <a:spLocks noChangeArrowheads="1"/>
            </p:cNvSpPr>
            <p:nvPr/>
          </p:nvSpPr>
          <p:spPr bwMode="auto">
            <a:xfrm>
              <a:off x="2426" y="3748"/>
              <a:ext cx="201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/>
                <a:t>T</a:t>
              </a:r>
              <a:endParaRPr lang="uk-UA" altLang="ru-RU"/>
            </a:p>
          </p:txBody>
        </p:sp>
        <p:sp>
          <p:nvSpPr>
            <p:cNvPr id="2071" name="TextBox 14"/>
            <p:cNvSpPr txBox="1">
              <a:spLocks noChangeArrowheads="1"/>
            </p:cNvSpPr>
            <p:nvPr/>
          </p:nvSpPr>
          <p:spPr bwMode="auto">
            <a:xfrm>
              <a:off x="3696" y="3748"/>
              <a:ext cx="24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/>
                <a:t>A</a:t>
              </a:r>
              <a:endParaRPr lang="uk-UA" altLang="ru-RU"/>
            </a:p>
          </p:txBody>
        </p:sp>
      </p:grpSp>
      <p:sp>
        <p:nvSpPr>
          <p:cNvPr id="11354" name="TextBox 15"/>
          <p:cNvSpPr txBox="1">
            <a:spLocks noChangeArrowheads="1"/>
          </p:cNvSpPr>
          <p:nvPr/>
        </p:nvSpPr>
        <p:spPr bwMode="auto">
          <a:xfrm>
            <a:off x="5718175" y="1657350"/>
            <a:ext cx="2849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uk-UA" altLang="ru-RU" sz="2000"/>
              <a:t>Кути   </a:t>
            </a:r>
            <a:r>
              <a:rPr lang="en-US" altLang="ru-RU" sz="2000"/>
              <a:t>A, B, C – </a:t>
            </a:r>
            <a:r>
              <a:rPr lang="uk-UA" altLang="ru-RU" sz="2000"/>
              <a:t>гострі.</a:t>
            </a:r>
          </a:p>
        </p:txBody>
      </p:sp>
      <p:sp>
        <p:nvSpPr>
          <p:cNvPr id="11357" name="Прямоугольник 19"/>
          <p:cNvSpPr>
            <a:spLocks noChangeArrowheads="1"/>
          </p:cNvSpPr>
          <p:nvPr/>
        </p:nvSpPr>
        <p:spPr bwMode="auto">
          <a:xfrm>
            <a:off x="858838" y="1714500"/>
            <a:ext cx="24796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uk-UA" altLang="ru-RU" sz="2400"/>
              <a:t>Гострокутний —</a:t>
            </a:r>
            <a:endParaRPr lang="ru-RU" altLang="ru-RU" sz="2400"/>
          </a:p>
        </p:txBody>
      </p:sp>
      <p:grpSp>
        <p:nvGrpSpPr>
          <p:cNvPr id="5" name="Group 99"/>
          <p:cNvGrpSpPr>
            <a:grpSpLocks/>
          </p:cNvGrpSpPr>
          <p:nvPr/>
        </p:nvGrpSpPr>
        <p:grpSpPr bwMode="auto">
          <a:xfrm>
            <a:off x="5927725" y="5337175"/>
            <a:ext cx="2454275" cy="701675"/>
            <a:chOff x="3734" y="3362"/>
            <a:chExt cx="1546" cy="442"/>
          </a:xfrm>
        </p:grpSpPr>
        <p:sp>
          <p:nvSpPr>
            <p:cNvPr id="2067" name="TextBox 17"/>
            <p:cNvSpPr txBox="1">
              <a:spLocks noChangeArrowheads="1"/>
            </p:cNvSpPr>
            <p:nvPr/>
          </p:nvSpPr>
          <p:spPr bwMode="auto">
            <a:xfrm>
              <a:off x="3843" y="3362"/>
              <a:ext cx="1437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uk-UA" altLang="ru-RU" sz="2000"/>
                <a:t> Т – тупий,</a:t>
              </a:r>
            </a:p>
            <a:p>
              <a:pPr eaLnBrk="1" hangingPunct="1"/>
              <a:r>
                <a:rPr lang="uk-UA" altLang="ru-RU" sz="2000"/>
                <a:t>  К,      А – гострі.</a:t>
              </a:r>
            </a:p>
          </p:txBody>
        </p:sp>
        <p:graphicFrame>
          <p:nvGraphicFramePr>
            <p:cNvPr id="2053" name="Object 69"/>
            <p:cNvGraphicFramePr>
              <a:graphicFrameLocks noChangeAspect="1"/>
            </p:cNvGraphicFramePr>
            <p:nvPr/>
          </p:nvGraphicFramePr>
          <p:xfrm>
            <a:off x="3766" y="3576"/>
            <a:ext cx="168" cy="16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88" name="Формула" r:id="rId6" imgW="164957" imgH="152268" progId="Equation.3">
                    <p:embed/>
                  </p:oleObj>
                </mc:Choice>
                <mc:Fallback>
                  <p:oleObj name="Формула" r:id="rId6" imgW="164957" imgH="152268" progId="Equation.3">
                    <p:embed/>
                    <p:pic>
                      <p:nvPicPr>
                        <p:cNvPr id="0" name="Object 6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66" y="3576"/>
                          <a:ext cx="168" cy="169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54" name="Object 70"/>
            <p:cNvGraphicFramePr>
              <a:graphicFrameLocks noChangeAspect="1"/>
            </p:cNvGraphicFramePr>
            <p:nvPr/>
          </p:nvGraphicFramePr>
          <p:xfrm>
            <a:off x="4195" y="3593"/>
            <a:ext cx="168" cy="17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89" name="Формула" r:id="rId8" imgW="164957" imgH="152268" progId="Equation.3">
                    <p:embed/>
                  </p:oleObj>
                </mc:Choice>
                <mc:Fallback>
                  <p:oleObj name="Формула" r:id="rId8" imgW="164957" imgH="152268" progId="Equation.3">
                    <p:embed/>
                    <p:pic>
                      <p:nvPicPr>
                        <p:cNvPr id="0" name="Object 7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95" y="3593"/>
                          <a:ext cx="168" cy="17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55" name="Object 71"/>
            <p:cNvGraphicFramePr>
              <a:graphicFrameLocks noChangeAspect="1"/>
            </p:cNvGraphicFramePr>
            <p:nvPr/>
          </p:nvGraphicFramePr>
          <p:xfrm>
            <a:off x="3734" y="3397"/>
            <a:ext cx="159" cy="1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90" name="Формула" r:id="rId9" imgW="164957" imgH="152268" progId="Equation.3">
                    <p:embed/>
                  </p:oleObj>
                </mc:Choice>
                <mc:Fallback>
                  <p:oleObj name="Формула" r:id="rId9" imgW="164957" imgH="152268" progId="Equation.3">
                    <p:embed/>
                    <p:pic>
                      <p:nvPicPr>
                        <p:cNvPr id="0" name="Object 7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34" y="3397"/>
                          <a:ext cx="159" cy="16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" name="Group 98"/>
          <p:cNvGrpSpPr>
            <a:grpSpLocks/>
          </p:cNvGrpSpPr>
          <p:nvPr/>
        </p:nvGrpSpPr>
        <p:grpSpPr bwMode="auto">
          <a:xfrm>
            <a:off x="6180138" y="3556000"/>
            <a:ext cx="2568575" cy="701675"/>
            <a:chOff x="3893" y="2240"/>
            <a:chExt cx="1618" cy="442"/>
          </a:xfrm>
        </p:grpSpPr>
        <p:sp>
          <p:nvSpPr>
            <p:cNvPr id="2066" name="TextBox 16"/>
            <p:cNvSpPr txBox="1">
              <a:spLocks noChangeArrowheads="1"/>
            </p:cNvSpPr>
            <p:nvPr/>
          </p:nvSpPr>
          <p:spPr bwMode="auto">
            <a:xfrm>
              <a:off x="3969" y="2240"/>
              <a:ext cx="1542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uk-UA" altLang="ru-RU" sz="2000"/>
                <a:t> </a:t>
              </a:r>
              <a:r>
                <a:rPr lang="en-US" altLang="ru-RU" sz="2000"/>
                <a:t>D </a:t>
              </a:r>
              <a:r>
                <a:rPr lang="uk-UA" altLang="ru-RU" sz="2000"/>
                <a:t>прямий, </a:t>
              </a:r>
              <a:r>
                <a:rPr lang="ru-RU" altLang="ru-RU" sz="2000"/>
                <a:t> </a:t>
              </a:r>
            </a:p>
            <a:p>
              <a:pPr eaLnBrk="1" hangingPunct="1"/>
              <a:r>
                <a:rPr lang="ru-RU" altLang="ru-RU" sz="2000"/>
                <a:t>  </a:t>
              </a:r>
              <a:r>
                <a:rPr lang="en-US" altLang="ru-RU" sz="2000"/>
                <a:t>A,</a:t>
              </a:r>
              <a:r>
                <a:rPr lang="uk-UA" altLang="ru-RU" sz="2000"/>
                <a:t>       </a:t>
              </a:r>
              <a:r>
                <a:rPr lang="en-US" altLang="ru-RU" sz="2000"/>
                <a:t>O </a:t>
              </a:r>
              <a:r>
                <a:rPr lang="uk-UA" altLang="ru-RU" sz="2000"/>
                <a:t>– гострі.</a:t>
              </a:r>
            </a:p>
          </p:txBody>
        </p:sp>
        <p:graphicFrame>
          <p:nvGraphicFramePr>
            <p:cNvPr id="2050" name="Object 72"/>
            <p:cNvGraphicFramePr>
              <a:graphicFrameLocks noChangeAspect="1"/>
            </p:cNvGraphicFramePr>
            <p:nvPr/>
          </p:nvGraphicFramePr>
          <p:xfrm>
            <a:off x="4387" y="2481"/>
            <a:ext cx="112" cy="1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91" name="Формула" r:id="rId10" imgW="164957" imgH="152268" progId="Equation.3">
                    <p:embed/>
                  </p:oleObj>
                </mc:Choice>
                <mc:Fallback>
                  <p:oleObj name="Формула" r:id="rId10" imgW="164957" imgH="152268" progId="Equation.3">
                    <p:embed/>
                    <p:pic>
                      <p:nvPicPr>
                        <p:cNvPr id="0" name="Object 7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87" y="2481"/>
                          <a:ext cx="112" cy="1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51" name="Object 73"/>
            <p:cNvGraphicFramePr>
              <a:graphicFrameLocks noChangeAspect="1"/>
            </p:cNvGraphicFramePr>
            <p:nvPr/>
          </p:nvGraphicFramePr>
          <p:xfrm>
            <a:off x="3927" y="2496"/>
            <a:ext cx="112" cy="1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92" name="Формула" r:id="rId11" imgW="164957" imgH="152268" progId="Equation.3">
                    <p:embed/>
                  </p:oleObj>
                </mc:Choice>
                <mc:Fallback>
                  <p:oleObj name="Формула" r:id="rId11" imgW="164957" imgH="152268" progId="Equation.3">
                    <p:embed/>
                    <p:pic>
                      <p:nvPicPr>
                        <p:cNvPr id="0" name="Object 7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27" y="2496"/>
                          <a:ext cx="112" cy="1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52" name="Object 74"/>
            <p:cNvGraphicFramePr>
              <a:graphicFrameLocks noChangeAspect="1"/>
            </p:cNvGraphicFramePr>
            <p:nvPr/>
          </p:nvGraphicFramePr>
          <p:xfrm>
            <a:off x="3893" y="2283"/>
            <a:ext cx="151" cy="1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93" name="Формула" r:id="rId12" imgW="164957" imgH="152268" progId="Equation.3">
                    <p:embed/>
                  </p:oleObj>
                </mc:Choice>
                <mc:Fallback>
                  <p:oleObj name="Формула" r:id="rId12" imgW="164957" imgH="152268" progId="Equation.3">
                    <p:embed/>
                    <p:pic>
                      <p:nvPicPr>
                        <p:cNvPr id="0" name="Object 7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93" y="2283"/>
                          <a:ext cx="151" cy="15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1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1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11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41" grpId="0"/>
      <p:bldP spid="11343" grpId="0"/>
      <p:bldP spid="11354" grpId="0"/>
      <p:bldP spid="1135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944563" y="347663"/>
            <a:ext cx="7489825" cy="95408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uk-UA" sz="2800" b="1" dirty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Залежно від довжини сторін</a:t>
            </a:r>
          </a:p>
          <a:p>
            <a:pPr algn="ctr">
              <a:defRPr/>
            </a:pPr>
            <a:r>
              <a:rPr lang="uk-UA" sz="2800" b="1" dirty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трикутники поділяють на види:</a:t>
            </a:r>
            <a:endParaRPr lang="ru-RU" sz="2800" dirty="0"/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681038" y="1489075"/>
            <a:ext cx="81438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uk-UA" altLang="ru-RU" sz="2000" b="1">
                <a:solidFill>
                  <a:srgbClr val="0000FF"/>
                </a:solidFill>
              </a:rPr>
              <a:t>р</a:t>
            </a:r>
            <a:r>
              <a:rPr lang="uk-UA" altLang="ru-RU" sz="2000" b="1">
                <a:solidFill>
                  <a:srgbClr val="0000FF"/>
                </a:solidFill>
                <a:latin typeface="Calibri" panose="020F0502020204030204" pitchFamily="34" charset="0"/>
              </a:rPr>
              <a:t>ізносторонній,</a:t>
            </a:r>
            <a:r>
              <a:rPr lang="uk-UA" altLang="ru-RU" sz="2000" b="1" i="1">
                <a:solidFill>
                  <a:srgbClr val="0000FF"/>
                </a:solidFill>
                <a:latin typeface="Calibri" panose="020F0502020204030204" pitchFamily="34" charset="0"/>
              </a:rPr>
              <a:t> </a:t>
            </a:r>
            <a:r>
              <a:rPr lang="uk-UA" altLang="ru-RU" sz="2000" b="1">
                <a:solidFill>
                  <a:srgbClr val="0000FF"/>
                </a:solidFill>
                <a:latin typeface="Calibri" panose="020F0502020204030204" pitchFamily="34" charset="0"/>
              </a:rPr>
              <a:t>якщо всі сторони мають різну довжину</a:t>
            </a:r>
            <a:r>
              <a:rPr lang="uk-UA" altLang="ru-RU" sz="2000" b="1">
                <a:solidFill>
                  <a:srgbClr val="0000FF"/>
                </a:solidFill>
              </a:rPr>
              <a:t>;</a:t>
            </a:r>
          </a:p>
        </p:txBody>
      </p:sp>
      <p:grpSp>
        <p:nvGrpSpPr>
          <p:cNvPr id="2" name="Группа 26"/>
          <p:cNvGrpSpPr>
            <a:grpSpLocks/>
          </p:cNvGrpSpPr>
          <p:nvPr/>
        </p:nvGrpSpPr>
        <p:grpSpPr bwMode="auto">
          <a:xfrm>
            <a:off x="2333625" y="1906588"/>
            <a:ext cx="3571875" cy="1012825"/>
            <a:chOff x="1857356" y="1857364"/>
            <a:chExt cx="3571900" cy="1012274"/>
          </a:xfrm>
        </p:grpSpPr>
        <p:grpSp>
          <p:nvGrpSpPr>
            <p:cNvPr id="12313" name="Группа 20"/>
            <p:cNvGrpSpPr>
              <a:grpSpLocks/>
            </p:cNvGrpSpPr>
            <p:nvPr/>
          </p:nvGrpSpPr>
          <p:grpSpPr bwMode="auto">
            <a:xfrm>
              <a:off x="2214546" y="2143116"/>
              <a:ext cx="2786082" cy="573092"/>
              <a:chOff x="2214546" y="2143116"/>
              <a:chExt cx="2786082" cy="573092"/>
            </a:xfrm>
          </p:grpSpPr>
          <p:cxnSp>
            <p:nvCxnSpPr>
              <p:cNvPr id="13" name="Прямая соединительная линия 12"/>
              <p:cNvCxnSpPr/>
              <p:nvPr/>
            </p:nvCxnSpPr>
            <p:spPr>
              <a:xfrm>
                <a:off x="4000495" y="2142958"/>
                <a:ext cx="1000132" cy="571189"/>
              </a:xfrm>
              <a:prstGeom prst="line">
                <a:avLst/>
              </a:prstGeom>
              <a:ln>
                <a:solidFill>
                  <a:srgbClr val="FFFF00"/>
                </a:solidFill>
              </a:ln>
            </p:spPr>
            <p:style>
              <a:lnRef idx="3">
                <a:schemeClr val="accent3"/>
              </a:lnRef>
              <a:fillRef idx="0">
                <a:schemeClr val="accent3"/>
              </a:fillRef>
              <a:effectRef idx="2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14" name="Прямая соединительная линия 13"/>
              <p:cNvCxnSpPr/>
              <p:nvPr/>
            </p:nvCxnSpPr>
            <p:spPr>
              <a:xfrm rot="10800000">
                <a:off x="2214546" y="2714147"/>
                <a:ext cx="2786081" cy="1586"/>
              </a:xfrm>
              <a:prstGeom prst="line">
                <a:avLst/>
              </a:prstGeom>
              <a:ln>
                <a:solidFill>
                  <a:srgbClr val="FFFF00"/>
                </a:solidFill>
              </a:ln>
            </p:spPr>
            <p:style>
              <a:lnRef idx="3">
                <a:schemeClr val="accent3"/>
              </a:lnRef>
              <a:fillRef idx="0">
                <a:schemeClr val="accent3"/>
              </a:fillRef>
              <a:effectRef idx="2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15" name="Прямая соединительная линия 14"/>
              <p:cNvCxnSpPr/>
              <p:nvPr/>
            </p:nvCxnSpPr>
            <p:spPr>
              <a:xfrm rot="10800000" flipV="1">
                <a:off x="2214546" y="2142958"/>
                <a:ext cx="1785949" cy="571189"/>
              </a:xfrm>
              <a:prstGeom prst="line">
                <a:avLst/>
              </a:prstGeom>
              <a:ln>
                <a:solidFill>
                  <a:srgbClr val="FFFF00"/>
                </a:solidFill>
              </a:ln>
            </p:spPr>
            <p:style>
              <a:lnRef idx="3">
                <a:schemeClr val="accent3"/>
              </a:lnRef>
              <a:fillRef idx="0">
                <a:schemeClr val="accent3"/>
              </a:fillRef>
              <a:effectRef idx="2">
                <a:schemeClr val="accent3"/>
              </a:effectRef>
              <a:fontRef idx="minor">
                <a:schemeClr val="tx1"/>
              </a:fontRef>
            </p:style>
          </p:cxnSp>
        </p:grpSp>
        <p:sp>
          <p:nvSpPr>
            <p:cNvPr id="12314" name="TextBox 22"/>
            <p:cNvSpPr txBox="1">
              <a:spLocks noChangeArrowheads="1"/>
            </p:cNvSpPr>
            <p:nvPr/>
          </p:nvSpPr>
          <p:spPr bwMode="auto">
            <a:xfrm>
              <a:off x="4000496" y="1857364"/>
              <a:ext cx="35719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uk-UA" altLang="ru-RU" i="1">
                  <a:solidFill>
                    <a:srgbClr val="FF0000"/>
                  </a:solidFill>
                  <a:latin typeface="Calibri" panose="020F0502020204030204" pitchFamily="34" charset="0"/>
                </a:rPr>
                <a:t>А</a:t>
              </a:r>
              <a:endParaRPr lang="ru-RU" altLang="ru-RU" i="1">
                <a:solidFill>
                  <a:srgbClr val="FF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2315" name="TextBox 24"/>
            <p:cNvSpPr txBox="1">
              <a:spLocks noChangeArrowheads="1"/>
            </p:cNvSpPr>
            <p:nvPr/>
          </p:nvSpPr>
          <p:spPr bwMode="auto">
            <a:xfrm>
              <a:off x="5072066" y="2500306"/>
              <a:ext cx="35719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uk-UA" altLang="ru-RU" i="1">
                  <a:solidFill>
                    <a:srgbClr val="FF0000"/>
                  </a:solidFill>
                  <a:latin typeface="Calibri" panose="020F0502020204030204" pitchFamily="34" charset="0"/>
                </a:rPr>
                <a:t>В</a:t>
              </a:r>
              <a:endParaRPr lang="ru-RU" altLang="ru-RU" i="1">
                <a:solidFill>
                  <a:srgbClr val="FF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2316" name="TextBox 25"/>
            <p:cNvSpPr txBox="1">
              <a:spLocks noChangeArrowheads="1"/>
            </p:cNvSpPr>
            <p:nvPr/>
          </p:nvSpPr>
          <p:spPr bwMode="auto">
            <a:xfrm>
              <a:off x="1857356" y="2500306"/>
              <a:ext cx="35719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uk-UA" altLang="ru-RU" i="1">
                  <a:solidFill>
                    <a:srgbClr val="FF0000"/>
                  </a:solidFill>
                  <a:latin typeface="Calibri" panose="020F0502020204030204" pitchFamily="34" charset="0"/>
                </a:rPr>
                <a:t>С</a:t>
              </a:r>
              <a:endParaRPr lang="ru-RU" altLang="ru-RU" i="1">
                <a:solidFill>
                  <a:srgbClr val="FF0000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16" name="Прямоугольник 15"/>
          <p:cNvSpPr>
            <a:spLocks noChangeArrowheads="1"/>
          </p:cNvSpPr>
          <p:nvPr/>
        </p:nvSpPr>
        <p:spPr bwMode="auto">
          <a:xfrm>
            <a:off x="944563" y="3059113"/>
            <a:ext cx="58578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uk-UA" altLang="ru-RU" sz="2400" b="1">
                <a:solidFill>
                  <a:srgbClr val="0000FF"/>
                </a:solidFill>
                <a:cs typeface="Times New Roman" panose="02020603050405020304" pitchFamily="18" charset="0"/>
              </a:rPr>
              <a:t>р</a:t>
            </a:r>
            <a:r>
              <a:rPr lang="uk-UA" altLang="ru-RU" sz="2400" b="1">
                <a:solidFill>
                  <a:srgbClr val="0000F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івносторонній</a:t>
            </a:r>
            <a:r>
              <a:rPr lang="uk-UA" altLang="ru-RU" sz="2400" b="1" i="1">
                <a:solidFill>
                  <a:srgbClr val="0000F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uk-UA" altLang="ru-RU" sz="2400" b="1">
                <a:solidFill>
                  <a:srgbClr val="0000F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якщо всі сторони рівні</a:t>
            </a:r>
            <a:r>
              <a:rPr lang="uk-UA" altLang="ru-RU" sz="2400" b="1">
                <a:solidFill>
                  <a:srgbClr val="0000FF"/>
                </a:solidFill>
                <a:cs typeface="Times New Roman" panose="02020603050405020304" pitchFamily="18" charset="0"/>
              </a:rPr>
              <a:t>;</a:t>
            </a:r>
            <a:r>
              <a:rPr lang="uk-UA" altLang="ru-RU" sz="24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2400" b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2916238" y="4652963"/>
            <a:ext cx="51387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uk-UA" altLang="ru-RU" sz="2000" b="1">
                <a:solidFill>
                  <a:srgbClr val="0000FF"/>
                </a:solidFill>
              </a:rPr>
              <a:t>рі</a:t>
            </a:r>
            <a:r>
              <a:rPr lang="uk-UA" altLang="ru-RU" sz="2000" b="1">
                <a:solidFill>
                  <a:srgbClr val="0000FF"/>
                </a:solidFill>
                <a:latin typeface="Calibri" panose="020F0502020204030204" pitchFamily="34" charset="0"/>
              </a:rPr>
              <a:t>внобедрений</a:t>
            </a:r>
            <a:r>
              <a:rPr lang="uk-UA" altLang="ru-RU" sz="2000" b="1" i="1">
                <a:solidFill>
                  <a:srgbClr val="0000FF"/>
                </a:solidFill>
                <a:latin typeface="Calibri" panose="020F0502020204030204" pitchFamily="34" charset="0"/>
              </a:rPr>
              <a:t>, </a:t>
            </a:r>
            <a:r>
              <a:rPr lang="uk-UA" altLang="ru-RU" sz="2000" b="1">
                <a:solidFill>
                  <a:srgbClr val="0000FF"/>
                </a:solidFill>
                <a:latin typeface="Calibri" panose="020F0502020204030204" pitchFamily="34" charset="0"/>
              </a:rPr>
              <a:t>якщо дві сторони рівні</a:t>
            </a:r>
            <a:r>
              <a:rPr lang="uk-UA" altLang="ru-RU" sz="2000" b="1">
                <a:solidFill>
                  <a:srgbClr val="0000FF"/>
                </a:solidFill>
              </a:rPr>
              <a:t>.</a:t>
            </a:r>
            <a:endParaRPr lang="ru-RU" altLang="ru-RU" sz="2000" b="1">
              <a:solidFill>
                <a:srgbClr val="0000FF"/>
              </a:solidFill>
            </a:endParaRPr>
          </a:p>
        </p:txBody>
      </p:sp>
      <p:sp>
        <p:nvSpPr>
          <p:cNvPr id="28" name="Прямоугольник 27"/>
          <p:cNvSpPr>
            <a:spLocks noChangeArrowheads="1"/>
          </p:cNvSpPr>
          <p:nvPr/>
        </p:nvSpPr>
        <p:spPr bwMode="auto">
          <a:xfrm>
            <a:off x="2987675" y="5157788"/>
            <a:ext cx="5929313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uk-UA" altLang="ru-RU" sz="2000" b="1" i="1">
                <a:solidFill>
                  <a:srgbClr val="0000FF"/>
                </a:solidFill>
                <a:latin typeface="Calibri" panose="020F0502020204030204" pitchFamily="34" charset="0"/>
              </a:rPr>
              <a:t>Рівні сторони рівнобедреного трикутника називаються бічними сторонами, а третя сторона – основою</a:t>
            </a:r>
            <a:r>
              <a:rPr lang="uk-UA" altLang="ru-RU" sz="2000" i="1">
                <a:solidFill>
                  <a:srgbClr val="0000FF"/>
                </a:solidFill>
                <a:latin typeface="Calibri" panose="020F0502020204030204" pitchFamily="34" charset="0"/>
              </a:rPr>
              <a:t>.</a:t>
            </a:r>
            <a:endParaRPr lang="ru-RU" altLang="ru-RU" sz="2000" i="1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grpSp>
        <p:nvGrpSpPr>
          <p:cNvPr id="4" name="Group 30"/>
          <p:cNvGrpSpPr>
            <a:grpSpLocks/>
          </p:cNvGrpSpPr>
          <p:nvPr/>
        </p:nvGrpSpPr>
        <p:grpSpPr bwMode="auto">
          <a:xfrm>
            <a:off x="5786438" y="2279650"/>
            <a:ext cx="2870200" cy="2266950"/>
            <a:chOff x="3645" y="1436"/>
            <a:chExt cx="1808" cy="1428"/>
          </a:xfrm>
        </p:grpSpPr>
        <p:grpSp>
          <p:nvGrpSpPr>
            <p:cNvPr id="12305" name="Группа 31"/>
            <p:cNvGrpSpPr>
              <a:grpSpLocks/>
            </p:cNvGrpSpPr>
            <p:nvPr/>
          </p:nvGrpSpPr>
          <p:grpSpPr bwMode="auto">
            <a:xfrm>
              <a:off x="3645" y="1436"/>
              <a:ext cx="1808" cy="1428"/>
              <a:chOff x="5500694" y="2643182"/>
              <a:chExt cx="2357454" cy="1798092"/>
            </a:xfrm>
          </p:grpSpPr>
          <p:sp>
            <p:nvSpPr>
              <p:cNvPr id="18" name="Равнобедренный треугольник 17"/>
              <p:cNvSpPr/>
              <p:nvPr/>
            </p:nvSpPr>
            <p:spPr>
              <a:xfrm>
                <a:off x="5929677" y="3000786"/>
                <a:ext cx="1571202" cy="1213838"/>
              </a:xfrm>
              <a:prstGeom prst="triangl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2310" name="TextBox 28"/>
              <p:cNvSpPr txBox="1">
                <a:spLocks noChangeArrowheads="1"/>
              </p:cNvSpPr>
              <p:nvPr/>
            </p:nvSpPr>
            <p:spPr bwMode="auto">
              <a:xfrm>
                <a:off x="6500826" y="2643182"/>
                <a:ext cx="35719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uk-UA" altLang="ru-RU" i="1">
                    <a:solidFill>
                      <a:srgbClr val="FF0000"/>
                    </a:solidFill>
                    <a:latin typeface="Calibri" panose="020F0502020204030204" pitchFamily="34" charset="0"/>
                  </a:rPr>
                  <a:t>А</a:t>
                </a:r>
                <a:endParaRPr lang="ru-RU" altLang="ru-RU" i="1">
                  <a:solidFill>
                    <a:srgbClr val="FF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2311" name="TextBox 29"/>
              <p:cNvSpPr txBox="1">
                <a:spLocks noChangeArrowheads="1"/>
              </p:cNvSpPr>
              <p:nvPr/>
            </p:nvSpPr>
            <p:spPr bwMode="auto">
              <a:xfrm>
                <a:off x="7500958" y="4071942"/>
                <a:ext cx="35719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uk-UA" altLang="ru-RU" i="1">
                    <a:solidFill>
                      <a:srgbClr val="FF0000"/>
                    </a:solidFill>
                    <a:latin typeface="Calibri" panose="020F0502020204030204" pitchFamily="34" charset="0"/>
                  </a:rPr>
                  <a:t>В</a:t>
                </a:r>
                <a:endParaRPr lang="ru-RU" altLang="ru-RU" i="1">
                  <a:solidFill>
                    <a:srgbClr val="FF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2312" name="TextBox 30"/>
              <p:cNvSpPr txBox="1">
                <a:spLocks noChangeArrowheads="1"/>
              </p:cNvSpPr>
              <p:nvPr/>
            </p:nvSpPr>
            <p:spPr bwMode="auto">
              <a:xfrm>
                <a:off x="5500694" y="4071942"/>
                <a:ext cx="35719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uk-UA" altLang="ru-RU" i="1">
                    <a:solidFill>
                      <a:srgbClr val="FF0000"/>
                    </a:solidFill>
                    <a:latin typeface="Calibri" panose="020F0502020204030204" pitchFamily="34" charset="0"/>
                  </a:rPr>
                  <a:t>С</a:t>
                </a:r>
                <a:endParaRPr lang="ru-RU" altLang="ru-RU" i="1">
                  <a:solidFill>
                    <a:srgbClr val="FF0000"/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12306" name="Line 25"/>
            <p:cNvSpPr>
              <a:spLocks noChangeShapeType="1"/>
            </p:cNvSpPr>
            <p:nvPr/>
          </p:nvSpPr>
          <p:spPr bwMode="auto">
            <a:xfrm flipH="1">
              <a:off x="4785" y="2069"/>
              <a:ext cx="159" cy="136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07" name="Line 26"/>
            <p:cNvSpPr>
              <a:spLocks noChangeShapeType="1"/>
            </p:cNvSpPr>
            <p:nvPr/>
          </p:nvSpPr>
          <p:spPr bwMode="auto">
            <a:xfrm flipH="1">
              <a:off x="4604" y="2568"/>
              <a:ext cx="0" cy="182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08" name="Line 27"/>
            <p:cNvSpPr>
              <a:spLocks noChangeShapeType="1"/>
            </p:cNvSpPr>
            <p:nvPr/>
          </p:nvSpPr>
          <p:spPr bwMode="auto">
            <a:xfrm flipH="1" flipV="1">
              <a:off x="4218" y="2092"/>
              <a:ext cx="158" cy="113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" name="Group 31"/>
          <p:cNvGrpSpPr>
            <a:grpSpLocks/>
          </p:cNvGrpSpPr>
          <p:nvPr/>
        </p:nvGrpSpPr>
        <p:grpSpPr bwMode="auto">
          <a:xfrm>
            <a:off x="755650" y="3716338"/>
            <a:ext cx="2901950" cy="2778125"/>
            <a:chOff x="476" y="2341"/>
            <a:chExt cx="1828" cy="1750"/>
          </a:xfrm>
        </p:grpSpPr>
        <p:grpSp>
          <p:nvGrpSpPr>
            <p:cNvPr id="12298" name="Группа 36"/>
            <p:cNvGrpSpPr>
              <a:grpSpLocks/>
            </p:cNvGrpSpPr>
            <p:nvPr/>
          </p:nvGrpSpPr>
          <p:grpSpPr bwMode="auto">
            <a:xfrm>
              <a:off x="476" y="2341"/>
              <a:ext cx="1828" cy="1750"/>
              <a:chOff x="2000232" y="3357562"/>
              <a:chExt cx="2357454" cy="2303774"/>
            </a:xfrm>
          </p:grpSpPr>
          <p:sp>
            <p:nvSpPr>
              <p:cNvPr id="24" name="Равнобедренный треугольник 23"/>
              <p:cNvSpPr/>
              <p:nvPr/>
            </p:nvSpPr>
            <p:spPr>
              <a:xfrm>
                <a:off x="2357461" y="3572142"/>
                <a:ext cx="1642996" cy="1714008"/>
              </a:xfrm>
              <a:prstGeom prst="triangl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2302" name="TextBox 33"/>
              <p:cNvSpPr txBox="1">
                <a:spLocks noChangeArrowheads="1"/>
              </p:cNvSpPr>
              <p:nvPr/>
            </p:nvSpPr>
            <p:spPr bwMode="auto">
              <a:xfrm>
                <a:off x="3142849" y="3357562"/>
                <a:ext cx="357229" cy="3040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uk-UA" altLang="ru-RU" i="1">
                    <a:solidFill>
                      <a:srgbClr val="FF0000"/>
                    </a:solidFill>
                    <a:latin typeface="Calibri" panose="020F0502020204030204" pitchFamily="34" charset="0"/>
                  </a:rPr>
                  <a:t>А</a:t>
                </a:r>
                <a:endParaRPr lang="ru-RU" altLang="ru-RU" i="1">
                  <a:solidFill>
                    <a:srgbClr val="FF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2303" name="TextBox 34"/>
              <p:cNvSpPr txBox="1">
                <a:spLocks noChangeArrowheads="1"/>
              </p:cNvSpPr>
              <p:nvPr/>
            </p:nvSpPr>
            <p:spPr bwMode="auto">
              <a:xfrm>
                <a:off x="4000457" y="5357238"/>
                <a:ext cx="357229" cy="3040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uk-UA" altLang="ru-RU" i="1">
                    <a:solidFill>
                      <a:srgbClr val="FF0000"/>
                    </a:solidFill>
                    <a:latin typeface="Calibri" panose="020F0502020204030204" pitchFamily="34" charset="0"/>
                  </a:rPr>
                  <a:t>В</a:t>
                </a:r>
                <a:endParaRPr lang="ru-RU" altLang="ru-RU" i="1">
                  <a:solidFill>
                    <a:srgbClr val="FF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2304" name="TextBox 35"/>
              <p:cNvSpPr txBox="1">
                <a:spLocks noChangeArrowheads="1"/>
              </p:cNvSpPr>
              <p:nvPr/>
            </p:nvSpPr>
            <p:spPr bwMode="auto">
              <a:xfrm>
                <a:off x="2000232" y="5286150"/>
                <a:ext cx="357229" cy="3040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uk-UA" altLang="ru-RU" i="1">
                    <a:solidFill>
                      <a:srgbClr val="FF0000"/>
                    </a:solidFill>
                    <a:latin typeface="Calibri" panose="020F0502020204030204" pitchFamily="34" charset="0"/>
                  </a:rPr>
                  <a:t>С</a:t>
                </a:r>
                <a:endParaRPr lang="ru-RU" altLang="ru-RU" i="1">
                  <a:solidFill>
                    <a:srgbClr val="FF0000"/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12299" name="Line 28"/>
            <p:cNvSpPr>
              <a:spLocks noChangeShapeType="1"/>
            </p:cNvSpPr>
            <p:nvPr/>
          </p:nvSpPr>
          <p:spPr bwMode="auto">
            <a:xfrm flipH="1">
              <a:off x="1610" y="3090"/>
              <a:ext cx="159" cy="136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00" name="Line 29"/>
            <p:cNvSpPr>
              <a:spLocks noChangeShapeType="1"/>
            </p:cNvSpPr>
            <p:nvPr/>
          </p:nvSpPr>
          <p:spPr bwMode="auto">
            <a:xfrm flipH="1" flipV="1">
              <a:off x="975" y="3113"/>
              <a:ext cx="158" cy="113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  <p:bldP spid="22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972" name="Line 4"/>
          <p:cNvSpPr>
            <a:spLocks noChangeShapeType="1"/>
          </p:cNvSpPr>
          <p:nvPr/>
        </p:nvSpPr>
        <p:spPr bwMode="auto">
          <a:xfrm>
            <a:off x="827088" y="4941888"/>
            <a:ext cx="26638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9973" name="Line 5"/>
          <p:cNvSpPr>
            <a:spLocks noChangeShapeType="1"/>
          </p:cNvSpPr>
          <p:nvPr/>
        </p:nvSpPr>
        <p:spPr bwMode="auto">
          <a:xfrm flipV="1">
            <a:off x="827088" y="3068638"/>
            <a:ext cx="1223962" cy="18716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9974" name="Line 6"/>
          <p:cNvSpPr>
            <a:spLocks noChangeShapeType="1"/>
          </p:cNvSpPr>
          <p:nvPr/>
        </p:nvSpPr>
        <p:spPr bwMode="auto">
          <a:xfrm>
            <a:off x="2051050" y="3068638"/>
            <a:ext cx="1441450" cy="18732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9977" name="Text Box 9"/>
          <p:cNvSpPr txBox="1">
            <a:spLocks noChangeArrowheads="1"/>
          </p:cNvSpPr>
          <p:nvPr/>
        </p:nvSpPr>
        <p:spPr bwMode="auto">
          <a:xfrm>
            <a:off x="611188" y="4868863"/>
            <a:ext cx="45561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200"/>
              <a:t>А</a:t>
            </a:r>
          </a:p>
        </p:txBody>
      </p:sp>
      <p:sp>
        <p:nvSpPr>
          <p:cNvPr id="339978" name="Text Box 10"/>
          <p:cNvSpPr txBox="1">
            <a:spLocks noChangeArrowheads="1"/>
          </p:cNvSpPr>
          <p:nvPr/>
        </p:nvSpPr>
        <p:spPr bwMode="auto">
          <a:xfrm>
            <a:off x="1835150" y="2565400"/>
            <a:ext cx="4556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200"/>
              <a:t>В</a:t>
            </a:r>
          </a:p>
        </p:txBody>
      </p:sp>
      <p:sp>
        <p:nvSpPr>
          <p:cNvPr id="339979" name="Text Box 11"/>
          <p:cNvSpPr txBox="1">
            <a:spLocks noChangeArrowheads="1"/>
          </p:cNvSpPr>
          <p:nvPr/>
        </p:nvSpPr>
        <p:spPr bwMode="auto">
          <a:xfrm>
            <a:off x="3203575" y="4868863"/>
            <a:ext cx="47783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200"/>
              <a:t>С</a:t>
            </a:r>
          </a:p>
        </p:txBody>
      </p:sp>
      <p:sp>
        <p:nvSpPr>
          <p:cNvPr id="339981" name="Text Box 13"/>
          <p:cNvSpPr txBox="1">
            <a:spLocks noChangeArrowheads="1"/>
          </p:cNvSpPr>
          <p:nvPr/>
        </p:nvSpPr>
        <p:spPr bwMode="auto">
          <a:xfrm>
            <a:off x="3959225" y="3284538"/>
            <a:ext cx="27844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200"/>
              <a:t>АВ </a:t>
            </a:r>
            <a:r>
              <a:rPr lang="en-US" altLang="ru-RU" sz="3200"/>
              <a:t>&lt;</a:t>
            </a:r>
            <a:r>
              <a:rPr lang="ru-RU" altLang="ru-RU" sz="3200"/>
              <a:t> АС + ВС</a:t>
            </a:r>
          </a:p>
        </p:txBody>
      </p:sp>
      <p:sp>
        <p:nvSpPr>
          <p:cNvPr id="339983" name="Line 15"/>
          <p:cNvSpPr>
            <a:spLocks noChangeShapeType="1"/>
          </p:cNvSpPr>
          <p:nvPr/>
        </p:nvSpPr>
        <p:spPr bwMode="auto">
          <a:xfrm flipV="1">
            <a:off x="827088" y="3068638"/>
            <a:ext cx="1223962" cy="187325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22" name="Line 22"/>
          <p:cNvSpPr>
            <a:spLocks noChangeShapeType="1"/>
          </p:cNvSpPr>
          <p:nvPr/>
        </p:nvSpPr>
        <p:spPr bwMode="auto">
          <a:xfrm>
            <a:off x="5867400" y="4941888"/>
            <a:ext cx="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3323" name="Picture 1" descr="D:\Дизайн і оформлення\картинки шкільні\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2438" y="2679700"/>
            <a:ext cx="2341562" cy="347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008063" y="296863"/>
            <a:ext cx="7489825" cy="180975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800" b="1">
                <a:solidFill>
                  <a:srgbClr val="F91C0B"/>
                </a:solidFill>
                <a:latin typeface="Times New Roman" pitchFamily="18" charset="0"/>
                <a:cs typeface="Arial" charset="0"/>
              </a:rPr>
              <a:t>Теорема</a:t>
            </a:r>
            <a:br>
              <a:rPr lang="ru-RU" sz="2800" b="1">
                <a:solidFill>
                  <a:srgbClr val="F91C0B"/>
                </a:solidFill>
                <a:latin typeface="Times New Roman" pitchFamily="18" charset="0"/>
                <a:cs typeface="Arial" charset="0"/>
              </a:rPr>
            </a:br>
            <a:r>
              <a:rPr lang="ru-RU" sz="2800" b="1">
                <a:solidFill>
                  <a:srgbClr val="F91C0B"/>
                </a:solidFill>
                <a:latin typeface="Times New Roman" pitchFamily="18" charset="0"/>
                <a:cs typeface="Arial" charset="0"/>
              </a:rPr>
              <a:t>  У будь-якому трикутнику кожна сторона менша за суму двох інших сторін (нерівність трикутника)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9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39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39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99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99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99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99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99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99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3399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3399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3399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36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39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9972" grpId="0" animBg="1"/>
      <p:bldP spid="339973" grpId="0" animBg="1"/>
      <p:bldP spid="339974" grpId="0" animBg="1"/>
      <p:bldP spid="339977" grpId="0"/>
      <p:bldP spid="339978" grpId="0"/>
      <p:bldP spid="339979" grpId="0"/>
      <p:bldP spid="339981" grpId="0"/>
      <p:bldP spid="33998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874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613" y="188913"/>
            <a:ext cx="5229225" cy="1295400"/>
          </a:xfrm>
          <a:prstGeom prst="flowChartPunchedTape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ru-RU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Наслідок</a:t>
            </a: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5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98563" y="1685925"/>
            <a:ext cx="7294562" cy="4206875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altLang="ru-RU" smtClean="0"/>
              <a:t>А,</a:t>
            </a:r>
            <a:r>
              <a:rPr lang="en-US" altLang="ru-RU" smtClean="0"/>
              <a:t> </a:t>
            </a:r>
            <a:r>
              <a:rPr lang="ru-RU" altLang="ru-RU" smtClean="0"/>
              <a:t>В,</a:t>
            </a:r>
            <a:r>
              <a:rPr lang="en-US" altLang="ru-RU" smtClean="0"/>
              <a:t> </a:t>
            </a:r>
            <a:r>
              <a:rPr lang="ru-RU" altLang="ru-RU" smtClean="0"/>
              <a:t>С – довільні точки,  які не лежать на одній прямій.</a:t>
            </a:r>
          </a:p>
          <a:p>
            <a:pPr eaLnBrk="1" hangingPunct="1">
              <a:buFontTx/>
              <a:buNone/>
            </a:pPr>
            <a:endParaRPr lang="ru-RU" altLang="ru-RU" smtClean="0"/>
          </a:p>
          <a:p>
            <a:pPr eaLnBrk="1" hangingPunct="1">
              <a:buFontTx/>
              <a:buNone/>
            </a:pPr>
            <a:r>
              <a:rPr lang="ru-RU" altLang="ru-RU" smtClean="0"/>
              <a:t>               </a:t>
            </a:r>
          </a:p>
          <a:p>
            <a:pPr eaLnBrk="1" hangingPunct="1">
              <a:buFontTx/>
              <a:buNone/>
            </a:pPr>
            <a:r>
              <a:rPr lang="ru-RU" altLang="ru-RU" smtClean="0"/>
              <a:t>                                           АВ </a:t>
            </a:r>
            <a:r>
              <a:rPr lang="en-US" altLang="ru-RU" smtClean="0">
                <a:cs typeface="Arial" panose="020B0604020202020204" pitchFamily="34" charset="0"/>
              </a:rPr>
              <a:t>&lt;</a:t>
            </a:r>
            <a:r>
              <a:rPr lang="ru-RU" altLang="ru-RU" smtClean="0">
                <a:cs typeface="Arial" panose="020B0604020202020204" pitchFamily="34" charset="0"/>
              </a:rPr>
              <a:t> АС + ВС </a:t>
            </a:r>
          </a:p>
          <a:p>
            <a:pPr eaLnBrk="1" hangingPunct="1">
              <a:buFontTx/>
              <a:buNone/>
            </a:pPr>
            <a:r>
              <a:rPr lang="ru-RU" altLang="ru-RU" smtClean="0">
                <a:cs typeface="Arial" panose="020B0604020202020204" pitchFamily="34" charset="0"/>
              </a:rPr>
              <a:t>                                           АС </a:t>
            </a:r>
            <a:r>
              <a:rPr lang="en-US" altLang="ru-RU" smtClean="0">
                <a:cs typeface="Arial" panose="020B0604020202020204" pitchFamily="34" charset="0"/>
              </a:rPr>
              <a:t>&lt;</a:t>
            </a:r>
            <a:r>
              <a:rPr lang="ru-RU" altLang="ru-RU" smtClean="0">
                <a:cs typeface="Arial" panose="020B0604020202020204" pitchFamily="34" charset="0"/>
              </a:rPr>
              <a:t> АВ + ВС</a:t>
            </a:r>
          </a:p>
          <a:p>
            <a:pPr eaLnBrk="1" hangingPunct="1">
              <a:buFontTx/>
              <a:buNone/>
            </a:pPr>
            <a:r>
              <a:rPr lang="ru-RU" altLang="ru-RU" smtClean="0">
                <a:cs typeface="Arial" panose="020B0604020202020204" pitchFamily="34" charset="0"/>
              </a:rPr>
              <a:t>                                            ВС </a:t>
            </a:r>
            <a:r>
              <a:rPr lang="en-US" altLang="ru-RU" smtClean="0">
                <a:cs typeface="Arial" panose="020B0604020202020204" pitchFamily="34" charset="0"/>
              </a:rPr>
              <a:t>&lt;</a:t>
            </a:r>
            <a:r>
              <a:rPr lang="ru-RU" altLang="ru-RU" smtClean="0">
                <a:cs typeface="Arial" panose="020B0604020202020204" pitchFamily="34" charset="0"/>
              </a:rPr>
              <a:t> АВ + АС</a:t>
            </a:r>
            <a:endParaRPr lang="en-US" altLang="ru-RU" smtClean="0">
              <a:cs typeface="Arial" panose="020B0604020202020204" pitchFamily="34" charset="0"/>
            </a:endParaRPr>
          </a:p>
        </p:txBody>
      </p:sp>
      <p:sp>
        <p:nvSpPr>
          <p:cNvPr id="335876" name="Line 4"/>
          <p:cNvSpPr>
            <a:spLocks noChangeShapeType="1"/>
          </p:cNvSpPr>
          <p:nvPr/>
        </p:nvSpPr>
        <p:spPr bwMode="auto">
          <a:xfrm flipV="1">
            <a:off x="1116013" y="3141663"/>
            <a:ext cx="936625" cy="1295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5877" name="Line 5"/>
          <p:cNvSpPr>
            <a:spLocks noChangeShapeType="1"/>
          </p:cNvSpPr>
          <p:nvPr/>
        </p:nvSpPr>
        <p:spPr bwMode="auto">
          <a:xfrm>
            <a:off x="2051050" y="3141663"/>
            <a:ext cx="1296988" cy="18716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5878" name="Line 6"/>
          <p:cNvSpPr>
            <a:spLocks noChangeShapeType="1"/>
          </p:cNvSpPr>
          <p:nvPr/>
        </p:nvSpPr>
        <p:spPr bwMode="auto">
          <a:xfrm>
            <a:off x="1116013" y="4437063"/>
            <a:ext cx="2233612" cy="5762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5879" name="Text Box 7"/>
          <p:cNvSpPr txBox="1">
            <a:spLocks noChangeArrowheads="1"/>
          </p:cNvSpPr>
          <p:nvPr/>
        </p:nvSpPr>
        <p:spPr bwMode="auto">
          <a:xfrm>
            <a:off x="755650" y="4149725"/>
            <a:ext cx="431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200"/>
              <a:t>А</a:t>
            </a:r>
          </a:p>
        </p:txBody>
      </p:sp>
      <p:sp>
        <p:nvSpPr>
          <p:cNvPr id="335880" name="Text Box 8"/>
          <p:cNvSpPr txBox="1">
            <a:spLocks noChangeArrowheads="1"/>
          </p:cNvSpPr>
          <p:nvPr/>
        </p:nvSpPr>
        <p:spPr bwMode="auto">
          <a:xfrm>
            <a:off x="1835150" y="2636838"/>
            <a:ext cx="28733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200"/>
              <a:t>В</a:t>
            </a:r>
          </a:p>
        </p:txBody>
      </p:sp>
      <p:sp>
        <p:nvSpPr>
          <p:cNvPr id="335881" name="Text Box 9"/>
          <p:cNvSpPr txBox="1">
            <a:spLocks noChangeArrowheads="1"/>
          </p:cNvSpPr>
          <p:nvPr/>
        </p:nvSpPr>
        <p:spPr bwMode="auto">
          <a:xfrm>
            <a:off x="3348038" y="4797425"/>
            <a:ext cx="47783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200"/>
              <a:t>С</a:t>
            </a:r>
          </a:p>
        </p:txBody>
      </p:sp>
      <p:sp>
        <p:nvSpPr>
          <p:cNvPr id="335883" name="AutoShape 11"/>
          <p:cNvSpPr>
            <a:spLocks noChangeArrowheads="1"/>
          </p:cNvSpPr>
          <p:nvPr/>
        </p:nvSpPr>
        <p:spPr bwMode="auto">
          <a:xfrm>
            <a:off x="6011863" y="2924175"/>
            <a:ext cx="504825" cy="647700"/>
          </a:xfrm>
          <a:prstGeom prst="downArrow">
            <a:avLst>
              <a:gd name="adj1" fmla="val 50000"/>
              <a:gd name="adj2" fmla="val 32075"/>
            </a:avLst>
          </a:prstGeom>
          <a:solidFill>
            <a:srgbClr val="9999FF"/>
          </a:solidFill>
          <a:ln w="9525">
            <a:solidFill>
              <a:srgbClr val="993366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uk-UA" altLang="ru-RU"/>
          </a:p>
        </p:txBody>
      </p:sp>
      <p:pic>
        <p:nvPicPr>
          <p:cNvPr id="14347" name="Picture 2" descr="D:\Дизайн і оформлення\картинки шкільні\0_5e578_b443355_XX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2817813"/>
            <a:ext cx="1450975" cy="251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358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358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358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6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35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35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35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1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58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58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58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58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58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58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3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358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358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3700"/>
                            </p:stCondLst>
                            <p:childTnLst>
                              <p:par>
                                <p:cTn id="4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5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35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358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358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358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358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5874" grpId="0" animBg="1"/>
      <p:bldP spid="335876" grpId="0" animBg="1"/>
      <p:bldP spid="335877" grpId="0" animBg="1"/>
      <p:bldP spid="335878" grpId="0" animBg="1"/>
      <p:bldP spid="335879" grpId="0"/>
      <p:bldP spid="335880" grpId="0"/>
      <p:bldP spid="335881" grpId="0"/>
      <p:bldP spid="33588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917</TotalTime>
  <Words>466</Words>
  <Application>Microsoft Office PowerPoint</Application>
  <PresentationFormat>Экран (4:3)</PresentationFormat>
  <Paragraphs>129</Paragraphs>
  <Slides>13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3" baseType="lpstr">
      <vt:lpstr>Aharoni</vt:lpstr>
      <vt:lpstr>Arial</vt:lpstr>
      <vt:lpstr>Calibri</vt:lpstr>
      <vt:lpstr>Franklin Gothic Demi</vt:lpstr>
      <vt:lpstr>Georgia</vt:lpstr>
      <vt:lpstr>Monotype Corsiva</vt:lpstr>
      <vt:lpstr>Symbol</vt:lpstr>
      <vt:lpstr>Times New Roman</vt:lpstr>
      <vt:lpstr>Тема Office</vt:lpstr>
      <vt:lpstr>Формула</vt:lpstr>
      <vt:lpstr>Трикутники.  Види трикутників</vt:lpstr>
      <vt:lpstr>Презентация PowerPoint</vt:lpstr>
      <vt:lpstr>Точки – це вершини трикутника</vt:lpstr>
      <vt:lpstr>Периметр трикутника</vt:lpstr>
      <vt:lpstr>Презентация PowerPoint</vt:lpstr>
      <vt:lpstr>Презентация PowerPoint</vt:lpstr>
      <vt:lpstr>Презентация PowerPoint</vt:lpstr>
      <vt:lpstr>Презентация PowerPoint</vt:lpstr>
      <vt:lpstr>Наслідок</vt:lpstr>
      <vt:lpstr>Презентация PowerPoint</vt:lpstr>
      <vt:lpstr>Презентация PowerPoint</vt:lpstr>
      <vt:lpstr>Презентация PowerPoint</vt:lpstr>
      <vt:lpstr>Дякуємо за увагу 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natasha23</dc:creator>
  <cp:lastModifiedBy>User</cp:lastModifiedBy>
  <cp:revision>84</cp:revision>
  <dcterms:created xsi:type="dcterms:W3CDTF">2011-08-02T23:19:04Z</dcterms:created>
  <dcterms:modified xsi:type="dcterms:W3CDTF">2017-11-13T21:25:14Z</dcterms:modified>
</cp:coreProperties>
</file>