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9" r:id="rId3"/>
    <p:sldId id="257" r:id="rId4"/>
    <p:sldId id="263" r:id="rId5"/>
    <p:sldId id="258" r:id="rId6"/>
    <p:sldId id="264" r:id="rId7"/>
    <p:sldId id="262" r:id="rId8"/>
    <p:sldId id="261" r:id="rId9"/>
    <p:sldId id="265" r:id="rId10"/>
    <p:sldId id="266" r:id="rId11"/>
    <p:sldId id="267" r:id="rId12"/>
    <p:sldId id="268" r:id="rId13"/>
    <p:sldId id="271" r:id="rId14"/>
    <p:sldId id="269" r:id="rId15"/>
    <p:sldId id="272" r:id="rId16"/>
    <p:sldId id="273" r:id="rId17"/>
    <p:sldId id="274" r:id="rId18"/>
    <p:sldId id="277" r:id="rId19"/>
    <p:sldId id="276" r:id="rId20"/>
    <p:sldId id="275" r:id="rId21"/>
    <p:sldId id="278" r:id="rId22"/>
    <p:sldId id="279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3673" autoAdjust="0"/>
  </p:normalViewPr>
  <p:slideViewPr>
    <p:cSldViewPr>
      <p:cViewPr varScale="1">
        <p:scale>
          <a:sx n="70" d="100"/>
          <a:sy n="70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1EBCE1C-97A1-4906-8230-DD12D022383D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ED5BDEC-8069-440A-8121-40D18E336B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1240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alt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fld id="{8684F629-5516-49F1-BADC-DBB50657F061}" type="slidenum">
              <a:rPr lang="ru-RU" altLang="ru-RU">
                <a:latin typeface="Calibri" panose="020F0502020204030204" pitchFamily="34" charset="0"/>
              </a:rPr>
              <a:pPr/>
              <a:t>23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509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altLang="ru-RU" smtClean="0"/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D4D0D942-7C25-4AE7-B47B-A76861AD2552}" type="slidenum">
              <a:rPr lang="ru-RU" altLang="ru-RU" sz="1200">
                <a:latin typeface="Calibri" panose="020F0502020204030204" pitchFamily="34" charset="0"/>
              </a:rPr>
              <a:pPr algn="r"/>
              <a:t>24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07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AAAA9-1AEC-49A1-8BAA-9D0F0E9569DF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CE029-13D7-4A01-973B-70720D5F59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6509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310C7-046C-49A1-8B34-7DA9140F8BC5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D71AE-6BF6-41D8-9B84-48AD0AB4ED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522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6B72-0699-44CA-B6F6-971D434FC23B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7B0654-25BF-4F6B-A731-6BF4EC4476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727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6A2F-74BE-4B60-8908-B843C7DB550F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6AA727-AC27-4738-A078-89755A816E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8470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C136A-B64D-408A-A634-1696D05A78E5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922AD-1FFA-4E73-B0E9-8F673F2E17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969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1E211-8CF3-4838-A9CD-A1CFAD914168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AF6F96-1CA9-4AEA-AC47-E8E920CD60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2934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A922B-B79A-4A6F-BAA3-90D63FADFBA0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4B2A67-C4AF-4EED-A942-9B85C4F5DD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7008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BEBCC-3875-48CC-8225-38554EF71894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CD5ACD-FC2D-4C2F-8F83-C4F090FE6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23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51A3D-9BF4-4F5D-85BA-F7F1795BC0E7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485C9-0BA7-40E6-BDFB-EB5979ED21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3961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7"/>
          <p:cNvSpPr/>
          <p:nvPr/>
        </p:nvSpPr>
        <p:spPr>
          <a:xfrm rot="5400000">
            <a:off x="433388" y="-433388"/>
            <a:ext cx="6858000" cy="7724775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9B868-B7E9-4F15-95E6-0C47F41DE135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0A6FEB-FD60-4A3C-99FF-CF5AE03A0D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8815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ABA1A-366C-4CE0-AE0A-2C5E78CF6AA7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E05CABA-0EBA-432F-AACE-91144848697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1761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100138"/>
            <a:ext cx="7521575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613" y="5870575"/>
            <a:ext cx="2176462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A3C2F5-45ED-4CA7-8699-D918D07DEC8F}" type="datetimeFigureOut">
              <a:rPr lang="ru-RU"/>
              <a:pPr>
                <a:defRPr/>
              </a:pPr>
              <a:t>13.11.2017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900" y="6284913"/>
            <a:ext cx="4724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spc="200" baseline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50" y="6170613"/>
            <a:ext cx="503238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FFFFFF"/>
                </a:solidFill>
                <a:latin typeface="Franklin Gothic Book" panose="020B0503020102020204" pitchFamily="34" charset="0"/>
              </a:defRPr>
            </a:lvl1pPr>
          </a:lstStyle>
          <a:p>
            <a:fld id="{EFEF6A4F-6D3F-4E3B-8116-87076DB9D8C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transition spd="med">
    <p:fade/>
  </p:transition>
  <p:txStyles>
    <p:titleStyle>
      <a:lvl1pPr algn="l" rtl="0" fontAlgn="base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fontAlgn="base">
        <a:spcBef>
          <a:spcPts val="800"/>
        </a:spcBef>
        <a:spcAft>
          <a:spcPct val="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1;&#1086;&#1085;&#1100;&#1042;&#1057;\Desktop\7%20&#1082;&#1083;&#1072;&#1089;\&#1089;&#1077;&#1084;&#1110;&#1085;&#1072;&#1088;%20&#1090;&#1088;&#1080;&#1082;&#1091;&#1090;&#1085;&#1080;&#1082;&#1080;\lyudvig-van-bethoven-lunnaya-sonata-original_(mp3.cc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407988" y="1228725"/>
            <a:ext cx="5648325" cy="12652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Т</a:t>
            </a:r>
            <a:r>
              <a:rPr lang="uk-UA" sz="40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р</a:t>
            </a:r>
            <a:r>
              <a:rPr lang="uk-UA" sz="40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и</a:t>
            </a:r>
            <a:r>
              <a:rPr lang="uk-UA" sz="4000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к</a:t>
            </a:r>
            <a:r>
              <a:rPr lang="uk-UA" sz="4000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у</a:t>
            </a:r>
            <a:r>
              <a:rPr lang="uk-UA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т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  <a:latin typeface="Monotype Corsiva" panose="03010101010201010101" pitchFamily="66" charset="0"/>
              </a:rPr>
              <a:t>н</a:t>
            </a:r>
            <a:r>
              <a:rPr lang="uk-UA" sz="4000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и</a:t>
            </a:r>
            <a:r>
              <a:rPr lang="uk-UA" sz="4000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к</a:t>
            </a:r>
            <a:r>
              <a:rPr lang="uk-UA" sz="4000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и  </a:t>
            </a:r>
            <a:br>
              <a:rPr lang="uk-UA" sz="4000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</a:b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в житті людини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004888" y="2165350"/>
            <a:ext cx="6510337" cy="461963"/>
          </a:xfrm>
        </p:spPr>
        <p:txBody>
          <a:bodyPr/>
          <a:lstStyle/>
          <a:p>
            <a:r>
              <a:rPr lang="uk-UA" altLang="ru-RU" b="1" cap="none">
                <a:solidFill>
                  <a:srgbClr val="C00000"/>
                </a:solidFill>
                <a:ea typeface="Tunga" pitchFamily="34" charset="0"/>
                <a:cs typeface="Tunga" pitchFamily="34" charset="0"/>
              </a:rPr>
              <a:t>ПРЕЗЕНТАЦІЯ НА ТЕМУ: «ТРИКУТНИКИ»</a:t>
            </a:r>
            <a:endParaRPr lang="ru-RU" altLang="ru-RU" b="1" cap="none">
              <a:solidFill>
                <a:srgbClr val="C00000"/>
              </a:solidFill>
              <a:ea typeface="Tunga" pitchFamily="34" charset="0"/>
              <a:cs typeface="Tunga" pitchFamily="34" charset="0"/>
            </a:endParaRP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5219700" y="4508500"/>
            <a:ext cx="3600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endParaRPr lang="uk-UA" altLang="ru-RU"/>
          </a:p>
        </p:txBody>
      </p:sp>
      <p:sp>
        <p:nvSpPr>
          <p:cNvPr id="7" name="TextBox 6"/>
          <p:cNvSpPr txBox="1"/>
          <p:nvPr/>
        </p:nvSpPr>
        <p:spPr>
          <a:xfrm>
            <a:off x="2916238" y="4292600"/>
            <a:ext cx="6088062" cy="22828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b="1">
                <a:solidFill>
                  <a:srgbClr val="031828"/>
                </a:solidFill>
              </a:rPr>
              <a:t>Автори проекту:</a:t>
            </a:r>
            <a:r>
              <a:rPr lang="ru-RU" altLang="ru-RU" sz="2400">
                <a:solidFill>
                  <a:srgbClr val="031828"/>
                </a:solidFill>
              </a:rPr>
              <a:t> </a:t>
            </a:r>
            <a:br>
              <a:rPr lang="ru-RU" altLang="ru-RU" sz="2400">
                <a:solidFill>
                  <a:srgbClr val="031828"/>
                </a:solidFill>
              </a:rPr>
            </a:br>
            <a:r>
              <a:rPr lang="ru-RU" altLang="ru-RU" sz="2400" b="1">
                <a:solidFill>
                  <a:srgbClr val="031828"/>
                </a:solidFill>
                <a:latin typeface="Arial" panose="020B0604020202020204" pitchFamily="34" charset="0"/>
              </a:rPr>
              <a:t>Павлій Каміла, </a:t>
            </a:r>
          </a:p>
          <a:p>
            <a:r>
              <a:rPr lang="ru-RU" altLang="ru-RU" sz="2400" b="1">
                <a:solidFill>
                  <a:srgbClr val="031828"/>
                </a:solidFill>
                <a:latin typeface="Arial" panose="020B0604020202020204" pitchFamily="34" charset="0"/>
              </a:rPr>
              <a:t>Коломієць Даніелла,</a:t>
            </a:r>
          </a:p>
          <a:p>
            <a:r>
              <a:rPr lang="ru-RU" altLang="ru-RU" sz="2400" b="1">
                <a:solidFill>
                  <a:srgbClr val="031828"/>
                </a:solidFill>
                <a:latin typeface="Arial" panose="020B0604020202020204" pitchFamily="34" charset="0"/>
              </a:rPr>
              <a:t>Молнар Владимира,</a:t>
            </a:r>
          </a:p>
          <a:p>
            <a:r>
              <a:rPr lang="ru-RU" altLang="ru-RU" sz="2400" b="1">
                <a:solidFill>
                  <a:srgbClr val="031828"/>
                </a:solidFill>
                <a:latin typeface="Arial" panose="020B0604020202020204" pitchFamily="34" charset="0"/>
              </a:rPr>
              <a:t>Химишинець Наталія</a:t>
            </a:r>
          </a:p>
          <a:p>
            <a:endParaRPr lang="ru-RU" altLang="ru-RU" sz="2400" b="1"/>
          </a:p>
        </p:txBody>
      </p:sp>
      <p:pic>
        <p:nvPicPr>
          <p:cNvPr id="14345" name="lyudvig-van-bethoven-lunnaya-sonata-original_(mp3.cc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338" y="37163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143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5"/>
                </p:tgtEl>
              </p:cMediaNode>
            </p:audio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36725" y="420688"/>
            <a:ext cx="5499100" cy="6715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>
                <a:solidFill>
                  <a:srgbClr val="031828"/>
                </a:solidFill>
              </a:rPr>
              <a:t>Існує багато </a:t>
            </a:r>
            <a:r>
              <a:rPr lang="ru-RU" altLang="ru-RU" sz="2000" b="1">
                <a:solidFill>
                  <a:srgbClr val="031828"/>
                </a:solidFill>
              </a:rPr>
              <a:t>випічки</a:t>
            </a:r>
            <a:r>
              <a:rPr lang="ru-RU" altLang="ru-RU">
                <a:solidFill>
                  <a:srgbClr val="031828"/>
                </a:solidFill>
              </a:rPr>
              <a:t> трикутної форми</a:t>
            </a:r>
          </a:p>
          <a:p>
            <a:pPr algn="ctr"/>
            <a:endParaRPr lang="ru-RU" altLang="ru-RU"/>
          </a:p>
        </p:txBody>
      </p:sp>
      <p:pic>
        <p:nvPicPr>
          <p:cNvPr id="23554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141413"/>
            <a:ext cx="2663825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4738" y="1162050"/>
            <a:ext cx="2016125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1130300"/>
            <a:ext cx="2592388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82925" y="3779838"/>
            <a:ext cx="32988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та </a:t>
            </a:r>
            <a:r>
              <a:rPr lang="uk-UA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кисломолочних продуктів</a:t>
            </a:r>
            <a:r>
              <a:rPr lang="uk-UA" sz="20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3558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63" y="4437063"/>
            <a:ext cx="253047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1400" y="4437063"/>
            <a:ext cx="2592388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437063"/>
            <a:ext cx="268287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613" y="434975"/>
            <a:ext cx="5113337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Гори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теж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мають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форму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трикутника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457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081088"/>
            <a:ext cx="3384550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1081088"/>
            <a:ext cx="3336925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3644900"/>
            <a:ext cx="40322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84163"/>
            <a:ext cx="7769225" cy="677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Попереджувальні </a:t>
            </a:r>
            <a:r>
              <a:rPr lang="uk-UA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орожні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знаки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що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інформують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водія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про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наближення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до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небезпечної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ділянки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дороги </a:t>
            </a:r>
            <a:r>
              <a:rPr lang="uk-UA" dirty="0">
                <a:latin typeface="+mn-lt"/>
                <a:cs typeface="+mn-cs"/>
              </a:rPr>
              <a:t>та про характер небезпеки.</a:t>
            </a:r>
            <a:endParaRPr lang="ru-RU" dirty="0">
              <a:latin typeface="+mn-lt"/>
              <a:cs typeface="+mn-cs"/>
            </a:endParaRPr>
          </a:p>
        </p:txBody>
      </p:sp>
      <p:pic>
        <p:nvPicPr>
          <p:cNvPr id="2560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7300" y="1163638"/>
            <a:ext cx="427672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4106863"/>
            <a:ext cx="3313112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4152900"/>
            <a:ext cx="3240088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908050"/>
            <a:ext cx="452437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908050"/>
            <a:ext cx="316865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2988" y="411163"/>
            <a:ext cx="7469187" cy="6715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31828"/>
                </a:solidFill>
              </a:rPr>
              <a:t>Звичайна </a:t>
            </a:r>
            <a:r>
              <a:rPr lang="ru-RU" altLang="ru-RU" sz="2000" b="1">
                <a:solidFill>
                  <a:srgbClr val="031828"/>
                </a:solidFill>
              </a:rPr>
              <a:t>скріпка</a:t>
            </a:r>
            <a:r>
              <a:rPr lang="ru-RU" altLang="ru-RU">
                <a:solidFill>
                  <a:srgbClr val="031828"/>
                </a:solidFill>
              </a:rPr>
              <a:t>, </a:t>
            </a:r>
            <a:r>
              <a:rPr lang="ru-RU" altLang="ru-RU" sz="2000" b="1">
                <a:solidFill>
                  <a:srgbClr val="031828"/>
                </a:solidFill>
              </a:rPr>
              <a:t>лінійка </a:t>
            </a:r>
            <a:r>
              <a:rPr lang="ru-RU" altLang="ru-RU">
                <a:solidFill>
                  <a:srgbClr val="031828"/>
                </a:solidFill>
              </a:rPr>
              <a:t>та</a:t>
            </a:r>
            <a:r>
              <a:rPr lang="ru-RU" altLang="ru-RU" b="1">
                <a:solidFill>
                  <a:srgbClr val="031828"/>
                </a:solidFill>
              </a:rPr>
              <a:t> </a:t>
            </a:r>
            <a:r>
              <a:rPr lang="ru-RU" altLang="ru-RU" sz="2000" b="1">
                <a:solidFill>
                  <a:srgbClr val="031828"/>
                </a:solidFill>
              </a:rPr>
              <a:t>ластик</a:t>
            </a:r>
            <a:r>
              <a:rPr lang="ru-RU" altLang="ru-RU" sz="2000">
                <a:solidFill>
                  <a:srgbClr val="031828"/>
                </a:solidFill>
              </a:rPr>
              <a:t>  </a:t>
            </a:r>
            <a:r>
              <a:rPr lang="ru-RU" altLang="ru-RU">
                <a:solidFill>
                  <a:srgbClr val="031828"/>
                </a:solidFill>
              </a:rPr>
              <a:t>теж можуть бути трикутної форми.</a:t>
            </a:r>
          </a:p>
        </p:txBody>
      </p:sp>
      <p:pic>
        <p:nvPicPr>
          <p:cNvPr id="2662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597275"/>
            <a:ext cx="32385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7150" y="3573463"/>
            <a:ext cx="2197100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3573463"/>
            <a:ext cx="3059112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95738" y="592138"/>
            <a:ext cx="4608512" cy="677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Біжутерія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та </a:t>
            </a:r>
            <a:r>
              <a:rPr lang="ru-RU" sz="2000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оригінальні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прикраси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7650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429000"/>
            <a:ext cx="4032250" cy="27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1700213"/>
            <a:ext cx="3311525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04813"/>
            <a:ext cx="331311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8175" y="528638"/>
            <a:ext cx="4643438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Дитячі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іграшки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та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мозаїка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867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232" r="31059"/>
          <a:stretch>
            <a:fillRect/>
          </a:stretch>
        </p:blipFill>
        <p:spPr bwMode="auto">
          <a:xfrm>
            <a:off x="468313" y="1268413"/>
            <a:ext cx="2519362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908050"/>
            <a:ext cx="291782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3141663"/>
            <a:ext cx="4286250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2988" y="317500"/>
            <a:ext cx="72009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А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ще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наприклад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дзвін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та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джакузі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теж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мають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трикутну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форму.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9698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35639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981075"/>
            <a:ext cx="36004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3644900"/>
            <a:ext cx="2665412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150" y="365125"/>
            <a:ext cx="5076825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Навіть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деякі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квіти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схожі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на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трикутник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30722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084263"/>
            <a:ext cx="328930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4005263"/>
            <a:ext cx="26987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1096963"/>
            <a:ext cx="32893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2163" y="4005263"/>
            <a:ext cx="2640012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3213100"/>
            <a:ext cx="309721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171575"/>
            <a:ext cx="3313112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998538"/>
            <a:ext cx="2376488" cy="269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3" y="3836988"/>
            <a:ext cx="47371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981075"/>
            <a:ext cx="266382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913" y="369888"/>
            <a:ext cx="640873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Форма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обличчя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зачіска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та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візерунки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на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долоні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331913" y="439738"/>
            <a:ext cx="648017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печатка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вітрило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хустка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на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плечі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  <p:pic>
        <p:nvPicPr>
          <p:cNvPr id="32770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3068638"/>
            <a:ext cx="2555875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3049588"/>
            <a:ext cx="2519363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425" y="3057525"/>
            <a:ext cx="2566988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008063"/>
            <a:ext cx="2651125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Рисунок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009650"/>
            <a:ext cx="3598863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10" descr="000976_215_215_w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908050"/>
            <a:ext cx="20478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488" y="366713"/>
            <a:ext cx="8280400" cy="12207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31828"/>
                </a:solidFill>
              </a:rPr>
              <a:t>Навколо нас є багато предметів, які дуже часто нагадують всім нам добре знайому фігуру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. Це</a:t>
            </a:r>
            <a:r>
              <a:rPr lang="ru-RU" altLang="ru-RU" sz="2000" b="1">
                <a:solidFill>
                  <a:srgbClr val="031828"/>
                </a:solidFill>
              </a:rPr>
              <a:t> </a:t>
            </a:r>
            <a:r>
              <a:rPr lang="ru-RU" altLang="ru-RU" sz="2000" b="1">
                <a:solidFill>
                  <a:srgbClr val="031828"/>
                </a:solidFill>
                <a:latin typeface="Monotype Corsiva" panose="03010101010201010101" pitchFamily="66" charset="0"/>
              </a:rPr>
              <a:t>трикутник</a:t>
            </a:r>
            <a:r>
              <a:rPr lang="ru-RU" altLang="ru-RU" sz="2000">
                <a:solidFill>
                  <a:srgbClr val="031828"/>
                </a:solidFill>
                <a:latin typeface="Arial" panose="020B0604020202020204" pitchFamily="34" charset="0"/>
              </a:rPr>
              <a:t>.</a:t>
            </a:r>
            <a:r>
              <a:rPr lang="ru-RU" altLang="ru-RU" sz="2000" b="1">
                <a:solidFill>
                  <a:srgbClr val="031828"/>
                </a:solidFill>
              </a:rPr>
              <a:t> </a:t>
            </a:r>
            <a:r>
              <a:rPr lang="ru-RU" altLang="ru-RU">
                <a:solidFill>
                  <a:srgbClr val="031828"/>
                </a:solidFill>
              </a:rPr>
              <a:t>Цікаво?</a:t>
            </a:r>
          </a:p>
          <a:p>
            <a:r>
              <a:rPr lang="ru-RU" altLang="ru-RU">
                <a:solidFill>
                  <a:srgbClr val="031828"/>
                </a:solidFill>
              </a:rPr>
              <a:t> 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П</a:t>
            </a:r>
            <a:r>
              <a:rPr lang="ru-RU" altLang="ru-RU">
                <a:solidFill>
                  <a:srgbClr val="031828"/>
                </a:solidFill>
              </a:rPr>
              <a:t>одивимося, де саме 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його</a:t>
            </a:r>
            <a:r>
              <a:rPr lang="ru-RU" altLang="ru-RU">
                <a:solidFill>
                  <a:srgbClr val="031828"/>
                </a:solidFill>
              </a:rPr>
              <a:t> можна побачити.</a:t>
            </a:r>
            <a:endParaRPr lang="uk-UA" altLang="ru-RU">
              <a:solidFill>
                <a:srgbClr val="031828"/>
              </a:solidFill>
            </a:endParaRPr>
          </a:p>
          <a:p>
            <a:endParaRPr lang="ru-RU" altLang="ru-RU">
              <a:solidFill>
                <a:srgbClr val="031828"/>
              </a:solidFill>
            </a:endParaRPr>
          </a:p>
        </p:txBody>
      </p:sp>
      <p:pic>
        <p:nvPicPr>
          <p:cNvPr id="15362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4491038"/>
            <a:ext cx="266541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5338" y="1644650"/>
            <a:ext cx="2532062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0463" y="4491038"/>
            <a:ext cx="25336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0463" y="1644650"/>
            <a:ext cx="2520950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8" y="1627188"/>
            <a:ext cx="2457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2750" y="4662488"/>
            <a:ext cx="4103688" cy="12509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31828"/>
                </a:solidFill>
              </a:rPr>
              <a:t>Отже, у деяких</a:t>
            </a:r>
            <a:r>
              <a:rPr lang="uk-UA" altLang="ru-RU">
                <a:solidFill>
                  <a:srgbClr val="031828"/>
                </a:solidFill>
              </a:rPr>
              <a:t> оселях</a:t>
            </a:r>
            <a:r>
              <a:rPr lang="ru-RU" altLang="ru-RU">
                <a:solidFill>
                  <a:srgbClr val="031828"/>
                </a:solidFill>
              </a:rPr>
              <a:t> ми можемо </a:t>
            </a:r>
          </a:p>
          <a:p>
            <a:r>
              <a:rPr lang="ru-RU" altLang="ru-RU">
                <a:solidFill>
                  <a:srgbClr val="031828"/>
                </a:solidFill>
              </a:rPr>
              <a:t>бачити наступні речі</a:t>
            </a:r>
            <a:r>
              <a:rPr lang="ru-RU" altLang="ru-RU" sz="2000">
                <a:solidFill>
                  <a:srgbClr val="031828"/>
                </a:solidFill>
              </a:rPr>
              <a:t>: </a:t>
            </a:r>
            <a:r>
              <a:rPr lang="ru-RU" altLang="ru-RU" sz="2000" b="1">
                <a:solidFill>
                  <a:srgbClr val="031828"/>
                </a:solidFill>
              </a:rPr>
              <a:t>под</a:t>
            </a:r>
            <a:r>
              <a:rPr lang="uk-UA" altLang="ru-RU" b="1">
                <a:latin typeface="Arial" panose="020B0604020202020204" pitchFamily="34" charset="0"/>
              </a:rPr>
              <a:t>у́</a:t>
            </a:r>
            <a:r>
              <a:rPr lang="ru-RU" altLang="ru-RU" sz="2000" b="1">
                <a:solidFill>
                  <a:srgbClr val="031828"/>
                </a:solidFill>
              </a:rPr>
              <a:t>шки та дзеркала</a:t>
            </a:r>
            <a:r>
              <a:rPr lang="ru-RU" altLang="ru-RU" sz="2000">
                <a:solidFill>
                  <a:srgbClr val="031828"/>
                </a:solidFill>
              </a:rPr>
              <a:t> </a:t>
            </a:r>
            <a:r>
              <a:rPr lang="ru-RU" altLang="ru-RU">
                <a:solidFill>
                  <a:srgbClr val="031828"/>
                </a:solidFill>
              </a:rPr>
              <a:t>трикутної форми.</a:t>
            </a:r>
            <a:endParaRPr lang="ru-RU" altLang="ru-RU" b="1">
              <a:solidFill>
                <a:srgbClr val="031828"/>
              </a:solidFill>
            </a:endParaRPr>
          </a:p>
          <a:p>
            <a:endParaRPr lang="ru-RU" alt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638" y="2133600"/>
            <a:ext cx="3902075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406900"/>
            <a:ext cx="4103688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052513"/>
            <a:ext cx="3744913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7"/>
          <p:cNvSpPr txBox="1">
            <a:spLocks noChangeArrowheads="1"/>
          </p:cNvSpPr>
          <p:nvPr/>
        </p:nvSpPr>
        <p:spPr bwMode="auto">
          <a:xfrm>
            <a:off x="4445000" y="1020763"/>
            <a:ext cx="4319588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/>
              <a:t>Зверн</a:t>
            </a:r>
            <a:r>
              <a:rPr lang="ru-RU" altLang="ru-RU">
                <a:latin typeface="Arial" panose="020B0604020202020204" pitchFamily="34" charset="0"/>
              </a:rPr>
              <a:t>іть</a:t>
            </a:r>
            <a:r>
              <a:rPr lang="ru-RU" altLang="ru-RU"/>
              <a:t> увагу</a:t>
            </a:r>
            <a:r>
              <a:rPr lang="ru-RU" altLang="ru-RU">
                <a:latin typeface="Arial" panose="020B0604020202020204" pitchFamily="34" charset="0"/>
              </a:rPr>
              <a:t>.</a:t>
            </a:r>
            <a:r>
              <a:rPr lang="ru-RU" altLang="ru-RU"/>
              <a:t> </a:t>
            </a:r>
          </a:p>
          <a:p>
            <a:r>
              <a:rPr lang="ru-RU" altLang="ru-RU"/>
              <a:t>Бічні грані цих пірамід мають форму трикутника і всі бічні грані рівні.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6775" y="404813"/>
            <a:ext cx="28797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Єгипетські піраміди 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3"/>
          <p:cNvSpPr txBox="1">
            <a:spLocks noChangeArrowheads="1"/>
          </p:cNvSpPr>
          <p:nvPr/>
        </p:nvSpPr>
        <p:spPr bwMode="auto">
          <a:xfrm>
            <a:off x="468313" y="266700"/>
            <a:ext cx="80645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/>
              <a:t> </a:t>
            </a:r>
            <a:r>
              <a:rPr lang="ru-RU" altLang="ru-RU">
                <a:latin typeface="Arial" panose="020B0604020202020204" pitchFamily="34" charset="0"/>
              </a:rPr>
              <a:t>Т</a:t>
            </a:r>
            <a:r>
              <a:rPr lang="ru-RU" altLang="ru-RU"/>
              <a:t>рикутну форму має </a:t>
            </a:r>
            <a:r>
              <a:rPr lang="ru-RU" altLang="ru-RU" sz="2000" b="1">
                <a:latin typeface="Arial" panose="020B0604020202020204" pitchFamily="34" charset="0"/>
              </a:rPr>
              <a:t>я</a:t>
            </a:r>
            <a:r>
              <a:rPr lang="ru-RU" altLang="ru-RU" sz="2000" b="1"/>
              <a:t>линка</a:t>
            </a:r>
            <a:r>
              <a:rPr lang="ru-RU" altLang="ru-RU" sz="2000" b="1">
                <a:latin typeface="Arial" panose="020B0604020202020204" pitchFamily="34" charset="0"/>
              </a:rPr>
              <a:t>,</a:t>
            </a:r>
            <a:r>
              <a:rPr lang="ru-RU" altLang="ru-RU">
                <a:latin typeface="Arial" panose="020B0604020202020204" pitchFamily="34" charset="0"/>
              </a:rPr>
              <a:t> а також</a:t>
            </a:r>
            <a:r>
              <a:rPr lang="ru-RU" altLang="ru-RU"/>
              <a:t> деякі елементи </a:t>
            </a:r>
            <a:r>
              <a:rPr lang="ru-RU" altLang="ru-RU" sz="2000" b="1"/>
              <a:t>орнаменту</a:t>
            </a:r>
            <a:r>
              <a:rPr lang="ru-RU" altLang="ru-RU"/>
              <a:t>  української вишивки.</a:t>
            </a:r>
          </a:p>
        </p:txBody>
      </p:sp>
      <p:pic>
        <p:nvPicPr>
          <p:cNvPr id="34818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968375"/>
            <a:ext cx="201612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3263" y="912813"/>
            <a:ext cx="4090987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4076700"/>
            <a:ext cx="2519362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4076700"/>
            <a:ext cx="24479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076700"/>
            <a:ext cx="273526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100138"/>
            <a:ext cx="3527425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2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5550" y="3997325"/>
            <a:ext cx="2314575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6438" y="3889375"/>
            <a:ext cx="2765425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100138"/>
            <a:ext cx="354330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148138"/>
            <a:ext cx="2447925" cy="243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884238" y="260350"/>
            <a:ext cx="74898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uk-UA" altLang="ru-RU"/>
              <a:t>Цікаві та різноманітні </a:t>
            </a:r>
            <a:r>
              <a:rPr lang="uk-UA" altLang="ru-RU" sz="2000" b="1"/>
              <a:t>головні убори </a:t>
            </a:r>
            <a:r>
              <a:rPr lang="uk-UA" altLang="ru-RU"/>
              <a:t>трикутної форми можна побачити в різних країнах світу.</a:t>
            </a:r>
            <a:endParaRPr lang="ru-RU" alt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4300" y="3986213"/>
            <a:ext cx="4824413" cy="28384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31828"/>
                </a:solidFill>
              </a:rPr>
              <a:t>Таким чином, обмеження  площини прямими лініями та утворення фігури трикутника – 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поширене</a:t>
            </a:r>
            <a:r>
              <a:rPr lang="ru-RU" altLang="ru-RU">
                <a:solidFill>
                  <a:srgbClr val="031828"/>
                </a:solidFill>
              </a:rPr>
              <a:t> явище в житті людини.</a:t>
            </a:r>
          </a:p>
          <a:p>
            <a:r>
              <a:rPr lang="ru-RU" altLang="ru-RU" b="1">
                <a:solidFill>
                  <a:srgbClr val="031828"/>
                </a:solidFill>
              </a:rPr>
              <a:t>Висновок</a:t>
            </a:r>
            <a:r>
              <a:rPr lang="ru-RU" altLang="ru-RU" b="1">
                <a:solidFill>
                  <a:srgbClr val="031828"/>
                </a:solidFill>
                <a:latin typeface="Arial" panose="020B0604020202020204" pitchFamily="34" charset="0"/>
              </a:rPr>
              <a:t>.</a:t>
            </a:r>
            <a:r>
              <a:rPr lang="ru-RU" altLang="ru-RU">
                <a:solidFill>
                  <a:srgbClr val="031828"/>
                </a:solidFill>
              </a:rPr>
              <a:t>  Трикутники зустрічаються скрізь.</a:t>
            </a:r>
          </a:p>
          <a:p>
            <a:endParaRPr lang="ru-RU" altLang="ru-RU">
              <a:solidFill>
                <a:srgbClr val="031828"/>
              </a:solidFill>
            </a:endParaRPr>
          </a:p>
          <a:p>
            <a:r>
              <a:rPr lang="ru-RU" altLang="ru-RU">
                <a:solidFill>
                  <a:srgbClr val="031828"/>
                </a:solidFill>
              </a:rPr>
              <a:t>Сподіваємося, що 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інформація</a:t>
            </a:r>
            <a:r>
              <a:rPr lang="ru-RU" altLang="ru-RU">
                <a:solidFill>
                  <a:srgbClr val="031828"/>
                </a:solidFill>
              </a:rPr>
              <a:t> була цікавою. </a:t>
            </a:r>
          </a:p>
          <a:p>
            <a:endParaRPr lang="ru-RU" altLang="ru-RU">
              <a:solidFill>
                <a:srgbClr val="031828"/>
              </a:solidFill>
            </a:endParaRPr>
          </a:p>
        </p:txBody>
      </p:sp>
      <p:pic>
        <p:nvPicPr>
          <p:cNvPr id="3686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350" y="3952875"/>
            <a:ext cx="31384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1258888" y="312738"/>
            <a:ext cx="62658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uk-UA" altLang="ru-RU" sz="2000" b="1"/>
              <a:t>Фіранки</a:t>
            </a:r>
            <a:r>
              <a:rPr lang="uk-UA" altLang="ru-RU" b="1"/>
              <a:t>  </a:t>
            </a:r>
            <a:r>
              <a:rPr lang="uk-UA" altLang="ru-RU"/>
              <a:t>також бувають трикутної форми.</a:t>
            </a:r>
            <a:endParaRPr lang="ru-RU" altLang="ru-RU"/>
          </a:p>
        </p:txBody>
      </p:sp>
      <p:pic>
        <p:nvPicPr>
          <p:cNvPr id="3686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765175"/>
            <a:ext cx="4537075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075" y="712788"/>
            <a:ext cx="2459038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WordArt 8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547813" y="1125538"/>
            <a:ext cx="7127875" cy="48958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  <a:contourClr>
                <a:srgbClr val="006600"/>
              </a:contour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</a:rPr>
              <a:t>Дякуємо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</a:rPr>
              <a:t> за увагу!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250" y="404813"/>
            <a:ext cx="62658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Різноманітні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меблі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-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столи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та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полички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 </a:t>
            </a:r>
          </a:p>
        </p:txBody>
      </p:sp>
      <p:pic>
        <p:nvPicPr>
          <p:cNvPr id="16386" name="Рисунок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035050"/>
            <a:ext cx="2449512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1035050"/>
            <a:ext cx="251936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5388" y="1035050"/>
            <a:ext cx="251936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7525" y="3943350"/>
            <a:ext cx="3551238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284538"/>
            <a:ext cx="2665412" cy="33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2232025" y="374650"/>
            <a:ext cx="5111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/>
              <a:t>Світильники</a:t>
            </a:r>
            <a:r>
              <a:rPr lang="ru-RU" altLang="ru-RU" sz="2000"/>
              <a:t> та </a:t>
            </a:r>
            <a:r>
              <a:rPr lang="ru-RU" altLang="ru-RU" sz="2000" b="1"/>
              <a:t>лампи</a:t>
            </a:r>
            <a:r>
              <a:rPr lang="ru-RU" altLang="ru-RU" sz="2000"/>
              <a:t> трикутної форми.</a:t>
            </a:r>
            <a:endParaRPr lang="ru-RU" altLang="ru-RU" sz="2000" b="1"/>
          </a:p>
        </p:txBody>
      </p:sp>
      <p:pic>
        <p:nvPicPr>
          <p:cNvPr id="1741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3240087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3050" y="1047750"/>
            <a:ext cx="3168650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4005263"/>
            <a:ext cx="3122612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4138613"/>
            <a:ext cx="3122612" cy="242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075" y="404813"/>
            <a:ext cx="4656138" cy="3968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uk-UA" altLang="ru-RU" sz="2000" b="1">
                <a:solidFill>
                  <a:srgbClr val="031828"/>
                </a:solidFill>
              </a:rPr>
              <a:t>Посуд та предмети декору</a:t>
            </a:r>
            <a:r>
              <a:rPr lang="uk-UA" altLang="ru-RU" sz="2000" b="1">
                <a:solidFill>
                  <a:srgbClr val="031828"/>
                </a:solidFill>
                <a:latin typeface="Arial" panose="020B0604020202020204" pitchFamily="34" charset="0"/>
              </a:rPr>
              <a:t>.</a:t>
            </a:r>
            <a:endParaRPr lang="ru-RU" altLang="ru-RU" sz="2000" b="1">
              <a:solidFill>
                <a:srgbClr val="031828"/>
              </a:solidFill>
              <a:latin typeface="Arial" panose="020B0604020202020204" pitchFamily="34" charset="0"/>
            </a:endParaRPr>
          </a:p>
        </p:txBody>
      </p:sp>
      <p:pic>
        <p:nvPicPr>
          <p:cNvPr id="1843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1052513"/>
            <a:ext cx="322262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75" y="3592513"/>
            <a:ext cx="32004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6100" y="3716338"/>
            <a:ext cx="3176588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75" y="1052513"/>
            <a:ext cx="32004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4038" y="2492375"/>
            <a:ext cx="28082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288" y="476250"/>
            <a:ext cx="82804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Розглянемо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різні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житла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людей: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вігвам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, юрта, намет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Всі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вони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мають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конусоподібну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форму, в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перетині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виходить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трикутник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2">
                  <a:lumMod val="1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945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0388" y="2924175"/>
            <a:ext cx="30353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6238" y="1662113"/>
            <a:ext cx="25923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Такі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споруди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легко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обдуваються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вітрами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7763" y="1662113"/>
            <a:ext cx="28082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З них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швидко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стікає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дощова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вода та не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затримується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талий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сніг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19461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563" y="2862263"/>
            <a:ext cx="307022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2750" y="1357313"/>
            <a:ext cx="3132138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288" y="476250"/>
            <a:ext cx="82089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Дахи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старих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дерев'яних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будинків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і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сучасних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багатоповерхівок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також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мають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форму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трикутника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  <p:pic>
        <p:nvPicPr>
          <p:cNvPr id="20482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1268413"/>
            <a:ext cx="29114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1268413"/>
            <a:ext cx="2879725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1773238"/>
            <a:ext cx="23050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8800" y="4495800"/>
            <a:ext cx="30226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3922713"/>
            <a:ext cx="2016125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3875088"/>
            <a:ext cx="2055812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4500563" y="692150"/>
            <a:ext cx="44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endParaRPr lang="uk-UA" altLang="ru-RU"/>
          </a:p>
        </p:txBody>
      </p:sp>
      <p:sp>
        <p:nvSpPr>
          <p:cNvPr id="3" name="TextBox 2"/>
          <p:cNvSpPr txBox="1"/>
          <p:nvPr/>
        </p:nvSpPr>
        <p:spPr>
          <a:xfrm>
            <a:off x="1258888" y="0"/>
            <a:ext cx="6908800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Так само у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будинку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бувають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вікна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та </a:t>
            </a:r>
            <a:r>
              <a:rPr lang="ru-RU" sz="2000" b="1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кватирки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трикутної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форми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150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3357563"/>
            <a:ext cx="3668713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3357563"/>
            <a:ext cx="3668712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8075" y="877888"/>
            <a:ext cx="438785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404813"/>
            <a:ext cx="7848600" cy="177006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>
                <a:solidFill>
                  <a:srgbClr val="031828"/>
                </a:solidFill>
              </a:rPr>
              <a:t>Солдатський трикутник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.</a:t>
            </a:r>
            <a:r>
              <a:rPr lang="ru-RU" altLang="ru-RU">
                <a:solidFill>
                  <a:srgbClr val="031828"/>
                </a:solidFill>
              </a:rPr>
              <a:t> 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П</a:t>
            </a:r>
            <a:r>
              <a:rPr lang="ru-RU" altLang="ru-RU">
                <a:solidFill>
                  <a:srgbClr val="031828"/>
                </a:solidFill>
              </a:rPr>
              <a:t>ам</a:t>
            </a:r>
            <a:r>
              <a:rPr lang="en-US" altLang="ru-RU">
                <a:solidFill>
                  <a:srgbClr val="031828"/>
                </a:solidFill>
              </a:rPr>
              <a:t>’</a:t>
            </a:r>
            <a:r>
              <a:rPr lang="ru-RU" altLang="ru-RU">
                <a:solidFill>
                  <a:srgbClr val="031828"/>
                </a:solidFill>
              </a:rPr>
              <a:t>ятаєте? </a:t>
            </a:r>
          </a:p>
          <a:p>
            <a:r>
              <a:rPr lang="ru-RU" altLang="ru-RU">
                <a:solidFill>
                  <a:srgbClr val="031828"/>
                </a:solidFill>
              </a:rPr>
              <a:t>Це зараз ми листа відправляємо в прямокутних конвертах, а раніше, під час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 Другої Світової</a:t>
            </a:r>
            <a:r>
              <a:rPr lang="ru-RU" altLang="ru-RU">
                <a:solidFill>
                  <a:srgbClr val="031828"/>
                </a:solidFill>
              </a:rPr>
              <a:t> війни, листи мали трикутну форму</a:t>
            </a:r>
            <a:r>
              <a:rPr lang="ru-RU" altLang="ru-RU">
                <a:solidFill>
                  <a:srgbClr val="031828"/>
                </a:solidFill>
                <a:latin typeface="Arial" panose="020B0604020202020204" pitchFamily="34" charset="0"/>
              </a:rPr>
              <a:t>,</a:t>
            </a:r>
            <a:r>
              <a:rPr lang="ru-RU" altLang="ru-RU">
                <a:solidFill>
                  <a:srgbClr val="031828"/>
                </a:solidFill>
              </a:rPr>
              <a:t> були без марки і конверта.</a:t>
            </a:r>
          </a:p>
          <a:p>
            <a:endParaRPr lang="ru-RU" altLang="ru-RU"/>
          </a:p>
          <a:p>
            <a:r>
              <a:rPr lang="ru-RU" altLang="ru-RU"/>
              <a:t> </a:t>
            </a:r>
          </a:p>
        </p:txBody>
      </p:sp>
      <p:pic>
        <p:nvPicPr>
          <p:cNvPr id="2253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770063"/>
            <a:ext cx="3455988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757363"/>
            <a:ext cx="3498850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076700"/>
            <a:ext cx="3384550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</TotalTime>
  <Words>362</Words>
  <Application>Microsoft Office PowerPoint</Application>
  <PresentationFormat>Экран (4:3)</PresentationFormat>
  <Paragraphs>48</Paragraphs>
  <Slides>24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Franklin Gothic Book</vt:lpstr>
      <vt:lpstr>Franklin Gothic Medium</vt:lpstr>
      <vt:lpstr>Monotype Corsiva</vt:lpstr>
      <vt:lpstr>Tunga</vt:lpstr>
      <vt:lpstr>Wingdings</vt:lpstr>
      <vt:lpstr>Углы</vt:lpstr>
      <vt:lpstr>Трикутники   в житті людини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Трикутники в житті людини</dc:title>
  <dc:creator>User</dc:creator>
  <cp:lastModifiedBy>User</cp:lastModifiedBy>
  <cp:revision>80</cp:revision>
  <dcterms:created xsi:type="dcterms:W3CDTF">2015-02-25T06:19:27Z</dcterms:created>
  <dcterms:modified xsi:type="dcterms:W3CDTF">2017-11-13T21:30:10Z</dcterms:modified>
</cp:coreProperties>
</file>