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0" r:id="rId3"/>
    <p:sldId id="258" r:id="rId4"/>
    <p:sldId id="271" r:id="rId5"/>
    <p:sldId id="264" r:id="rId6"/>
    <p:sldId id="272" r:id="rId7"/>
    <p:sldId id="265" r:id="rId8"/>
    <p:sldId id="261" r:id="rId9"/>
    <p:sldId id="266" r:id="rId10"/>
    <p:sldId id="267" r:id="rId11"/>
    <p:sldId id="268" r:id="rId12"/>
    <p:sldId id="26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E0D"/>
    <a:srgbClr val="6421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60"/>
  </p:normalViewPr>
  <p:slideViewPr>
    <p:cSldViewPr>
      <p:cViewPr varScale="1">
        <p:scale>
          <a:sx n="70" d="100"/>
          <a:sy n="70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523F456-DD39-4C73-9B81-401B1126F1FF}" type="datetimeFigureOut">
              <a:rPr lang="uk-UA"/>
              <a:pPr>
                <a:defRPr/>
              </a:pPr>
              <a:t>13.11.2017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6E5A33-B216-4E3F-9C2C-AEB3BCBD1BDA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283919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uk-UA" alt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72FC390-BB2D-4277-AD64-110989B63D9A}" type="datetimeFigureOut">
              <a:rPr lang="uk-UA" altLang="ru-RU"/>
              <a:pPr/>
              <a:t>13.11.2017</a:t>
            </a:fld>
            <a:endParaRPr lang="uk-UA" altLang="ru-RU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текста</a:t>
            </a:r>
          </a:p>
          <a:p>
            <a:pPr lvl="1"/>
            <a:r>
              <a:rPr lang="uk-UA" altLang="ru-RU" smtClean="0"/>
              <a:t>Второй уровень</a:t>
            </a:r>
          </a:p>
          <a:p>
            <a:pPr lvl="2"/>
            <a:r>
              <a:rPr lang="uk-UA" altLang="ru-RU" smtClean="0"/>
              <a:t>Третий уровень</a:t>
            </a:r>
          </a:p>
          <a:p>
            <a:pPr lvl="3"/>
            <a:r>
              <a:rPr lang="uk-UA" altLang="ru-RU" smtClean="0"/>
              <a:t>Четвертый уровень</a:t>
            </a:r>
          </a:p>
          <a:p>
            <a:pPr lvl="4"/>
            <a:r>
              <a:rPr lang="uk-UA" altLang="ru-RU" smtClean="0"/>
              <a:t>Пятый уровень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uk-UA" altLang="ru-RU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655BBE57-4713-4F78-8AB4-F536A470D1C6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514408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64C28-AD66-4466-B957-029EDC3625E9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4F9E83-9D6D-435D-8BFC-EF9A8BD231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043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A6F68-03B8-4D2F-87DD-E4560568CC5B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5AAB0-3AE3-47A0-A355-BF0763F154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5041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344B4-1846-4057-B47C-F76E3156AC41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D35EE-AB98-4ECF-93D2-1BADE90E4A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916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5FC6E-6E9B-499B-A22E-CF9296930ED8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BF0AC-205F-4754-B0B6-0DA5C9BBDD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8919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B5D70-5248-4819-9E8C-5AD4B98714F3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97F9C-418D-426F-8E16-78D8902C25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933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4ED34-4061-4072-8788-D2213FDB86BA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392AA-AB28-4DA9-B7A5-B3E79FB641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915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8C8B-DDE1-499E-A9DF-7B42C358C3BD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87160-1773-4B35-B63D-2D37BEC343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3940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7D330-C444-49E2-B561-6B09FE37B993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993EE-66C0-430A-BFD3-4DF356A6BA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750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EA5D8-5665-4BD8-A6FA-DA86E1477317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4B4EF-1C00-4C1C-BE10-9077852C69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7261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917C8-FBE5-4CAB-90E1-4FBDE2098DDA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C55CA-80DE-40EE-90B4-64A0087DE6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6049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243B7-5585-409F-BFCD-0657E15CCA8F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D42E8-B573-4AB4-A51E-59CF65A453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527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089872-EACF-4B00-928E-BE8699B68BDA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FB97287-D595-4501-A40E-BE694212685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33337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uk-UA" sz="5400" b="1" i="1" smtClean="0">
                <a:solidFill>
                  <a:srgbClr val="6421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Дослідники</a:t>
            </a:r>
            <a:r>
              <a:rPr lang="ru-RU" altLang="uk-UA" sz="5400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47244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altLang="ru-RU" sz="2800" b="1" i="1" smtClean="0">
                <a:solidFill>
                  <a:srgbClr val="642100"/>
                </a:solidFill>
                <a:latin typeface="Arial" panose="020B0604020202020204" pitchFamily="34" charset="0"/>
              </a:rPr>
              <a:t>Підготували учні 7 класу: </a:t>
            </a:r>
          </a:p>
          <a:p>
            <a:pPr eaLnBrk="1" hangingPunct="1">
              <a:lnSpc>
                <a:spcPct val="80000"/>
              </a:lnSpc>
            </a:pPr>
            <a:r>
              <a:rPr lang="uk-UA" altLang="ru-RU" sz="2800" b="1" i="1" smtClean="0">
                <a:solidFill>
                  <a:srgbClr val="642100"/>
                </a:solidFill>
                <a:latin typeface="Arial" panose="020B0604020202020204" pitchFamily="34" charset="0"/>
              </a:rPr>
              <a:t>Пілгович Валерія,</a:t>
            </a:r>
          </a:p>
          <a:p>
            <a:pPr eaLnBrk="1" hangingPunct="1">
              <a:lnSpc>
                <a:spcPct val="80000"/>
              </a:lnSpc>
            </a:pPr>
            <a:r>
              <a:rPr lang="uk-UA" altLang="ru-RU" sz="2800" b="1" i="1" smtClean="0">
                <a:solidFill>
                  <a:srgbClr val="642100"/>
                </a:solidFill>
                <a:latin typeface="Arial" panose="020B0604020202020204" pitchFamily="34" charset="0"/>
              </a:rPr>
              <a:t>Попович Вікторія,</a:t>
            </a:r>
          </a:p>
          <a:p>
            <a:pPr eaLnBrk="1" hangingPunct="1">
              <a:lnSpc>
                <a:spcPct val="80000"/>
              </a:lnSpc>
            </a:pPr>
            <a:r>
              <a:rPr lang="uk-UA" altLang="ru-RU" sz="2800" b="1" i="1" smtClean="0">
                <a:solidFill>
                  <a:srgbClr val="642100"/>
                </a:solidFill>
                <a:latin typeface="Arial" panose="020B0604020202020204" pitchFamily="34" charset="0"/>
              </a:rPr>
              <a:t>Мигович Дарина</a:t>
            </a:r>
          </a:p>
        </p:txBody>
      </p:sp>
      <p:pic>
        <p:nvPicPr>
          <p:cNvPr id="2054" name="Picture 6" descr="Картинки по запросу трикут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628775"/>
            <a:ext cx="475297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19475" y="333375"/>
            <a:ext cx="5256213" cy="77311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alt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  Ейлер</a:t>
            </a:r>
            <a:br>
              <a:rPr lang="ru-RU" alt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smtClean="0">
                <a:solidFill>
                  <a:srgbClr val="004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b="1" smtClean="0">
                <a:solidFill>
                  <a:srgbClr val="004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smtClean="0">
                <a:solidFill>
                  <a:srgbClr val="004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8131" name="AutoShape 2" descr="data:image/jpeg;base64,/9j/4AAQSkZJRgABAQAAAQABAAD/2wCEAAkGBxQTEhUUEhQVFhUVFBQUFxgXFRUUFRgYFxUYFxYVFxUYHCggGBolHBUVITEhJSkrLi4uFx8zODMsNygtLisBCgoKDgwNFBAPDisZFBkrLCs3NysrLCsrKysrMisrKysrKyssKysrKywrKysrKysrKysrKysrKysrKysrKysrK//AABEIAMgAjAMBIgACEQEDEQH/xAAcAAABBQEBAQAAAAAAAAAAAAAGAQMEBQcAAgj/xAA7EAACAAQEBAQEBQMBCQAAAAABAgADBBEFEiExBkFRYRMicYEHMpGhI0JiscEUUnLRFiQzNIKy4fDx/8QAFgEBAQEAAAAAAAAAAAAAAAAAAAEC/8QAFxEBAQEBAAAAAAAAAAAAAAAAABEBMf/aAAwDAQACEQMRAD8ACGEI0OMIaI1jLBxGhyI5MOI0B72vCEx14t8FwObUkiWLDQFraawFUo6xOl4fMYqFRiW0Gn8xp2E8DyZGXP52vmJI0uuoAgoNKoVSAAbsTbv0gRhk/CpyAlpbWG+lx9Yr99haN5nKp00sdxyMUtXgslmJZF9hpAjJgLA9b8obdSNwfcRqdPw7To2ZF1+sRcbo9QSoII101vAZkI60XuIUiFFMsWYm1jz0vFLb7HaA8kQjH7R6ZOsNOwGkB5jrwuWFyQC8obMelj1l6wDZEIDHqZFnw5h3jT5YOqZvN0AgJfDmAzJ5DAWUEb/eNTw2kWQLKLKwH1H/AKYhYdMEtZqItjKmMCP0nYx6XFPykAg8uneAu3xEbNa4+/cRDqcWsbCKapAbZiOhvC0WDM5uXNhsbQUlViOUi56w5LxTTl6xOl8PS7Xvf1hGwtFEEivWsAJ17xD4gxEFQRvsB35RaPh0vpDFThy2Gm0Bm2K4iARodDcjobW0ivlVasTuDfn0g7xLCkIPlGvaAvF8Mt5l3X79oDw5vDLiFlzgRf7R6G0Aklbw5kjyLiFzGAjCFEcw0hAIBAtzYDU2APcmNWwjDJVNTAAZmU5j3POAvg/AjUzGFyFlgMT35D7Qez6B3VfxMpXQd4BxqhC/lOVhcBh+Ydx0iOsiWWuxzEDYDQQyMNcELlzX531HcRKqD4QsN+Z6wCSped7chqO0EtFtAvhQKs19yYI6V4KlkREmrEu8MzViwQ2ENOkPzBDTtEFRXy9DAdWizG4g3rG/eBfELZoIAshkzzLJ0bzL/MWCrCcbU90SaNCh1t0hqknZpYPaAkWjyIUwh0gIhOkepKFiAOZjwBr72i94RKrUoWtoGIvtmAuICzwbBq1Ffw1K51HPXtDtNQYpc3lM3TXaLpuNEsDfXn7DX7xYSviFIykhrXA9e8BXUeI1IW0+Uy300Ii1oaZXUn87EDXYekRq/ipJ0xGlWOhuphaedY3J13AEBHkTSJzg20a30gio3gbxjLKmS0Xe929WMX9DOFhAX8qSCI8zaeG5daqqSxsO8CmJfESSjlUUsBzHWNKIJsoxDqlNoEJ/xQlre8tu0QZPxVlTGKlMvS8ZNEVfOAW8C1W5vEniPEctMjHkbtbe0Ds34gU6gCXJLHmTBEzFZWenmC35T9heAvh2quMpi+n8YiddVTLdSPrAjQHIxI6wBer6x7QwzJOgMOgQEG8XOC4XNnOolDzAZr8hFUso6RpHCNclPRtOIFw3LcjpANS/hkhIabOYXN2VeZvF/TcB4cgzMl7i+pgJxbjo5fK2xNiOmtvv+0D87jae4yqpPIHX2gD7GeF6SUueWpXK2uXUhTtlHSJmCSZRb8F7k7XNye5gO4fbEJgFlIU3sWsP33gglUtVKTzCWmY5boPNa+p7QDvEsxP6gZTexAPc8z/HtBFRUxK3gN4gkJInoiXNguYnmx1MHWEVF0A6gQM6oscUMRm2XXtFP/tNSyWEuTJV5rabXt3sN4MMXwlJvzDTn39YjUeFUsogrKVWX8w+b6xRlfEXFjNMaWCpIvmUyipBG+h12tDHBOFrUTxMKLlB15XMaLi1L4s38KWuZvmYqC3reLZMNWVKAsuYG5KqFv7RAMfEuib+iJRFy31jL8NWZLkGasoWvlJ8PMOf09Y+g5tEJ1LMQ720jIaSeyCbIubAnSADJlQCVdlyte45A8oZo5QLPfa+gi9qsGe5Zl0GogeE7Kz3BOsFwUYYfIt4lyzprEDBn/DHXWLDMYIk+HppEiXPXwXkOxUnzIyi9m7j3hsmLThGjWZUqrbDWAY4a4CM4tNngGWu2hXN7dI0SlwmRKGVUQWBsPSI/EOLLKXybDQiATF+LDe+Yg8v9IDQK2rl2QDReum/qdPrDFdibEBmMu687EG3Q8j7RjmJcYuQUGx1tyvEKjxCpnNZWbbQX0HtAHuI1Ymzwf1awd4JOFhGWYEpvZtSDrBxh9UUtAaCihhEWdQKeUV0jE9N4n09feLVRHlBDfaK3EcRUC0P4rUliEXc/t1ijq8Vp6SbMSehY5AwO9xztEBJgk+6kDnGY8Y0XgVPiW0bQwT4D8R6UtZUcb2DIRf3gX414vSoLJLXQnQne8EdU1AaST2jMEnqGZm6wXVFbkk5TvlgWo5BmDKqg63gCDB5RCC/rFhHU6+X2hQsBNPOH8IrzInJNGuU6jqOkMRzCAJsbrS5DSnvmNyh+Wx79YzTH0IYi2Q69x7WgrpJwQ2a5RhrsSPSGscw9poFmDKP7V194DNZzWN94IOGcVeR5ksQdweUQsSw3KDpl6kw1gwJBXptAaFgYznMbXOukF0qSdhGecOVuRrNyMaLh9WGtAe0exiZS1VrnoLw1NUWMRFN1b0MCplFWBXztuYfr5VPPIM1FOXrALIwysqAWlFfIbAMct4eNLiA0NKuun/EFvrAWnF2CSvB8SVZGXyrZQAYz2np8jkTB5hrvBZieM1KIiTqRy8py1lIZT0JPSA2oq3djNZCt83uSdRAOTvxJmUjQAROkSFTYQxgwuCx56D0iarekAn1+sJf1j1CWgJMdHWtHFoBbaGFlTCDcEjmbQ27mPWcBRAVWLUZIJLLbmWiuwujVpoWUc7WJNttIqsZxN5jkctgO8HnwqoAKgDTMozTO19Mv3gK6ZRaZhe8WGFYsyGzcoL+I8D8Cba3kfzL6HeKmqwFWF9jAWMjFFPMGJi1Iy6c4A6vC5sg3FyDCyceKaPAaFRgpL8u17xVYpjTqLCWWHYaw1hXFSZRcxa/7VylFwogM+nF1lTDlmqznyklrZehEUdRNLy5cpRZvuYK+KuL2neRRcelveAjD69Vn+Y6bA9DeAJpMoIoUchaF+8KrAjSO1gOtHAwl4W8BJtHGOve46QjNYe0A3NPOB7iLF8gyLuYvKmdYc9tBbcxFo+DWuZ1XoD8qcz0EDAjQ07BDPYG17KerRpXwIUvPn/4p/N4F+KZ6vkRRlVARlGwJ/mLz4NTzKrkUbTFZT+4/aKtbfjWDCfIyfnW5U9DAKL3ytoRpaNVluCLxQ47w6s4+IllmW9jA1ntWoJ1gYxaXL5wV4zTOl1mAoep2PvAzVUCnUm/7REDTEE2EOhwCFJYk6BYfShMyaJVOhmTG2C6j1Y8hGl8NcCCiRp0+0yqfyrzWWOg6nvAjJ8WksEZmXw1HLct/kYEqoGy35iNd+JUtQJckDzOfEYduUZhj8mzqoGyxcMNUWKTU0DG3TlBJR45tmW3pAmsk31iwlrpBoZU9Qj/ACsDDiiAxJltdR6RJGIOAPNEZGV9TaJOFYXMqCMg8t9W2tFxgvDee02e2Vd8vWLHFMTEvySlAXqvPtANy6KnpFJJzzOpsQPQQP8AEGIHwmqGOgOVV/V19o8zGebNC9dfYRSYwxMp5d9VbMPSAG2a5udb7+vWLrhmu8GpkzP7XU+19ftA9JbzWiwlNbtBH1RmIGZAGU+a3YjcQFcZfESTR2XKXmt8stT/ANx5QMUvG9VVSko6GXlfIFmz2OiDYWHOJMv4Y0iJmqKovUNqZhNlv/jeLWjtLjVbXBA8qVJlTGtnezmwFzZdNdIoamopJMwCoWayk6FPlI5XUbQW4ZMy06oxDtJZwCv5hkOvvAJKwSVOqpfizsmiXQj5iutumxiI1Hg3GcOZzKpAJcy1yCmR294JCqkmY3yoPbuYzLirDkchqciVMXRGGhJHfmIjzfiHNNG9PPTJPtkzcnXYtBaocWmmrrJk4gEFsqdlBgI4lQf1bD+2D3Bktaw2H0gH4glf73N/ygivnyecJR3OkOspMS8OprOO94LUJgI8jtDlQ1mPq2npDatYQRtWNVx8QqT+n26xTTRYMdBpEiY+Y5juYg4mt0sBe5AgHcDpTkeoY6toPaKF3Hia7N5W7AwfYyBJpUl2tZBf1jMKif5rDnAU9RTGXMZOatEuVL0ibxBI/EDD86K31iPIMBrvwdnS1p5pYqrBxckgaWg0xdZU2UW8Pxelh/JjDuDfE/qAVdElqM8zOuZSOluukaanEH9fOSnk5pckXMxrWLqoF1FtgYCs4fwzxqhjLUy5ajzMGzKTfYLtEFcAlpW1BQEtKKklj5Rm/tXlGlYb4YuEyqviEBRYXy7kdYEuGpDO1bONjnmOOtwhgsQazCvAngu5YBfEAYZrW+Yg+loBMSqFqKgzFXLL1Cja56wYfEfG1bIiGzOFU9l5wA49iKyFVUA2Nh1gi3WvSQAzGw6dfaBLFJwnTmZBYHY9IqTPec+aYdtgIvsOp9IDxJpQP9YdpV/EUDfX9om1KgLEDCj+MDAUtR/JjyoFtBHup5j9TfaOlnQekBqoSI6AvUSJY2Lhm9BvEqG6D/mwb2ySmP10gLbiuoExWPrb+Iy4reZ2EGuLPdTY6f8AiBDJYnvvAOYySUlP+kJ9IiUq3iwq1H9Owubq9x6GIFDuICxwN3FXLRApVjZ1Y2GXqTBpj8+QpnLTkjwZSuGlvcBuYuNwYzyrJGq6HWx7jkYJuEMQSaWXIB4soSmsNFbl5e8AYcG0P9YBV1TEKigKASii27dyYl4Vi0uXKqAgCqs18o/Sy/MfW0PS8AfwA9Y4SVJTSQny6bF25k22gC4yd5QAIytU2dlGyJsoH1gqkrKs1FQXt5bWX0Bil4lbNPUWFrbRcyHWUuY7Ab9YG2m+JN8QwR7WUFYQRUSaXiokSwXF+sEc+RkFusBXV03y25wzgEnNNX1jqkc+cTuHxYux2Vb+8ALV0uzOP1N948yjoPSHK0Es998xhpBcD0gNX5Q3w4Mz1Dn+0L946OgIE6ZcxV1q67b7R0dAeKKnL50t8ym3/QdIrqXQm/pHR0BInajWLz4bV0qkmT5rJ4jXQdSim/mVeZjo6ALxxM1fUqmUy5CMDlOpdupPSG/i7RL4cmcB8jFW9H/+QsdBWRcUTGz5R8thYRGoJHmF46Ogi3lL+KnqIvsYmAty5X17R0dAU8+aCDC4fO8rqNM1oWOgB+uHmcH+4w2oNhHR0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uk-UA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682974" cy="383282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3859213" y="1700213"/>
            <a:ext cx="4572000" cy="1016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uk-UA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 в геометрії теорема Ейлера  про відстань між центрами вписаного і описаного кола трикутника </a:t>
            </a:r>
            <a:endParaRPr lang="ru-RU" altLang="ru-RU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068638"/>
            <a:ext cx="4364038" cy="2836862"/>
          </a:xfrm>
          <a:prstGeom prst="rect">
            <a:avLst/>
          </a:prstGeom>
          <a:noFill/>
          <a:ln w="38100">
            <a:solidFill>
              <a:srgbClr val="99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5" name="Picture 6" descr="https://upload.wikimedia.org/wikipedia/commons/thumb/6/6f/Incircle_and_Excircles.svg/300px-Incircle_and_Excircles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256088"/>
            <a:ext cx="2562225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7172" y="484734"/>
            <a:ext cx="4862998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Трикутник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Пенроуза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  або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трибар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204913"/>
            <a:ext cx="3021013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55827" y="3234767"/>
            <a:ext cx="3888432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Трикутник Паскаля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61" name="Picture 4" descr="http://arbuz.uz/treug/tr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860800"/>
            <a:ext cx="2525713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83924" y="3271420"/>
            <a:ext cx="3617722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Бермудський трикутник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66" name="Picture 6" descr="C:\Users\Hp\Desktop\геометрія 7 клас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125538"/>
            <a:ext cx="22193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8" name="Picture 16" descr="Картинки по запросу трикутник бермудськи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860800"/>
            <a:ext cx="3106737" cy="232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%25D0%25A1%25D0%25BB%25D0%25B0%25D0%25B9%25D0%25B4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638175"/>
            <a:ext cx="6913563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Picture 4" descr="%25D0%25A1%25D0%25BB%25D0%25B0%25D0%25B9%25D0%25B4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ъект 1"/>
          <p:cNvSpPr>
            <a:spLocks noGrp="1"/>
          </p:cNvSpPr>
          <p:nvPr>
            <p:ph idx="4294967295"/>
          </p:nvPr>
        </p:nvSpPr>
        <p:spPr>
          <a:xfrm>
            <a:off x="468313" y="1268413"/>
            <a:ext cx="8135937" cy="1800225"/>
          </a:xfrm>
        </p:spPr>
        <p:txBody>
          <a:bodyPr/>
          <a:lstStyle/>
          <a:p>
            <a:pPr marL="273050" indent="-273050" eaLnBrk="1" hangingPunct="1">
              <a:buFont typeface="Wingdings 2" panose="05020102010507070707" pitchFamily="18" charset="2"/>
              <a:buNone/>
            </a:pPr>
            <a:r>
              <a:rPr lang="ru-RU" altLang="ru-RU" sz="2800" b="1" smtClean="0">
                <a:solidFill>
                  <a:srgbClr val="993300"/>
                </a:solidFill>
                <a:latin typeface="Times New Roman" panose="02020603050405020304" pitchFamily="18" charset="0"/>
              </a:rPr>
              <a:t>   </a:t>
            </a:r>
            <a:r>
              <a:rPr lang="ru-RU" altLang="ru-RU" sz="2800" b="1" smtClean="0">
                <a:solidFill>
                  <a:srgbClr val="642100"/>
                </a:solidFill>
                <a:latin typeface="Times New Roman" panose="02020603050405020304" pitchFamily="18" charset="0"/>
              </a:rPr>
              <a:t>Трикутник</a:t>
            </a:r>
            <a:r>
              <a:rPr lang="ru-RU" altLang="ru-RU" sz="2800" smtClean="0">
                <a:solidFill>
                  <a:srgbClr val="642100"/>
                </a:solidFill>
                <a:latin typeface="Times New Roman" panose="02020603050405020304" pitchFamily="18" charset="0"/>
              </a:rPr>
              <a:t> – символ творчості, триєдиної суті світу. Насамперед, Святої Трійці – Бога-Отця, Бога-Сина, Бога-Духа Святого. А також нерозривної тріади «Людина – Земля – Небо».</a:t>
            </a:r>
          </a:p>
        </p:txBody>
      </p:sp>
      <p:sp>
        <p:nvSpPr>
          <p:cNvPr id="57347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eaLnBrk="1" hangingPunct="1"/>
            <a:r>
              <a:rPr lang="uk-UA" altLang="ru-RU" b="1" smtClean="0">
                <a:latin typeface="Times New Roman" panose="02020603050405020304" pitchFamily="18" charset="0"/>
              </a:rPr>
              <a:t>А чи знаєте ви, що:</a:t>
            </a:r>
            <a:endParaRPr lang="ru-RU" altLang="ru-RU" b="1" smtClean="0">
              <a:latin typeface="Times New Roman" panose="02020603050405020304" pitchFamily="18" charset="0"/>
            </a:endParaRPr>
          </a:p>
        </p:txBody>
      </p:sp>
      <p:pic>
        <p:nvPicPr>
          <p:cNvPr id="57349" name="Picture 5" descr="1_13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141663"/>
            <a:ext cx="2692400" cy="33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195513" y="404813"/>
            <a:ext cx="410845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ru-RU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Чи  ма</a:t>
            </a:r>
            <a:r>
              <a:rPr lang="uk-UA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є магічну силу трикутник?</a:t>
            </a:r>
            <a:endParaRPr lang="ru-RU" altLang="ru-RU" b="1" i="1">
              <a:solidFill>
                <a:srgbClr val="6421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755650" y="1196975"/>
            <a:ext cx="7920038" cy="248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800" b="1">
                <a:solidFill>
                  <a:srgbClr val="642100"/>
                </a:solidFill>
                <a:latin typeface="Times New Roman" panose="02020603050405020304" pitchFamily="18" charset="0"/>
              </a:rPr>
              <a:t>Трикутник</a:t>
            </a:r>
            <a:r>
              <a:rPr lang="ru-RU" altLang="ru-RU" sz="2800">
                <a:solidFill>
                  <a:srgbClr val="642100"/>
                </a:solidFill>
                <a:latin typeface="Times New Roman" panose="02020603050405020304" pitchFamily="18" charset="0"/>
              </a:rPr>
              <a:t> - символ людського життя: </a:t>
            </a:r>
          </a:p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800">
                <a:solidFill>
                  <a:srgbClr val="642100"/>
                </a:solidFill>
                <a:latin typeface="Times New Roman" panose="02020603050405020304" pitchFamily="18" charset="0"/>
              </a:rPr>
              <a:t>«народження - життя – смерть» або</a:t>
            </a:r>
          </a:p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800">
                <a:solidFill>
                  <a:srgbClr val="642100"/>
                </a:solidFill>
                <a:latin typeface="Times New Roman" panose="02020603050405020304" pitchFamily="18" charset="0"/>
              </a:rPr>
              <a:t>«дитинство – зрілість – старість».</a:t>
            </a:r>
          </a:p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800">
                <a:solidFill>
                  <a:srgbClr val="642100"/>
                </a:solidFill>
                <a:latin typeface="Times New Roman" panose="02020603050405020304" pitchFamily="18" charset="0"/>
              </a:rPr>
              <a:t>Два накладених один на одного трикутники дають шестикутник і символізують людську душу.</a:t>
            </a:r>
          </a:p>
        </p:txBody>
      </p:sp>
      <p:pic>
        <p:nvPicPr>
          <p:cNvPr id="56328" name="Содержимое 4" descr="трикутник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860800"/>
            <a:ext cx="253047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9" name="Заголовок 2"/>
          <p:cNvSpPr>
            <a:spLocks/>
          </p:cNvSpPr>
          <p:nvPr/>
        </p:nvSpPr>
        <p:spPr bwMode="auto">
          <a:xfrm>
            <a:off x="395288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uk-UA" altLang="ru-RU" b="1">
                <a:latin typeface="Times New Roman" panose="02020603050405020304" pitchFamily="18" charset="0"/>
              </a:rPr>
              <a:t>А чи знаєте ви, що: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195513" y="404813"/>
            <a:ext cx="410845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ru-RU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Чи  ма</a:t>
            </a:r>
            <a:r>
              <a:rPr lang="uk-UA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є магічну силу трикутник?</a:t>
            </a:r>
            <a:endParaRPr lang="ru-RU" altLang="ru-RU" b="1" i="1">
              <a:solidFill>
                <a:srgbClr val="642100"/>
              </a:solidFill>
              <a:latin typeface="Arial" panose="020B0604020202020204" pitchFamily="34" charset="0"/>
            </a:endParaRPr>
          </a:p>
        </p:txBody>
      </p:sp>
      <p:pic>
        <p:nvPicPr>
          <p:cNvPr id="56334" name="Picture 14" descr="Картинки по запросу гексаграм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60800"/>
            <a:ext cx="2519362" cy="251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827088" y="1628775"/>
            <a:ext cx="756126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000" b="1">
                <a:solidFill>
                  <a:srgbClr val="642100"/>
                </a:solidFill>
                <a:latin typeface="Times New Roman" panose="02020603050405020304" pitchFamily="18" charset="0"/>
              </a:rPr>
              <a:t>Трикутник</a:t>
            </a:r>
            <a:r>
              <a:rPr lang="ru-RU" altLang="ru-RU" sz="2000">
                <a:solidFill>
                  <a:srgbClr val="642100"/>
                </a:solidFill>
                <a:latin typeface="Times New Roman" panose="02020603050405020304" pitchFamily="18" charset="0"/>
              </a:rPr>
              <a:t> уособлює початок творення: за своєю формою - це перша і найпростіша фігура, утворена перетином трьох ліній або з'єднанням трьох точок. Трикутник - перша форма, отже, початок усіх форм.</a:t>
            </a:r>
          </a:p>
          <a:p>
            <a:pPr>
              <a:spcBef>
                <a:spcPct val="20000"/>
              </a:spcBef>
              <a:buFont typeface="Wingdings 2" panose="05020102010507070707" pitchFamily="18" charset="2"/>
              <a:buNone/>
            </a:pPr>
            <a:r>
              <a:rPr lang="ru-RU" altLang="ru-RU" sz="2000">
                <a:solidFill>
                  <a:srgbClr val="642100"/>
                </a:solidFill>
                <a:latin typeface="Times New Roman" panose="02020603050405020304" pitchFamily="18" charset="0"/>
              </a:rPr>
              <a:t>Одна із художньо і символічно стилізованих форм </a:t>
            </a:r>
            <a:r>
              <a:rPr lang="ru-RU" altLang="ru-RU" sz="2000" b="1">
                <a:solidFill>
                  <a:srgbClr val="642100"/>
                </a:solidFill>
                <a:latin typeface="Times New Roman" panose="02020603050405020304" pitchFamily="18" charset="0"/>
              </a:rPr>
              <a:t>трикутника</a:t>
            </a:r>
            <a:r>
              <a:rPr lang="ru-RU" altLang="ru-RU" sz="2000">
                <a:solidFill>
                  <a:srgbClr val="642100"/>
                </a:solidFill>
                <a:latin typeface="Times New Roman" panose="02020603050405020304" pitchFamily="18" charset="0"/>
              </a:rPr>
              <a:t> – тризуб – </a:t>
            </a:r>
            <a:r>
              <a:rPr lang="ru-RU" altLang="ru-RU" sz="2000" b="1">
                <a:solidFill>
                  <a:srgbClr val="642100"/>
                </a:solidFill>
                <a:latin typeface="Times New Roman" panose="02020603050405020304" pitchFamily="18" charset="0"/>
              </a:rPr>
              <a:t>національний Герб України</a:t>
            </a:r>
            <a:r>
              <a:rPr lang="ru-RU" altLang="ru-RU" sz="2000">
                <a:solidFill>
                  <a:srgbClr val="642100"/>
                </a:solidFill>
                <a:latin typeface="Times New Roman" panose="02020603050405020304" pitchFamily="18" charset="0"/>
              </a:rPr>
              <a:t>, який символізує триєдину сутність людського буття...</a:t>
            </a:r>
          </a:p>
        </p:txBody>
      </p:sp>
      <p:pic>
        <p:nvPicPr>
          <p:cNvPr id="58374" name="Picture 6" descr="2000px-Lesser_Coat_of_Arms_of_Ukra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149725"/>
            <a:ext cx="1704975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5" name="Заголовок 2"/>
          <p:cNvSpPr>
            <a:spLocks/>
          </p:cNvSpPr>
          <p:nvPr/>
        </p:nvSpPr>
        <p:spPr bwMode="auto">
          <a:xfrm>
            <a:off x="395288" y="4762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uk-UA" altLang="ru-RU" b="1">
                <a:latin typeface="Times New Roman" panose="02020603050405020304" pitchFamily="18" charset="0"/>
              </a:rPr>
              <a:t>А чи знаєте ви, що: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2195513" y="404813"/>
            <a:ext cx="410845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ru-RU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Чи  ма</a:t>
            </a:r>
            <a:r>
              <a:rPr lang="uk-UA" altLang="ru-RU" b="1" i="1">
                <a:solidFill>
                  <a:srgbClr val="642100"/>
                </a:solidFill>
                <a:latin typeface="Arial" panose="020B0604020202020204" pitchFamily="34" charset="0"/>
              </a:rPr>
              <a:t>є магічну силу трикутник?</a:t>
            </a:r>
            <a:endParaRPr lang="ru-RU" altLang="ru-RU" b="1" i="1">
              <a:solidFill>
                <a:srgbClr val="6421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http://zno.academia.in.ua/pluginfile.php/4766/mod_book/chapter/674/l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471613"/>
            <a:ext cx="3621087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1838" y="188913"/>
            <a:ext cx="5256212" cy="115728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altLang="ru-RU" sz="3200" b="1" smtClean="0">
                <a:solidFill>
                  <a:srgbClr val="004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Фалес   Мілетський </a:t>
            </a: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9238"/>
            <a:ext cx="2519362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1275" y="3789363"/>
            <a:ext cx="4518025" cy="254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uk-UA" altLang="ru-RU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Вважається, що Фалес першим познайомив греків з геометрією.  Йому приписують відкриття і доведення ряду теорем, одна з яких про рівність кутів при основі рівнобедреного трикутника. Фалес установив, що трикутник повністю визначається стороною і прилеглими до неї кутами.</a:t>
            </a:r>
            <a:endParaRPr lang="ru-RU" altLang="ru-RU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116013" y="3860800"/>
            <a:ext cx="2519362" cy="25019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38100">
            <a:solidFill>
              <a:srgbClr val="004C2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019675" y="404813"/>
            <a:ext cx="3792538" cy="324008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кілька тисяч років тому єгиптяни знали, що коли сторони трикутника дорівнюють 3, 4 і 5 одиничним відрізкам, то такий трикутник прямокутний. Землеміри Стародавнього Єгипту для побудови прямого кута ділили мотузку вузликами на 12 рівних частин і кінці зав’язували.   </a:t>
            </a: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37179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3716338"/>
            <a:ext cx="45466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16338"/>
            <a:ext cx="3619500" cy="26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22275"/>
            <a:ext cx="273685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746375"/>
            <a:ext cx="295116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38" y="4043363"/>
            <a:ext cx="1725612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886075"/>
            <a:ext cx="147002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05188" y="1144588"/>
            <a:ext cx="5343525" cy="15906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Піфагору  та учням його школи належать вчення про прямокутний трикутник. У  I книзі Начала вивчаються властивості трикутників, цю книгу вінчає знаменита теорема Піфагора для прямокутних трикутників. Серед "визначень", якими починається ця книга, є і такі: "З тристоронніх фігур рівносторонній трикутник є фігура, яка має три рівні боки, рівнобедрений – має тільки дві рівні сторони, різнобічний – має три нерівні сторони".</a:t>
            </a:r>
            <a:endParaRPr lang="ru-RU" altLang="ru-RU" sz="1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7" name="Picture 7" descr="http://habrastorage.org/files/aeb/727/ddd/aeb727ddd83c4740a3f0d1df2e03f8c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22700"/>
            <a:ext cx="33115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25813" y="260350"/>
            <a:ext cx="5256212" cy="77311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alt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Піфагор</a:t>
            </a:r>
            <a:endParaRPr lang="ru-RU" altLang="ru-RU" sz="1400" b="1" smtClean="0">
              <a:solidFill>
                <a:srgbClr val="004C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1908175" y="765175"/>
            <a:ext cx="5494338" cy="15541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5E0D"/>
                  </a:solidFill>
                  <a:round/>
                  <a:headEnd/>
                  <a:tailEnd/>
                </a:ln>
                <a:solidFill>
                  <a:srgbClr val="6421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Так казав Піфагор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468313" y="2132013"/>
            <a:ext cx="8388350" cy="472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uk-UA" altLang="ru-RU" sz="3200">
                <a:solidFill>
                  <a:srgbClr val="642100"/>
                </a:solidFill>
                <a:latin typeface="Monotype Corsiva" panose="03010101010201010101" pitchFamily="66" charset="0"/>
              </a:rPr>
              <a:t>Тимчасова невдача краща тимчасової удачі.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uk-UA" altLang="ru-RU" sz="3200">
                <a:solidFill>
                  <a:srgbClr val="642100"/>
                </a:solidFill>
                <a:latin typeface="Monotype Corsiva" panose="03010101010201010101" pitchFamily="66" charset="0"/>
              </a:rPr>
              <a:t>Не давай дурневі в руки меч, а нечесному – владу.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uk-UA" altLang="ru-RU" sz="3200">
                <a:solidFill>
                  <a:srgbClr val="642100"/>
                </a:solidFill>
                <a:latin typeface="Monotype Corsiva" panose="03010101010201010101" pitchFamily="66" charset="0"/>
              </a:rPr>
              <a:t>Твори велике, не обіцяючи великого.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uk-UA" altLang="ru-RU" sz="3200">
                <a:solidFill>
                  <a:srgbClr val="642100"/>
                </a:solidFill>
                <a:latin typeface="Monotype Corsiva" panose="03010101010201010101" pitchFamily="66" charset="0"/>
              </a:rPr>
              <a:t>Жарти, як і сіль, належить вживати помірковано.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uk-UA" altLang="ru-RU" sz="3200">
                <a:solidFill>
                  <a:srgbClr val="642100"/>
                </a:solidFill>
                <a:latin typeface="Monotype Corsiva" panose="03010101010201010101" pitchFamily="66" charset="0"/>
              </a:rPr>
              <a:t>Для пізнання натури будь-якого народу намагайся найперше вивчити його мову.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uk-UA" altLang="ru-RU" sz="3200">
              <a:solidFill>
                <a:srgbClr val="6421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100formul.ru/img/foto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479925"/>
            <a:ext cx="44958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4" descr="https://encrypted-tbn3.gstatic.com/images?q=tbn:ANd9GcTIpqsfDlSDRjIe_iEmDtW3fFwjocEr8eOJ3oUzzIwlZVZH8RQCz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33375"/>
            <a:ext cx="2193925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550" y="476250"/>
            <a:ext cx="5256213" cy="77311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altLang="ru-RU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Герон Александрійський  </a:t>
            </a:r>
            <a:endParaRPr lang="ru-RU" altLang="ru-RU" sz="1600" b="1" smtClean="0">
              <a:solidFill>
                <a:srgbClr val="004C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650" y="1628775"/>
            <a:ext cx="5688013" cy="2701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uk-UA" altLang="ru-RU" sz="1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 відома   формула для знаходження площі трикутника – це формула Герона.  Ще в  І столітті давньогрецький вчений Герон запропонував  знак    для  позначення трикутників.  Зображення трикутників і завдання на трикутники зустрічаються в папірусах, в старовинних індійських книгах та інших древніх документах. Слово “трикутник” античного походження.  Знак   почали застосовувати в ІV столітті.   </a:t>
            </a:r>
            <a:endParaRPr lang="ru-RU" altLang="ru-RU" sz="19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-Історичний папі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-Історичний папір</Template>
  <TotalTime>625</TotalTime>
  <Words>474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Calibri</vt:lpstr>
      <vt:lpstr>Arial</vt:lpstr>
      <vt:lpstr>Times New Roman</vt:lpstr>
      <vt:lpstr>Wingdings 2</vt:lpstr>
      <vt:lpstr>Symbol</vt:lpstr>
      <vt:lpstr>Monotype Corsiva</vt:lpstr>
      <vt:lpstr>-Історичний папір</vt:lpstr>
      <vt:lpstr>Дослідники </vt:lpstr>
      <vt:lpstr>А чи знаєте ви, що:</vt:lpstr>
      <vt:lpstr>Презентация PowerPoint</vt:lpstr>
      <vt:lpstr>Презентация PowerPoint</vt:lpstr>
      <vt:lpstr>Фалес   Мілетський </vt:lpstr>
      <vt:lpstr>Презентация PowerPoint</vt:lpstr>
      <vt:lpstr>Піфагор</vt:lpstr>
      <vt:lpstr>Презентация PowerPoint</vt:lpstr>
      <vt:lpstr>Герон Александрійський  </vt:lpstr>
      <vt:lpstr> Леонард  Ейлер   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БоньВС</dc:creator>
  <cp:lastModifiedBy>User</cp:lastModifiedBy>
  <cp:revision>16</cp:revision>
  <dcterms:created xsi:type="dcterms:W3CDTF">2016-11-14T22:45:27Z</dcterms:created>
  <dcterms:modified xsi:type="dcterms:W3CDTF">2017-11-13T21:28:04Z</dcterms:modified>
</cp:coreProperties>
</file>