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58" r:id="rId4"/>
    <p:sldId id="261" r:id="rId5"/>
    <p:sldId id="262" r:id="rId6"/>
    <p:sldId id="277" r:id="rId7"/>
    <p:sldId id="264" r:id="rId8"/>
    <p:sldId id="265" r:id="rId9"/>
    <p:sldId id="266" r:id="rId10"/>
    <p:sldId id="267" r:id="rId11"/>
    <p:sldId id="272" r:id="rId12"/>
    <p:sldId id="274" r:id="rId13"/>
    <p:sldId id="276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39"/>
    <a:srgbClr val="FFFF99"/>
    <a:srgbClr val="05FF76"/>
    <a:srgbClr val="B3FFD5"/>
    <a:srgbClr val="FFE1E1"/>
    <a:srgbClr val="FFCCCC"/>
    <a:srgbClr val="5BDCFF"/>
    <a:srgbClr val="AD45B5"/>
    <a:srgbClr val="FF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64" autoAdjust="0"/>
  </p:normalViewPr>
  <p:slideViewPr>
    <p:cSldViewPr>
      <p:cViewPr varScale="1">
        <p:scale>
          <a:sx n="70" d="100"/>
          <a:sy n="70" d="100"/>
        </p:scale>
        <p:origin x="132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7AA49-6782-4F5C-9E12-AED4BB610A5B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1BADB-96E7-4C9D-AD4A-E333A8714B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2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51BADB-96E7-4C9D-AD4A-E333A8714BF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526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B121-C4EF-4259-A441-3B5E73D8F125}" type="datetime1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corowina.ucoz.com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97AC-34E6-41C6-B162-52761966B370}" type="datetime1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corowina.ucoz.com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6C544-A1CC-4E68-8E39-74F93CC51245}" type="datetime1">
              <a:rPr lang="ru-RU" smtClean="0"/>
              <a:t>09.12.2017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corowina.ucoz.com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E9AC0-67A2-4C05-AF96-A31535C6535D}" type="datetime1">
              <a:rPr lang="ru-RU" smtClean="0"/>
              <a:t>09.12.2017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71802" y="6421461"/>
            <a:ext cx="2895600" cy="365125"/>
          </a:xfrm>
        </p:spPr>
        <p:txBody>
          <a:bodyPr/>
          <a:lstStyle/>
          <a:p>
            <a:r>
              <a:rPr lang="en-US" dirty="0" smtClean="0"/>
              <a:t>corowina.ucoz.com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29454" y="6286520"/>
            <a:ext cx="1704972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702E-E9CF-47C2-8138-3FEDFB6B276E}" type="datetime1">
              <a:rPr lang="ru-RU" smtClean="0"/>
              <a:t>09.12.2017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corowina.ucoz.com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428596" y="285728"/>
            <a:ext cx="8286808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E346A-132E-4A4A-BE50-8DA53D771F7F}" type="datetime1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corowina.ucoz.com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A5657-15BC-45AD-8317-43FBBCF6EB2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d185265b88f9.jpg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40" b="20590"/>
          <a:stretch>
            <a:fillRect/>
          </a:stretch>
        </p:blipFill>
        <p:spPr>
          <a:xfrm>
            <a:off x="-1" y="0"/>
            <a:ext cx="2024027" cy="7143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10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56936" y="2325358"/>
            <a:ext cx="67295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r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Уміння розв’язувати задачі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r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таке ж практичне мистецтво,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r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 і вміння плавати, бігати чи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r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танцювати. Цього можна навчитися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r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тільки шляхом наслідування і тренування</a:t>
            </a:r>
          </a:p>
          <a:p>
            <a:pPr indent="180340" algn="r">
              <a:spcAft>
                <a:spcPts val="0"/>
              </a:spcAft>
            </a:pPr>
            <a:endParaRPr lang="uk-UA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r">
              <a:spcAft>
                <a:spcPts val="0"/>
              </a:spcAft>
            </a:pPr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Д.Пойя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6949" y="836712"/>
            <a:ext cx="758624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РІЗНИЦЯ КВАДРАТІВ</a:t>
            </a:r>
            <a:endParaRPr lang="ru-RU" sz="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3" y="2063748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r">
              <a:spcAft>
                <a:spcPts val="0"/>
              </a:spcAft>
            </a:pP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62602" y="6093296"/>
            <a:ext cx="2029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3529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spcAft>
                <a:spcPts val="0"/>
              </a:spcAft>
            </a:pPr>
            <a:r>
              <a:rPr lang="uk-UA" sz="2800" b="1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 формули </a:t>
            </a:r>
            <a:r>
              <a:rPr lang="uk-UA" sz="2800" b="1" i="1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(а – в) (а + в) = а</a:t>
            </a:r>
            <a:r>
              <a:rPr lang="uk-UA" sz="2800" b="1" i="1" baseline="30000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uk-UA" sz="2800" b="1" i="1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в</a:t>
            </a:r>
            <a:r>
              <a:rPr lang="uk-UA" sz="2800" b="1" i="1" baseline="30000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b="1" dirty="0">
              <a:solidFill>
                <a:srgbClr val="007E3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>
              <a:spcAft>
                <a:spcPts val="0"/>
              </a:spcAft>
            </a:pPr>
            <a:r>
              <a:rPr lang="uk-UA" sz="2800" b="1" i="1" dirty="0" smtClean="0">
                <a:solidFill>
                  <a:srgbClr val="05FF7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Довести тотожність</a:t>
            </a:r>
          </a:p>
          <a:p>
            <a:pPr marL="180340">
              <a:spcAft>
                <a:spcPts val="0"/>
              </a:spcAft>
            </a:pPr>
            <a:endParaRPr lang="uk-UA" sz="2400" b="1" i="1" dirty="0">
              <a:solidFill>
                <a:srgbClr val="05FF7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/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(а + в)(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uk-UA" sz="36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в</a:t>
            </a:r>
            <a:r>
              <a:rPr lang="uk-UA" sz="36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)(а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)(а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 = а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в</a:t>
            </a:r>
            <a:r>
              <a:rPr lang="uk-UA" sz="36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, </a:t>
            </a:r>
          </a:p>
          <a:p>
            <a:pPr marL="180340"/>
            <a:endParaRPr lang="uk-UA" sz="3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/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якщо 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–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= 1 </a:t>
            </a:r>
            <a:endParaRPr lang="uk-UA" sz="3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/>
            <a:endParaRPr lang="uk-UA" sz="32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/>
            <a:endParaRPr lang="uk-UA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/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sz="2400" b="1" i="1" dirty="0">
              <a:solidFill>
                <a:srgbClr val="05FF7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49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76605"/>
            <a:ext cx="66967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 algn="just">
              <a:spcAft>
                <a:spcPts val="0"/>
              </a:spcAft>
            </a:pPr>
            <a:r>
              <a:rPr lang="uk-UA" sz="3200" b="1" i="1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Відновити запис</a:t>
            </a:r>
            <a:r>
              <a:rPr lang="uk-UA" sz="3200" b="1" i="1" dirty="0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457200" indent="180340" algn="just">
              <a:spcAft>
                <a:spcPts val="0"/>
              </a:spcAft>
            </a:pPr>
            <a:endParaRPr lang="uk-UA" sz="32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180340" algn="just"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п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(т – п) (т+ п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81 – х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(9 – х)(9 + х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4а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25в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(2а – 5в) (2а + 5в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9х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4у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(3х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2у)(3х + 2у).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4869160"/>
            <a:ext cx="430150" cy="48025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869160"/>
            <a:ext cx="390699" cy="36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3861048"/>
            <a:ext cx="432048" cy="36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924944"/>
            <a:ext cx="216024" cy="36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1902408"/>
            <a:ext cx="288032" cy="36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86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318631" y="1137770"/>
            <a:ext cx="391799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886495" y="1789004"/>
            <a:ext cx="305182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008512" y="4365756"/>
            <a:ext cx="4350113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697490" y="3718199"/>
            <a:ext cx="392877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69374" y="2429272"/>
            <a:ext cx="174071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870054" y="3070127"/>
            <a:ext cx="2192431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261548" y="5014343"/>
            <a:ext cx="305923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261548" y="5013828"/>
            <a:ext cx="435942" cy="645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492852" y="4365756"/>
            <a:ext cx="435942" cy="6488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928794" y="1137770"/>
            <a:ext cx="435942" cy="6468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7800678" y="1137904"/>
            <a:ext cx="435942" cy="6467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441258" y="3719763"/>
            <a:ext cx="435942" cy="19393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626268" y="3072590"/>
            <a:ext cx="435942" cy="6401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877200" y="1137904"/>
            <a:ext cx="435942" cy="4525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48141" y="1137770"/>
            <a:ext cx="435942" cy="1297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749084" y="3072589"/>
            <a:ext cx="435942" cy="19358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620697" y="4365558"/>
            <a:ext cx="435942" cy="646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005316" y="3718199"/>
            <a:ext cx="435942" cy="19408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697490" y="3721638"/>
            <a:ext cx="435942" cy="644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133432" y="3718199"/>
            <a:ext cx="435942" cy="6475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4301016" y="1073223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57880" y="1067891"/>
            <a:ext cx="516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45331" y="1079875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42241" y="1065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355429" y="1061223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48191" y="1073223"/>
            <a:ext cx="4042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795103" y="1073436"/>
            <a:ext cx="4090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559517" y="1079321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658866" y="1083639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82683" y="1727353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488113" y="1724065"/>
            <a:ext cx="420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13332" y="1714694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8650" y="1709554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39877" y="1727820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62961" y="430777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759590" y="299932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09797" y="2377456"/>
            <a:ext cx="5100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034788" y="236833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82466" y="2367166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16895" y="367143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74350" y="3673149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297654" y="3025271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23791" y="4964808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242631" y="4965516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93950" y="3013752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776477" y="1724065"/>
            <a:ext cx="386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41470" y="3013554"/>
            <a:ext cx="386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650241" y="3668225"/>
            <a:ext cx="5100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26139" y="3671432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030122" y="3668225"/>
            <a:ext cx="394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450094" y="365969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53573" y="3660727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194511" y="3663809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30122" y="4318157"/>
            <a:ext cx="394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1261548" y="5014649"/>
            <a:ext cx="3056091" cy="6597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TextBox 95"/>
          <p:cNvSpPr txBox="1"/>
          <p:nvPr/>
        </p:nvSpPr>
        <p:spPr>
          <a:xfrm>
            <a:off x="4311265" y="4299618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745783" y="4293806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09471" y="430466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18352" y="4301371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39166" y="4321220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494735" y="4314582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938317" y="4356081"/>
            <a:ext cx="420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689872" y="49626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588961" y="4939250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008893" y="4949090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439559" y="4934809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2134214" y="5013828"/>
            <a:ext cx="435942" cy="6475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3010004" y="2430665"/>
            <a:ext cx="435942" cy="6419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6490872" y="1137770"/>
            <a:ext cx="441882" cy="12993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5629121" y="1137770"/>
            <a:ext cx="435942" cy="13023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3869593" y="1134621"/>
            <a:ext cx="443458" cy="45327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3864314" y="1079321"/>
            <a:ext cx="433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87524" y="1716983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94242" y="2372537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80801" y="301375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848442" y="3663809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901064" y="4303995"/>
            <a:ext cx="441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72703" y="4969748"/>
            <a:ext cx="4331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3" name="Прямая соединительная линия 112"/>
          <p:cNvCxnSpPr/>
          <p:nvPr/>
        </p:nvCxnSpPr>
        <p:spPr>
          <a:xfrm flipH="1">
            <a:off x="3871637" y="1784605"/>
            <a:ext cx="457033" cy="26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endCxn id="64" idx="2"/>
          </p:cNvCxnSpPr>
          <p:nvPr/>
        </p:nvCxnSpPr>
        <p:spPr>
          <a:xfrm flipV="1">
            <a:off x="3845739" y="2435239"/>
            <a:ext cx="700611" cy="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V="1">
            <a:off x="3829327" y="3077345"/>
            <a:ext cx="524100" cy="2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3829327" y="3718199"/>
            <a:ext cx="557774" cy="49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>
            <a:off x="3845739" y="4365558"/>
            <a:ext cx="507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842395" y="5011366"/>
            <a:ext cx="5236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Прямоугольник 129"/>
          <p:cNvSpPr/>
          <p:nvPr/>
        </p:nvSpPr>
        <p:spPr>
          <a:xfrm>
            <a:off x="3871637" y="1130756"/>
            <a:ext cx="4377013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/>
          <p:cNvSpPr/>
          <p:nvPr/>
        </p:nvSpPr>
        <p:spPr>
          <a:xfrm>
            <a:off x="3869593" y="1790827"/>
            <a:ext cx="3066449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>
            <a:off x="2579478" y="2419777"/>
            <a:ext cx="1758883" cy="66461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>
            <a:off x="3854928" y="3068613"/>
            <a:ext cx="2216544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1680583" y="3706524"/>
            <a:ext cx="3946847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2999754" y="4366130"/>
            <a:ext cx="4362068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/>
          <p:nvPr/>
        </p:nvSpPr>
        <p:spPr>
          <a:xfrm>
            <a:off x="1255144" y="5013228"/>
            <a:ext cx="3066870" cy="65996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8" name="Прямая соединительная линия 137"/>
          <p:cNvCxnSpPr/>
          <p:nvPr/>
        </p:nvCxnSpPr>
        <p:spPr>
          <a:xfrm>
            <a:off x="1697490" y="5029905"/>
            <a:ext cx="0" cy="630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>
            <a:off x="2123791" y="5015656"/>
            <a:ext cx="0" cy="658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>
            <a:off x="2569374" y="5015656"/>
            <a:ext cx="0" cy="669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flipH="1">
            <a:off x="3014936" y="5029106"/>
            <a:ext cx="561" cy="634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>
            <a:off x="3446393" y="5026043"/>
            <a:ext cx="3213" cy="654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>
            <a:off x="3875106" y="5011366"/>
            <a:ext cx="0" cy="6477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H="1">
            <a:off x="3438022" y="4376111"/>
            <a:ext cx="6792" cy="632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3869326" y="4365558"/>
            <a:ext cx="6384" cy="656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318200" y="4365558"/>
            <a:ext cx="0" cy="642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4745331" y="4365558"/>
            <a:ext cx="0" cy="656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>
            <a:stCxn id="135" idx="0"/>
            <a:endCxn id="135" idx="2"/>
          </p:cNvCxnSpPr>
          <p:nvPr/>
        </p:nvCxnSpPr>
        <p:spPr>
          <a:xfrm>
            <a:off x="5180788" y="4366130"/>
            <a:ext cx="0" cy="6599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5620697" y="4376111"/>
            <a:ext cx="6733" cy="646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>
            <a:off x="6055089" y="4376111"/>
            <a:ext cx="6754" cy="646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>
            <a:off x="6492310" y="4365558"/>
            <a:ext cx="6510" cy="6635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>
            <a:off x="6920102" y="4376111"/>
            <a:ext cx="15940" cy="639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>
            <a:off x="2123791" y="3718199"/>
            <a:ext cx="7227" cy="647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2571528" y="3733157"/>
            <a:ext cx="6368" cy="642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Прямая соединительная линия 180"/>
          <p:cNvCxnSpPr/>
          <p:nvPr/>
        </p:nvCxnSpPr>
        <p:spPr>
          <a:xfrm>
            <a:off x="3006609" y="3718199"/>
            <a:ext cx="0" cy="637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3444814" y="3718199"/>
            <a:ext cx="0" cy="647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>
            <a:off x="3871637" y="3718199"/>
            <a:ext cx="0" cy="637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>
            <a:off x="4320778" y="3706524"/>
            <a:ext cx="0" cy="649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>
            <a:off x="4752411" y="3718199"/>
            <a:ext cx="0" cy="647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Прямая соединительная линия 190"/>
          <p:cNvCxnSpPr>
            <a:endCxn id="135" idx="0"/>
          </p:cNvCxnSpPr>
          <p:nvPr/>
        </p:nvCxnSpPr>
        <p:spPr>
          <a:xfrm>
            <a:off x="5180788" y="3706524"/>
            <a:ext cx="0" cy="659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 flipH="1">
            <a:off x="4316950" y="3080461"/>
            <a:ext cx="5087" cy="6211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единительная линия 196"/>
          <p:cNvCxnSpPr/>
          <p:nvPr/>
        </p:nvCxnSpPr>
        <p:spPr>
          <a:xfrm>
            <a:off x="4745331" y="3068613"/>
            <a:ext cx="6444" cy="637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>
            <a:off x="5195997" y="3075052"/>
            <a:ext cx="0" cy="631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Прямая соединительная линия 200"/>
          <p:cNvCxnSpPr/>
          <p:nvPr/>
        </p:nvCxnSpPr>
        <p:spPr>
          <a:xfrm>
            <a:off x="5634484" y="3075052"/>
            <a:ext cx="0" cy="6535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Прямая соединительная линия 202"/>
          <p:cNvCxnSpPr/>
          <p:nvPr/>
        </p:nvCxnSpPr>
        <p:spPr>
          <a:xfrm>
            <a:off x="3863080" y="2424869"/>
            <a:ext cx="2963" cy="643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единительная линия 205"/>
          <p:cNvCxnSpPr>
            <a:stCxn id="132" idx="2"/>
            <a:endCxn id="132" idx="0"/>
          </p:cNvCxnSpPr>
          <p:nvPr/>
        </p:nvCxnSpPr>
        <p:spPr>
          <a:xfrm flipV="1">
            <a:off x="3458920" y="2419777"/>
            <a:ext cx="0" cy="664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 flipV="1">
            <a:off x="2994758" y="2414898"/>
            <a:ext cx="0" cy="6537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единительная линия 209"/>
          <p:cNvCxnSpPr/>
          <p:nvPr/>
        </p:nvCxnSpPr>
        <p:spPr>
          <a:xfrm>
            <a:off x="4320083" y="1808739"/>
            <a:ext cx="0" cy="5687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flipV="1">
            <a:off x="4753627" y="1798722"/>
            <a:ext cx="0" cy="644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Прямая соединительная линия 213"/>
          <p:cNvCxnSpPr/>
          <p:nvPr/>
        </p:nvCxnSpPr>
        <p:spPr>
          <a:xfrm flipV="1">
            <a:off x="5186929" y="1791525"/>
            <a:ext cx="0" cy="644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Прямая соединительная линия 215"/>
          <p:cNvCxnSpPr/>
          <p:nvPr/>
        </p:nvCxnSpPr>
        <p:spPr>
          <a:xfrm flipV="1">
            <a:off x="5634484" y="1800052"/>
            <a:ext cx="0" cy="6292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/>
          <p:nvPr/>
        </p:nvCxnSpPr>
        <p:spPr>
          <a:xfrm flipV="1">
            <a:off x="6071913" y="1799981"/>
            <a:ext cx="2754" cy="6592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Прямая соединительная линия 220"/>
          <p:cNvCxnSpPr/>
          <p:nvPr/>
        </p:nvCxnSpPr>
        <p:spPr>
          <a:xfrm flipV="1">
            <a:off x="6490668" y="1810743"/>
            <a:ext cx="6619" cy="633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Прямая соединительная линия 223"/>
          <p:cNvCxnSpPr/>
          <p:nvPr/>
        </p:nvCxnSpPr>
        <p:spPr>
          <a:xfrm flipV="1">
            <a:off x="4327716" y="1134621"/>
            <a:ext cx="0" cy="634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Прямая соединительная линия 225"/>
          <p:cNvCxnSpPr/>
          <p:nvPr/>
        </p:nvCxnSpPr>
        <p:spPr>
          <a:xfrm flipV="1">
            <a:off x="4745331" y="1137770"/>
            <a:ext cx="0" cy="631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/>
          <p:nvPr/>
        </p:nvCxnSpPr>
        <p:spPr>
          <a:xfrm flipV="1">
            <a:off x="5178885" y="1160186"/>
            <a:ext cx="0" cy="631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/>
          <p:nvPr/>
        </p:nvCxnSpPr>
        <p:spPr>
          <a:xfrm flipV="1">
            <a:off x="5636328" y="1140204"/>
            <a:ext cx="2673" cy="6383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Прямая соединительная линия 232"/>
          <p:cNvCxnSpPr>
            <a:stCxn id="130" idx="2"/>
            <a:endCxn id="130" idx="0"/>
          </p:cNvCxnSpPr>
          <p:nvPr/>
        </p:nvCxnSpPr>
        <p:spPr>
          <a:xfrm flipV="1">
            <a:off x="6060144" y="1130756"/>
            <a:ext cx="0" cy="6599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Прямая соединительная линия 237"/>
          <p:cNvCxnSpPr/>
          <p:nvPr/>
        </p:nvCxnSpPr>
        <p:spPr>
          <a:xfrm flipV="1">
            <a:off x="6494735" y="1140204"/>
            <a:ext cx="0" cy="6383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Прямая соединительная линия 239"/>
          <p:cNvCxnSpPr/>
          <p:nvPr/>
        </p:nvCxnSpPr>
        <p:spPr>
          <a:xfrm flipV="1">
            <a:off x="6929330" y="1137770"/>
            <a:ext cx="0" cy="631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Прямая соединительная линия 241"/>
          <p:cNvCxnSpPr/>
          <p:nvPr/>
        </p:nvCxnSpPr>
        <p:spPr>
          <a:xfrm flipV="1">
            <a:off x="7361822" y="1130756"/>
            <a:ext cx="0" cy="6383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Прямая соединительная линия 243"/>
          <p:cNvCxnSpPr/>
          <p:nvPr/>
        </p:nvCxnSpPr>
        <p:spPr>
          <a:xfrm flipV="1">
            <a:off x="7814209" y="1137770"/>
            <a:ext cx="0" cy="6537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2996207" y="428933"/>
            <a:ext cx="4305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3200" b="1" i="1" dirty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Хвилинка - </a:t>
            </a:r>
            <a:r>
              <a:rPr lang="uk-UA" sz="3200" b="1" i="1" dirty="0" err="1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цікавинка</a:t>
            </a:r>
            <a:endParaRPr lang="ru-RU" sz="28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0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50" y="1916832"/>
            <a:ext cx="2365514" cy="3156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1700808"/>
            <a:ext cx="59766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3200" b="1" i="1" dirty="0" smtClean="0"/>
              <a:t>       Михайло Кравчук –математик широкого</a:t>
            </a:r>
          </a:p>
          <a:p>
            <a:pPr algn="r"/>
            <a:r>
              <a:rPr lang="uk-UA" sz="3200" b="1" i="1" dirty="0" smtClean="0"/>
              <a:t>масштабу. Його ім’я</a:t>
            </a:r>
          </a:p>
          <a:p>
            <a:pPr algn="r"/>
            <a:r>
              <a:rPr lang="uk-UA" sz="3200" b="1" i="1" dirty="0" smtClean="0"/>
              <a:t>добре відоме у</a:t>
            </a:r>
          </a:p>
          <a:p>
            <a:pPr algn="r"/>
            <a:r>
              <a:rPr lang="uk-UA" sz="3200" b="1" i="1" dirty="0" smtClean="0"/>
              <a:t>світовій математичній</a:t>
            </a:r>
          </a:p>
          <a:p>
            <a:pPr algn="r"/>
            <a:r>
              <a:rPr lang="uk-UA" sz="3200" b="1" i="1" dirty="0" smtClean="0"/>
              <a:t>науці. Світ не знав</a:t>
            </a:r>
          </a:p>
          <a:p>
            <a:pPr algn="r"/>
            <a:r>
              <a:rPr lang="uk-UA" sz="3200" b="1" i="1" dirty="0" smtClean="0"/>
              <a:t>лише, що він –українець. </a:t>
            </a:r>
          </a:p>
          <a:p>
            <a:pPr algn="r"/>
            <a:endParaRPr lang="ru-RU" sz="3200" b="1" i="1" dirty="0"/>
          </a:p>
          <a:p>
            <a:pPr algn="r"/>
            <a:r>
              <a:rPr lang="uk-UA" sz="3200" b="1" i="1" dirty="0" err="1" smtClean="0"/>
              <a:t>Є.Сенета</a:t>
            </a:r>
            <a:r>
              <a:rPr lang="uk-UA" sz="3200" b="1" i="1" dirty="0" smtClean="0"/>
              <a:t> (Австралія) </a:t>
            </a:r>
            <a:endParaRPr lang="uk-UA" sz="3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617783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E39"/>
                </a:solidFill>
              </a:rPr>
              <a:t>"Моя любов - Україна і математика" – таким було його життєве кредо </a:t>
            </a:r>
            <a:endParaRPr lang="uk-UA" sz="2400" b="1" dirty="0">
              <a:solidFill>
                <a:srgbClr val="007E39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3568" y="54497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841246"/>
              </p:ext>
            </p:extLst>
          </p:nvPr>
        </p:nvGraphicFramePr>
        <p:xfrm>
          <a:off x="467544" y="5990826"/>
          <a:ext cx="3898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Объект упаковщика для оболочки" showAsIcon="1" r:id="rId4" imgW="3898440" imgH="488520" progId="Package">
                  <p:embed/>
                </p:oleObj>
              </mc:Choice>
              <mc:Fallback>
                <p:oleObj name="Объект упаковщика для оболочки" showAsIcon="1" r:id="rId4" imgW="3898440" imgH="488520" progId="Packag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990826"/>
                        <a:ext cx="38989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29858" y="6152395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45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07704" y="1524000"/>
            <a:ext cx="54074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3600" b="1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  <a:endParaRPr lang="ru-RU" altLang="ru-RU" sz="3600" dirty="0">
              <a:solidFill>
                <a:srgbClr val="007E3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3247" y="3284984"/>
            <a:ext cx="744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180340" algn="ctr"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П.16, завдання 536, 538 (парні); 541.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1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4664"/>
            <a:ext cx="83529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uk-UA" alt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uk-UA" altLang="ru-RU" sz="3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 </a:t>
            </a:r>
            <a:r>
              <a:rPr lang="uk-UA" altLang="ru-RU" sz="36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 </a:t>
            </a:r>
            <a:endParaRPr lang="uk-UA" altLang="ru-RU" sz="36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знатимемо: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формулу  </a:t>
            </a:r>
            <a:r>
              <a:rPr lang="uk-UA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</a:t>
            </a:r>
            <a:r>
              <a:rPr lang="uk-UA" sz="28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(а – в) (а + в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uk-UA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alt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умітимемо</a:t>
            </a:r>
            <a:r>
              <a:rPr lang="uk-UA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altLang="ru-RU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розпізнавати формулу;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 її  в двох напрямах в стандартних ситуаціях;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формулу творчо в завданнях високого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зможемо:</a:t>
            </a:r>
            <a:r>
              <a:rPr lang="uk-UA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 формулу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 в завданнях високого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розв’язування рівнянь, доведення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тверджень.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62602" y="6093296"/>
            <a:ext cx="2029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8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99288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uk-UA" sz="32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«Знайди помилку</a:t>
            </a:r>
            <a:r>
              <a:rPr lang="uk-UA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indent="180340">
              <a:spcAft>
                <a:spcPts val="0"/>
              </a:spcAft>
            </a:pP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 501 </a:t>
            </a:r>
            <a:r>
              <a:rPr lang="uk-UA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(с - 2) (с+ 2) = с</a:t>
            </a:r>
            <a:r>
              <a:rPr lang="uk-UA" sz="32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– 4;             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12 - х) (12 + х) = </a:t>
            </a:r>
            <a:r>
              <a:rPr lang="uk-UA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144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х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 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(3х - у) (3х + у) = 9х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у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(6х - 9) (6х + 9) = 36х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- 81;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(х + 7) (7 - х) = </a:t>
            </a:r>
            <a:r>
              <a:rPr lang="uk-UA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49 -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uk-UA" sz="32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(5а – 8в) (5а + 8в) </a:t>
            </a:r>
            <a:r>
              <a:rPr lang="uk-UA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25а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64в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(8т + 2) (2 – 8т) = 4 –64 т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(13с – 14</a:t>
            </a:r>
            <a:r>
              <a:rPr lang="en-US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(14</a:t>
            </a:r>
            <a:r>
              <a:rPr lang="en-US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+ 13с) = 169с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196</a:t>
            </a:r>
            <a:r>
              <a:rPr lang="en-US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</a:t>
            </a:r>
            <a:r>
              <a:rPr lang="uk-UA" sz="32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13845" y="2433369"/>
            <a:ext cx="698376" cy="50405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8085" y="3861048"/>
            <a:ext cx="1224136" cy="49157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uk-UA" sz="2800" b="1" i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- 49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6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32656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«Знайди помилку»</a:t>
            </a:r>
            <a:endParaRPr lang="ru-RU" sz="32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39552" y="1412776"/>
                <a:ext cx="8280920" cy="4592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80340">
                  <a:spcAft>
                    <a:spcPts val="0"/>
                  </a:spcAft>
                </a:pPr>
                <a:r>
                  <a:rPr lang="uk-UA" sz="28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Завдання </a:t>
                </a:r>
                <a:r>
                  <a:rPr lang="uk-UA" sz="28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503  </a:t>
                </a:r>
              </a:p>
              <a:p>
                <a:pPr indent="180340">
                  <a:spcAft>
                    <a:spcPts val="0"/>
                  </a:spcAft>
                </a:pPr>
                <a:r>
                  <a:rPr lang="uk-UA" sz="28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</a:t>
                </a:r>
                <a:endParaRPr lang="ru-RU" sz="2800" b="1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(х</a:t>
                </a:r>
                <a:r>
                  <a:rPr lang="uk-UA" sz="2800" b="1" i="1" baseline="30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+ 4) (х</a:t>
                </a:r>
                <a:r>
                  <a:rPr lang="uk-UA" sz="2800" b="1" i="1" baseline="30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- 4) = х</a:t>
                </a:r>
                <a:r>
                  <a:rPr lang="uk-UA" sz="2800" b="1" i="1" baseline="30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- 16;              </a:t>
                </a:r>
                <a:endParaRPr lang="ru-RU" sz="2800" b="1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</a:t>
                </a:r>
                <a:r>
                  <a:rPr lang="uk-UA" sz="2800" b="1" i="1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ав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 с) (</a:t>
                </a:r>
                <a:r>
                  <a:rPr lang="uk-UA" sz="2800" b="1" i="1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ав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 с) = а</a:t>
                </a:r>
                <a:r>
                  <a:rPr lang="uk-UA" sz="2800" b="1" i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 с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  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(х – у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(у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 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 х) = х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у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(3т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- 2с) (3т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+ 2с) = 9т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4с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(6а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8в) (6а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+ 8в) = 36а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64в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;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 startAt="6"/>
                </a:pP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(5п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(5п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 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</a:t>
                </a:r>
                <a:r>
                  <a:rPr lang="uk-UA" sz="28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25п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 startAt="6"/>
                </a:pP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(0,2т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0,8п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(0,2т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+ 0,8п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= </a:t>
                </a:r>
                <a:r>
                  <a:rPr lang="uk-UA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0,04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т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16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0,64п</a:t>
                </a:r>
                <a:r>
                  <a:rPr lang="uk-UA" sz="2800" b="1" i="1" baseline="30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12</a:t>
                </a:r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</a:t>
                </a:r>
                <a:endParaRPr lang="ru-RU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uk-UA" sz="28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8)  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𝒑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𝟏𝟏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𝟏𝟏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-</a:t>
                </a: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𝒑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sup>
                    </m:sSup>
                  </m:oMath>
                </a14:m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𝟏𝟐𝟏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𝟏𝟖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𝟒𝟗</m:t>
                        </m:r>
                      </m:den>
                    </m:f>
                    <m:sSup>
                      <m:sSupPr>
                        <m:ctrlPr>
                          <a:rPr lang="ru-RU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𝒑</m:t>
                        </m:r>
                      </m:e>
                      <m:sup>
                        <m:r>
                          <a:rPr lang="uk-UA" sz="28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𝟏𝟒</m:t>
                        </m:r>
                      </m:sup>
                    </m:sSup>
                  </m:oMath>
                </a14:m>
                <a:r>
                  <a:rPr lang="uk-UA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12776"/>
                <a:ext cx="8280920" cy="4592668"/>
              </a:xfrm>
              <a:prstGeom prst="rect">
                <a:avLst/>
              </a:prstGeom>
              <a:blipFill>
                <a:blip r:embed="rId2"/>
                <a:stretch>
                  <a:fillRect l="-1546" t="-1461" b="-6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3500438" y="2207312"/>
            <a:ext cx="185762" cy="357592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9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2708920"/>
            <a:ext cx="173448" cy="28095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869160"/>
            <a:ext cx="626368" cy="43204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0,4</a:t>
            </a:r>
            <a:endParaRPr lang="ru-RU" sz="2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67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76672"/>
            <a:ext cx="2268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 509</a:t>
            </a:r>
            <a:endParaRPr lang="ru-RU" sz="28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863457" y="1370767"/>
                <a:ext cx="7596975" cy="1733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+mj-lt"/>
                  <a:buAutoNum type="arabicParenR"/>
                </a:pPr>
                <a:r>
                  <a:rPr lang="uk-UA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(8а</a:t>
                </a:r>
                <a:r>
                  <a:rPr lang="uk-UA" sz="2400" b="1" i="1" baseline="30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 –        ) (8а</a:t>
                </a:r>
                <a:r>
                  <a:rPr lang="uk-UA" sz="2400" b="1" i="1" baseline="30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uk-UA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 +        ) =             – 25с</a:t>
                </a:r>
                <a:r>
                  <a:rPr lang="uk-UA" sz="2400" b="1" i="1" baseline="30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uk-UA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;</a:t>
                </a: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endParaRPr lang="uk-UA" sz="2400" b="1" i="1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endParaRPr lang="ru-RU" sz="24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          </m:t>
                    </m:r>
                    <m:r>
                      <a:rPr lang="uk-UA" sz="24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𝟏𝟐</m:t>
                        </m:r>
                      </m:den>
                    </m:f>
                    <m:sSup>
                      <m:sSup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𝟒</m:t>
                        </m:r>
                      </m:sup>
                    </m:sSup>
                    <m:sSup>
                      <m:sSup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𝒚</m:t>
                        </m:r>
                      </m:e>
                      <m:sup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uk-UA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𝟏𝟓</m:t>
                        </m:r>
                      </m:den>
                    </m:f>
                    <m:r>
                      <m:rPr>
                        <m:nor/>
                      </m:rPr>
                      <a:rPr lang="uk-UA" sz="2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а</m:t>
                    </m:r>
                    <m:r>
                      <m:rPr>
                        <m:nor/>
                      </m:rPr>
                      <a:rPr lang="uk-UA" sz="2400" b="1" i="1" baseline="30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2</m:t>
                    </m:r>
                    <m:r>
                      <a:rPr lang="uk-UA" sz="24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</m:oMath>
                </a14:m>
                <a:r>
                  <a:rPr lang="uk-UA" sz="2400" b="1" i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𝟐𝟐𝟓</m:t>
                        </m:r>
                      </m:den>
                    </m:f>
                    <m:r>
                      <m:rPr>
                        <m:nor/>
                      </m:rPr>
                      <a:rPr lang="uk-UA" sz="2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а</m:t>
                    </m:r>
                    <m:r>
                      <m:rPr>
                        <m:nor/>
                      </m:rPr>
                      <a:rPr lang="uk-UA" sz="2400" b="1" i="1" baseline="30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4</m:t>
                    </m:r>
                    <m:r>
                      <a:rPr lang="uk-UA" sz="24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𝟏𝟒𝟒</m:t>
                        </m:r>
                      </m:den>
                    </m:f>
                    <m:sSup>
                      <m:sSup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𝟖</m:t>
                        </m:r>
                      </m:sup>
                    </m:sSup>
                    <m:sSup>
                      <m:sSupPr>
                        <m:ctrlPr>
                          <a:rPr lang="ru-RU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𝒚</m:t>
                        </m:r>
                      </m:e>
                      <m:sup>
                        <m:r>
                          <a:rPr lang="uk-UA" sz="2400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𝟏𝟎</m:t>
                        </m:r>
                      </m:sup>
                    </m:sSup>
                  </m:oMath>
                </a14:m>
                <a:r>
                  <a:rPr lang="uk-UA" sz="2400" b="1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ru-RU" sz="24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457" y="1370767"/>
                <a:ext cx="7596975" cy="1733873"/>
              </a:xfrm>
              <a:prstGeom prst="rect">
                <a:avLst/>
              </a:prstGeom>
              <a:blipFill>
                <a:blip r:embed="rId2"/>
                <a:stretch>
                  <a:fillRect l="-1124" t="-2817" b="-24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4-конечная звезда 21"/>
          <p:cNvSpPr/>
          <p:nvPr/>
        </p:nvSpPr>
        <p:spPr>
          <a:xfrm>
            <a:off x="5038730" y="1502100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5039921" y="1502100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4-конечная звезда 26"/>
          <p:cNvSpPr/>
          <p:nvPr/>
        </p:nvSpPr>
        <p:spPr>
          <a:xfrm>
            <a:off x="4693014" y="2636912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4-конечная звезда 27"/>
          <p:cNvSpPr/>
          <p:nvPr/>
        </p:nvSpPr>
        <p:spPr>
          <a:xfrm>
            <a:off x="1590708" y="2636912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4-конечная звезда 28"/>
          <p:cNvSpPr/>
          <p:nvPr/>
        </p:nvSpPr>
        <p:spPr>
          <a:xfrm>
            <a:off x="3964740" y="1502100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4-конечная звезда 29"/>
          <p:cNvSpPr/>
          <p:nvPr/>
        </p:nvSpPr>
        <p:spPr>
          <a:xfrm>
            <a:off x="2351273" y="1508840"/>
            <a:ext cx="266328" cy="228470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190449" y="1391962"/>
            <a:ext cx="581351" cy="46166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5с</a:t>
            </a:r>
            <a:r>
              <a:rPr lang="uk-UA" sz="2400" b="1" i="1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75340" y="1415542"/>
            <a:ext cx="577402" cy="461665"/>
          </a:xfrm>
          <a:prstGeom prst="rect">
            <a:avLst/>
          </a:prstGeom>
          <a:solidFill>
            <a:srgbClr val="FFFF99"/>
          </a:solidFill>
        </p:spPr>
        <p:txBody>
          <a:bodyPr wrap="none">
            <a:spAutoFit/>
          </a:bodyPr>
          <a:lstStyle/>
          <a:p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5с</a:t>
            </a:r>
            <a:r>
              <a:rPr lang="uk-UA" sz="24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67837" y="1370767"/>
            <a:ext cx="1008113" cy="50405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64а</a:t>
            </a:r>
            <a:r>
              <a:rPr lang="uk-UA" sz="2400" b="1" i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uk-UA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uk-UA" sz="2400" b="1" i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1423077" y="2427111"/>
                <a:ext cx="767372" cy="792088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𝟏𝟓</m:t>
                        </m:r>
                      </m:den>
                    </m:f>
                    <m:r>
                      <m:rPr>
                        <m:nor/>
                      </m:rPr>
                      <a:rPr lang="uk-UA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а</m:t>
                    </m:r>
                    <m:r>
                      <m:rPr>
                        <m:nor/>
                      </m:rPr>
                      <a:rPr lang="uk-UA" sz="2400" b="1" i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</a:rPr>
                  <a:t>  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3077" y="2427111"/>
                <a:ext cx="767372" cy="7920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4574984" y="2427111"/>
                <a:ext cx="927491" cy="64807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𝟏𝟐</m:t>
                          </m:r>
                        </m:den>
                      </m:f>
                      <m:sSup>
                        <m:sSupPr>
                          <m:ctrlPr>
                            <a:rPr lang="ru-RU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𝟒</m:t>
                          </m:r>
                        </m:sup>
                      </m:sSup>
                      <m:sSup>
                        <m:sSupPr>
                          <m:ctrlPr>
                            <a:rPr lang="ru-RU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uk-UA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𝟓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4984" y="2427111"/>
                <a:ext cx="927491" cy="6480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угольник 14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6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вал 29"/>
              <p:cNvSpPr>
                <a:spLocks noChangeArrowheads="1"/>
              </p:cNvSpPr>
              <p:nvPr/>
            </p:nvSpPr>
            <p:spPr bwMode="auto">
              <a:xfrm>
                <a:off x="6444585" y="2806564"/>
                <a:ext cx="1590254" cy="159776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ru-RU" altLang="ru-RU" sz="2800" b="1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uk-UA" altLang="ru-RU" sz="2800" b="1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uk-UA" altLang="ru-RU" sz="2800" b="1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kumimoji="0" lang="uk-UA" alt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uk-UA" altLang="ru-RU" sz="28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</a:t>
                </a:r>
                <a:r>
                  <a:rPr kumimoji="0" lang="uk-UA" altLang="ru-RU" sz="2800" b="1" i="1" u="none" strike="noStrike" cap="none" normalizeH="0" baseline="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kumimoji="0" lang="uk-UA" alt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Овал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44585" y="2806564"/>
                <a:ext cx="1590254" cy="1597762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вал 30"/>
              <p:cNvSpPr>
                <a:spLocks noChangeArrowheads="1"/>
              </p:cNvSpPr>
              <p:nvPr/>
            </p:nvSpPr>
            <p:spPr bwMode="auto">
              <a:xfrm>
                <a:off x="1254708" y="2806563"/>
                <a:ext cx="1597616" cy="1597763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uk-UA" altLang="ru-RU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uk-UA" altLang="ru-RU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kumimoji="0" lang="uk-UA" altLang="ru-RU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kumimoji="0" lang="uk-UA" altLang="ru-RU" sz="28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kumimoji="0" lang="uk-UA" altLang="ru-RU" sz="2800" b="1" i="1" u="none" strike="noStrike" cap="none" normalizeH="0" baseline="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0" lang="uk-UA" alt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вал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4708" y="2806563"/>
                <a:ext cx="1597616" cy="159776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6"/>
          <p:cNvSpPr>
            <a:spLocks noChangeArrowheads="1"/>
          </p:cNvSpPr>
          <p:nvPr/>
        </p:nvSpPr>
        <p:spPr bwMode="auto">
          <a:xfrm>
            <a:off x="5238732" y="4759837"/>
            <a:ext cx="1590253" cy="15977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0,01</a:t>
            </a: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uk-UA" alt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37"/>
          <p:cNvSpPr>
            <a:spLocks noChangeArrowheads="1"/>
          </p:cNvSpPr>
          <p:nvPr/>
        </p:nvSpPr>
        <p:spPr bwMode="auto">
          <a:xfrm>
            <a:off x="2411488" y="4752855"/>
            <a:ext cx="1577123" cy="15977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uk-UA" alt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kumimoji="0" lang="uk-UA" alt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22"/>
          <p:cNvSpPr>
            <a:spLocks noChangeArrowheads="1"/>
          </p:cNvSpPr>
          <p:nvPr/>
        </p:nvSpPr>
        <p:spPr bwMode="auto">
          <a:xfrm>
            <a:off x="5247941" y="858685"/>
            <a:ext cx="1586856" cy="163665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uk-UA" alt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26"/>
          <p:cNvSpPr>
            <a:spLocks noChangeArrowheads="1"/>
          </p:cNvSpPr>
          <p:nvPr/>
        </p:nvSpPr>
        <p:spPr bwMode="auto">
          <a:xfrm>
            <a:off x="2405683" y="766175"/>
            <a:ext cx="1542353" cy="160599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9т</a:t>
            </a:r>
            <a:r>
              <a:rPr kumimoji="0" lang="uk-UA" alt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uk-UA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39048" y="317092"/>
            <a:ext cx="70804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sz="2000" b="1" i="1" dirty="0">
                <a:solidFill>
                  <a:srgbClr val="007E39"/>
                </a:solidFill>
              </a:rPr>
              <a:t>Подати даний вираз у вигляді квадрата одночлена</a:t>
            </a:r>
            <a:endParaRPr lang="ru-RU" sz="2000" b="1" i="1" dirty="0">
              <a:solidFill>
                <a:srgbClr val="007E39"/>
              </a:solidFill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1511811" y="10896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8" name="Прямая со стрелкой 17"/>
          <p:cNvCxnSpPr>
            <a:stCxn id="7" idx="5"/>
          </p:cNvCxnSpPr>
          <p:nvPr/>
        </p:nvCxnSpPr>
        <p:spPr>
          <a:xfrm>
            <a:off x="3722164" y="2136981"/>
            <a:ext cx="439137" cy="611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 flipH="1">
            <a:off x="5034676" y="2255661"/>
            <a:ext cx="445655" cy="571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2"/>
            <a:endCxn id="32" idx="3"/>
          </p:cNvCxnSpPr>
          <p:nvPr/>
        </p:nvCxnSpPr>
        <p:spPr>
          <a:xfrm flipH="1" flipV="1">
            <a:off x="5446135" y="3593266"/>
            <a:ext cx="998450" cy="12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087955" y="4483621"/>
            <a:ext cx="515909" cy="463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630118" y="4483622"/>
            <a:ext cx="296063" cy="399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6"/>
            <a:endCxn id="28" idx="1"/>
          </p:cNvCxnSpPr>
          <p:nvPr/>
        </p:nvCxnSpPr>
        <p:spPr>
          <a:xfrm flipV="1">
            <a:off x="2852324" y="3574369"/>
            <a:ext cx="778242" cy="31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3632616" y="2732559"/>
            <a:ext cx="1771522" cy="17296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1400" b="1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3632169" y="2745809"/>
                <a:ext cx="1770366" cy="169293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3т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169" y="2745809"/>
                <a:ext cx="1770366" cy="16929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3630566" y="2739466"/>
                <a:ext cx="1771969" cy="1669805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т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baseline="30000" dirty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566" y="2739466"/>
                <a:ext cx="1771969" cy="16698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3633967" y="2748718"/>
                <a:ext cx="1766517" cy="1713455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altLang="ru-RU" sz="28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altLang="ru-RU" sz="28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altLang="ru-RU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п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baseline="30000" dirty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3967" y="2748718"/>
                <a:ext cx="1766517" cy="171345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3630118" y="2748029"/>
                <a:ext cx="1770366" cy="1690709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0,1</m:t>
                              </m:r>
                              <m:r>
                                <m:rPr>
                                  <m:nor/>
                                </m:rPr>
                                <a:rPr lang="uk-UA" altLang="ru-RU" sz="32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т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118" y="2748029"/>
                <a:ext cx="1770366" cy="16907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3623128" y="2745808"/>
                <a:ext cx="1809008" cy="169293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т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baseline="30000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п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b="1" i="1" baseline="30000" dirty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m:rPr>
                                  <m:nor/>
                                </m:rPr>
                                <a:rPr lang="uk-UA" altLang="ru-RU" sz="2800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128" y="2745808"/>
                <a:ext cx="1809008" cy="16929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3630118" y="2724359"/>
                <a:ext cx="1816017" cy="1737813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uk-UA" altLang="ru-RU" sz="2800" b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uk-UA" altLang="ru-RU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altLang="ru-RU" sz="2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altLang="ru-RU" sz="2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uk-UA" altLang="ru-RU" sz="3200" b="1" i="1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т</m:t>
                              </m:r>
                              <m:r>
                                <m:rPr>
                                  <m:nor/>
                                </m:rPr>
                                <a:rPr lang="uk-UA" altLang="ru-RU" sz="3200" b="1" i="1" baseline="30000" dirty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m:rPr>
                                  <m:nor/>
                                </m:rPr>
                                <a:rPr lang="uk-UA" altLang="ru-RU" sz="3200" dirty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118" y="2724359"/>
                <a:ext cx="1816017" cy="173781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23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5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6938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332656"/>
            <a:ext cx="46089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Встановити відповідності 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7703881"/>
                  </p:ext>
                </p:extLst>
              </p:nvPr>
            </p:nvGraphicFramePr>
            <p:xfrm>
              <a:off x="971600" y="1204834"/>
              <a:ext cx="3888432" cy="242798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76064">
                      <a:extLst>
                        <a:ext uri="{9D8B030D-6E8A-4147-A177-3AD203B41FA5}">
                          <a16:colId xmlns:a16="http://schemas.microsoft.com/office/drawing/2014/main" val="270996691"/>
                        </a:ext>
                      </a:extLst>
                    </a:gridCol>
                    <a:gridCol w="3312368">
                      <a:extLst>
                        <a:ext uri="{9D8B030D-6E8A-4147-A177-3AD203B41FA5}">
                          <a16:colId xmlns:a16="http://schemas.microsoft.com/office/drawing/2014/main" val="4281695037"/>
                        </a:ext>
                      </a:extLst>
                    </a:gridCol>
                  </a:tblGrid>
                  <a:tr h="57606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1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(т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– </a:t>
                          </a:r>
                          <a:r>
                            <a:rPr lang="uk-UA" sz="2800" b="1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 (т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+ </a:t>
                          </a:r>
                          <a:r>
                            <a:rPr lang="uk-UA" sz="2800" b="1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ru-RU" sz="2800" b="1" i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49838044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2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 (п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)</a:t>
                          </a:r>
                          <a:endParaRPr lang="ru-RU" sz="28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4172445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3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 –</a:t>
                          </a:r>
                          <a14:m>
                            <m:oMath xmlns:m="http://schemas.openxmlformats.org/officeDocument/2006/math">
                              <m:r>
                                <a:rPr lang="uk-UA" sz="2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п) 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 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п)</a:t>
                          </a:r>
                          <a:endParaRPr lang="ru-RU" sz="28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46553445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4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 – 3п) 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 + 3п)</a:t>
                          </a:r>
                          <a:endParaRPr lang="ru-RU" sz="28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12450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7703881"/>
                  </p:ext>
                </p:extLst>
              </p:nvPr>
            </p:nvGraphicFramePr>
            <p:xfrm>
              <a:off x="971600" y="1204834"/>
              <a:ext cx="3888432" cy="242798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76064">
                      <a:extLst>
                        <a:ext uri="{9D8B030D-6E8A-4147-A177-3AD203B41FA5}">
                          <a16:colId xmlns:a16="http://schemas.microsoft.com/office/drawing/2014/main" val="270996691"/>
                        </a:ext>
                      </a:extLst>
                    </a:gridCol>
                    <a:gridCol w="3312368">
                      <a:extLst>
                        <a:ext uri="{9D8B030D-6E8A-4147-A177-3AD203B41FA5}">
                          <a16:colId xmlns:a16="http://schemas.microsoft.com/office/drawing/2014/main" val="4281695037"/>
                        </a:ext>
                      </a:extLst>
                    </a:gridCol>
                  </a:tblGrid>
                  <a:tr h="57606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1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(т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– </a:t>
                          </a:r>
                          <a:r>
                            <a:rPr lang="uk-UA" sz="2800" b="1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 (т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+ </a:t>
                          </a:r>
                          <a:r>
                            <a:rPr lang="uk-UA" sz="2800" b="1" i="1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uk-UA" sz="2800" b="1" i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ru-RU" sz="2800" b="1" i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49838044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2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 algn="just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 (п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)</a:t>
                          </a:r>
                          <a:endParaRPr lang="ru-RU" sz="28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4172445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3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7831" t="-198039" r="-735" b="-13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46553445"/>
                      </a:ext>
                    </a:extLst>
                  </a:tr>
                  <a:tr h="61730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u="none" strike="noStrike" dirty="0">
                              <a:effectLst/>
                            </a:rPr>
                            <a:t>4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b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E1E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7831" t="-300990" r="-735" b="-346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124509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4282553"/>
                  </p:ext>
                </p:extLst>
              </p:nvPr>
            </p:nvGraphicFramePr>
            <p:xfrm>
              <a:off x="5744485" y="1000930"/>
              <a:ext cx="2304256" cy="3263503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32048">
                      <a:extLst>
                        <a:ext uri="{9D8B030D-6E8A-4147-A177-3AD203B41FA5}">
                          <a16:colId xmlns:a16="http://schemas.microsoft.com/office/drawing/2014/main" val="1197353455"/>
                        </a:ext>
                      </a:extLst>
                    </a:gridCol>
                    <a:gridCol w="1872208">
                      <a:extLst>
                        <a:ext uri="{9D8B030D-6E8A-4147-A177-3AD203B41FA5}">
                          <a16:colId xmlns:a16="http://schemas.microsoft.com/office/drawing/2014/main" val="4271808705"/>
                        </a:ext>
                      </a:extLst>
                    </a:gridCol>
                  </a:tblGrid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 smtClean="0">
                              <a:effectLst/>
                            </a:rPr>
                            <a:t>А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911450"/>
                      </a:ext>
                    </a:extLst>
                  </a:tr>
                  <a:tr h="61563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Б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–9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659150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В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7092396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Г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4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6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9175800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Д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</a:t>
                          </a:r>
                          <a14:m>
                            <m:oMath xmlns:m="http://schemas.openxmlformats.org/officeDocument/2006/math">
                              <m:r>
                                <a:rPr lang="uk-UA" sz="2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93545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4282553"/>
                  </p:ext>
                </p:extLst>
              </p:nvPr>
            </p:nvGraphicFramePr>
            <p:xfrm>
              <a:off x="5744485" y="1000930"/>
              <a:ext cx="2304256" cy="3263503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32048">
                      <a:extLst>
                        <a:ext uri="{9D8B030D-6E8A-4147-A177-3AD203B41FA5}">
                          <a16:colId xmlns:a16="http://schemas.microsoft.com/office/drawing/2014/main" val="1197353455"/>
                        </a:ext>
                      </a:extLst>
                    </a:gridCol>
                    <a:gridCol w="1872208">
                      <a:extLst>
                        <a:ext uri="{9D8B030D-6E8A-4147-A177-3AD203B41FA5}">
                          <a16:colId xmlns:a16="http://schemas.microsoft.com/office/drawing/2014/main" val="4271808705"/>
                        </a:ext>
                      </a:extLst>
                    </a:gridCol>
                  </a:tblGrid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 smtClean="0">
                              <a:effectLst/>
                            </a:rPr>
                            <a:t>А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911450"/>
                      </a:ext>
                    </a:extLst>
                  </a:tr>
                  <a:tr h="61563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Б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026" t="-125743" r="-1623" b="-3396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659150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В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7092396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Г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95250" indent="0">
                            <a:spcAft>
                              <a:spcPts val="0"/>
                            </a:spcAft>
                          </a:pP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4</a:t>
                          </a:r>
                          <a:r>
                            <a:rPr lang="uk-UA" sz="2800" b="1" i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– т</a:t>
                          </a:r>
                          <a:r>
                            <a:rPr lang="uk-UA" sz="2800" b="1" i="1" baseline="300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6</a:t>
                          </a:r>
                          <a:endParaRPr lang="ru-RU" sz="2400" b="1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9175800"/>
                      </a:ext>
                    </a:extLst>
                  </a:tr>
                  <a:tr h="66196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800" b="1" i="0" u="none" strike="noStrike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</a:rPr>
                            <a:t>Д</a:t>
                          </a:r>
                          <a:endParaRPr lang="ru-RU" sz="2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B3FFD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026" t="-408257" r="-1623" b="-15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9354519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8636"/>
              </p:ext>
            </p:extLst>
          </p:nvPr>
        </p:nvGraphicFramePr>
        <p:xfrm>
          <a:off x="3269303" y="4581128"/>
          <a:ext cx="2475182" cy="174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8132">
                  <a:extLst>
                    <a:ext uri="{9D8B030D-6E8A-4147-A177-3AD203B41FA5}">
                      <a16:colId xmlns:a16="http://schemas.microsoft.com/office/drawing/2014/main" val="2103581775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954145558"/>
                    </a:ext>
                  </a:extLst>
                </a:gridCol>
              </a:tblGrid>
              <a:tr h="4307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507207"/>
                  </a:ext>
                </a:extLst>
              </a:tr>
              <a:tr h="4307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277596"/>
                  </a:ext>
                </a:extLst>
              </a:tr>
              <a:tr h="4307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225660"/>
                  </a:ext>
                </a:extLst>
              </a:tr>
              <a:tr h="4307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755952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355976" y="4602994"/>
            <a:ext cx="936104" cy="37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82057" y="5084573"/>
            <a:ext cx="936104" cy="33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5514201"/>
            <a:ext cx="936104" cy="344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13696" y="5914972"/>
            <a:ext cx="936104" cy="376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53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1547" y="387709"/>
            <a:ext cx="4283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Розкласти на множники </a:t>
            </a:r>
            <a:endParaRPr lang="ru-RU" sz="2800" i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uk-UA" sz="36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– а</a:t>
            </a:r>
            <a:r>
              <a:rPr lang="uk-UA" sz="3600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5ху – 5у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т(х – к ) – п(х – к)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ах + </a:t>
            </a:r>
            <a:r>
              <a:rPr lang="uk-UA" sz="36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ау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+ 4х + 4у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 – </a:t>
            </a:r>
            <a:r>
              <a:rPr lang="uk-UA" sz="36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тв</a:t>
            </a:r>
            <a:r>
              <a:rPr lang="uk-UA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+ 3а – </a:t>
            </a:r>
            <a:r>
              <a:rPr lang="uk-UA" sz="36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3в =</a:t>
            </a:r>
            <a:endParaRPr lang="ru-RU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9260" y="1118279"/>
            <a:ext cx="20162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uk-UA" sz="3600" b="1" i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uk-UA" sz="3600" b="1" i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- с);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69260" y="2224811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5у(х-1);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90807" y="3284722"/>
            <a:ext cx="311490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(х – к)(т </a:t>
            </a:r>
            <a:r>
              <a:rPr lang="uk-UA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</a:t>
            </a: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26549" y="4398979"/>
            <a:ext cx="288032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(а + 4)(х + у);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22532" y="5458890"/>
            <a:ext cx="288032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(а – в)(т + 3).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8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539552" y="620688"/>
                <a:ext cx="7848872" cy="4708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0340" algn="just">
                  <a:spcAft>
                    <a:spcPts val="0"/>
                  </a:spcAft>
                </a:pPr>
                <a:r>
                  <a:rPr lang="uk-UA" sz="2800" b="1" dirty="0">
                    <a:solidFill>
                      <a:srgbClr val="007E39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Застосування формули </a:t>
                </a:r>
                <a:r>
                  <a:rPr lang="uk-UA" sz="2800" b="1" i="1" dirty="0">
                    <a:solidFill>
                      <a:srgbClr val="007E39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(а – в) (а + в) = а</a:t>
                </a:r>
                <a:r>
                  <a:rPr lang="uk-UA" sz="2800" b="1" i="1" baseline="30000" dirty="0">
                    <a:solidFill>
                      <a:srgbClr val="007E39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 </a:t>
                </a:r>
                <a:r>
                  <a:rPr lang="uk-UA" sz="2800" b="1" i="1" dirty="0">
                    <a:solidFill>
                      <a:srgbClr val="007E39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в</a:t>
                </a:r>
                <a:r>
                  <a:rPr lang="uk-UA" sz="2800" b="1" i="1" baseline="30000" dirty="0">
                    <a:solidFill>
                      <a:srgbClr val="007E39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endParaRPr lang="ru-RU" sz="2400" b="1" dirty="0">
                  <a:solidFill>
                    <a:srgbClr val="007E39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180340" algn="just">
                  <a:spcAft>
                    <a:spcPts val="0"/>
                  </a:spcAft>
                </a:pPr>
                <a:r>
                  <a:rPr lang="uk-UA" sz="28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ru-RU" sz="24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180340" algn="just">
                  <a:spcAft>
                    <a:spcPts val="0"/>
                  </a:spcAft>
                </a:pPr>
                <a:r>
                  <a:rPr lang="uk-UA" sz="2800" b="1" i="1" dirty="0" smtClean="0">
                    <a:solidFill>
                      <a:srgbClr val="05FF7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Обчислити </a:t>
                </a:r>
                <a:r>
                  <a:rPr lang="uk-UA" sz="2800" b="1" i="1" dirty="0">
                    <a:solidFill>
                      <a:srgbClr val="05FF7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зручним </a:t>
                </a:r>
                <a:r>
                  <a:rPr lang="uk-UA" sz="2800" b="1" i="1" dirty="0" smtClean="0">
                    <a:solidFill>
                      <a:srgbClr val="05FF7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способом</a:t>
                </a:r>
              </a:p>
              <a:p>
                <a:pPr marL="180340" algn="just">
                  <a:spcAft>
                    <a:spcPts val="0"/>
                  </a:spcAft>
                </a:pPr>
                <a:endParaRPr lang="ru-RU" sz="24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40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99 </a:t>
                </a:r>
                <a14:m>
                  <m:oMath xmlns:m="http://schemas.openxmlformats.org/officeDocument/2006/math">
                    <m:r>
                      <a:rPr lang="uk-UA" sz="40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∙ </m:t>
                    </m:r>
                  </m:oMath>
                </a14:m>
                <a:r>
                  <a:rPr lang="uk-UA" sz="40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101;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/>
                </a:pPr>
                <a:endParaRPr lang="ru-RU" sz="36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40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53 </a:t>
                </a:r>
                <a14:m>
                  <m:oMath xmlns:m="http://schemas.openxmlformats.org/officeDocument/2006/math">
                    <m:r>
                      <a:rPr lang="uk-UA" sz="40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uk-UA" sz="40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uk-UA" sz="40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47;</a:t>
                </a: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/>
                </a:pPr>
                <a:endParaRPr lang="ru-RU" sz="36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uk-UA" sz="40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4,95 </a:t>
                </a:r>
                <a14:m>
                  <m:oMath xmlns:m="http://schemas.openxmlformats.org/officeDocument/2006/math">
                    <m:r>
                      <a:rPr lang="uk-UA" sz="4000" b="1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uk-UA" sz="4000" b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5,05 </a:t>
                </a:r>
                <a:r>
                  <a:rPr lang="uk-UA" sz="40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ru-RU" sz="36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620688"/>
                <a:ext cx="7848872" cy="4708981"/>
              </a:xfrm>
              <a:prstGeom prst="rect">
                <a:avLst/>
              </a:prstGeom>
              <a:blipFill>
                <a:blip r:embed="rId2"/>
                <a:stretch>
                  <a:fillRect l="-2486" t="-1425" b="-46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6559517" y="5949280"/>
            <a:ext cx="20027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uk-UA" sz="2000" b="1" i="1" dirty="0" err="1" smtClean="0">
                <a:solidFill>
                  <a:srgbClr val="007E3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С.Л.Мамич</a:t>
            </a:r>
            <a:endParaRPr lang="ru-RU" sz="2000" i="1" dirty="0">
              <a:solidFill>
                <a:srgbClr val="007E3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9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715</Words>
  <Application>Microsoft Office PowerPoint</Application>
  <PresentationFormat>Экран (4:3)</PresentationFormat>
  <Paragraphs>218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 Math</vt:lpstr>
      <vt:lpstr>Comic Sans MS</vt:lpstr>
      <vt:lpstr>Times New Roman</vt:lpstr>
      <vt:lpstr>Wingdings</vt:lpstr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qwerty</cp:lastModifiedBy>
  <cp:revision>79</cp:revision>
  <dcterms:created xsi:type="dcterms:W3CDTF">2012-11-25T06:05:07Z</dcterms:created>
  <dcterms:modified xsi:type="dcterms:W3CDTF">2017-12-09T16:11:14Z</dcterms:modified>
</cp:coreProperties>
</file>