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9" r:id="rId4"/>
    <p:sldId id="263" r:id="rId5"/>
    <p:sldId id="261" r:id="rId6"/>
    <p:sldId id="260" r:id="rId7"/>
    <p:sldId id="265" r:id="rId8"/>
    <p:sldId id="257" r:id="rId9"/>
    <p:sldId id="258" r:id="rId10"/>
    <p:sldId id="267" r:id="rId11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 autoAdjust="0"/>
    <p:restoredTop sz="94673" autoAdjust="0"/>
  </p:normalViewPr>
  <p:slideViewPr>
    <p:cSldViewPr>
      <p:cViewPr varScale="1">
        <p:scale>
          <a:sx n="95" d="100"/>
          <a:sy n="95" d="100"/>
        </p:scale>
        <p:origin x="-109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7AD0E-08BD-48F3-8384-B2793FCA416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C88F0-1AE4-49C5-8F27-27AA33B49796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F2B52-8EEC-4B19-A613-6EA73418EF0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64726-EF8E-45C9-80A3-BB35C30835A0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765E0-790D-4662-BB6D-5727326FC72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87F84-E717-49CD-8726-045839D72D19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D2042-DF0B-453C-9A6B-7C46897B418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DA221-9FD9-4A10-88D2-4C1057C5A70A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F4570-5E08-481F-BE19-0AF525A5013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5AFA-2664-4469-9992-4949C4DC5D62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F0C87-3B11-4C43-9BBD-8FE1F772544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7F3AF-828F-4A04-855F-AE7C15ACF333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16761-783D-4707-81EE-77AB63899F6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0EACF-1962-4909-BEF2-DBB5DC8D8D54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E2373-15FD-4256-A558-CD76D3F2933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BDA61-10AC-459F-98C6-89937DD7F5DD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E8219-6C21-47FA-93F1-B1D34F24DD6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90F06-8029-45E7-BD3F-780490142D83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BC4E8-EC45-44E6-AE39-F7899B243B1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5EE8-5216-4050-B830-C0DC009C9233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D4E2E-EABF-49BE-98D6-55FB6685A49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9256-DF23-47B1-B3A2-6A4B401584F1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D9422F7-635F-46E5-A957-A64D874B9C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93DB0A18-4C3D-48C0-B615-FE4929AC7B50}" type="datetimeFigureOut">
              <a:rPr lang="uk-UA"/>
              <a:pPr>
                <a:defRPr/>
              </a:pPr>
              <a:t>10.12.2017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643050"/>
            <a:ext cx="7543800" cy="164307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/>
              <a:t>Модуль числа</a:t>
            </a:r>
            <a:endParaRPr lang="uk-UA" dirty="0"/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1476375" y="909638"/>
            <a:ext cx="5400675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uk-UA" sz="3600" kern="10" spc="720" dirty="0">
              <a:ln w="9525">
                <a:noFill/>
                <a:round/>
                <a:headEnd/>
                <a:tailEnd/>
              </a:ln>
              <a:solidFill>
                <a:schemeClr val="bg2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42" name="Picture 2" descr="Результат пошуку зображень за запитом &quot;модуль числ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43966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slide_10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864399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user\Desktop\Паслаль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1975" y="377825"/>
            <a:ext cx="22860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3" descr="C:\Users\user\Desktop\Фран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1975" y="3573463"/>
            <a:ext cx="22574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79388" y="333375"/>
            <a:ext cx="51847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Предмет математики настільки серйозний, що </a:t>
            </a:r>
          </a:p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не треба нехтувати можливістю зробити його</a:t>
            </a:r>
          </a:p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цікавим.</a:t>
            </a:r>
          </a:p>
          <a:p>
            <a:pPr algn="r"/>
            <a:r>
              <a:rPr lang="uk-UA" sz="2800" dirty="0" err="1">
                <a:solidFill>
                  <a:srgbClr val="0070C0"/>
                </a:solidFill>
                <a:latin typeface="Calibri" pitchFamily="34" charset="0"/>
              </a:rPr>
              <a:t>Блез</a:t>
            </a:r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 Паскаль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179388" y="3703638"/>
            <a:ext cx="51847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Вчитись можна тільки весело…</a:t>
            </a:r>
          </a:p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Щоб засвоїти знання потрібно поглинати їх з </a:t>
            </a:r>
          </a:p>
          <a:p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апетитом.</a:t>
            </a:r>
          </a:p>
          <a:p>
            <a:pPr algn="r"/>
            <a:endParaRPr lang="uk-UA" sz="2800" dirty="0">
              <a:solidFill>
                <a:srgbClr val="0070C0"/>
              </a:solidFill>
              <a:latin typeface="Calibri" pitchFamily="34" charset="0"/>
            </a:endParaRPr>
          </a:p>
          <a:p>
            <a:pPr algn="r"/>
            <a:r>
              <a:rPr lang="uk-UA" sz="2800" dirty="0">
                <a:solidFill>
                  <a:srgbClr val="0070C0"/>
                </a:solidFill>
                <a:latin typeface="Calibri" pitchFamily="34" charset="0"/>
              </a:rPr>
              <a:t>Анатоль Франс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/>
              <a:t>Repetitio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mater </a:t>
            </a:r>
            <a:r>
              <a:rPr lang="en-US" dirty="0" err="1" smtClean="0"/>
              <a:t>stutiorum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23850" y="4076700"/>
          <a:ext cx="36004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</a:tblGrid>
              <a:tr h="432048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Порівняємо</a:t>
                      </a:r>
                      <a:r>
                        <a:rPr lang="uk-UA" sz="2400" baseline="0" dirty="0" smtClean="0"/>
                        <a:t> числа</a:t>
                      </a:r>
                      <a:endParaRPr lang="uk-UA" sz="2400" dirty="0"/>
                    </a:p>
                  </a:txBody>
                  <a:tcPr/>
                </a:tc>
              </a:tr>
              <a:tr h="178652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aseline="0" dirty="0" smtClean="0"/>
                        <a:t>5 &gt; </a:t>
                      </a:r>
                      <a:r>
                        <a:rPr lang="uk-UA" sz="2400" baseline="0" dirty="0" smtClean="0"/>
                        <a:t>3 ; 2</a:t>
                      </a:r>
                      <a:r>
                        <a:rPr lang="en-US" sz="2400" baseline="0" dirty="0" smtClean="0"/>
                        <a:t> &lt; </a:t>
                      </a:r>
                      <a:r>
                        <a:rPr lang="uk-UA" sz="2400" baseline="0" dirty="0" smtClean="0"/>
                        <a:t>4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uk-UA" sz="2400" dirty="0" smtClean="0"/>
                        <a:t>3 </a:t>
                      </a:r>
                      <a:r>
                        <a:rPr lang="en-US" sz="2400" dirty="0" smtClean="0"/>
                        <a:t>&gt; </a:t>
                      </a:r>
                      <a:r>
                        <a:rPr lang="uk-UA" sz="2400" dirty="0" smtClean="0"/>
                        <a:t>-1; -1 </a:t>
                      </a:r>
                      <a:r>
                        <a:rPr lang="en-US" sz="2400" dirty="0" smtClean="0"/>
                        <a:t>&gt;</a:t>
                      </a:r>
                      <a:r>
                        <a:rPr lang="uk-UA" sz="2400" dirty="0" smtClean="0"/>
                        <a:t> -3</a:t>
                      </a:r>
                      <a:endParaRPr lang="en-US" sz="2400" dirty="0" smtClean="0"/>
                    </a:p>
                    <a:p>
                      <a:pPr marL="0" indent="0" algn="ctr">
                        <a:buNone/>
                      </a:pPr>
                      <a:endParaRPr lang="en-US" sz="2400" dirty="0" smtClean="0"/>
                    </a:p>
                    <a:p>
                      <a:pPr marL="0" indent="0" algn="ctr">
                        <a:buFont typeface="Wingdings"/>
                        <a:buNone/>
                      </a:pPr>
                      <a:r>
                        <a:rPr lang="en-US" sz="2400" dirty="0" smtClean="0"/>
                        <a:t>&gt; , &lt; , ≥ , ≤</a:t>
                      </a:r>
                    </a:p>
                    <a:p>
                      <a:pPr marL="0" indent="0" algn="ctr">
                        <a:buFont typeface="Wingdings"/>
                        <a:buNone/>
                      </a:pPr>
                      <a:r>
                        <a:rPr lang="uk-UA" sz="2400" dirty="0" smtClean="0"/>
                        <a:t>Знаки порівняння</a:t>
                      </a:r>
                      <a:endParaRPr lang="uk-UA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Михаил\Desktop\Безымянный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097088"/>
            <a:ext cx="81946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4663" y="4652963"/>
          <a:ext cx="3791744" cy="1145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1744"/>
              </a:tblGrid>
              <a:tr h="453530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Порівняємо</a:t>
                      </a:r>
                      <a:r>
                        <a:rPr lang="uk-UA" sz="2400" baseline="0" dirty="0" smtClean="0"/>
                        <a:t> числа з нулем</a:t>
                      </a:r>
                      <a:endParaRPr lang="uk-UA" sz="2400" dirty="0"/>
                    </a:p>
                  </a:txBody>
                  <a:tcPr/>
                </a:tc>
              </a:tr>
              <a:tr h="68843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3 &gt; 0 ; -2 &lt; 0</a:t>
                      </a:r>
                      <a:endParaRPr lang="uk-UA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3182938"/>
            <a:ext cx="3635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Calibri" pitchFamily="34" charset="0"/>
              </a:rPr>
              <a:t>Від</a:t>
            </a:r>
            <a:r>
              <a:rPr lang="en-US" sz="2400">
                <a:latin typeface="Calibri" pitchFamily="34" charset="0"/>
              </a:rPr>
              <a:t>’</a:t>
            </a:r>
            <a:r>
              <a:rPr lang="uk-UA" sz="2400">
                <a:latin typeface="Calibri" pitchFamily="34" charset="0"/>
              </a:rPr>
              <a:t>ємні числа менші нуля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02175" y="3182938"/>
            <a:ext cx="35861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Calibri" pitchFamily="34" charset="0"/>
              </a:rPr>
              <a:t>Додатні числа більші нуля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Михаил\Desktop\notebook_texture24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5720" y="1285860"/>
            <a:ext cx="7776863" cy="500065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/>
          </a:extLst>
        </p:spPr>
      </p:pic>
      <p:sp>
        <p:nvSpPr>
          <p:cNvPr id="16386" name="Прямокутник 1"/>
          <p:cNvSpPr>
            <a:spLocks noChangeArrowheads="1"/>
          </p:cNvSpPr>
          <p:nvPr/>
        </p:nvSpPr>
        <p:spPr bwMode="auto">
          <a:xfrm>
            <a:off x="1042988" y="1928802"/>
            <a:ext cx="59055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a – </a:t>
            </a:r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додатне число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b – </a:t>
            </a:r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від’ємне число</a:t>
            </a:r>
          </a:p>
          <a:p>
            <a:pPr>
              <a:lnSpc>
                <a:spcPct val="200000"/>
              </a:lnSpc>
            </a:pPr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с – </a:t>
            </a:r>
            <a:r>
              <a:rPr lang="uk-UA" sz="2400" dirty="0" err="1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недодатне</a:t>
            </a:r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число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d – </a:t>
            </a:r>
            <a:r>
              <a:rPr lang="uk-UA" sz="2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невід’ємне число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428604"/>
            <a:ext cx="807249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Записати у вигляді нерівності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4800" dirty="0" smtClean="0"/>
              <a:t>Геометричний зміст модуля</a:t>
            </a:r>
            <a:endParaRPr lang="uk-UA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3835332" y="2751547"/>
            <a:ext cx="51648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|a|</a:t>
            </a:r>
            <a:endParaRPr lang="uk-UA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12" name="Пряма зі стрілкою 11"/>
          <p:cNvCxnSpPr/>
          <p:nvPr/>
        </p:nvCxnSpPr>
        <p:spPr>
          <a:xfrm>
            <a:off x="1171575" y="3675063"/>
            <a:ext cx="6048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 сполучна лінія 14"/>
          <p:cNvCxnSpPr/>
          <p:nvPr/>
        </p:nvCxnSpPr>
        <p:spPr>
          <a:xfrm>
            <a:off x="4162425" y="3606800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14788" y="3663950"/>
            <a:ext cx="30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0</a:t>
            </a:r>
            <a:endParaRPr lang="uk-UA">
              <a:latin typeface="Calibri" pitchFamily="34" charset="0"/>
            </a:endParaRPr>
          </a:p>
        </p:txBody>
      </p:sp>
      <p:sp>
        <p:nvSpPr>
          <p:cNvPr id="18" name="Ліва фігурна дужка 17"/>
          <p:cNvSpPr/>
          <p:nvPr/>
        </p:nvSpPr>
        <p:spPr>
          <a:xfrm rot="5400000">
            <a:off x="5332413" y="2185987"/>
            <a:ext cx="215900" cy="2549525"/>
          </a:xfrm>
          <a:prstGeom prst="lef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cxnSp>
        <p:nvCxnSpPr>
          <p:cNvPr id="19" name="Пряма сполучна лінія 18"/>
          <p:cNvCxnSpPr/>
          <p:nvPr/>
        </p:nvCxnSpPr>
        <p:spPr>
          <a:xfrm>
            <a:off x="6715125" y="3602038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 сполучна лінія 20"/>
          <p:cNvCxnSpPr/>
          <p:nvPr/>
        </p:nvCxnSpPr>
        <p:spPr>
          <a:xfrm>
            <a:off x="1611313" y="3606800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567488" y="3617913"/>
            <a:ext cx="295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54150" y="3636963"/>
            <a:ext cx="366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-a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94300" y="3057525"/>
            <a:ext cx="5064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|a|</a:t>
            </a:r>
            <a:endParaRPr lang="uk-UA"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624138" y="3055938"/>
            <a:ext cx="577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|-a|</a:t>
            </a:r>
            <a:endParaRPr lang="uk-UA">
              <a:latin typeface="Calibri" pitchFamily="34" charset="0"/>
            </a:endParaRPr>
          </a:p>
        </p:txBody>
      </p:sp>
      <p:sp>
        <p:nvSpPr>
          <p:cNvPr id="48" name="Ліва фігурна дужка 47"/>
          <p:cNvSpPr/>
          <p:nvPr/>
        </p:nvSpPr>
        <p:spPr>
          <a:xfrm rot="5400000">
            <a:off x="2777332" y="2185194"/>
            <a:ext cx="215900" cy="2547937"/>
          </a:xfrm>
          <a:prstGeom prst="lef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53" name="TextBox 52"/>
          <p:cNvSpPr txBox="1"/>
          <p:nvPr/>
        </p:nvSpPr>
        <p:spPr>
          <a:xfrm>
            <a:off x="3275856" y="2708376"/>
            <a:ext cx="83388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</a:rPr>
              <a:t>|x| = 3</a:t>
            </a:r>
            <a:endParaRPr lang="uk-UA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54" name="Пряма зі стрілкою 53"/>
          <p:cNvCxnSpPr/>
          <p:nvPr/>
        </p:nvCxnSpPr>
        <p:spPr>
          <a:xfrm>
            <a:off x="1187450" y="3673475"/>
            <a:ext cx="6048375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 сполучна лінія 54"/>
          <p:cNvCxnSpPr/>
          <p:nvPr/>
        </p:nvCxnSpPr>
        <p:spPr>
          <a:xfrm>
            <a:off x="4178300" y="3605213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4032250" y="3662363"/>
            <a:ext cx="30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0</a:t>
            </a:r>
            <a:endParaRPr lang="uk-UA">
              <a:latin typeface="Calibri" pitchFamily="34" charset="0"/>
            </a:endParaRPr>
          </a:p>
        </p:txBody>
      </p:sp>
      <p:sp>
        <p:nvSpPr>
          <p:cNvPr id="57" name="Ліва фігурна дужка 56"/>
          <p:cNvSpPr/>
          <p:nvPr/>
        </p:nvSpPr>
        <p:spPr>
          <a:xfrm rot="5400000">
            <a:off x="5349876" y="2184400"/>
            <a:ext cx="215900" cy="2549525"/>
          </a:xfrm>
          <a:prstGeom prst="lef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cxnSp>
        <p:nvCxnSpPr>
          <p:cNvPr id="58" name="Пряма сполучна лінія 57"/>
          <p:cNvCxnSpPr/>
          <p:nvPr/>
        </p:nvCxnSpPr>
        <p:spPr>
          <a:xfrm>
            <a:off x="6732588" y="3600450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 сполучна лінія 58"/>
          <p:cNvCxnSpPr/>
          <p:nvPr/>
        </p:nvCxnSpPr>
        <p:spPr>
          <a:xfrm>
            <a:off x="1627188" y="3605213"/>
            <a:ext cx="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594475" y="366395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</a:rPr>
              <a:t>3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1433513" y="3673475"/>
            <a:ext cx="371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-3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64" name="Ліва фігурна дужка 63"/>
          <p:cNvSpPr/>
          <p:nvPr/>
        </p:nvSpPr>
        <p:spPr>
          <a:xfrm rot="5400000">
            <a:off x="2794001" y="2182812"/>
            <a:ext cx="215900" cy="2549525"/>
          </a:xfrm>
          <a:prstGeom prst="leftBrac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281488" y="2492375"/>
            <a:ext cx="622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= 3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4281488" y="2881313"/>
            <a:ext cx="736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= –3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3597275" y="4021138"/>
            <a:ext cx="1171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|x – 1| = 2</a:t>
            </a:r>
            <a:endParaRPr lang="uk-UA">
              <a:latin typeface="Calibri" pitchFamily="34" charset="0"/>
            </a:endParaRPr>
          </a:p>
        </p:txBody>
      </p:sp>
      <p:cxnSp>
        <p:nvCxnSpPr>
          <p:cNvPr id="69" name="Пряма зі стрілкою 68"/>
          <p:cNvCxnSpPr/>
          <p:nvPr/>
        </p:nvCxnSpPr>
        <p:spPr>
          <a:xfrm flipH="1">
            <a:off x="3621088" y="4391025"/>
            <a:ext cx="339725" cy="4429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 зі стрілкою 71"/>
          <p:cNvCxnSpPr/>
          <p:nvPr/>
        </p:nvCxnSpPr>
        <p:spPr>
          <a:xfrm>
            <a:off x="4333875" y="4391025"/>
            <a:ext cx="320675" cy="4429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998788" y="4833938"/>
            <a:ext cx="962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– 1 = 2</a:t>
            </a:r>
            <a:endParaRPr lang="uk-UA">
              <a:latin typeface="Calibri" pitchFamily="34" charset="0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4333875" y="4833938"/>
            <a:ext cx="1128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– 1 =  –2</a:t>
            </a:r>
            <a:endParaRPr lang="uk-UA">
              <a:latin typeface="Calibri" pitchFamily="34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168650" y="5057775"/>
            <a:ext cx="622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= 3</a:t>
            </a:r>
            <a:endParaRPr lang="uk-UA">
              <a:latin typeface="Calibri" pitchFamily="34" charset="0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516438" y="5086350"/>
            <a:ext cx="692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 = -1</a:t>
            </a:r>
            <a:endParaRPr lang="uk-UA">
              <a:latin typeface="Calibri" pitchFamily="34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117725" y="5554663"/>
            <a:ext cx="1739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|3 – 1| = |2| = 2</a:t>
            </a:r>
            <a:endParaRPr lang="uk-UA">
              <a:latin typeface="Calibri" pitchFamily="34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4200525" y="5554663"/>
            <a:ext cx="2235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| – 1  – 1| = | –2| = 2</a:t>
            </a:r>
            <a:endParaRPr lang="uk-UA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8" grpId="1" animBg="1"/>
      <p:bldP spid="22" grpId="0"/>
      <p:bldP spid="22" grpId="1"/>
      <p:bldP spid="23" grpId="0"/>
      <p:bldP spid="23" grpId="1"/>
      <p:bldP spid="25" grpId="0"/>
      <p:bldP spid="25" grpId="1"/>
      <p:bldP spid="26" grpId="0"/>
      <p:bldP spid="26" grpId="1"/>
      <p:bldP spid="48" grpId="0" animBg="1"/>
      <p:bldP spid="48" grpId="1" animBg="1"/>
      <p:bldP spid="56" grpId="0"/>
      <p:bldP spid="57" grpId="0" animBg="1"/>
      <p:bldP spid="60" grpId="0"/>
      <p:bldP spid="61" grpId="0"/>
      <p:bldP spid="64" grpId="0" animBg="1"/>
      <p:bldP spid="65" grpId="0"/>
      <p:bldP spid="66" grpId="0"/>
      <p:bldP spid="67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6200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/>
              <a:t>Знаходження модуля числа</a:t>
            </a:r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87825" y="3178175"/>
          <a:ext cx="4128120" cy="2338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8120"/>
              </a:tblGrid>
              <a:tr h="60159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Алгоритм знаходження значення</a:t>
                      </a:r>
                      <a:endParaRPr lang="uk-UA" sz="2000" dirty="0"/>
                    </a:p>
                  </a:txBody>
                  <a:tcPr/>
                </a:tc>
              </a:tr>
              <a:tr h="157442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Якщо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a </a:t>
                      </a:r>
                      <a:r>
                        <a:rPr lang="en-US" sz="1800" dirty="0" smtClean="0"/>
                        <a:t>≥</a:t>
                      </a:r>
                      <a:r>
                        <a:rPr lang="en-US" baseline="0" dirty="0" smtClean="0"/>
                        <a:t> 0</a:t>
                      </a:r>
                      <a:r>
                        <a:rPr lang="uk-UA" baseline="0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uk-UA" baseline="0" dirty="0" smtClean="0"/>
                        <a:t>то </a:t>
                      </a:r>
                      <a:r>
                        <a:rPr lang="en-US" baseline="0" dirty="0" smtClean="0"/>
                        <a:t>|a|=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  Якщо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a </a:t>
                      </a:r>
                      <a:r>
                        <a:rPr lang="en-US" sz="1800" baseline="0" dirty="0" smtClean="0"/>
                        <a:t>&lt;</a:t>
                      </a:r>
                      <a:r>
                        <a:rPr lang="en-US" baseline="0" dirty="0" smtClean="0"/>
                        <a:t> 0</a:t>
                      </a:r>
                      <a:r>
                        <a:rPr lang="uk-UA" baseline="0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uk-UA" baseline="0" dirty="0" smtClean="0"/>
                        <a:t>то </a:t>
                      </a:r>
                      <a:r>
                        <a:rPr lang="en-US" baseline="0" dirty="0" smtClean="0"/>
                        <a:t>|a|= </a:t>
                      </a:r>
                      <a:r>
                        <a:rPr lang="uk-UA" baseline="0" dirty="0" smtClean="0"/>
                        <a:t>-</a:t>
                      </a:r>
                      <a:r>
                        <a:rPr lang="en-US" baseline="0" dirty="0" smtClean="0"/>
                        <a:t>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         |a| =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aseline="0" dirty="0" smtClean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5411788" y="4448175"/>
            <a:ext cx="0" cy="792163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5450" y="4475163"/>
            <a:ext cx="911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a ; a ≥ 0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05450" y="4897438"/>
            <a:ext cx="1035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</a:rPr>
              <a:t>- a ; a &lt; 0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03350" y="2060575"/>
            <a:ext cx="1368425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|a| </a:t>
            </a:r>
            <a:r>
              <a:rPr lang="uk-UA" dirty="0"/>
              <a:t>= 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0825" y="3068638"/>
            <a:ext cx="3673475" cy="5762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Порівняти а з нулем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0825" y="3959225"/>
            <a:ext cx="1296988" cy="5159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Якщо а ≥ 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27313" y="3971925"/>
            <a:ext cx="1296987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Якщо а </a:t>
            </a:r>
            <a:r>
              <a:rPr lang="en-US" dirty="0"/>
              <a:t>&lt;</a:t>
            </a:r>
            <a:r>
              <a:rPr lang="uk-UA" dirty="0"/>
              <a:t> 0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825" y="4843463"/>
            <a:ext cx="1296988" cy="530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|a| = a</a:t>
            </a:r>
            <a:endParaRPr lang="uk-UA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27313" y="4843463"/>
            <a:ext cx="1296987" cy="530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|a| = - a</a:t>
            </a:r>
            <a:endParaRPr lang="uk-UA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2087563" y="2708275"/>
            <a:ext cx="0" cy="288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911225" y="3644900"/>
            <a:ext cx="0" cy="288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276600" y="3644900"/>
            <a:ext cx="0" cy="288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27088" y="4486275"/>
            <a:ext cx="0" cy="2873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3276600" y="4486275"/>
            <a:ext cx="0" cy="2873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ихаил\Desktop\notebook_texture24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57158" y="214291"/>
            <a:ext cx="7776863" cy="600079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/>
          </a:extLst>
        </p:spPr>
      </p:pic>
      <p:sp>
        <p:nvSpPr>
          <p:cNvPr id="20482" name="Прямокутник 3"/>
          <p:cNvSpPr>
            <a:spLocks noChangeArrowheads="1"/>
          </p:cNvSpPr>
          <p:nvPr/>
        </p:nvSpPr>
        <p:spPr bwMode="auto">
          <a:xfrm>
            <a:off x="323850" y="1142984"/>
            <a:ext cx="7105670" cy="439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 </a:t>
            </a:r>
            <a:endParaRPr lang="uk-UA" dirty="0">
              <a:latin typeface="Calibri" pitchFamily="34" charset="0"/>
            </a:endParaRPr>
          </a:p>
          <a:p>
            <a:r>
              <a:rPr lang="en-US" sz="3600" dirty="0">
                <a:latin typeface="Calibri" pitchFamily="34" charset="0"/>
              </a:rPr>
              <a:t>1)|π-3</a:t>
            </a:r>
            <a:r>
              <a:rPr lang="en-US" sz="3600" dirty="0" smtClean="0">
                <a:latin typeface="Calibri" pitchFamily="34" charset="0"/>
              </a:rPr>
              <a:t>|=</a:t>
            </a:r>
            <a:r>
              <a:rPr lang="uk-UA" sz="3600" dirty="0" smtClean="0">
                <a:latin typeface="Calibri" pitchFamily="34" charset="0"/>
              </a:rPr>
              <a:t> ? </a:t>
            </a:r>
            <a:r>
              <a:rPr lang="en-US" sz="3600" dirty="0">
                <a:latin typeface="Calibri" pitchFamily="34" charset="0"/>
              </a:rPr>
              <a:t>			</a:t>
            </a:r>
            <a:endParaRPr lang="uk-UA" sz="3600" dirty="0">
              <a:latin typeface="Calibri" pitchFamily="34" charset="0"/>
            </a:endParaRPr>
          </a:p>
          <a:p>
            <a:r>
              <a:rPr lang="en-US" sz="3600" dirty="0">
                <a:latin typeface="Calibri" pitchFamily="34" charset="0"/>
              </a:rPr>
              <a:t>2)|5+y</a:t>
            </a:r>
            <a:r>
              <a:rPr lang="en-US" sz="3600" baseline="30000" dirty="0">
                <a:latin typeface="Calibri" pitchFamily="34" charset="0"/>
              </a:rPr>
              <a:t>2</a:t>
            </a:r>
            <a:r>
              <a:rPr lang="en-US" sz="3600" dirty="0">
                <a:latin typeface="Calibri" pitchFamily="34" charset="0"/>
              </a:rPr>
              <a:t>|= </a:t>
            </a:r>
            <a:r>
              <a:rPr lang="uk-UA" sz="3600" dirty="0" smtClean="0">
                <a:latin typeface="Calibri" pitchFamily="34" charset="0"/>
              </a:rPr>
              <a:t>?                        </a:t>
            </a:r>
            <a:endParaRPr lang="uk-UA" sz="3600" dirty="0">
              <a:latin typeface="Calibri" pitchFamily="34" charset="0"/>
            </a:endParaRPr>
          </a:p>
          <a:p>
            <a:r>
              <a:rPr lang="en-US" sz="3600" dirty="0">
                <a:latin typeface="Calibri" pitchFamily="34" charset="0"/>
              </a:rPr>
              <a:t>3)|4a</a:t>
            </a:r>
            <a:r>
              <a:rPr lang="en-US" sz="3600" baseline="30000" dirty="0">
                <a:latin typeface="Calibri" pitchFamily="34" charset="0"/>
              </a:rPr>
              <a:t>2</a:t>
            </a:r>
            <a:r>
              <a:rPr lang="en-US" sz="3600" dirty="0">
                <a:latin typeface="Calibri" pitchFamily="34" charset="0"/>
              </a:rPr>
              <a:t>+2b</a:t>
            </a:r>
            <a:r>
              <a:rPr lang="en-US" sz="3600" baseline="30000" dirty="0">
                <a:latin typeface="Calibri" pitchFamily="34" charset="0"/>
              </a:rPr>
              <a:t>2</a:t>
            </a:r>
            <a:r>
              <a:rPr lang="en-US" sz="3600" dirty="0" smtClean="0">
                <a:latin typeface="Calibri" pitchFamily="34" charset="0"/>
              </a:rPr>
              <a:t>|=</a:t>
            </a:r>
            <a:r>
              <a:rPr lang="uk-UA" sz="3600" dirty="0" smtClean="0">
                <a:latin typeface="Calibri" pitchFamily="34" charset="0"/>
              </a:rPr>
              <a:t> ?</a:t>
            </a:r>
            <a:endParaRPr lang="uk-UA" sz="3600" dirty="0">
              <a:latin typeface="Calibri" pitchFamily="34" charset="0"/>
            </a:endParaRPr>
          </a:p>
          <a:p>
            <a:r>
              <a:rPr lang="en-US" sz="3600" dirty="0">
                <a:latin typeface="Calibri" pitchFamily="34" charset="0"/>
              </a:rPr>
              <a:t>4)|x</a:t>
            </a:r>
            <a:r>
              <a:rPr lang="en-US" sz="3600" baseline="30000" dirty="0">
                <a:latin typeface="Calibri" pitchFamily="34" charset="0"/>
              </a:rPr>
              <a:t>2</a:t>
            </a:r>
            <a:r>
              <a:rPr lang="en-US" sz="3600" dirty="0">
                <a:latin typeface="Calibri" pitchFamily="34" charset="0"/>
              </a:rPr>
              <a:t>+6x+15</a:t>
            </a:r>
            <a:r>
              <a:rPr lang="en-US" sz="3600" dirty="0" smtClean="0">
                <a:latin typeface="Calibri" pitchFamily="34" charset="0"/>
              </a:rPr>
              <a:t>|=</a:t>
            </a:r>
            <a:r>
              <a:rPr lang="uk-UA" sz="3600" dirty="0" smtClean="0">
                <a:latin typeface="Calibri" pitchFamily="34" charset="0"/>
              </a:rPr>
              <a:t> ?</a:t>
            </a:r>
          </a:p>
          <a:p>
            <a:r>
              <a:rPr lang="en-US" sz="3600" dirty="0" smtClean="0">
                <a:latin typeface="Calibri" pitchFamily="34" charset="0"/>
              </a:rPr>
              <a:t>5)|-x</a:t>
            </a:r>
            <a:r>
              <a:rPr lang="en-US" sz="3600" baseline="30000" dirty="0" smtClean="0">
                <a:latin typeface="Calibri" pitchFamily="34" charset="0"/>
              </a:rPr>
              <a:t>2</a:t>
            </a:r>
            <a:r>
              <a:rPr lang="en-US" sz="3600" dirty="0" smtClean="0">
                <a:latin typeface="Calibri" pitchFamily="34" charset="0"/>
              </a:rPr>
              <a:t>-1|=</a:t>
            </a:r>
            <a:r>
              <a:rPr lang="uk-UA" sz="3600" dirty="0" smtClean="0">
                <a:latin typeface="Calibri" pitchFamily="34" charset="0"/>
              </a:rPr>
              <a:t> ?</a:t>
            </a:r>
          </a:p>
          <a:p>
            <a:r>
              <a:rPr lang="uk-UA" sz="3600" dirty="0" smtClean="0">
                <a:latin typeface="Calibri" pitchFamily="34" charset="0"/>
              </a:rPr>
              <a:t>6</a:t>
            </a:r>
            <a:r>
              <a:rPr lang="en-US" sz="3600" dirty="0" smtClean="0">
                <a:latin typeface="Calibri" pitchFamily="34" charset="0"/>
              </a:rPr>
              <a:t>)|</a:t>
            </a:r>
            <a:r>
              <a:rPr lang="en-US" sz="3600" dirty="0">
                <a:latin typeface="Calibri" pitchFamily="34" charset="0"/>
              </a:rPr>
              <a:t>x+4</a:t>
            </a:r>
            <a:r>
              <a:rPr lang="en-US" sz="3600" dirty="0" smtClean="0">
                <a:latin typeface="Calibri" pitchFamily="34" charset="0"/>
              </a:rPr>
              <a:t>|=</a:t>
            </a:r>
            <a:r>
              <a:rPr lang="uk-UA" sz="3600" dirty="0" smtClean="0">
                <a:latin typeface="Calibri" pitchFamily="34" charset="0"/>
              </a:rPr>
              <a:t> ?</a:t>
            </a:r>
            <a:endParaRPr lang="uk-UA" sz="3600" dirty="0">
              <a:latin typeface="Calibri" pitchFamily="34" charset="0"/>
            </a:endParaRPr>
          </a:p>
          <a:p>
            <a:r>
              <a:rPr lang="uk-UA" sz="3600" dirty="0" smtClean="0">
                <a:latin typeface="Calibri" pitchFamily="34" charset="0"/>
              </a:rPr>
              <a:t>7</a:t>
            </a:r>
            <a:r>
              <a:rPr lang="en-US" sz="3600" dirty="0" smtClean="0">
                <a:latin typeface="Calibri" pitchFamily="34" charset="0"/>
              </a:rPr>
              <a:t>)|</a:t>
            </a:r>
            <a:r>
              <a:rPr lang="en-US" sz="3600" dirty="0">
                <a:latin typeface="Calibri" pitchFamily="34" charset="0"/>
              </a:rPr>
              <a:t>4-x</a:t>
            </a:r>
            <a:r>
              <a:rPr lang="en-US" sz="3600" dirty="0" smtClean="0">
                <a:latin typeface="Calibri" pitchFamily="34" charset="0"/>
              </a:rPr>
              <a:t>|=</a:t>
            </a:r>
            <a:r>
              <a:rPr lang="uk-UA" sz="3600" dirty="0" smtClean="0">
                <a:latin typeface="Calibri" pitchFamily="34" charset="0"/>
              </a:rPr>
              <a:t> ?</a:t>
            </a:r>
            <a:endParaRPr lang="uk-UA" sz="3600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42852"/>
            <a:ext cx="778674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Розкрити модуль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ихаил\Desktop\notebook_texture24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00100" y="1000108"/>
            <a:ext cx="7056782" cy="564542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/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3149600" y="1844675"/>
            <a:ext cx="1588" cy="40322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187450" y="3873500"/>
            <a:ext cx="3816350" cy="47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2" name="TextBox 11"/>
          <p:cNvSpPr txBox="1">
            <a:spLocks noChangeArrowheads="1"/>
          </p:cNvSpPr>
          <p:nvPr/>
        </p:nvSpPr>
        <p:spPr bwMode="auto">
          <a:xfrm>
            <a:off x="4787900" y="3881438"/>
            <a:ext cx="30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</a:t>
            </a:r>
            <a:endParaRPr lang="uk-UA">
              <a:latin typeface="Calibri" pitchFamily="34" charset="0"/>
            </a:endParaRPr>
          </a:p>
        </p:txBody>
      </p:sp>
      <p:sp>
        <p:nvSpPr>
          <p:cNvPr id="22533" name="TextBox 12"/>
          <p:cNvSpPr txBox="1">
            <a:spLocks noChangeArrowheads="1"/>
          </p:cNvSpPr>
          <p:nvPr/>
        </p:nvSpPr>
        <p:spPr bwMode="auto">
          <a:xfrm>
            <a:off x="3175000" y="1773238"/>
            <a:ext cx="296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Y</a:t>
            </a:r>
            <a:endParaRPr lang="uk-UA">
              <a:latin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475038" y="3817938"/>
            <a:ext cx="0" cy="1349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803650" y="3808413"/>
            <a:ext cx="0" cy="1285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127500" y="3808413"/>
            <a:ext cx="0" cy="1285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56113" y="3808413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78631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511300" y="3814763"/>
            <a:ext cx="0" cy="1349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83991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165350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49396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822575" y="3803650"/>
            <a:ext cx="0" cy="1285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3067050" y="3482018"/>
            <a:ext cx="0" cy="134376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3067050" y="3162455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3067050" y="2836327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3067050" y="2519145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3067050" y="2197779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067050" y="5416710"/>
            <a:ext cx="0" cy="134376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3067050" y="5094766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3067050" y="4768638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3067050" y="4446694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3067050" y="4125328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54" name="TextBox 1034"/>
          <p:cNvSpPr txBox="1">
            <a:spLocks noChangeArrowheads="1"/>
          </p:cNvSpPr>
          <p:nvPr/>
        </p:nvSpPr>
        <p:spPr bwMode="auto">
          <a:xfrm>
            <a:off x="3349625" y="3903663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55" name="TextBox 58"/>
          <p:cNvSpPr txBox="1">
            <a:spLocks noChangeArrowheads="1"/>
          </p:cNvSpPr>
          <p:nvPr/>
        </p:nvSpPr>
        <p:spPr bwMode="auto">
          <a:xfrm>
            <a:off x="3148013" y="3425825"/>
            <a:ext cx="2508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56" name="TextBox 59"/>
          <p:cNvSpPr txBox="1">
            <a:spLocks noChangeArrowheads="1"/>
          </p:cNvSpPr>
          <p:nvPr/>
        </p:nvSpPr>
        <p:spPr bwMode="auto">
          <a:xfrm>
            <a:off x="2697163" y="3884613"/>
            <a:ext cx="288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57" name="TextBox 60"/>
          <p:cNvSpPr txBox="1">
            <a:spLocks noChangeArrowheads="1"/>
          </p:cNvSpPr>
          <p:nvPr/>
        </p:nvSpPr>
        <p:spPr bwMode="auto">
          <a:xfrm>
            <a:off x="3148013" y="4065588"/>
            <a:ext cx="288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58" name="TextBox 61"/>
          <p:cNvSpPr txBox="1">
            <a:spLocks noChangeArrowheads="1"/>
          </p:cNvSpPr>
          <p:nvPr/>
        </p:nvSpPr>
        <p:spPr bwMode="auto">
          <a:xfrm>
            <a:off x="3098800" y="3675063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0</a:t>
            </a:r>
            <a:endParaRPr lang="uk-UA" sz="1000">
              <a:latin typeface="Calibri" pitchFamily="34" charset="0"/>
            </a:endParaRPr>
          </a:p>
        </p:txBody>
      </p:sp>
      <p:cxnSp>
        <p:nvCxnSpPr>
          <p:cNvPr id="1037" name="Прямая соединительная линия 1036"/>
          <p:cNvCxnSpPr/>
          <p:nvPr/>
        </p:nvCxnSpPr>
        <p:spPr>
          <a:xfrm flipV="1">
            <a:off x="1187450" y="2101850"/>
            <a:ext cx="3762375" cy="3703638"/>
          </a:xfrm>
          <a:prstGeom prst="line">
            <a:avLst/>
          </a:prstGeom>
          <a:ln>
            <a:prstDash val="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42" name="TextBox 1041"/>
          <p:cNvSpPr txBox="1">
            <a:spLocks noChangeArrowheads="1"/>
          </p:cNvSpPr>
          <p:nvPr/>
        </p:nvSpPr>
        <p:spPr bwMode="auto">
          <a:xfrm>
            <a:off x="5524500" y="2352675"/>
            <a:ext cx="12298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y = x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V="1">
            <a:off x="3146425" y="2105025"/>
            <a:ext cx="1800225" cy="177641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562" name="TextBox 74"/>
          <p:cNvSpPr txBox="1">
            <a:spLocks noChangeArrowheads="1"/>
          </p:cNvSpPr>
          <p:nvPr/>
        </p:nvSpPr>
        <p:spPr bwMode="auto">
          <a:xfrm>
            <a:off x="5508625" y="1614488"/>
            <a:ext cx="1212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y = |x|</a:t>
            </a:r>
            <a:endParaRPr lang="uk-UA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580063" y="2900363"/>
            <a:ext cx="1597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y=|x| ≥ 0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1369227" y="2098009"/>
            <a:ext cx="1800048" cy="1776436"/>
          </a:xfrm>
          <a:prstGeom prst="line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5983288" y="3711575"/>
          <a:ext cx="792088" cy="1854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96044"/>
                <a:gridCol w="3960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X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Y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85" name="TextBox 7"/>
          <p:cNvSpPr txBox="1">
            <a:spLocks noChangeArrowheads="1"/>
          </p:cNvSpPr>
          <p:nvPr/>
        </p:nvSpPr>
        <p:spPr bwMode="auto">
          <a:xfrm>
            <a:off x="4002088" y="3887788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3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86" name="TextBox 51"/>
          <p:cNvSpPr txBox="1">
            <a:spLocks noChangeArrowheads="1"/>
          </p:cNvSpPr>
          <p:nvPr/>
        </p:nvSpPr>
        <p:spPr bwMode="auto">
          <a:xfrm>
            <a:off x="3151188" y="2773363"/>
            <a:ext cx="2492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3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2587" name="TextBox 57"/>
          <p:cNvSpPr txBox="1">
            <a:spLocks noChangeArrowheads="1"/>
          </p:cNvSpPr>
          <p:nvPr/>
        </p:nvSpPr>
        <p:spPr bwMode="auto">
          <a:xfrm>
            <a:off x="2024063" y="3886200"/>
            <a:ext cx="2889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-3</a:t>
            </a:r>
            <a:endParaRPr lang="uk-UA" sz="1000">
              <a:latin typeface="Calibri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127500" y="2895600"/>
            <a:ext cx="0" cy="981075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165350" y="2898775"/>
            <a:ext cx="0" cy="979488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65350" y="2898775"/>
            <a:ext cx="1962150" cy="1588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38350" y="188913"/>
            <a:ext cx="476406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dirty="0"/>
              <a:t>Графік функції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y = |x|</a:t>
            </a:r>
            <a:r>
              <a:rPr lang="uk-UA" sz="4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" descr="C:\Users\Михаил\Desktop\notebook_texture24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43608" y="971973"/>
            <a:ext cx="7056782" cy="564542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/>
          </a:extLst>
        </p:spPr>
      </p:pic>
      <p:cxnSp>
        <p:nvCxnSpPr>
          <p:cNvPr id="213" name="Прямая со стрелкой 212"/>
          <p:cNvCxnSpPr/>
          <p:nvPr/>
        </p:nvCxnSpPr>
        <p:spPr>
          <a:xfrm flipH="1" flipV="1">
            <a:off x="3149600" y="1844675"/>
            <a:ext cx="1588" cy="40322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4" name="Прямая со стрелкой 213"/>
          <p:cNvCxnSpPr/>
          <p:nvPr/>
        </p:nvCxnSpPr>
        <p:spPr>
          <a:xfrm flipV="1">
            <a:off x="1187450" y="3873500"/>
            <a:ext cx="3816350" cy="47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6" name="TextBox 214"/>
          <p:cNvSpPr txBox="1">
            <a:spLocks noChangeArrowheads="1"/>
          </p:cNvSpPr>
          <p:nvPr/>
        </p:nvSpPr>
        <p:spPr bwMode="auto">
          <a:xfrm>
            <a:off x="4787900" y="3881438"/>
            <a:ext cx="30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X</a:t>
            </a:r>
            <a:endParaRPr lang="uk-UA">
              <a:latin typeface="Calibri" pitchFamily="34" charset="0"/>
            </a:endParaRPr>
          </a:p>
        </p:txBody>
      </p:sp>
      <p:sp>
        <p:nvSpPr>
          <p:cNvPr id="23557" name="TextBox 215"/>
          <p:cNvSpPr txBox="1">
            <a:spLocks noChangeArrowheads="1"/>
          </p:cNvSpPr>
          <p:nvPr/>
        </p:nvSpPr>
        <p:spPr bwMode="auto">
          <a:xfrm>
            <a:off x="3175000" y="1773238"/>
            <a:ext cx="296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Y</a:t>
            </a:r>
            <a:endParaRPr lang="uk-UA">
              <a:latin typeface="Calibri" pitchFamily="34" charset="0"/>
            </a:endParaRPr>
          </a:p>
        </p:txBody>
      </p:sp>
      <p:cxnSp>
        <p:nvCxnSpPr>
          <p:cNvPr id="217" name="Прямая соединительная линия 216"/>
          <p:cNvCxnSpPr/>
          <p:nvPr/>
        </p:nvCxnSpPr>
        <p:spPr>
          <a:xfrm>
            <a:off x="3475038" y="3817938"/>
            <a:ext cx="0" cy="1349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/>
          <p:nvPr/>
        </p:nvCxnSpPr>
        <p:spPr>
          <a:xfrm>
            <a:off x="3803650" y="3808413"/>
            <a:ext cx="0" cy="1285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9" name="Прямая соединительная линия 218"/>
          <p:cNvCxnSpPr/>
          <p:nvPr/>
        </p:nvCxnSpPr>
        <p:spPr>
          <a:xfrm>
            <a:off x="4127500" y="3808413"/>
            <a:ext cx="0" cy="1285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0" name="Прямая соединительная линия 219"/>
          <p:cNvCxnSpPr/>
          <p:nvPr/>
        </p:nvCxnSpPr>
        <p:spPr>
          <a:xfrm>
            <a:off x="4456113" y="3808413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1" name="Прямая соединительная линия 220"/>
          <p:cNvCxnSpPr/>
          <p:nvPr/>
        </p:nvCxnSpPr>
        <p:spPr>
          <a:xfrm>
            <a:off x="478631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2" name="Прямая соединительная линия 221"/>
          <p:cNvCxnSpPr/>
          <p:nvPr/>
        </p:nvCxnSpPr>
        <p:spPr>
          <a:xfrm>
            <a:off x="1511300" y="3814763"/>
            <a:ext cx="0" cy="1349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3" name="Прямая соединительная линия 222"/>
          <p:cNvCxnSpPr/>
          <p:nvPr/>
        </p:nvCxnSpPr>
        <p:spPr>
          <a:xfrm>
            <a:off x="183991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4" name="Прямая соединительная линия 223"/>
          <p:cNvCxnSpPr/>
          <p:nvPr/>
        </p:nvCxnSpPr>
        <p:spPr>
          <a:xfrm>
            <a:off x="2165350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5" name="Прямая соединительная линия 224"/>
          <p:cNvCxnSpPr/>
          <p:nvPr/>
        </p:nvCxnSpPr>
        <p:spPr>
          <a:xfrm>
            <a:off x="2493963" y="3805238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6" name="Прямая соединительная линия 225"/>
          <p:cNvCxnSpPr/>
          <p:nvPr/>
        </p:nvCxnSpPr>
        <p:spPr>
          <a:xfrm>
            <a:off x="2822575" y="3803650"/>
            <a:ext cx="0" cy="1285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/>
          <p:nvPr/>
        </p:nvCxnSpPr>
        <p:spPr>
          <a:xfrm rot="5400000">
            <a:off x="3067050" y="3482018"/>
            <a:ext cx="0" cy="134376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/>
          <p:nvPr/>
        </p:nvCxnSpPr>
        <p:spPr>
          <a:xfrm rot="5400000">
            <a:off x="3067050" y="3162455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9" name="Прямая соединительная линия 228"/>
          <p:cNvCxnSpPr/>
          <p:nvPr/>
        </p:nvCxnSpPr>
        <p:spPr>
          <a:xfrm rot="5400000">
            <a:off x="3067050" y="2836327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/>
          <p:nvPr/>
        </p:nvCxnSpPr>
        <p:spPr>
          <a:xfrm rot="5400000">
            <a:off x="3067050" y="2519145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1" name="Прямая соединительная линия 230"/>
          <p:cNvCxnSpPr/>
          <p:nvPr/>
        </p:nvCxnSpPr>
        <p:spPr>
          <a:xfrm rot="5400000">
            <a:off x="3067050" y="2197779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/>
          <p:nvPr/>
        </p:nvCxnSpPr>
        <p:spPr>
          <a:xfrm rot="5400000">
            <a:off x="3067050" y="5416710"/>
            <a:ext cx="0" cy="134376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3" name="Прямая соединительная линия 232"/>
          <p:cNvCxnSpPr/>
          <p:nvPr/>
        </p:nvCxnSpPr>
        <p:spPr>
          <a:xfrm rot="5400000">
            <a:off x="3067050" y="5094766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4" name="Прямая соединительная линия 233"/>
          <p:cNvCxnSpPr/>
          <p:nvPr/>
        </p:nvCxnSpPr>
        <p:spPr>
          <a:xfrm rot="5400000">
            <a:off x="3067050" y="4768638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5" name="Прямая соединительная линия 234"/>
          <p:cNvCxnSpPr/>
          <p:nvPr/>
        </p:nvCxnSpPr>
        <p:spPr>
          <a:xfrm rot="5400000">
            <a:off x="3067050" y="4446694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6" name="Прямая соединительная линия 235"/>
          <p:cNvCxnSpPr/>
          <p:nvPr/>
        </p:nvCxnSpPr>
        <p:spPr>
          <a:xfrm rot="5400000">
            <a:off x="3067050" y="4125328"/>
            <a:ext cx="0" cy="129614"/>
          </a:xfrm>
          <a:prstGeom prst="line">
            <a:avLst/>
          </a:prstGeom>
          <a:ln w="12700"/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78" name="TextBox 236"/>
          <p:cNvSpPr txBox="1">
            <a:spLocks noChangeArrowheads="1"/>
          </p:cNvSpPr>
          <p:nvPr/>
        </p:nvSpPr>
        <p:spPr bwMode="auto">
          <a:xfrm>
            <a:off x="3349625" y="3903663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579" name="TextBox 237"/>
          <p:cNvSpPr txBox="1">
            <a:spLocks noChangeArrowheads="1"/>
          </p:cNvSpPr>
          <p:nvPr/>
        </p:nvSpPr>
        <p:spPr bwMode="auto">
          <a:xfrm>
            <a:off x="3148013" y="3425825"/>
            <a:ext cx="2508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580" name="TextBox 238"/>
          <p:cNvSpPr txBox="1">
            <a:spLocks noChangeArrowheads="1"/>
          </p:cNvSpPr>
          <p:nvPr/>
        </p:nvSpPr>
        <p:spPr bwMode="auto">
          <a:xfrm>
            <a:off x="2697163" y="3884613"/>
            <a:ext cx="288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581" name="TextBox 239"/>
          <p:cNvSpPr txBox="1">
            <a:spLocks noChangeArrowheads="1"/>
          </p:cNvSpPr>
          <p:nvPr/>
        </p:nvSpPr>
        <p:spPr bwMode="auto">
          <a:xfrm>
            <a:off x="3148013" y="4065588"/>
            <a:ext cx="288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-1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582" name="TextBox 240"/>
          <p:cNvSpPr txBox="1">
            <a:spLocks noChangeArrowheads="1"/>
          </p:cNvSpPr>
          <p:nvPr/>
        </p:nvSpPr>
        <p:spPr bwMode="auto">
          <a:xfrm>
            <a:off x="3098800" y="3675063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0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43" name="TextBox 242"/>
          <p:cNvSpPr txBox="1">
            <a:spLocks noChangeArrowheads="1"/>
          </p:cNvSpPr>
          <p:nvPr/>
        </p:nvSpPr>
        <p:spPr bwMode="auto">
          <a:xfrm>
            <a:off x="5308600" y="2352675"/>
            <a:ext cx="1306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 = 2x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84" name="TextBox 244"/>
          <p:cNvSpPr txBox="1">
            <a:spLocks noChangeArrowheads="1"/>
          </p:cNvSpPr>
          <p:nvPr/>
        </p:nvSpPr>
        <p:spPr bwMode="auto">
          <a:xfrm>
            <a:off x="5292725" y="1614488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y = |2x+3|</a:t>
            </a:r>
            <a:endParaRPr lang="uk-UA" sz="32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1" name="Прямая соединительная линия 260"/>
          <p:cNvCxnSpPr/>
          <p:nvPr/>
        </p:nvCxnSpPr>
        <p:spPr>
          <a:xfrm>
            <a:off x="3149600" y="2894013"/>
            <a:ext cx="0" cy="979487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6" name="TextBox 245"/>
          <p:cNvSpPr txBox="1">
            <a:spLocks noChangeArrowheads="1"/>
          </p:cNvSpPr>
          <p:nvPr/>
        </p:nvSpPr>
        <p:spPr bwMode="auto">
          <a:xfrm>
            <a:off x="5364163" y="2900363"/>
            <a:ext cx="1633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= 2x+3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7" name="Таблица 246"/>
          <p:cNvGraphicFramePr>
            <a:graphicFrameLocks noGrp="1"/>
          </p:cNvGraphicFramePr>
          <p:nvPr/>
        </p:nvGraphicFramePr>
        <p:xfrm>
          <a:off x="6111875" y="4251325"/>
          <a:ext cx="1117548" cy="2225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58774"/>
                <a:gridCol w="55877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X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Y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-1,5</a:t>
                      </a:r>
                      <a:endParaRPr lang="uk-UA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uk-UA" dirty="0" smtClean="0"/>
                        <a:t>3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uk-UA" dirty="0" smtClean="0"/>
                        <a:t>2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610" name="TextBox 247"/>
          <p:cNvSpPr txBox="1">
            <a:spLocks noChangeArrowheads="1"/>
          </p:cNvSpPr>
          <p:nvPr/>
        </p:nvSpPr>
        <p:spPr bwMode="auto">
          <a:xfrm>
            <a:off x="4002088" y="3887788"/>
            <a:ext cx="2508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3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611" name="TextBox 248"/>
          <p:cNvSpPr txBox="1">
            <a:spLocks noChangeArrowheads="1"/>
          </p:cNvSpPr>
          <p:nvPr/>
        </p:nvSpPr>
        <p:spPr bwMode="auto">
          <a:xfrm>
            <a:off x="3151188" y="2773363"/>
            <a:ext cx="2492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3</a:t>
            </a:r>
            <a:endParaRPr lang="uk-UA" sz="1000">
              <a:latin typeface="Calibri" pitchFamily="34" charset="0"/>
            </a:endParaRPr>
          </a:p>
        </p:txBody>
      </p:sp>
      <p:sp>
        <p:nvSpPr>
          <p:cNvPr id="23612" name="TextBox 249"/>
          <p:cNvSpPr txBox="1">
            <a:spLocks noChangeArrowheads="1"/>
          </p:cNvSpPr>
          <p:nvPr/>
        </p:nvSpPr>
        <p:spPr bwMode="auto">
          <a:xfrm>
            <a:off x="2024063" y="3886200"/>
            <a:ext cx="28892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-3</a:t>
            </a:r>
            <a:endParaRPr lang="uk-UA" sz="1000">
              <a:latin typeface="Calibri" pitchFamily="34" charset="0"/>
            </a:endParaRPr>
          </a:p>
        </p:txBody>
      </p:sp>
      <p:cxnSp>
        <p:nvCxnSpPr>
          <p:cNvPr id="242" name="Прямая соединительная линия 241"/>
          <p:cNvCxnSpPr/>
          <p:nvPr/>
        </p:nvCxnSpPr>
        <p:spPr>
          <a:xfrm flipV="1">
            <a:off x="2165350" y="1906588"/>
            <a:ext cx="1962150" cy="3898900"/>
          </a:xfrm>
          <a:prstGeom prst="line">
            <a:avLst/>
          </a:prstGeom>
          <a:ln>
            <a:prstDash val="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62" name="TextBox 261"/>
          <p:cNvSpPr txBox="1">
            <a:spLocks noChangeArrowheads="1"/>
          </p:cNvSpPr>
          <p:nvPr/>
        </p:nvSpPr>
        <p:spPr bwMode="auto">
          <a:xfrm>
            <a:off x="5376863" y="3386138"/>
            <a:ext cx="2232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= |2x+3| ≥ 0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51920" y="5483898"/>
            <a:ext cx="1259955" cy="1062535"/>
          </a:xfrm>
          <a:prstGeom prst="rect">
            <a:avLst/>
          </a:prstGeom>
          <a:blipFill rotWithShape="1">
            <a:blip r:embed="rId3"/>
            <a:stretch>
              <a:fillRect l="-4348" t="-2874" b="-575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>
                <a:noFill/>
                <a:latin typeface="+mn-lt"/>
              </a:rPr>
              <a:t> 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2659063" y="3813175"/>
            <a:ext cx="0" cy="13017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65350" y="2900363"/>
            <a:ext cx="0" cy="960437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23611" idx="1"/>
          </p:cNvCxnSpPr>
          <p:nvPr/>
        </p:nvCxnSpPr>
        <p:spPr>
          <a:xfrm flipV="1">
            <a:off x="2168525" y="2895600"/>
            <a:ext cx="982663" cy="4763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493963" y="3549650"/>
            <a:ext cx="0" cy="33655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822575" y="3549650"/>
            <a:ext cx="0" cy="31115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93963" y="3549650"/>
            <a:ext cx="328612" cy="0"/>
          </a:xfrm>
          <a:prstGeom prst="line">
            <a:avLst/>
          </a:prstGeom>
          <a:ln w="127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3" name="Прямая соединительная линия 262"/>
          <p:cNvCxnSpPr/>
          <p:nvPr/>
        </p:nvCxnSpPr>
        <p:spPr>
          <a:xfrm flipV="1">
            <a:off x="2662238" y="908050"/>
            <a:ext cx="1492250" cy="2979738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flipH="1" flipV="1">
            <a:off x="1187450" y="971550"/>
            <a:ext cx="1474788" cy="2916238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624" name="TextBox 15"/>
          <p:cNvSpPr txBox="1">
            <a:spLocks noChangeArrowheads="1"/>
          </p:cNvSpPr>
          <p:nvPr/>
        </p:nvSpPr>
        <p:spPr bwMode="auto">
          <a:xfrm>
            <a:off x="2493963" y="3905250"/>
            <a:ext cx="3444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">
                <a:latin typeface="Calibri" pitchFamily="34" charset="0"/>
              </a:rPr>
              <a:t>-1,5</a:t>
            </a:r>
          </a:p>
        </p:txBody>
      </p:sp>
      <p:sp>
        <p:nvSpPr>
          <p:cNvPr id="23625" name="TextBox 16"/>
          <p:cNvSpPr txBox="1">
            <a:spLocks noChangeArrowheads="1"/>
          </p:cNvSpPr>
          <p:nvPr/>
        </p:nvSpPr>
        <p:spPr bwMode="auto">
          <a:xfrm>
            <a:off x="2341563" y="3884613"/>
            <a:ext cx="288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000">
                <a:latin typeface="Calibri" pitchFamily="34" charset="0"/>
              </a:rPr>
              <a:t>-2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038350" y="188913"/>
            <a:ext cx="4706938" cy="584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/>
              <a:t>Графік функції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y = |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3200" b="1">
                <a:latin typeface="Times New Roman" pitchFamily="18" charset="0"/>
                <a:cs typeface="Times New Roman" pitchFamily="18" charset="0"/>
              </a:rPr>
              <a:t>+3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uk-UA" sz="3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L 2.77778E-6 -0.135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  <p:bldP spid="246" grpId="0"/>
      <p:bldP spid="26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323</TotalTime>
  <Words>387</Words>
  <Application>Microsoft Office PowerPoint</Application>
  <PresentationFormat>Экран (4:3)</PresentationFormat>
  <Paragraphs>124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Соседство</vt:lpstr>
      <vt:lpstr>Модуль числа</vt:lpstr>
      <vt:lpstr>Слайд 2</vt:lpstr>
      <vt:lpstr>Repetitio est mater stutiorum</vt:lpstr>
      <vt:lpstr>Слайд 4</vt:lpstr>
      <vt:lpstr>Геометричний зміст модуля</vt:lpstr>
      <vt:lpstr>Знаходження модуля числа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Мироненко</dc:creator>
  <cp:lastModifiedBy>Пользователь Windows</cp:lastModifiedBy>
  <cp:revision>41</cp:revision>
  <dcterms:created xsi:type="dcterms:W3CDTF">2014-10-10T12:19:11Z</dcterms:created>
  <dcterms:modified xsi:type="dcterms:W3CDTF">2017-12-10T11:55:06Z</dcterms:modified>
</cp:coreProperties>
</file>